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256" r:id="rId2"/>
    <p:sldId id="286" r:id="rId3"/>
    <p:sldId id="287" r:id="rId4"/>
    <p:sldId id="290" r:id="rId5"/>
    <p:sldId id="293" r:id="rId6"/>
    <p:sldId id="292" r:id="rId7"/>
    <p:sldId id="297" r:id="rId8"/>
    <p:sldId id="296" r:id="rId9"/>
    <p:sldId id="295" r:id="rId10"/>
    <p:sldId id="299" r:id="rId11"/>
    <p:sldId id="301" r:id="rId12"/>
    <p:sldId id="302" r:id="rId13"/>
    <p:sldId id="303" r:id="rId14"/>
    <p:sldId id="307" r:id="rId15"/>
    <p:sldId id="308" r:id="rId16"/>
    <p:sldId id="304" r:id="rId17"/>
    <p:sldId id="305" r:id="rId18"/>
    <p:sldId id="313" r:id="rId19"/>
    <p:sldId id="314" r:id="rId20"/>
    <p:sldId id="315" r:id="rId21"/>
    <p:sldId id="309" r:id="rId22"/>
    <p:sldId id="310" r:id="rId23"/>
    <p:sldId id="311" r:id="rId24"/>
    <p:sldId id="312" r:id="rId25"/>
    <p:sldId id="316" r:id="rId26"/>
    <p:sldId id="317" r:id="rId27"/>
    <p:sldId id="284" r:id="rId28"/>
  </p:sldIdLst>
  <p:sldSz cx="12192000" cy="6858000"/>
  <p:notesSz cx="6858000" cy="9144000"/>
  <p:embeddedFontLst>
    <p:embeddedFont>
      <p:font typeface="华文细黑" panose="02010600040101010101" pitchFamily="2" charset="-122"/>
      <p:regular r:id="rId30"/>
    </p:embeddedFont>
    <p:embeddedFont>
      <p:font typeface="微软雅黑" panose="020B0503020204020204" pitchFamily="34" charset="-122"/>
      <p:regular r:id="rId31"/>
      <p:bold r:id="rId32"/>
    </p:embeddedFont>
    <p:embeddedFont>
      <p:font typeface="Fira Code" panose="020B0509050000020004" pitchFamily="49" charset="0"/>
      <p:regular r:id="rId33"/>
      <p:bold r:id="rId34"/>
    </p:embeddedFont>
    <p:embeddedFont>
      <p:font typeface="等线" panose="02010600030101010101" pitchFamily="2" charset="-122"/>
      <p:regular r:id="rId35"/>
      <p:bold r:id="rId3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2030" userDrawn="1">
          <p15:clr>
            <a:srgbClr val="A4A3A4"/>
          </p15:clr>
        </p15:guide>
        <p15:guide id="13" pos="7200" userDrawn="1">
          <p15:clr>
            <a:srgbClr val="A4A3A4"/>
          </p15:clr>
        </p15:guide>
        <p15:guide id="14" orient="horz" pos="3204" userDrawn="1">
          <p15:clr>
            <a:srgbClr val="A4A3A4"/>
          </p15:clr>
        </p15:guide>
        <p15:guide id="15" pos="50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986491"/>
    <a:srgbClr val="D1758E"/>
    <a:srgbClr val="F7C180"/>
    <a:srgbClr val="55B2A0"/>
    <a:srgbClr val="774F71"/>
    <a:srgbClr val="DCDCDC"/>
    <a:srgbClr val="E6E6E6"/>
    <a:srgbClr val="CAF2EA"/>
    <a:srgbClr val="8F60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49" autoAdjust="0"/>
    <p:restoredTop sz="93837" autoAdjust="0"/>
  </p:normalViewPr>
  <p:slideViewPr>
    <p:cSldViewPr snapToGrid="0" showGuides="1">
      <p:cViewPr varScale="1">
        <p:scale>
          <a:sx n="87" d="100"/>
          <a:sy n="87" d="100"/>
        </p:scale>
        <p:origin x="547" y="77"/>
      </p:cViewPr>
      <p:guideLst>
        <p:guide pos="2030"/>
        <p:guide pos="7200"/>
        <p:guide orient="horz" pos="3204"/>
        <p:guide pos="508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CC4B0-FB78-4E7D-B8D2-AAD976246712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75EE8-3B49-4A43-8109-3C6ED0EDB6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955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5054-5FF6-4B6A-93FC-1962E23C48DB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F21E-7D9D-45B6-9F56-980CA90D6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27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5054-5FF6-4B6A-93FC-1962E23C48DB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F21E-7D9D-45B6-9F56-980CA90D6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01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5054-5FF6-4B6A-93FC-1962E23C48DB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F21E-7D9D-45B6-9F56-980CA90D6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0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5054-5FF6-4B6A-93FC-1962E23C48DB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F21E-7D9D-45B6-9F56-980CA90D6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02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5054-5FF6-4B6A-93FC-1962E23C48DB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F21E-7D9D-45B6-9F56-980CA90D6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55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5054-5FF6-4B6A-93FC-1962E23C48DB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F21E-7D9D-45B6-9F56-980CA90D6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403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5054-5FF6-4B6A-93FC-1962E23C48DB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F21E-7D9D-45B6-9F56-980CA90D6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73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5054-5FF6-4B6A-93FC-1962E23C48DB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F21E-7D9D-45B6-9F56-980CA90D6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94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5054-5FF6-4B6A-93FC-1962E23C48DB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F21E-7D9D-45B6-9F56-980CA90D6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30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572" userDrawn="1">
          <p15:clr>
            <a:srgbClr val="FBAE40"/>
          </p15:clr>
        </p15:guide>
        <p15:guide id="4" orient="horz" pos="3748" userDrawn="1">
          <p15:clr>
            <a:srgbClr val="FBAE40"/>
          </p15:clr>
        </p15:guide>
        <p15:guide id="5" pos="211" userDrawn="1">
          <p15:clr>
            <a:srgbClr val="FBAE40"/>
          </p15:clr>
        </p15:guide>
        <p15:guide id="6" pos="746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5054-5FF6-4B6A-93FC-1962E23C48DB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F21E-7D9D-45B6-9F56-980CA90D6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65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5054-5FF6-4B6A-93FC-1962E23C48DB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F21E-7D9D-45B6-9F56-980CA90D6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37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35054-5FF6-4B6A-93FC-1962E23C48DB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0F21E-7D9D-45B6-9F56-980CA90D6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82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5B2A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16827" y="2421023"/>
            <a:ext cx="7000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People You Might </a:t>
            </a:r>
            <a:r>
              <a:rPr lang="en-US" altLang="zh-CN" sz="4000" dirty="0" smtClean="0">
                <a:solidFill>
                  <a:schemeClr val="bg1"/>
                </a:solidFill>
              </a:rPr>
              <a:t>Know</a:t>
            </a:r>
            <a:endParaRPr lang="zh-CN" altLang="en-US" sz="40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116826" y="2033098"/>
            <a:ext cx="8084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How to write a simple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MapReduce</a:t>
            </a:r>
            <a:r>
              <a:rPr lang="en-US" altLang="zh-CN" sz="2800" dirty="0" smtClean="0">
                <a:solidFill>
                  <a:schemeClr val="bg1"/>
                </a:solidFill>
              </a:rPr>
              <a:t> program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260814" y="3328389"/>
            <a:ext cx="2181623" cy="587973"/>
            <a:chOff x="4852223" y="4527861"/>
            <a:chExt cx="1484670" cy="587973"/>
          </a:xfrm>
        </p:grpSpPr>
        <p:sp>
          <p:nvSpPr>
            <p:cNvPr id="14" name="矩形: 圆角 13"/>
            <p:cNvSpPr/>
            <p:nvPr/>
          </p:nvSpPr>
          <p:spPr>
            <a:xfrm>
              <a:off x="4852223" y="4527861"/>
              <a:ext cx="1484670" cy="442078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033773" y="4592614"/>
              <a:ext cx="11215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</a:rPr>
                <a:t>软件</a:t>
              </a:r>
              <a:r>
                <a:rPr lang="en-US" altLang="zh-CN" sz="1400" dirty="0" smtClean="0">
                  <a:solidFill>
                    <a:schemeClr val="bg1"/>
                  </a:solidFill>
                </a:rPr>
                <a:t>1606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朱融晨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80221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8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" presetClass="entr" presetSubtype="4" decel="6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255318" y="390475"/>
            <a:ext cx="11601720" cy="517575"/>
            <a:chOff x="255318" y="390475"/>
            <a:chExt cx="11601720" cy="517575"/>
          </a:xfrm>
        </p:grpSpPr>
        <p:sp>
          <p:nvSpPr>
            <p:cNvPr id="60" name="文本框 59"/>
            <p:cNvSpPr txBox="1"/>
            <p:nvPr/>
          </p:nvSpPr>
          <p:spPr>
            <a:xfrm>
              <a:off x="255318" y="538718"/>
              <a:ext cx="4518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如何写一个</a:t>
              </a:r>
              <a:r>
                <a:rPr lang="en-US" altLang="zh-CN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MapReduce</a:t>
              </a: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程序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334963" y="908050"/>
              <a:ext cx="1152207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组合 66"/>
            <p:cNvGrpSpPr/>
            <p:nvPr/>
          </p:nvGrpSpPr>
          <p:grpSpPr>
            <a:xfrm>
              <a:off x="11596811" y="390475"/>
              <a:ext cx="144000" cy="88900"/>
              <a:chOff x="5794374" y="3203575"/>
              <a:chExt cx="216000" cy="88900"/>
            </a:xfrm>
          </p:grpSpPr>
          <p:cxnSp>
            <p:nvCxnSpPr>
              <p:cNvPr id="68" name="直接连接符 67"/>
              <p:cNvCxnSpPr/>
              <p:nvPr/>
            </p:nvCxnSpPr>
            <p:spPr>
              <a:xfrm>
                <a:off x="5794374" y="3203575"/>
                <a:ext cx="216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>
                <a:off x="5794374" y="3248025"/>
                <a:ext cx="216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>
                <a:off x="5794374" y="3292475"/>
                <a:ext cx="216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文本框 47"/>
          <p:cNvSpPr txBox="1"/>
          <p:nvPr/>
        </p:nvSpPr>
        <p:spPr>
          <a:xfrm>
            <a:off x="3127475" y="248542"/>
            <a:ext cx="2724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新建项目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843774" y="247674"/>
            <a:ext cx="1950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u="sng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mapper</a:t>
            </a:r>
            <a:endParaRPr lang="zh-CN" altLang="en-US" sz="2400" u="sng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7599380" y="260137"/>
            <a:ext cx="1618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reducer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8938763" y="254668"/>
            <a:ext cx="1618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driver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91840" y="1406142"/>
            <a:ext cx="9365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.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继承</a:t>
            </a: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Mapper&lt;</a:t>
            </a:r>
            <a:r>
              <a:rPr lang="en-US" altLang="zh-CN" sz="2400" dirty="0" err="1" smtClean="0">
                <a:latin typeface="华文细黑" panose="02010600040101010101" pitchFamily="2" charset="-122"/>
                <a:ea typeface="华文细黑" panose="02010600040101010101" pitchFamily="2" charset="-122"/>
              </a:rPr>
              <a:t>InputKey,InputValue,OutputKey,OutputValue</a:t>
            </a: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&gt;,</a:t>
            </a:r>
          </a:p>
          <a:p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	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重写</a:t>
            </a: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map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方法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,</a:t>
            </a:r>
            <a:r>
              <a:rPr lang="en-US" altLang="zh-CN" sz="2400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context.write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()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输出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结果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89985" y="2596896"/>
            <a:ext cx="9612029" cy="923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Hadoop</a:t>
            </a: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提供了一套可优化网络序列化传输的引用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类</a:t>
            </a:r>
            <a:endParaRPr lang="en-US" altLang="zh-CN" sz="2400" dirty="0" smtClean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400" dirty="0" err="1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LongWritable</a:t>
            </a: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Text</a:t>
            </a: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en-US" altLang="zh-CN" sz="2400" dirty="0" err="1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DoubleWritable</a:t>
            </a: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en-US" altLang="zh-CN" sz="2400" dirty="0" err="1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IntWritable</a:t>
            </a:r>
            <a:endParaRPr lang="en-US" altLang="zh-CN" sz="2400" dirty="0" smtClean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05906" y="3646025"/>
            <a:ext cx="9612029" cy="813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实现</a:t>
            </a:r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Writable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接口，自定义数据类型</a:t>
            </a:r>
            <a:endParaRPr lang="zh-CN" altLang="en-US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482" y="4847044"/>
            <a:ext cx="8868776" cy="131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255318" y="390475"/>
            <a:ext cx="11601720" cy="517575"/>
            <a:chOff x="255318" y="390475"/>
            <a:chExt cx="11601720" cy="517575"/>
          </a:xfrm>
        </p:grpSpPr>
        <p:sp>
          <p:nvSpPr>
            <p:cNvPr id="60" name="文本框 59"/>
            <p:cNvSpPr txBox="1"/>
            <p:nvPr/>
          </p:nvSpPr>
          <p:spPr>
            <a:xfrm>
              <a:off x="255318" y="538718"/>
              <a:ext cx="4518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如何写一个</a:t>
              </a:r>
              <a:r>
                <a:rPr lang="en-US" altLang="zh-CN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MapReduce</a:t>
              </a: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程序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334963" y="908050"/>
              <a:ext cx="1152207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组合 66"/>
            <p:cNvGrpSpPr/>
            <p:nvPr/>
          </p:nvGrpSpPr>
          <p:grpSpPr>
            <a:xfrm>
              <a:off x="11596811" y="390475"/>
              <a:ext cx="144000" cy="88900"/>
              <a:chOff x="5794374" y="3203575"/>
              <a:chExt cx="216000" cy="88900"/>
            </a:xfrm>
          </p:grpSpPr>
          <p:cxnSp>
            <p:nvCxnSpPr>
              <p:cNvPr id="68" name="直接连接符 67"/>
              <p:cNvCxnSpPr/>
              <p:nvPr/>
            </p:nvCxnSpPr>
            <p:spPr>
              <a:xfrm>
                <a:off x="5794374" y="3203575"/>
                <a:ext cx="216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>
                <a:off x="5794374" y="3248025"/>
                <a:ext cx="216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>
                <a:off x="5794374" y="3292475"/>
                <a:ext cx="216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文本框 47"/>
          <p:cNvSpPr txBox="1"/>
          <p:nvPr/>
        </p:nvSpPr>
        <p:spPr>
          <a:xfrm>
            <a:off x="3127475" y="248542"/>
            <a:ext cx="2724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新建项目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843774" y="247674"/>
            <a:ext cx="1950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u="sng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mapper</a:t>
            </a:r>
            <a:endParaRPr lang="zh-CN" altLang="en-US" sz="2400" u="sng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7599380" y="260137"/>
            <a:ext cx="1618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reducer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8938763" y="254668"/>
            <a:ext cx="1618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driver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91840" y="1406142"/>
            <a:ext cx="9365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.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继承</a:t>
            </a: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Mapper&lt;</a:t>
            </a:r>
            <a:r>
              <a:rPr lang="en-US" altLang="zh-CN" sz="2400" dirty="0" err="1" smtClean="0">
                <a:latin typeface="华文细黑" panose="02010600040101010101" pitchFamily="2" charset="-122"/>
                <a:ea typeface="华文细黑" panose="02010600040101010101" pitchFamily="2" charset="-122"/>
              </a:rPr>
              <a:t>InputKey,InputValue,OutputKey,OutputValue</a:t>
            </a: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&gt;,</a:t>
            </a:r>
          </a:p>
          <a:p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	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重写</a:t>
            </a: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map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方法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,</a:t>
            </a:r>
            <a:r>
              <a:rPr lang="en-US" altLang="zh-CN" sz="2400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context.write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()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输出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结果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89985" y="2596896"/>
            <a:ext cx="9612029" cy="612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为什么要输出朋友 </a:t>
            </a:r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 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-1 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？</a:t>
            </a:r>
            <a:endParaRPr lang="en-US" altLang="zh-CN" sz="2400" dirty="0" smtClean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89985" y="3569301"/>
            <a:ext cx="9612029" cy="541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Reduce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时排除共同好友</a:t>
            </a:r>
            <a:endParaRPr lang="zh-CN" altLang="en-US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178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255318" y="390475"/>
            <a:ext cx="11601720" cy="517575"/>
            <a:chOff x="255318" y="390475"/>
            <a:chExt cx="11601720" cy="517575"/>
          </a:xfrm>
        </p:grpSpPr>
        <p:sp>
          <p:nvSpPr>
            <p:cNvPr id="60" name="文本框 59"/>
            <p:cNvSpPr txBox="1"/>
            <p:nvPr/>
          </p:nvSpPr>
          <p:spPr>
            <a:xfrm>
              <a:off x="255318" y="538718"/>
              <a:ext cx="4518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如何写一个</a:t>
              </a:r>
              <a:r>
                <a:rPr lang="en-US" altLang="zh-CN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MapReduce</a:t>
              </a: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程序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334963" y="908050"/>
              <a:ext cx="1152207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组合 66"/>
            <p:cNvGrpSpPr/>
            <p:nvPr/>
          </p:nvGrpSpPr>
          <p:grpSpPr>
            <a:xfrm>
              <a:off x="11596811" y="390475"/>
              <a:ext cx="144000" cy="88900"/>
              <a:chOff x="5794374" y="3203575"/>
              <a:chExt cx="216000" cy="88900"/>
            </a:xfrm>
          </p:grpSpPr>
          <p:cxnSp>
            <p:nvCxnSpPr>
              <p:cNvPr id="68" name="直接连接符 67"/>
              <p:cNvCxnSpPr/>
              <p:nvPr/>
            </p:nvCxnSpPr>
            <p:spPr>
              <a:xfrm>
                <a:off x="5794374" y="3203575"/>
                <a:ext cx="216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>
                <a:off x="5794374" y="3248025"/>
                <a:ext cx="216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>
                <a:off x="5794374" y="3292475"/>
                <a:ext cx="216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文本框 47"/>
          <p:cNvSpPr txBox="1"/>
          <p:nvPr/>
        </p:nvSpPr>
        <p:spPr>
          <a:xfrm>
            <a:off x="3127475" y="248542"/>
            <a:ext cx="2724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新建项目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843774" y="247674"/>
            <a:ext cx="1950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u="sng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mapper</a:t>
            </a:r>
            <a:endParaRPr lang="zh-CN" altLang="en-US" sz="2400" u="sng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7599380" y="260137"/>
            <a:ext cx="1618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reducer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8938763" y="254668"/>
            <a:ext cx="1618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driver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91840" y="1406142"/>
            <a:ext cx="9365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.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继承</a:t>
            </a: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Mapper&lt;</a:t>
            </a:r>
            <a:r>
              <a:rPr lang="en-US" altLang="zh-CN" sz="2400" dirty="0" err="1" smtClean="0">
                <a:latin typeface="华文细黑" panose="02010600040101010101" pitchFamily="2" charset="-122"/>
                <a:ea typeface="华文细黑" panose="02010600040101010101" pitchFamily="2" charset="-122"/>
              </a:rPr>
              <a:t>InputKey,InputValue,OutputKey,OutputValue</a:t>
            </a: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&gt;,</a:t>
            </a:r>
          </a:p>
          <a:p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	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重写</a:t>
            </a: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map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方法</a:t>
            </a: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,</a:t>
            </a:r>
            <a:r>
              <a:rPr lang="en-US" altLang="zh-CN" sz="2400" dirty="0" err="1" smtClean="0">
                <a:latin typeface="华文细黑" panose="02010600040101010101" pitchFamily="2" charset="-122"/>
                <a:ea typeface="华文细黑" panose="02010600040101010101" pitchFamily="2" charset="-122"/>
              </a:rPr>
              <a:t>context.write</a:t>
            </a: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()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输出结果</a:t>
            </a:r>
            <a:endParaRPr lang="en-US" altLang="zh-CN" sz="2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91840" y="2464266"/>
            <a:ext cx="9612029" cy="541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如何做笛卡儿积？</a:t>
            </a:r>
            <a:endParaRPr lang="zh-CN" altLang="en-US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687" y="3378174"/>
            <a:ext cx="7979695" cy="290375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924" y="2336249"/>
            <a:ext cx="10913887" cy="401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5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255318" y="390475"/>
            <a:ext cx="11601720" cy="517575"/>
            <a:chOff x="255318" y="390475"/>
            <a:chExt cx="11601720" cy="517575"/>
          </a:xfrm>
        </p:grpSpPr>
        <p:sp>
          <p:nvSpPr>
            <p:cNvPr id="60" name="文本框 59"/>
            <p:cNvSpPr txBox="1"/>
            <p:nvPr/>
          </p:nvSpPr>
          <p:spPr>
            <a:xfrm>
              <a:off x="255318" y="538718"/>
              <a:ext cx="4518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如何写一个</a:t>
              </a:r>
              <a:r>
                <a:rPr lang="en-US" altLang="zh-CN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MapReduce</a:t>
              </a: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程序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334963" y="908050"/>
              <a:ext cx="1152207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组合 66"/>
            <p:cNvGrpSpPr/>
            <p:nvPr/>
          </p:nvGrpSpPr>
          <p:grpSpPr>
            <a:xfrm>
              <a:off x="11596811" y="390475"/>
              <a:ext cx="144000" cy="88900"/>
              <a:chOff x="5794374" y="3203575"/>
              <a:chExt cx="216000" cy="88900"/>
            </a:xfrm>
          </p:grpSpPr>
          <p:cxnSp>
            <p:nvCxnSpPr>
              <p:cNvPr id="68" name="直接连接符 67"/>
              <p:cNvCxnSpPr/>
              <p:nvPr/>
            </p:nvCxnSpPr>
            <p:spPr>
              <a:xfrm>
                <a:off x="5794374" y="3203575"/>
                <a:ext cx="216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>
                <a:off x="5794374" y="3248025"/>
                <a:ext cx="216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>
                <a:off x="5794374" y="3292475"/>
                <a:ext cx="216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文本框 47"/>
          <p:cNvSpPr txBox="1"/>
          <p:nvPr/>
        </p:nvSpPr>
        <p:spPr>
          <a:xfrm>
            <a:off x="3127475" y="248542"/>
            <a:ext cx="2724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新建项目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843774" y="247674"/>
            <a:ext cx="1950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mapper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7599380" y="260137"/>
            <a:ext cx="1618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u="sng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reducer</a:t>
            </a:r>
            <a:endParaRPr lang="zh-CN" altLang="en-US" sz="2400" u="sng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8938763" y="254668"/>
            <a:ext cx="1618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driver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85754" y="1517904"/>
            <a:ext cx="4209121" cy="49469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1599734" y="1890410"/>
            <a:ext cx="2923504" cy="1112831"/>
            <a:chOff x="3824654" y="3156438"/>
            <a:chExt cx="3209971" cy="1114582"/>
          </a:xfrm>
        </p:grpSpPr>
        <p:sp>
          <p:nvSpPr>
            <p:cNvPr id="39" name="矩形 39"/>
            <p:cNvSpPr/>
            <p:nvPr/>
          </p:nvSpPr>
          <p:spPr>
            <a:xfrm>
              <a:off x="3824654" y="3156438"/>
              <a:ext cx="2734608" cy="844062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286812" y="3350172"/>
              <a:ext cx="2747813" cy="920848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Key</a:t>
              </a:r>
              <a:r>
                <a:rPr lang="zh-CN" altLang="en-US" sz="24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：用户</a:t>
              </a:r>
              <a:endPara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507840" y="3167458"/>
            <a:ext cx="3072589" cy="1939410"/>
            <a:chOff x="3824654" y="3156438"/>
            <a:chExt cx="3239557" cy="1932029"/>
          </a:xfrm>
        </p:grpSpPr>
        <p:sp>
          <p:nvSpPr>
            <p:cNvPr id="42" name="矩形 45"/>
            <p:cNvSpPr/>
            <p:nvPr/>
          </p:nvSpPr>
          <p:spPr>
            <a:xfrm>
              <a:off x="3824654" y="3156438"/>
              <a:ext cx="3239557" cy="1708752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070245" y="3358430"/>
              <a:ext cx="2993966" cy="1730037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Value</a:t>
              </a:r>
              <a:r>
                <a:rPr lang="zh-CN" altLang="en-US" sz="24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：</a:t>
              </a:r>
              <a:endPara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r>
                <a:rPr lang="zh-CN" altLang="en-US" sz="24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用户名，</a:t>
              </a:r>
              <a:r>
                <a:rPr lang="en-US" altLang="zh-CN" sz="24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-1</a:t>
              </a:r>
            </a:p>
            <a:p>
              <a:r>
                <a:rPr lang="zh-CN" altLang="en-US" sz="24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用户名，共同好友</a:t>
              </a:r>
              <a:endPara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069335" y="5419928"/>
            <a:ext cx="6069237" cy="919401"/>
            <a:chOff x="3885572" y="2968751"/>
            <a:chExt cx="2013968" cy="1397993"/>
          </a:xfrm>
        </p:grpSpPr>
        <p:sp>
          <p:nvSpPr>
            <p:cNvPr id="25" name="矩形 1"/>
            <p:cNvSpPr/>
            <p:nvPr/>
          </p:nvSpPr>
          <p:spPr>
            <a:xfrm>
              <a:off x="3885572" y="2968751"/>
              <a:ext cx="1274884" cy="12804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055773" y="2968751"/>
              <a:ext cx="1843767" cy="1397993"/>
            </a:xfrm>
            <a:prstGeom prst="round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经过</a:t>
              </a:r>
              <a:r>
                <a:rPr lang="en-US" altLang="zh-CN" sz="24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Shuffle</a:t>
              </a:r>
              <a:r>
                <a:rPr lang="zh-CN" altLang="en-US" sz="24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，</a:t>
              </a:r>
              <a:endPara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r>
                <a:rPr lang="en-US" altLang="zh-CN" sz="2400" dirty="0" err="1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sorted,merged</a:t>
              </a:r>
              <a:r>
                <a:rPr lang="zh-CN" altLang="en-US" sz="24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等</a:t>
              </a:r>
              <a:endPara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299966" y="2694116"/>
            <a:ext cx="1463690" cy="895875"/>
            <a:chOff x="3625949" y="3149500"/>
            <a:chExt cx="1288894" cy="895875"/>
          </a:xfrm>
        </p:grpSpPr>
        <p:sp>
          <p:nvSpPr>
            <p:cNvPr id="45" name="矩形 1"/>
            <p:cNvSpPr/>
            <p:nvPr/>
          </p:nvSpPr>
          <p:spPr>
            <a:xfrm>
              <a:off x="3625949" y="3149500"/>
              <a:ext cx="1274884" cy="844062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745466" y="3330286"/>
              <a:ext cx="1169377" cy="715089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Reducer</a:t>
              </a:r>
              <a:endParaRPr lang="zh-CN" altLang="en-US" dirty="0"/>
            </a:p>
          </p:txBody>
        </p:sp>
      </p:grpSp>
      <p:cxnSp>
        <p:nvCxnSpPr>
          <p:cNvPr id="11" name="直接连接符 10"/>
          <p:cNvCxnSpPr>
            <a:endCxn id="45" idx="1"/>
          </p:cNvCxnSpPr>
          <p:nvPr/>
        </p:nvCxnSpPr>
        <p:spPr>
          <a:xfrm>
            <a:off x="3864645" y="2397934"/>
            <a:ext cx="2435320" cy="718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43" idx="3"/>
            <a:endCxn id="45" idx="1"/>
          </p:cNvCxnSpPr>
          <p:nvPr/>
        </p:nvCxnSpPr>
        <p:spPr>
          <a:xfrm flipV="1">
            <a:off x="4580429" y="3116147"/>
            <a:ext cx="1719537" cy="1122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8595267" y="1517904"/>
            <a:ext cx="3001543" cy="49469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9268237" y="2076215"/>
            <a:ext cx="2328573" cy="1112831"/>
            <a:chOff x="3824654" y="3156438"/>
            <a:chExt cx="3209971" cy="1114582"/>
          </a:xfrm>
        </p:grpSpPr>
        <p:sp>
          <p:nvSpPr>
            <p:cNvPr id="71" name="矩形 39"/>
            <p:cNvSpPr/>
            <p:nvPr/>
          </p:nvSpPr>
          <p:spPr>
            <a:xfrm>
              <a:off x="3824654" y="3156438"/>
              <a:ext cx="2734608" cy="844062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4286812" y="3350172"/>
              <a:ext cx="2747813" cy="920848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Key:</a:t>
              </a:r>
              <a:r>
                <a:rPr lang="zh-CN" altLang="en-US" sz="24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用户</a:t>
              </a:r>
              <a:endPara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9268234" y="3412644"/>
            <a:ext cx="1951794" cy="1365934"/>
            <a:chOff x="3824654" y="3156438"/>
            <a:chExt cx="2802788" cy="1360735"/>
          </a:xfrm>
        </p:grpSpPr>
        <p:sp>
          <p:nvSpPr>
            <p:cNvPr id="74" name="矩形 45"/>
            <p:cNvSpPr/>
            <p:nvPr/>
          </p:nvSpPr>
          <p:spPr>
            <a:xfrm>
              <a:off x="3824654" y="3156438"/>
              <a:ext cx="2734608" cy="1360735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4070245" y="3358430"/>
              <a:ext cx="2557197" cy="91590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Value</a:t>
              </a:r>
              <a:r>
                <a:rPr lang="zh-CN" altLang="en-US" sz="24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：</a:t>
              </a:r>
              <a:endPara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r>
                <a:rPr lang="zh-CN" altLang="en-US" sz="24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推荐好友</a:t>
              </a:r>
              <a:endPara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76" name="文本框 75"/>
          <p:cNvSpPr txBox="1"/>
          <p:nvPr/>
        </p:nvSpPr>
        <p:spPr>
          <a:xfrm>
            <a:off x="9083497" y="5581286"/>
            <a:ext cx="2136531" cy="519351"/>
          </a:xfrm>
          <a:prstGeom prst="ellips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Output files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5" name="直接连接符 34"/>
          <p:cNvCxnSpPr>
            <a:stCxn id="46" idx="3"/>
            <a:endCxn id="71" idx="1"/>
          </p:cNvCxnSpPr>
          <p:nvPr/>
        </p:nvCxnSpPr>
        <p:spPr>
          <a:xfrm flipV="1">
            <a:off x="7763656" y="2497583"/>
            <a:ext cx="1504581" cy="734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46" idx="3"/>
            <a:endCxn id="74" idx="1"/>
          </p:cNvCxnSpPr>
          <p:nvPr/>
        </p:nvCxnSpPr>
        <p:spPr>
          <a:xfrm>
            <a:off x="7763656" y="3232447"/>
            <a:ext cx="1504578" cy="863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843973" y="1022690"/>
            <a:ext cx="8476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1.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确定输入输出</a:t>
            </a:r>
            <a:endParaRPr lang="en-US" altLang="zh-CN" sz="2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36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255318" y="390475"/>
            <a:ext cx="11601720" cy="517575"/>
            <a:chOff x="255318" y="390475"/>
            <a:chExt cx="11601720" cy="517575"/>
          </a:xfrm>
        </p:grpSpPr>
        <p:sp>
          <p:nvSpPr>
            <p:cNvPr id="60" name="文本框 59"/>
            <p:cNvSpPr txBox="1"/>
            <p:nvPr/>
          </p:nvSpPr>
          <p:spPr>
            <a:xfrm>
              <a:off x="255318" y="538718"/>
              <a:ext cx="4518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People You Might Know </a:t>
              </a: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算法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334963" y="908050"/>
              <a:ext cx="1152207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组合 66"/>
            <p:cNvGrpSpPr/>
            <p:nvPr/>
          </p:nvGrpSpPr>
          <p:grpSpPr>
            <a:xfrm>
              <a:off x="11596811" y="390475"/>
              <a:ext cx="144000" cy="88900"/>
              <a:chOff x="5794374" y="3203575"/>
              <a:chExt cx="216000" cy="88900"/>
            </a:xfrm>
          </p:grpSpPr>
          <p:cxnSp>
            <p:nvCxnSpPr>
              <p:cNvPr id="68" name="直接连接符 67"/>
              <p:cNvCxnSpPr/>
              <p:nvPr/>
            </p:nvCxnSpPr>
            <p:spPr>
              <a:xfrm>
                <a:off x="5794374" y="3203575"/>
                <a:ext cx="216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>
                <a:off x="5794374" y="3248025"/>
                <a:ext cx="216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>
                <a:off x="5794374" y="3292475"/>
                <a:ext cx="216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文本框 47"/>
          <p:cNvSpPr txBox="1"/>
          <p:nvPr/>
        </p:nvSpPr>
        <p:spPr>
          <a:xfrm>
            <a:off x="5721207" y="248542"/>
            <a:ext cx="2724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基本思路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437506" y="247674"/>
            <a:ext cx="1950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u="sng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排序</a:t>
            </a:r>
            <a:endParaRPr lang="zh-CN" altLang="en-US" sz="2400" u="sng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10193112" y="260137"/>
            <a:ext cx="1618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改进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91840" y="1406142"/>
            <a:ext cx="8476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.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给用户推荐哪些人</a:t>
            </a:r>
            <a:endParaRPr lang="en-US" altLang="zh-CN" sz="2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六边形 43"/>
          <p:cNvSpPr/>
          <p:nvPr/>
        </p:nvSpPr>
        <p:spPr>
          <a:xfrm>
            <a:off x="946973" y="3278781"/>
            <a:ext cx="783770" cy="675664"/>
          </a:xfrm>
          <a:prstGeom prst="hexag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六边形 49"/>
          <p:cNvSpPr/>
          <p:nvPr/>
        </p:nvSpPr>
        <p:spPr>
          <a:xfrm>
            <a:off x="2276769" y="2365898"/>
            <a:ext cx="783770" cy="675664"/>
          </a:xfrm>
          <a:prstGeom prst="hexag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六边形 50"/>
          <p:cNvSpPr/>
          <p:nvPr/>
        </p:nvSpPr>
        <p:spPr>
          <a:xfrm>
            <a:off x="2906398" y="3616613"/>
            <a:ext cx="783770" cy="675664"/>
          </a:xfrm>
          <a:prstGeom prst="hexag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六边形 51"/>
          <p:cNvSpPr/>
          <p:nvPr/>
        </p:nvSpPr>
        <p:spPr>
          <a:xfrm>
            <a:off x="1884884" y="4713408"/>
            <a:ext cx="783770" cy="675664"/>
          </a:xfrm>
          <a:prstGeom prst="hexag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>
            <a:stCxn id="44" idx="0"/>
            <a:endCxn id="50" idx="3"/>
          </p:cNvCxnSpPr>
          <p:nvPr/>
        </p:nvCxnSpPr>
        <p:spPr>
          <a:xfrm flipV="1">
            <a:off x="1730743" y="2703730"/>
            <a:ext cx="546026" cy="91288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4" idx="0"/>
            <a:endCxn id="51" idx="3"/>
          </p:cNvCxnSpPr>
          <p:nvPr/>
        </p:nvCxnSpPr>
        <p:spPr>
          <a:xfrm>
            <a:off x="1730743" y="3616613"/>
            <a:ext cx="1175655" cy="33783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44" idx="0"/>
            <a:endCxn id="52" idx="4"/>
          </p:cNvCxnSpPr>
          <p:nvPr/>
        </p:nvCxnSpPr>
        <p:spPr>
          <a:xfrm>
            <a:off x="1730743" y="3616613"/>
            <a:ext cx="323057" cy="109679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318504" y="2148840"/>
            <a:ext cx="3685032" cy="14677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B,-1</a:t>
            </a:r>
          </a:p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C,-1</a:t>
            </a:r>
          </a:p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D,-1</a:t>
            </a:r>
            <a:endParaRPr lang="zh-CN" altLang="en-US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318504" y="4123592"/>
            <a:ext cx="3685032" cy="1618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	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B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	 </a:t>
            </a:r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	 </a:t>
            </a:r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en-US" altLang="zh-CN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61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0" grpId="0" animBg="1"/>
      <p:bldP spid="51" grpId="0" animBg="1"/>
      <p:bldP spid="52" grpId="0" animBg="1"/>
      <p:bldP spid="20" grpId="0" animBg="1"/>
      <p:bldP spid="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255318" y="390475"/>
            <a:ext cx="11601720" cy="517575"/>
            <a:chOff x="255318" y="390475"/>
            <a:chExt cx="11601720" cy="517575"/>
          </a:xfrm>
        </p:grpSpPr>
        <p:sp>
          <p:nvSpPr>
            <p:cNvPr id="60" name="文本框 59"/>
            <p:cNvSpPr txBox="1"/>
            <p:nvPr/>
          </p:nvSpPr>
          <p:spPr>
            <a:xfrm>
              <a:off x="255318" y="538718"/>
              <a:ext cx="4518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People You Might Know </a:t>
              </a: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算法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334963" y="908050"/>
              <a:ext cx="1152207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组合 66"/>
            <p:cNvGrpSpPr/>
            <p:nvPr/>
          </p:nvGrpSpPr>
          <p:grpSpPr>
            <a:xfrm>
              <a:off x="11596811" y="390475"/>
              <a:ext cx="144000" cy="88900"/>
              <a:chOff x="5794374" y="3203575"/>
              <a:chExt cx="216000" cy="88900"/>
            </a:xfrm>
          </p:grpSpPr>
          <p:cxnSp>
            <p:nvCxnSpPr>
              <p:cNvPr id="68" name="直接连接符 67"/>
              <p:cNvCxnSpPr/>
              <p:nvPr/>
            </p:nvCxnSpPr>
            <p:spPr>
              <a:xfrm>
                <a:off x="5794374" y="3203575"/>
                <a:ext cx="216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>
                <a:off x="5794374" y="3248025"/>
                <a:ext cx="216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>
                <a:off x="5794374" y="3292475"/>
                <a:ext cx="216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文本框 47"/>
          <p:cNvSpPr txBox="1"/>
          <p:nvPr/>
        </p:nvSpPr>
        <p:spPr>
          <a:xfrm>
            <a:off x="5721207" y="248542"/>
            <a:ext cx="2724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基本思路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437506" y="247674"/>
            <a:ext cx="1950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u="sng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排序</a:t>
            </a:r>
            <a:endParaRPr lang="zh-CN" altLang="en-US" sz="2400" u="sng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10193112" y="260137"/>
            <a:ext cx="1618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改进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91840" y="1406142"/>
            <a:ext cx="8476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.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给用户推荐哪些人</a:t>
            </a:r>
            <a:endParaRPr lang="en-US" altLang="zh-CN" sz="2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六边形 43"/>
          <p:cNvSpPr/>
          <p:nvPr/>
        </p:nvSpPr>
        <p:spPr>
          <a:xfrm>
            <a:off x="233741" y="3278781"/>
            <a:ext cx="783770" cy="675664"/>
          </a:xfrm>
          <a:prstGeom prst="hexag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六边形 49"/>
          <p:cNvSpPr/>
          <p:nvPr/>
        </p:nvSpPr>
        <p:spPr>
          <a:xfrm>
            <a:off x="1563537" y="2365898"/>
            <a:ext cx="783770" cy="675664"/>
          </a:xfrm>
          <a:prstGeom prst="hexag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六边形 50"/>
          <p:cNvSpPr/>
          <p:nvPr/>
        </p:nvSpPr>
        <p:spPr>
          <a:xfrm>
            <a:off x="2193166" y="3616613"/>
            <a:ext cx="783770" cy="675664"/>
          </a:xfrm>
          <a:prstGeom prst="hexag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六边形 51"/>
          <p:cNvSpPr/>
          <p:nvPr/>
        </p:nvSpPr>
        <p:spPr>
          <a:xfrm>
            <a:off x="1171652" y="4713408"/>
            <a:ext cx="783770" cy="675664"/>
          </a:xfrm>
          <a:prstGeom prst="hexag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>
            <a:stCxn id="44" idx="0"/>
            <a:endCxn id="50" idx="3"/>
          </p:cNvCxnSpPr>
          <p:nvPr/>
        </p:nvCxnSpPr>
        <p:spPr>
          <a:xfrm flipV="1">
            <a:off x="1017511" y="2703730"/>
            <a:ext cx="546026" cy="91288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4" idx="0"/>
            <a:endCxn id="51" idx="3"/>
          </p:cNvCxnSpPr>
          <p:nvPr/>
        </p:nvCxnSpPr>
        <p:spPr>
          <a:xfrm>
            <a:off x="1017511" y="3616613"/>
            <a:ext cx="1175655" cy="33783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44" idx="0"/>
            <a:endCxn id="52" idx="4"/>
          </p:cNvCxnSpPr>
          <p:nvPr/>
        </p:nvCxnSpPr>
        <p:spPr>
          <a:xfrm>
            <a:off x="1017511" y="3616613"/>
            <a:ext cx="323057" cy="109679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249698" y="1415790"/>
            <a:ext cx="1884668" cy="1458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B,-1</a:t>
            </a:r>
          </a:p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C,-1</a:t>
            </a:r>
          </a:p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D,-1</a:t>
            </a:r>
            <a:endParaRPr lang="zh-CN" altLang="en-US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264336" y="3340236"/>
            <a:ext cx="2374719" cy="15880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，（</a:t>
            </a:r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E)</a:t>
            </a:r>
          </a:p>
          <a:p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  <a:p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</a:p>
        </p:txBody>
      </p:sp>
      <p:sp>
        <p:nvSpPr>
          <p:cNvPr id="22" name="六边形 21"/>
          <p:cNvSpPr/>
          <p:nvPr/>
        </p:nvSpPr>
        <p:spPr>
          <a:xfrm>
            <a:off x="3549965" y="3458613"/>
            <a:ext cx="783770" cy="675664"/>
          </a:xfrm>
          <a:prstGeom prst="hexag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六边形 22"/>
          <p:cNvSpPr/>
          <p:nvPr/>
        </p:nvSpPr>
        <p:spPr>
          <a:xfrm>
            <a:off x="4879761" y="2545730"/>
            <a:ext cx="783770" cy="675664"/>
          </a:xfrm>
          <a:prstGeom prst="hexag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六边形 23"/>
          <p:cNvSpPr/>
          <p:nvPr/>
        </p:nvSpPr>
        <p:spPr>
          <a:xfrm>
            <a:off x="5509390" y="3796445"/>
            <a:ext cx="783770" cy="675664"/>
          </a:xfrm>
          <a:prstGeom prst="hexag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六边形 24"/>
          <p:cNvSpPr/>
          <p:nvPr/>
        </p:nvSpPr>
        <p:spPr>
          <a:xfrm>
            <a:off x="4487876" y="4893240"/>
            <a:ext cx="783770" cy="675664"/>
          </a:xfrm>
          <a:prstGeom prst="hexag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接连接符 25"/>
          <p:cNvCxnSpPr>
            <a:stCxn id="22" idx="0"/>
            <a:endCxn id="23" idx="3"/>
          </p:cNvCxnSpPr>
          <p:nvPr/>
        </p:nvCxnSpPr>
        <p:spPr>
          <a:xfrm flipV="1">
            <a:off x="4333735" y="2883562"/>
            <a:ext cx="546026" cy="91288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2" idx="0"/>
            <a:endCxn id="24" idx="3"/>
          </p:cNvCxnSpPr>
          <p:nvPr/>
        </p:nvCxnSpPr>
        <p:spPr>
          <a:xfrm>
            <a:off x="4333735" y="3796445"/>
            <a:ext cx="1175655" cy="33783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2" idx="0"/>
            <a:endCxn id="25" idx="4"/>
          </p:cNvCxnSpPr>
          <p:nvPr/>
        </p:nvCxnSpPr>
        <p:spPr>
          <a:xfrm>
            <a:off x="4333735" y="3796445"/>
            <a:ext cx="323057" cy="109679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9520477" y="1465200"/>
            <a:ext cx="1863592" cy="1418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B,-1</a:t>
            </a:r>
          </a:p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C,-1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</a:t>
            </a:r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,-1</a:t>
            </a:r>
            <a:endParaRPr lang="zh-CN" altLang="en-US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41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56" grpId="0" animBg="1"/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255318" y="390475"/>
            <a:ext cx="11601720" cy="517575"/>
            <a:chOff x="255318" y="390475"/>
            <a:chExt cx="11601720" cy="517575"/>
          </a:xfrm>
        </p:grpSpPr>
        <p:sp>
          <p:nvSpPr>
            <p:cNvPr id="60" name="文本框 59"/>
            <p:cNvSpPr txBox="1"/>
            <p:nvPr/>
          </p:nvSpPr>
          <p:spPr>
            <a:xfrm>
              <a:off x="255318" y="538718"/>
              <a:ext cx="4518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如何写一个</a:t>
              </a:r>
              <a:r>
                <a:rPr lang="en-US" altLang="zh-CN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MapReduce</a:t>
              </a: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程序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334963" y="908050"/>
              <a:ext cx="1152207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组合 66"/>
            <p:cNvGrpSpPr/>
            <p:nvPr/>
          </p:nvGrpSpPr>
          <p:grpSpPr>
            <a:xfrm>
              <a:off x="11596811" y="390475"/>
              <a:ext cx="144000" cy="88900"/>
              <a:chOff x="5794374" y="3203575"/>
              <a:chExt cx="216000" cy="88900"/>
            </a:xfrm>
          </p:grpSpPr>
          <p:cxnSp>
            <p:nvCxnSpPr>
              <p:cNvPr id="68" name="直接连接符 67"/>
              <p:cNvCxnSpPr/>
              <p:nvPr/>
            </p:nvCxnSpPr>
            <p:spPr>
              <a:xfrm>
                <a:off x="5794374" y="3203575"/>
                <a:ext cx="216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>
                <a:off x="5794374" y="3248025"/>
                <a:ext cx="216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>
                <a:off x="5794374" y="3292475"/>
                <a:ext cx="216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文本框 47"/>
          <p:cNvSpPr txBox="1"/>
          <p:nvPr/>
        </p:nvSpPr>
        <p:spPr>
          <a:xfrm>
            <a:off x="3127475" y="248542"/>
            <a:ext cx="2724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新建项目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843774" y="247674"/>
            <a:ext cx="1950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mapper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7599380" y="260137"/>
            <a:ext cx="1618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u="sng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reducer</a:t>
            </a:r>
            <a:endParaRPr lang="zh-CN" altLang="en-US" sz="2400" u="sng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8938763" y="254668"/>
            <a:ext cx="1618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driver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191840" y="1406142"/>
            <a:ext cx="9365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.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继承</a:t>
            </a: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Reducer&lt;</a:t>
            </a:r>
            <a:r>
              <a:rPr lang="en-US" altLang="zh-CN" sz="2400" dirty="0" err="1" smtClean="0">
                <a:latin typeface="华文细黑" panose="02010600040101010101" pitchFamily="2" charset="-122"/>
                <a:ea typeface="华文细黑" panose="02010600040101010101" pitchFamily="2" charset="-122"/>
              </a:rPr>
              <a:t>InputKey,InputValue,OutputKey,OutputValue</a:t>
            </a: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&gt;,</a:t>
            </a:r>
          </a:p>
          <a:p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	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重写</a:t>
            </a: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reduce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方法</a:t>
            </a:r>
            <a:endParaRPr lang="en-US" altLang="zh-CN" sz="2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29318" y="2581342"/>
            <a:ext cx="8648521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public class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FriendReduce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extends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Fira Code" panose="020B05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Reducer&lt;LongWritable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FriendWritable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LongWritable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Text&gt;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265310" y="3633431"/>
            <a:ext cx="8712529" cy="541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err="1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HashMap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处理，</a:t>
            </a:r>
            <a:r>
              <a:rPr lang="en-US" altLang="zh-CN" sz="2400" dirty="0" err="1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TreeMap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排序</a:t>
            </a:r>
            <a:endParaRPr lang="zh-CN" altLang="en-US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354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2" grpId="0" animBg="1"/>
      <p:bldP spid="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255318" y="390475"/>
            <a:ext cx="11601720" cy="517575"/>
            <a:chOff x="255318" y="390475"/>
            <a:chExt cx="11601720" cy="517575"/>
          </a:xfrm>
        </p:grpSpPr>
        <p:sp>
          <p:nvSpPr>
            <p:cNvPr id="60" name="文本框 59"/>
            <p:cNvSpPr txBox="1"/>
            <p:nvPr/>
          </p:nvSpPr>
          <p:spPr>
            <a:xfrm>
              <a:off x="255318" y="538718"/>
              <a:ext cx="4518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如何写一个</a:t>
              </a:r>
              <a:r>
                <a:rPr lang="en-US" altLang="zh-CN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MapReduce</a:t>
              </a: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程序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334963" y="908050"/>
              <a:ext cx="1152207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组合 66"/>
            <p:cNvGrpSpPr/>
            <p:nvPr/>
          </p:nvGrpSpPr>
          <p:grpSpPr>
            <a:xfrm>
              <a:off x="11596811" y="390475"/>
              <a:ext cx="144000" cy="88900"/>
              <a:chOff x="5794374" y="3203575"/>
              <a:chExt cx="216000" cy="88900"/>
            </a:xfrm>
          </p:grpSpPr>
          <p:cxnSp>
            <p:nvCxnSpPr>
              <p:cNvPr id="68" name="直接连接符 67"/>
              <p:cNvCxnSpPr/>
              <p:nvPr/>
            </p:nvCxnSpPr>
            <p:spPr>
              <a:xfrm>
                <a:off x="5794374" y="3203575"/>
                <a:ext cx="216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>
                <a:off x="5794374" y="3248025"/>
                <a:ext cx="216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>
                <a:off x="5794374" y="3292475"/>
                <a:ext cx="216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文本框 47"/>
          <p:cNvSpPr txBox="1"/>
          <p:nvPr/>
        </p:nvSpPr>
        <p:spPr>
          <a:xfrm>
            <a:off x="3127475" y="248542"/>
            <a:ext cx="2724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新建项目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843774" y="247674"/>
            <a:ext cx="1950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mapper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7599380" y="260137"/>
            <a:ext cx="1618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reducer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8938763" y="254668"/>
            <a:ext cx="1618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u="sng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driver</a:t>
            </a:r>
            <a:endParaRPr lang="zh-CN" altLang="en-US" sz="2400" u="sng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64" y="1381174"/>
            <a:ext cx="16413223" cy="490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8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307329" y="292848"/>
            <a:ext cx="11549709" cy="615202"/>
            <a:chOff x="307329" y="292848"/>
            <a:chExt cx="11549709" cy="615202"/>
          </a:xfrm>
        </p:grpSpPr>
        <p:sp>
          <p:nvSpPr>
            <p:cNvPr id="60" name="文本框 59"/>
            <p:cNvSpPr txBox="1"/>
            <p:nvPr/>
          </p:nvSpPr>
          <p:spPr>
            <a:xfrm>
              <a:off x="307329" y="292848"/>
              <a:ext cx="5523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在</a:t>
              </a:r>
              <a:r>
                <a:rPr lang="en-US" altLang="zh-CN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Windows</a:t>
              </a:r>
              <a:r>
                <a:rPr lang="zh-CN" altLang="en-US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上运行</a:t>
              </a:r>
              <a:r>
                <a:rPr lang="en-US" altLang="zh-CN" sz="2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MapReduce</a:t>
              </a:r>
              <a:r>
                <a:rPr lang="zh-CN" altLang="en-US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程序</a:t>
              </a:r>
              <a:endPara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334963" y="908050"/>
              <a:ext cx="1152207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组合 66"/>
            <p:cNvGrpSpPr/>
            <p:nvPr/>
          </p:nvGrpSpPr>
          <p:grpSpPr>
            <a:xfrm>
              <a:off x="11596811" y="390475"/>
              <a:ext cx="144000" cy="88900"/>
              <a:chOff x="5794374" y="3203575"/>
              <a:chExt cx="216000" cy="88900"/>
            </a:xfrm>
          </p:grpSpPr>
          <p:cxnSp>
            <p:nvCxnSpPr>
              <p:cNvPr id="68" name="直接连接符 67"/>
              <p:cNvCxnSpPr/>
              <p:nvPr/>
            </p:nvCxnSpPr>
            <p:spPr>
              <a:xfrm>
                <a:off x="5794374" y="3203575"/>
                <a:ext cx="216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>
                <a:off x="5794374" y="3248025"/>
                <a:ext cx="216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>
                <a:off x="5794374" y="3292475"/>
                <a:ext cx="216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矩形 13"/>
          <p:cNvSpPr/>
          <p:nvPr/>
        </p:nvSpPr>
        <p:spPr>
          <a:xfrm>
            <a:off x="954414" y="2014943"/>
            <a:ext cx="9753210" cy="1020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https://codeload.github.com/srccodes/hadoop-common-2.2.0-bin/zip/master</a:t>
            </a:r>
            <a:endParaRPr lang="zh-CN" altLang="en-US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r="3313"/>
          <a:stretch/>
        </p:blipFill>
        <p:spPr>
          <a:xfrm>
            <a:off x="954414" y="3342882"/>
            <a:ext cx="9753210" cy="40306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954414" y="4279607"/>
            <a:ext cx="9753210" cy="1020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将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</a:t>
            </a:r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adoop.dll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放入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C:\Windows\System32</a:t>
            </a:r>
            <a:endParaRPr lang="zh-CN" altLang="en-US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098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307329" y="292848"/>
            <a:ext cx="11549709" cy="615202"/>
            <a:chOff x="307329" y="292848"/>
            <a:chExt cx="11549709" cy="615202"/>
          </a:xfrm>
        </p:grpSpPr>
        <p:sp>
          <p:nvSpPr>
            <p:cNvPr id="60" name="文本框 59"/>
            <p:cNvSpPr txBox="1"/>
            <p:nvPr/>
          </p:nvSpPr>
          <p:spPr>
            <a:xfrm>
              <a:off x="307329" y="292848"/>
              <a:ext cx="5523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在</a:t>
              </a:r>
              <a:r>
                <a:rPr lang="en-US" altLang="zh-CN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Windows</a:t>
              </a:r>
              <a:r>
                <a:rPr lang="zh-CN" altLang="en-US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上运行</a:t>
              </a:r>
              <a:r>
                <a:rPr lang="en-US" altLang="zh-CN" sz="2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MapReduce</a:t>
              </a:r>
              <a:r>
                <a:rPr lang="zh-CN" altLang="en-US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程序</a:t>
              </a:r>
              <a:endPara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334963" y="908050"/>
              <a:ext cx="1152207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组合 66"/>
            <p:cNvGrpSpPr/>
            <p:nvPr/>
          </p:nvGrpSpPr>
          <p:grpSpPr>
            <a:xfrm>
              <a:off x="11596811" y="390475"/>
              <a:ext cx="144000" cy="88900"/>
              <a:chOff x="5794374" y="3203575"/>
              <a:chExt cx="216000" cy="88900"/>
            </a:xfrm>
          </p:grpSpPr>
          <p:cxnSp>
            <p:nvCxnSpPr>
              <p:cNvPr id="68" name="直接连接符 67"/>
              <p:cNvCxnSpPr/>
              <p:nvPr/>
            </p:nvCxnSpPr>
            <p:spPr>
              <a:xfrm>
                <a:off x="5794374" y="3203575"/>
                <a:ext cx="216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>
                <a:off x="5794374" y="3248025"/>
                <a:ext cx="216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>
                <a:off x="5794374" y="3292475"/>
                <a:ext cx="216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47" y="1539116"/>
            <a:ext cx="10517043" cy="38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8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841784" y="1677553"/>
            <a:ext cx="6741831" cy="10771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0" y="6154057"/>
            <a:ext cx="12192000" cy="703943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0" y="0"/>
            <a:ext cx="12192000" cy="908050"/>
          </a:xfrm>
          <a:prstGeom prst="rect">
            <a:avLst/>
          </a:prstGeom>
          <a:solidFill>
            <a:srgbClr val="55B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5"/>
          <p:cNvSpPr>
            <a:spLocks noEditPoints="1"/>
          </p:cNvSpPr>
          <p:nvPr/>
        </p:nvSpPr>
        <p:spPr bwMode="auto">
          <a:xfrm>
            <a:off x="3573446" y="1886875"/>
            <a:ext cx="486876" cy="485872"/>
          </a:xfrm>
          <a:custGeom>
            <a:avLst/>
            <a:gdLst>
              <a:gd name="T0" fmla="*/ 16 w 112"/>
              <a:gd name="T1" fmla="*/ 64 h 112"/>
              <a:gd name="T2" fmla="*/ 0 w 112"/>
              <a:gd name="T3" fmla="*/ 96 h 112"/>
              <a:gd name="T4" fmla="*/ 32 w 112"/>
              <a:gd name="T5" fmla="*/ 112 h 112"/>
              <a:gd name="T6" fmla="*/ 48 w 112"/>
              <a:gd name="T7" fmla="*/ 80 h 112"/>
              <a:gd name="T8" fmla="*/ 40 w 112"/>
              <a:gd name="T9" fmla="*/ 96 h 112"/>
              <a:gd name="T10" fmla="*/ 16 w 112"/>
              <a:gd name="T11" fmla="*/ 104 h 112"/>
              <a:gd name="T12" fmla="*/ 8 w 112"/>
              <a:gd name="T13" fmla="*/ 80 h 112"/>
              <a:gd name="T14" fmla="*/ 32 w 112"/>
              <a:gd name="T15" fmla="*/ 72 h 112"/>
              <a:gd name="T16" fmla="*/ 40 w 112"/>
              <a:gd name="T17" fmla="*/ 96 h 112"/>
              <a:gd name="T18" fmla="*/ 16 w 112"/>
              <a:gd name="T19" fmla="*/ 0 h 112"/>
              <a:gd name="T20" fmla="*/ 0 w 112"/>
              <a:gd name="T21" fmla="*/ 32 h 112"/>
              <a:gd name="T22" fmla="*/ 32 w 112"/>
              <a:gd name="T23" fmla="*/ 48 h 112"/>
              <a:gd name="T24" fmla="*/ 48 w 112"/>
              <a:gd name="T25" fmla="*/ 16 h 112"/>
              <a:gd name="T26" fmla="*/ 40 w 112"/>
              <a:gd name="T27" fmla="*/ 32 h 112"/>
              <a:gd name="T28" fmla="*/ 16 w 112"/>
              <a:gd name="T29" fmla="*/ 40 h 112"/>
              <a:gd name="T30" fmla="*/ 8 w 112"/>
              <a:gd name="T31" fmla="*/ 16 h 112"/>
              <a:gd name="T32" fmla="*/ 32 w 112"/>
              <a:gd name="T33" fmla="*/ 8 h 112"/>
              <a:gd name="T34" fmla="*/ 40 w 112"/>
              <a:gd name="T35" fmla="*/ 32 h 112"/>
              <a:gd name="T36" fmla="*/ 80 w 112"/>
              <a:gd name="T37" fmla="*/ 64 h 112"/>
              <a:gd name="T38" fmla="*/ 64 w 112"/>
              <a:gd name="T39" fmla="*/ 96 h 112"/>
              <a:gd name="T40" fmla="*/ 96 w 112"/>
              <a:gd name="T41" fmla="*/ 112 h 112"/>
              <a:gd name="T42" fmla="*/ 112 w 112"/>
              <a:gd name="T43" fmla="*/ 80 h 112"/>
              <a:gd name="T44" fmla="*/ 104 w 112"/>
              <a:gd name="T45" fmla="*/ 96 h 112"/>
              <a:gd name="T46" fmla="*/ 80 w 112"/>
              <a:gd name="T47" fmla="*/ 104 h 112"/>
              <a:gd name="T48" fmla="*/ 72 w 112"/>
              <a:gd name="T49" fmla="*/ 80 h 112"/>
              <a:gd name="T50" fmla="*/ 96 w 112"/>
              <a:gd name="T51" fmla="*/ 72 h 112"/>
              <a:gd name="T52" fmla="*/ 104 w 112"/>
              <a:gd name="T53" fmla="*/ 96 h 112"/>
              <a:gd name="T54" fmla="*/ 80 w 112"/>
              <a:gd name="T55" fmla="*/ 0 h 112"/>
              <a:gd name="T56" fmla="*/ 64 w 112"/>
              <a:gd name="T57" fmla="*/ 32 h 112"/>
              <a:gd name="T58" fmla="*/ 96 w 112"/>
              <a:gd name="T59" fmla="*/ 48 h 112"/>
              <a:gd name="T60" fmla="*/ 112 w 112"/>
              <a:gd name="T61" fmla="*/ 16 h 112"/>
              <a:gd name="T62" fmla="*/ 104 w 112"/>
              <a:gd name="T63" fmla="*/ 32 h 112"/>
              <a:gd name="T64" fmla="*/ 80 w 112"/>
              <a:gd name="T65" fmla="*/ 40 h 112"/>
              <a:gd name="T66" fmla="*/ 72 w 112"/>
              <a:gd name="T67" fmla="*/ 16 h 112"/>
              <a:gd name="T68" fmla="*/ 96 w 112"/>
              <a:gd name="T69" fmla="*/ 8 h 112"/>
              <a:gd name="T70" fmla="*/ 104 w 112"/>
              <a:gd name="T71" fmla="*/ 3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2" h="112">
                <a:moveTo>
                  <a:pt x="32" y="64"/>
                </a:moveTo>
                <a:cubicBezTo>
                  <a:pt x="16" y="64"/>
                  <a:pt x="16" y="64"/>
                  <a:pt x="16" y="64"/>
                </a:cubicBezTo>
                <a:cubicBezTo>
                  <a:pt x="7" y="64"/>
                  <a:pt x="0" y="71"/>
                  <a:pt x="0" y="80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105"/>
                  <a:pt x="7" y="112"/>
                  <a:pt x="16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41" y="112"/>
                  <a:pt x="48" y="105"/>
                  <a:pt x="48" y="96"/>
                </a:cubicBezTo>
                <a:cubicBezTo>
                  <a:pt x="48" y="80"/>
                  <a:pt x="48" y="80"/>
                  <a:pt x="48" y="80"/>
                </a:cubicBezTo>
                <a:cubicBezTo>
                  <a:pt x="48" y="71"/>
                  <a:pt x="41" y="64"/>
                  <a:pt x="32" y="64"/>
                </a:cubicBezTo>
                <a:close/>
                <a:moveTo>
                  <a:pt x="40" y="96"/>
                </a:moveTo>
                <a:cubicBezTo>
                  <a:pt x="40" y="100"/>
                  <a:pt x="36" y="104"/>
                  <a:pt x="32" y="104"/>
                </a:cubicBezTo>
                <a:cubicBezTo>
                  <a:pt x="16" y="104"/>
                  <a:pt x="16" y="104"/>
                  <a:pt x="16" y="104"/>
                </a:cubicBezTo>
                <a:cubicBezTo>
                  <a:pt x="12" y="104"/>
                  <a:pt x="8" y="100"/>
                  <a:pt x="8" y="96"/>
                </a:cubicBezTo>
                <a:cubicBezTo>
                  <a:pt x="8" y="80"/>
                  <a:pt x="8" y="80"/>
                  <a:pt x="8" y="80"/>
                </a:cubicBezTo>
                <a:cubicBezTo>
                  <a:pt x="8" y="76"/>
                  <a:pt x="12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6" y="72"/>
                  <a:pt x="40" y="76"/>
                  <a:pt x="40" y="80"/>
                </a:cubicBezTo>
                <a:lnTo>
                  <a:pt x="40" y="96"/>
                </a:lnTo>
                <a:close/>
                <a:moveTo>
                  <a:pt x="32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41"/>
                  <a:pt x="7" y="48"/>
                  <a:pt x="16" y="48"/>
                </a:cubicBezTo>
                <a:cubicBezTo>
                  <a:pt x="32" y="48"/>
                  <a:pt x="32" y="48"/>
                  <a:pt x="32" y="48"/>
                </a:cubicBezTo>
                <a:cubicBezTo>
                  <a:pt x="41" y="48"/>
                  <a:pt x="48" y="41"/>
                  <a:pt x="48" y="32"/>
                </a:cubicBezTo>
                <a:cubicBezTo>
                  <a:pt x="48" y="16"/>
                  <a:pt x="48" y="16"/>
                  <a:pt x="48" y="16"/>
                </a:cubicBezTo>
                <a:cubicBezTo>
                  <a:pt x="48" y="7"/>
                  <a:pt x="41" y="0"/>
                  <a:pt x="32" y="0"/>
                </a:cubicBezTo>
                <a:close/>
                <a:moveTo>
                  <a:pt x="40" y="32"/>
                </a:moveTo>
                <a:cubicBezTo>
                  <a:pt x="40" y="36"/>
                  <a:pt x="36" y="40"/>
                  <a:pt x="32" y="40"/>
                </a:cubicBezTo>
                <a:cubicBezTo>
                  <a:pt x="16" y="40"/>
                  <a:pt x="16" y="40"/>
                  <a:pt x="16" y="40"/>
                </a:cubicBezTo>
                <a:cubicBezTo>
                  <a:pt x="12" y="40"/>
                  <a:pt x="8" y="36"/>
                  <a:pt x="8" y="32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6" y="8"/>
                  <a:pt x="40" y="12"/>
                  <a:pt x="40" y="16"/>
                </a:cubicBezTo>
                <a:lnTo>
                  <a:pt x="40" y="32"/>
                </a:lnTo>
                <a:close/>
                <a:moveTo>
                  <a:pt x="96" y="64"/>
                </a:moveTo>
                <a:cubicBezTo>
                  <a:pt x="80" y="64"/>
                  <a:pt x="80" y="64"/>
                  <a:pt x="80" y="64"/>
                </a:cubicBezTo>
                <a:cubicBezTo>
                  <a:pt x="71" y="64"/>
                  <a:pt x="64" y="71"/>
                  <a:pt x="64" y="80"/>
                </a:cubicBezTo>
                <a:cubicBezTo>
                  <a:pt x="64" y="96"/>
                  <a:pt x="64" y="96"/>
                  <a:pt x="64" y="96"/>
                </a:cubicBezTo>
                <a:cubicBezTo>
                  <a:pt x="64" y="105"/>
                  <a:pt x="71" y="112"/>
                  <a:pt x="80" y="112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105" y="112"/>
                  <a:pt x="112" y="105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71"/>
                  <a:pt x="105" y="64"/>
                  <a:pt x="96" y="64"/>
                </a:cubicBezTo>
                <a:close/>
                <a:moveTo>
                  <a:pt x="104" y="96"/>
                </a:moveTo>
                <a:cubicBezTo>
                  <a:pt x="104" y="100"/>
                  <a:pt x="100" y="104"/>
                  <a:pt x="96" y="104"/>
                </a:cubicBezTo>
                <a:cubicBezTo>
                  <a:pt x="80" y="104"/>
                  <a:pt x="80" y="104"/>
                  <a:pt x="80" y="104"/>
                </a:cubicBezTo>
                <a:cubicBezTo>
                  <a:pt x="76" y="104"/>
                  <a:pt x="72" y="100"/>
                  <a:pt x="72" y="96"/>
                </a:cubicBezTo>
                <a:cubicBezTo>
                  <a:pt x="72" y="80"/>
                  <a:pt x="72" y="80"/>
                  <a:pt x="72" y="80"/>
                </a:cubicBezTo>
                <a:cubicBezTo>
                  <a:pt x="72" y="76"/>
                  <a:pt x="76" y="72"/>
                  <a:pt x="80" y="72"/>
                </a:cubicBezTo>
                <a:cubicBezTo>
                  <a:pt x="96" y="72"/>
                  <a:pt x="96" y="72"/>
                  <a:pt x="96" y="72"/>
                </a:cubicBezTo>
                <a:cubicBezTo>
                  <a:pt x="100" y="72"/>
                  <a:pt x="104" y="76"/>
                  <a:pt x="104" y="80"/>
                </a:cubicBezTo>
                <a:lnTo>
                  <a:pt x="104" y="96"/>
                </a:lnTo>
                <a:close/>
                <a:moveTo>
                  <a:pt x="96" y="0"/>
                </a:moveTo>
                <a:cubicBezTo>
                  <a:pt x="80" y="0"/>
                  <a:pt x="80" y="0"/>
                  <a:pt x="80" y="0"/>
                </a:cubicBezTo>
                <a:cubicBezTo>
                  <a:pt x="71" y="0"/>
                  <a:pt x="64" y="7"/>
                  <a:pt x="64" y="16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1"/>
                  <a:pt x="71" y="48"/>
                  <a:pt x="80" y="48"/>
                </a:cubicBezTo>
                <a:cubicBezTo>
                  <a:pt x="96" y="48"/>
                  <a:pt x="96" y="48"/>
                  <a:pt x="96" y="48"/>
                </a:cubicBezTo>
                <a:cubicBezTo>
                  <a:pt x="105" y="48"/>
                  <a:pt x="112" y="41"/>
                  <a:pt x="112" y="32"/>
                </a:cubicBezTo>
                <a:cubicBezTo>
                  <a:pt x="112" y="16"/>
                  <a:pt x="112" y="16"/>
                  <a:pt x="112" y="16"/>
                </a:cubicBezTo>
                <a:cubicBezTo>
                  <a:pt x="112" y="7"/>
                  <a:pt x="105" y="0"/>
                  <a:pt x="96" y="0"/>
                </a:cubicBezTo>
                <a:close/>
                <a:moveTo>
                  <a:pt x="104" y="32"/>
                </a:moveTo>
                <a:cubicBezTo>
                  <a:pt x="104" y="36"/>
                  <a:pt x="100" y="40"/>
                  <a:pt x="96" y="40"/>
                </a:cubicBezTo>
                <a:cubicBezTo>
                  <a:pt x="80" y="40"/>
                  <a:pt x="80" y="40"/>
                  <a:pt x="80" y="40"/>
                </a:cubicBezTo>
                <a:cubicBezTo>
                  <a:pt x="76" y="40"/>
                  <a:pt x="72" y="36"/>
                  <a:pt x="72" y="32"/>
                </a:cubicBezTo>
                <a:cubicBezTo>
                  <a:pt x="72" y="16"/>
                  <a:pt x="72" y="16"/>
                  <a:pt x="72" y="16"/>
                </a:cubicBezTo>
                <a:cubicBezTo>
                  <a:pt x="72" y="12"/>
                  <a:pt x="76" y="8"/>
                  <a:pt x="80" y="8"/>
                </a:cubicBezTo>
                <a:cubicBezTo>
                  <a:pt x="96" y="8"/>
                  <a:pt x="96" y="8"/>
                  <a:pt x="96" y="8"/>
                </a:cubicBezTo>
                <a:cubicBezTo>
                  <a:pt x="100" y="8"/>
                  <a:pt x="104" y="12"/>
                  <a:pt x="104" y="16"/>
                </a:cubicBezTo>
                <a:lnTo>
                  <a:pt x="104" y="32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txBody>
          <a:bodyPr/>
          <a:lstStyle/>
          <a:p>
            <a:pPr>
              <a:defRPr/>
            </a:pPr>
            <a:r>
              <a:rPr lang="en-US" altLang="zh-CN" sz="4000" dirty="0" smtClean="0"/>
              <a:t>1</a:t>
            </a:r>
            <a:endParaRPr lang="zh-CN" altLang="en-US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4256610" y="1985270"/>
            <a:ext cx="4852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如何写一个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MapReduce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程序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30695" y="179565"/>
            <a:ext cx="2330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目录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 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596811" y="390475"/>
            <a:ext cx="144000" cy="88900"/>
            <a:chOff x="5794374" y="3203575"/>
            <a:chExt cx="216000" cy="88900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5794374" y="3203575"/>
              <a:ext cx="216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5794374" y="3248025"/>
              <a:ext cx="216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794374" y="3292475"/>
              <a:ext cx="216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文本框 40"/>
          <p:cNvSpPr txBox="1"/>
          <p:nvPr/>
        </p:nvSpPr>
        <p:spPr>
          <a:xfrm>
            <a:off x="253716" y="6306132"/>
            <a:ext cx="1976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Nexa Bold" panose="02000000000000000000" pitchFamily="50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489187" y="1899642"/>
            <a:ext cx="646054" cy="646054"/>
          </a:xfrm>
          <a:prstGeom prst="ellipse">
            <a:avLst/>
          </a:prstGeom>
          <a:noFill/>
          <a:ln>
            <a:solidFill>
              <a:srgbClr val="8DCB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2841784" y="3035353"/>
            <a:ext cx="6741831" cy="10771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2" name="Freeform 5"/>
          <p:cNvSpPr>
            <a:spLocks noEditPoints="1"/>
          </p:cNvSpPr>
          <p:nvPr/>
        </p:nvSpPr>
        <p:spPr bwMode="auto">
          <a:xfrm>
            <a:off x="3573446" y="3244675"/>
            <a:ext cx="486876" cy="485872"/>
          </a:xfrm>
          <a:custGeom>
            <a:avLst/>
            <a:gdLst>
              <a:gd name="T0" fmla="*/ 16 w 112"/>
              <a:gd name="T1" fmla="*/ 64 h 112"/>
              <a:gd name="T2" fmla="*/ 0 w 112"/>
              <a:gd name="T3" fmla="*/ 96 h 112"/>
              <a:gd name="T4" fmla="*/ 32 w 112"/>
              <a:gd name="T5" fmla="*/ 112 h 112"/>
              <a:gd name="T6" fmla="*/ 48 w 112"/>
              <a:gd name="T7" fmla="*/ 80 h 112"/>
              <a:gd name="T8" fmla="*/ 40 w 112"/>
              <a:gd name="T9" fmla="*/ 96 h 112"/>
              <a:gd name="T10" fmla="*/ 16 w 112"/>
              <a:gd name="T11" fmla="*/ 104 h 112"/>
              <a:gd name="T12" fmla="*/ 8 w 112"/>
              <a:gd name="T13" fmla="*/ 80 h 112"/>
              <a:gd name="T14" fmla="*/ 32 w 112"/>
              <a:gd name="T15" fmla="*/ 72 h 112"/>
              <a:gd name="T16" fmla="*/ 40 w 112"/>
              <a:gd name="T17" fmla="*/ 96 h 112"/>
              <a:gd name="T18" fmla="*/ 16 w 112"/>
              <a:gd name="T19" fmla="*/ 0 h 112"/>
              <a:gd name="T20" fmla="*/ 0 w 112"/>
              <a:gd name="T21" fmla="*/ 32 h 112"/>
              <a:gd name="T22" fmla="*/ 32 w 112"/>
              <a:gd name="T23" fmla="*/ 48 h 112"/>
              <a:gd name="T24" fmla="*/ 48 w 112"/>
              <a:gd name="T25" fmla="*/ 16 h 112"/>
              <a:gd name="T26" fmla="*/ 40 w 112"/>
              <a:gd name="T27" fmla="*/ 32 h 112"/>
              <a:gd name="T28" fmla="*/ 16 w 112"/>
              <a:gd name="T29" fmla="*/ 40 h 112"/>
              <a:gd name="T30" fmla="*/ 8 w 112"/>
              <a:gd name="T31" fmla="*/ 16 h 112"/>
              <a:gd name="T32" fmla="*/ 32 w 112"/>
              <a:gd name="T33" fmla="*/ 8 h 112"/>
              <a:gd name="T34" fmla="*/ 40 w 112"/>
              <a:gd name="T35" fmla="*/ 32 h 112"/>
              <a:gd name="T36" fmla="*/ 80 w 112"/>
              <a:gd name="T37" fmla="*/ 64 h 112"/>
              <a:gd name="T38" fmla="*/ 64 w 112"/>
              <a:gd name="T39" fmla="*/ 96 h 112"/>
              <a:gd name="T40" fmla="*/ 96 w 112"/>
              <a:gd name="T41" fmla="*/ 112 h 112"/>
              <a:gd name="T42" fmla="*/ 112 w 112"/>
              <a:gd name="T43" fmla="*/ 80 h 112"/>
              <a:gd name="T44" fmla="*/ 104 w 112"/>
              <a:gd name="T45" fmla="*/ 96 h 112"/>
              <a:gd name="T46" fmla="*/ 80 w 112"/>
              <a:gd name="T47" fmla="*/ 104 h 112"/>
              <a:gd name="T48" fmla="*/ 72 w 112"/>
              <a:gd name="T49" fmla="*/ 80 h 112"/>
              <a:gd name="T50" fmla="*/ 96 w 112"/>
              <a:gd name="T51" fmla="*/ 72 h 112"/>
              <a:gd name="T52" fmla="*/ 104 w 112"/>
              <a:gd name="T53" fmla="*/ 96 h 112"/>
              <a:gd name="T54" fmla="*/ 80 w 112"/>
              <a:gd name="T55" fmla="*/ 0 h 112"/>
              <a:gd name="T56" fmla="*/ 64 w 112"/>
              <a:gd name="T57" fmla="*/ 32 h 112"/>
              <a:gd name="T58" fmla="*/ 96 w 112"/>
              <a:gd name="T59" fmla="*/ 48 h 112"/>
              <a:gd name="T60" fmla="*/ 112 w 112"/>
              <a:gd name="T61" fmla="*/ 16 h 112"/>
              <a:gd name="T62" fmla="*/ 104 w 112"/>
              <a:gd name="T63" fmla="*/ 32 h 112"/>
              <a:gd name="T64" fmla="*/ 80 w 112"/>
              <a:gd name="T65" fmla="*/ 40 h 112"/>
              <a:gd name="T66" fmla="*/ 72 w 112"/>
              <a:gd name="T67" fmla="*/ 16 h 112"/>
              <a:gd name="T68" fmla="*/ 96 w 112"/>
              <a:gd name="T69" fmla="*/ 8 h 112"/>
              <a:gd name="T70" fmla="*/ 104 w 112"/>
              <a:gd name="T71" fmla="*/ 3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2" h="112">
                <a:moveTo>
                  <a:pt x="32" y="64"/>
                </a:moveTo>
                <a:cubicBezTo>
                  <a:pt x="16" y="64"/>
                  <a:pt x="16" y="64"/>
                  <a:pt x="16" y="64"/>
                </a:cubicBezTo>
                <a:cubicBezTo>
                  <a:pt x="7" y="64"/>
                  <a:pt x="0" y="71"/>
                  <a:pt x="0" y="80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105"/>
                  <a:pt x="7" y="112"/>
                  <a:pt x="16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41" y="112"/>
                  <a:pt x="48" y="105"/>
                  <a:pt x="48" y="96"/>
                </a:cubicBezTo>
                <a:cubicBezTo>
                  <a:pt x="48" y="80"/>
                  <a:pt x="48" y="80"/>
                  <a:pt x="48" y="80"/>
                </a:cubicBezTo>
                <a:cubicBezTo>
                  <a:pt x="48" y="71"/>
                  <a:pt x="41" y="64"/>
                  <a:pt x="32" y="64"/>
                </a:cubicBezTo>
                <a:close/>
                <a:moveTo>
                  <a:pt x="40" y="96"/>
                </a:moveTo>
                <a:cubicBezTo>
                  <a:pt x="40" y="100"/>
                  <a:pt x="36" y="104"/>
                  <a:pt x="32" y="104"/>
                </a:cubicBezTo>
                <a:cubicBezTo>
                  <a:pt x="16" y="104"/>
                  <a:pt x="16" y="104"/>
                  <a:pt x="16" y="104"/>
                </a:cubicBezTo>
                <a:cubicBezTo>
                  <a:pt x="12" y="104"/>
                  <a:pt x="8" y="100"/>
                  <a:pt x="8" y="96"/>
                </a:cubicBezTo>
                <a:cubicBezTo>
                  <a:pt x="8" y="80"/>
                  <a:pt x="8" y="80"/>
                  <a:pt x="8" y="80"/>
                </a:cubicBezTo>
                <a:cubicBezTo>
                  <a:pt x="8" y="76"/>
                  <a:pt x="12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6" y="72"/>
                  <a:pt x="40" y="76"/>
                  <a:pt x="40" y="80"/>
                </a:cubicBezTo>
                <a:lnTo>
                  <a:pt x="40" y="96"/>
                </a:lnTo>
                <a:close/>
                <a:moveTo>
                  <a:pt x="32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41"/>
                  <a:pt x="7" y="48"/>
                  <a:pt x="16" y="48"/>
                </a:cubicBezTo>
                <a:cubicBezTo>
                  <a:pt x="32" y="48"/>
                  <a:pt x="32" y="48"/>
                  <a:pt x="32" y="48"/>
                </a:cubicBezTo>
                <a:cubicBezTo>
                  <a:pt x="41" y="48"/>
                  <a:pt x="48" y="41"/>
                  <a:pt x="48" y="32"/>
                </a:cubicBezTo>
                <a:cubicBezTo>
                  <a:pt x="48" y="16"/>
                  <a:pt x="48" y="16"/>
                  <a:pt x="48" y="16"/>
                </a:cubicBezTo>
                <a:cubicBezTo>
                  <a:pt x="48" y="7"/>
                  <a:pt x="41" y="0"/>
                  <a:pt x="32" y="0"/>
                </a:cubicBezTo>
                <a:close/>
                <a:moveTo>
                  <a:pt x="40" y="32"/>
                </a:moveTo>
                <a:cubicBezTo>
                  <a:pt x="40" y="36"/>
                  <a:pt x="36" y="40"/>
                  <a:pt x="32" y="40"/>
                </a:cubicBezTo>
                <a:cubicBezTo>
                  <a:pt x="16" y="40"/>
                  <a:pt x="16" y="40"/>
                  <a:pt x="16" y="40"/>
                </a:cubicBezTo>
                <a:cubicBezTo>
                  <a:pt x="12" y="40"/>
                  <a:pt x="8" y="36"/>
                  <a:pt x="8" y="32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6" y="8"/>
                  <a:pt x="40" y="12"/>
                  <a:pt x="40" y="16"/>
                </a:cubicBezTo>
                <a:lnTo>
                  <a:pt x="40" y="32"/>
                </a:lnTo>
                <a:close/>
                <a:moveTo>
                  <a:pt x="96" y="64"/>
                </a:moveTo>
                <a:cubicBezTo>
                  <a:pt x="80" y="64"/>
                  <a:pt x="80" y="64"/>
                  <a:pt x="80" y="64"/>
                </a:cubicBezTo>
                <a:cubicBezTo>
                  <a:pt x="71" y="64"/>
                  <a:pt x="64" y="71"/>
                  <a:pt x="64" y="80"/>
                </a:cubicBezTo>
                <a:cubicBezTo>
                  <a:pt x="64" y="96"/>
                  <a:pt x="64" y="96"/>
                  <a:pt x="64" y="96"/>
                </a:cubicBezTo>
                <a:cubicBezTo>
                  <a:pt x="64" y="105"/>
                  <a:pt x="71" y="112"/>
                  <a:pt x="80" y="112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105" y="112"/>
                  <a:pt x="112" y="105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71"/>
                  <a:pt x="105" y="64"/>
                  <a:pt x="96" y="64"/>
                </a:cubicBezTo>
                <a:close/>
                <a:moveTo>
                  <a:pt x="104" y="96"/>
                </a:moveTo>
                <a:cubicBezTo>
                  <a:pt x="104" y="100"/>
                  <a:pt x="100" y="104"/>
                  <a:pt x="96" y="104"/>
                </a:cubicBezTo>
                <a:cubicBezTo>
                  <a:pt x="80" y="104"/>
                  <a:pt x="80" y="104"/>
                  <a:pt x="80" y="104"/>
                </a:cubicBezTo>
                <a:cubicBezTo>
                  <a:pt x="76" y="104"/>
                  <a:pt x="72" y="100"/>
                  <a:pt x="72" y="96"/>
                </a:cubicBezTo>
                <a:cubicBezTo>
                  <a:pt x="72" y="80"/>
                  <a:pt x="72" y="80"/>
                  <a:pt x="72" y="80"/>
                </a:cubicBezTo>
                <a:cubicBezTo>
                  <a:pt x="72" y="76"/>
                  <a:pt x="76" y="72"/>
                  <a:pt x="80" y="72"/>
                </a:cubicBezTo>
                <a:cubicBezTo>
                  <a:pt x="96" y="72"/>
                  <a:pt x="96" y="72"/>
                  <a:pt x="96" y="72"/>
                </a:cubicBezTo>
                <a:cubicBezTo>
                  <a:pt x="100" y="72"/>
                  <a:pt x="104" y="76"/>
                  <a:pt x="104" y="80"/>
                </a:cubicBezTo>
                <a:lnTo>
                  <a:pt x="104" y="96"/>
                </a:lnTo>
                <a:close/>
                <a:moveTo>
                  <a:pt x="96" y="0"/>
                </a:moveTo>
                <a:cubicBezTo>
                  <a:pt x="80" y="0"/>
                  <a:pt x="80" y="0"/>
                  <a:pt x="80" y="0"/>
                </a:cubicBezTo>
                <a:cubicBezTo>
                  <a:pt x="71" y="0"/>
                  <a:pt x="64" y="7"/>
                  <a:pt x="64" y="16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1"/>
                  <a:pt x="71" y="48"/>
                  <a:pt x="80" y="48"/>
                </a:cubicBezTo>
                <a:cubicBezTo>
                  <a:pt x="96" y="48"/>
                  <a:pt x="96" y="48"/>
                  <a:pt x="96" y="48"/>
                </a:cubicBezTo>
                <a:cubicBezTo>
                  <a:pt x="105" y="48"/>
                  <a:pt x="112" y="41"/>
                  <a:pt x="112" y="32"/>
                </a:cubicBezTo>
                <a:cubicBezTo>
                  <a:pt x="112" y="16"/>
                  <a:pt x="112" y="16"/>
                  <a:pt x="112" y="16"/>
                </a:cubicBezTo>
                <a:cubicBezTo>
                  <a:pt x="112" y="7"/>
                  <a:pt x="105" y="0"/>
                  <a:pt x="96" y="0"/>
                </a:cubicBezTo>
                <a:close/>
                <a:moveTo>
                  <a:pt x="104" y="32"/>
                </a:moveTo>
                <a:cubicBezTo>
                  <a:pt x="104" y="36"/>
                  <a:pt x="100" y="40"/>
                  <a:pt x="96" y="40"/>
                </a:cubicBezTo>
                <a:cubicBezTo>
                  <a:pt x="80" y="40"/>
                  <a:pt x="80" y="40"/>
                  <a:pt x="80" y="40"/>
                </a:cubicBezTo>
                <a:cubicBezTo>
                  <a:pt x="76" y="40"/>
                  <a:pt x="72" y="36"/>
                  <a:pt x="72" y="32"/>
                </a:cubicBezTo>
                <a:cubicBezTo>
                  <a:pt x="72" y="16"/>
                  <a:pt x="72" y="16"/>
                  <a:pt x="72" y="16"/>
                </a:cubicBezTo>
                <a:cubicBezTo>
                  <a:pt x="72" y="12"/>
                  <a:pt x="76" y="8"/>
                  <a:pt x="80" y="8"/>
                </a:cubicBezTo>
                <a:cubicBezTo>
                  <a:pt x="96" y="8"/>
                  <a:pt x="96" y="8"/>
                  <a:pt x="96" y="8"/>
                </a:cubicBezTo>
                <a:cubicBezTo>
                  <a:pt x="100" y="8"/>
                  <a:pt x="104" y="12"/>
                  <a:pt x="104" y="16"/>
                </a:cubicBezTo>
                <a:lnTo>
                  <a:pt x="104" y="32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txBody>
          <a:bodyPr/>
          <a:lstStyle/>
          <a:p>
            <a:pPr>
              <a:defRPr/>
            </a:pPr>
            <a:r>
              <a:rPr lang="en-US" altLang="zh-CN" sz="4000" dirty="0"/>
              <a:t>2</a:t>
            </a:r>
            <a:endParaRPr lang="zh-CN" altLang="en-US" sz="4000" dirty="0"/>
          </a:p>
        </p:txBody>
      </p:sp>
      <p:sp>
        <p:nvSpPr>
          <p:cNvPr id="53" name="文本框 52"/>
          <p:cNvSpPr txBox="1"/>
          <p:nvPr/>
        </p:nvSpPr>
        <p:spPr>
          <a:xfrm>
            <a:off x="4256609" y="3343070"/>
            <a:ext cx="5230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如何在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Windows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平台下运行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3489187" y="3257442"/>
            <a:ext cx="646054" cy="646054"/>
          </a:xfrm>
          <a:prstGeom prst="ellipse">
            <a:avLst/>
          </a:prstGeom>
          <a:noFill/>
          <a:ln>
            <a:solidFill>
              <a:srgbClr val="8DCB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2859370" y="4387322"/>
            <a:ext cx="6662701" cy="10771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6" name="Freeform 5"/>
          <p:cNvSpPr>
            <a:spLocks noEditPoints="1"/>
          </p:cNvSpPr>
          <p:nvPr/>
        </p:nvSpPr>
        <p:spPr bwMode="auto">
          <a:xfrm>
            <a:off x="3591032" y="4596644"/>
            <a:ext cx="486876" cy="485872"/>
          </a:xfrm>
          <a:custGeom>
            <a:avLst/>
            <a:gdLst>
              <a:gd name="T0" fmla="*/ 16 w 112"/>
              <a:gd name="T1" fmla="*/ 64 h 112"/>
              <a:gd name="T2" fmla="*/ 0 w 112"/>
              <a:gd name="T3" fmla="*/ 96 h 112"/>
              <a:gd name="T4" fmla="*/ 32 w 112"/>
              <a:gd name="T5" fmla="*/ 112 h 112"/>
              <a:gd name="T6" fmla="*/ 48 w 112"/>
              <a:gd name="T7" fmla="*/ 80 h 112"/>
              <a:gd name="T8" fmla="*/ 40 w 112"/>
              <a:gd name="T9" fmla="*/ 96 h 112"/>
              <a:gd name="T10" fmla="*/ 16 w 112"/>
              <a:gd name="T11" fmla="*/ 104 h 112"/>
              <a:gd name="T12" fmla="*/ 8 w 112"/>
              <a:gd name="T13" fmla="*/ 80 h 112"/>
              <a:gd name="T14" fmla="*/ 32 w 112"/>
              <a:gd name="T15" fmla="*/ 72 h 112"/>
              <a:gd name="T16" fmla="*/ 40 w 112"/>
              <a:gd name="T17" fmla="*/ 96 h 112"/>
              <a:gd name="T18" fmla="*/ 16 w 112"/>
              <a:gd name="T19" fmla="*/ 0 h 112"/>
              <a:gd name="T20" fmla="*/ 0 w 112"/>
              <a:gd name="T21" fmla="*/ 32 h 112"/>
              <a:gd name="T22" fmla="*/ 32 w 112"/>
              <a:gd name="T23" fmla="*/ 48 h 112"/>
              <a:gd name="T24" fmla="*/ 48 w 112"/>
              <a:gd name="T25" fmla="*/ 16 h 112"/>
              <a:gd name="T26" fmla="*/ 40 w 112"/>
              <a:gd name="T27" fmla="*/ 32 h 112"/>
              <a:gd name="T28" fmla="*/ 16 w 112"/>
              <a:gd name="T29" fmla="*/ 40 h 112"/>
              <a:gd name="T30" fmla="*/ 8 w 112"/>
              <a:gd name="T31" fmla="*/ 16 h 112"/>
              <a:gd name="T32" fmla="*/ 32 w 112"/>
              <a:gd name="T33" fmla="*/ 8 h 112"/>
              <a:gd name="T34" fmla="*/ 40 w 112"/>
              <a:gd name="T35" fmla="*/ 32 h 112"/>
              <a:gd name="T36" fmla="*/ 80 w 112"/>
              <a:gd name="T37" fmla="*/ 64 h 112"/>
              <a:gd name="T38" fmla="*/ 64 w 112"/>
              <a:gd name="T39" fmla="*/ 96 h 112"/>
              <a:gd name="T40" fmla="*/ 96 w 112"/>
              <a:gd name="T41" fmla="*/ 112 h 112"/>
              <a:gd name="T42" fmla="*/ 112 w 112"/>
              <a:gd name="T43" fmla="*/ 80 h 112"/>
              <a:gd name="T44" fmla="*/ 104 w 112"/>
              <a:gd name="T45" fmla="*/ 96 h 112"/>
              <a:gd name="T46" fmla="*/ 80 w 112"/>
              <a:gd name="T47" fmla="*/ 104 h 112"/>
              <a:gd name="T48" fmla="*/ 72 w 112"/>
              <a:gd name="T49" fmla="*/ 80 h 112"/>
              <a:gd name="T50" fmla="*/ 96 w 112"/>
              <a:gd name="T51" fmla="*/ 72 h 112"/>
              <a:gd name="T52" fmla="*/ 104 w 112"/>
              <a:gd name="T53" fmla="*/ 96 h 112"/>
              <a:gd name="T54" fmla="*/ 80 w 112"/>
              <a:gd name="T55" fmla="*/ 0 h 112"/>
              <a:gd name="T56" fmla="*/ 64 w 112"/>
              <a:gd name="T57" fmla="*/ 32 h 112"/>
              <a:gd name="T58" fmla="*/ 96 w 112"/>
              <a:gd name="T59" fmla="*/ 48 h 112"/>
              <a:gd name="T60" fmla="*/ 112 w 112"/>
              <a:gd name="T61" fmla="*/ 16 h 112"/>
              <a:gd name="T62" fmla="*/ 104 w 112"/>
              <a:gd name="T63" fmla="*/ 32 h 112"/>
              <a:gd name="T64" fmla="*/ 80 w 112"/>
              <a:gd name="T65" fmla="*/ 40 h 112"/>
              <a:gd name="T66" fmla="*/ 72 w 112"/>
              <a:gd name="T67" fmla="*/ 16 h 112"/>
              <a:gd name="T68" fmla="*/ 96 w 112"/>
              <a:gd name="T69" fmla="*/ 8 h 112"/>
              <a:gd name="T70" fmla="*/ 104 w 112"/>
              <a:gd name="T71" fmla="*/ 3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2" h="112">
                <a:moveTo>
                  <a:pt x="32" y="64"/>
                </a:moveTo>
                <a:cubicBezTo>
                  <a:pt x="16" y="64"/>
                  <a:pt x="16" y="64"/>
                  <a:pt x="16" y="64"/>
                </a:cubicBezTo>
                <a:cubicBezTo>
                  <a:pt x="7" y="64"/>
                  <a:pt x="0" y="71"/>
                  <a:pt x="0" y="80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105"/>
                  <a:pt x="7" y="112"/>
                  <a:pt x="16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41" y="112"/>
                  <a:pt x="48" y="105"/>
                  <a:pt x="48" y="96"/>
                </a:cubicBezTo>
                <a:cubicBezTo>
                  <a:pt x="48" y="80"/>
                  <a:pt x="48" y="80"/>
                  <a:pt x="48" y="80"/>
                </a:cubicBezTo>
                <a:cubicBezTo>
                  <a:pt x="48" y="71"/>
                  <a:pt x="41" y="64"/>
                  <a:pt x="32" y="64"/>
                </a:cubicBezTo>
                <a:close/>
                <a:moveTo>
                  <a:pt x="40" y="96"/>
                </a:moveTo>
                <a:cubicBezTo>
                  <a:pt x="40" y="100"/>
                  <a:pt x="36" y="104"/>
                  <a:pt x="32" y="104"/>
                </a:cubicBezTo>
                <a:cubicBezTo>
                  <a:pt x="16" y="104"/>
                  <a:pt x="16" y="104"/>
                  <a:pt x="16" y="104"/>
                </a:cubicBezTo>
                <a:cubicBezTo>
                  <a:pt x="12" y="104"/>
                  <a:pt x="8" y="100"/>
                  <a:pt x="8" y="96"/>
                </a:cubicBezTo>
                <a:cubicBezTo>
                  <a:pt x="8" y="80"/>
                  <a:pt x="8" y="80"/>
                  <a:pt x="8" y="80"/>
                </a:cubicBezTo>
                <a:cubicBezTo>
                  <a:pt x="8" y="76"/>
                  <a:pt x="12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6" y="72"/>
                  <a:pt x="40" y="76"/>
                  <a:pt x="40" y="80"/>
                </a:cubicBezTo>
                <a:lnTo>
                  <a:pt x="40" y="96"/>
                </a:lnTo>
                <a:close/>
                <a:moveTo>
                  <a:pt x="32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41"/>
                  <a:pt x="7" y="48"/>
                  <a:pt x="16" y="48"/>
                </a:cubicBezTo>
                <a:cubicBezTo>
                  <a:pt x="32" y="48"/>
                  <a:pt x="32" y="48"/>
                  <a:pt x="32" y="48"/>
                </a:cubicBezTo>
                <a:cubicBezTo>
                  <a:pt x="41" y="48"/>
                  <a:pt x="48" y="41"/>
                  <a:pt x="48" y="32"/>
                </a:cubicBezTo>
                <a:cubicBezTo>
                  <a:pt x="48" y="16"/>
                  <a:pt x="48" y="16"/>
                  <a:pt x="48" y="16"/>
                </a:cubicBezTo>
                <a:cubicBezTo>
                  <a:pt x="48" y="7"/>
                  <a:pt x="41" y="0"/>
                  <a:pt x="32" y="0"/>
                </a:cubicBezTo>
                <a:close/>
                <a:moveTo>
                  <a:pt x="40" y="32"/>
                </a:moveTo>
                <a:cubicBezTo>
                  <a:pt x="40" y="36"/>
                  <a:pt x="36" y="40"/>
                  <a:pt x="32" y="40"/>
                </a:cubicBezTo>
                <a:cubicBezTo>
                  <a:pt x="16" y="40"/>
                  <a:pt x="16" y="40"/>
                  <a:pt x="16" y="40"/>
                </a:cubicBezTo>
                <a:cubicBezTo>
                  <a:pt x="12" y="40"/>
                  <a:pt x="8" y="36"/>
                  <a:pt x="8" y="32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6" y="8"/>
                  <a:pt x="40" y="12"/>
                  <a:pt x="40" y="16"/>
                </a:cubicBezTo>
                <a:lnTo>
                  <a:pt x="40" y="32"/>
                </a:lnTo>
                <a:close/>
                <a:moveTo>
                  <a:pt x="96" y="64"/>
                </a:moveTo>
                <a:cubicBezTo>
                  <a:pt x="80" y="64"/>
                  <a:pt x="80" y="64"/>
                  <a:pt x="80" y="64"/>
                </a:cubicBezTo>
                <a:cubicBezTo>
                  <a:pt x="71" y="64"/>
                  <a:pt x="64" y="71"/>
                  <a:pt x="64" y="80"/>
                </a:cubicBezTo>
                <a:cubicBezTo>
                  <a:pt x="64" y="96"/>
                  <a:pt x="64" y="96"/>
                  <a:pt x="64" y="96"/>
                </a:cubicBezTo>
                <a:cubicBezTo>
                  <a:pt x="64" y="105"/>
                  <a:pt x="71" y="112"/>
                  <a:pt x="80" y="112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105" y="112"/>
                  <a:pt x="112" y="105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71"/>
                  <a:pt x="105" y="64"/>
                  <a:pt x="96" y="64"/>
                </a:cubicBezTo>
                <a:close/>
                <a:moveTo>
                  <a:pt x="104" y="96"/>
                </a:moveTo>
                <a:cubicBezTo>
                  <a:pt x="104" y="100"/>
                  <a:pt x="100" y="104"/>
                  <a:pt x="96" y="104"/>
                </a:cubicBezTo>
                <a:cubicBezTo>
                  <a:pt x="80" y="104"/>
                  <a:pt x="80" y="104"/>
                  <a:pt x="80" y="104"/>
                </a:cubicBezTo>
                <a:cubicBezTo>
                  <a:pt x="76" y="104"/>
                  <a:pt x="72" y="100"/>
                  <a:pt x="72" y="96"/>
                </a:cubicBezTo>
                <a:cubicBezTo>
                  <a:pt x="72" y="80"/>
                  <a:pt x="72" y="80"/>
                  <a:pt x="72" y="80"/>
                </a:cubicBezTo>
                <a:cubicBezTo>
                  <a:pt x="72" y="76"/>
                  <a:pt x="76" y="72"/>
                  <a:pt x="80" y="72"/>
                </a:cubicBezTo>
                <a:cubicBezTo>
                  <a:pt x="96" y="72"/>
                  <a:pt x="96" y="72"/>
                  <a:pt x="96" y="72"/>
                </a:cubicBezTo>
                <a:cubicBezTo>
                  <a:pt x="100" y="72"/>
                  <a:pt x="104" y="76"/>
                  <a:pt x="104" y="80"/>
                </a:cubicBezTo>
                <a:lnTo>
                  <a:pt x="104" y="96"/>
                </a:lnTo>
                <a:close/>
                <a:moveTo>
                  <a:pt x="96" y="0"/>
                </a:moveTo>
                <a:cubicBezTo>
                  <a:pt x="80" y="0"/>
                  <a:pt x="80" y="0"/>
                  <a:pt x="80" y="0"/>
                </a:cubicBezTo>
                <a:cubicBezTo>
                  <a:pt x="71" y="0"/>
                  <a:pt x="64" y="7"/>
                  <a:pt x="64" y="16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1"/>
                  <a:pt x="71" y="48"/>
                  <a:pt x="80" y="48"/>
                </a:cubicBezTo>
                <a:cubicBezTo>
                  <a:pt x="96" y="48"/>
                  <a:pt x="96" y="48"/>
                  <a:pt x="96" y="48"/>
                </a:cubicBezTo>
                <a:cubicBezTo>
                  <a:pt x="105" y="48"/>
                  <a:pt x="112" y="41"/>
                  <a:pt x="112" y="32"/>
                </a:cubicBezTo>
                <a:cubicBezTo>
                  <a:pt x="112" y="16"/>
                  <a:pt x="112" y="16"/>
                  <a:pt x="112" y="16"/>
                </a:cubicBezTo>
                <a:cubicBezTo>
                  <a:pt x="112" y="7"/>
                  <a:pt x="105" y="0"/>
                  <a:pt x="96" y="0"/>
                </a:cubicBezTo>
                <a:close/>
                <a:moveTo>
                  <a:pt x="104" y="32"/>
                </a:moveTo>
                <a:cubicBezTo>
                  <a:pt x="104" y="36"/>
                  <a:pt x="100" y="40"/>
                  <a:pt x="96" y="40"/>
                </a:cubicBezTo>
                <a:cubicBezTo>
                  <a:pt x="80" y="40"/>
                  <a:pt x="80" y="40"/>
                  <a:pt x="80" y="40"/>
                </a:cubicBezTo>
                <a:cubicBezTo>
                  <a:pt x="76" y="40"/>
                  <a:pt x="72" y="36"/>
                  <a:pt x="72" y="32"/>
                </a:cubicBezTo>
                <a:cubicBezTo>
                  <a:pt x="72" y="16"/>
                  <a:pt x="72" y="16"/>
                  <a:pt x="72" y="16"/>
                </a:cubicBezTo>
                <a:cubicBezTo>
                  <a:pt x="72" y="12"/>
                  <a:pt x="76" y="8"/>
                  <a:pt x="80" y="8"/>
                </a:cubicBezTo>
                <a:cubicBezTo>
                  <a:pt x="96" y="8"/>
                  <a:pt x="96" y="8"/>
                  <a:pt x="96" y="8"/>
                </a:cubicBezTo>
                <a:cubicBezTo>
                  <a:pt x="100" y="8"/>
                  <a:pt x="104" y="12"/>
                  <a:pt x="104" y="16"/>
                </a:cubicBezTo>
                <a:lnTo>
                  <a:pt x="104" y="32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txBody>
          <a:bodyPr/>
          <a:lstStyle/>
          <a:p>
            <a:pPr>
              <a:defRPr/>
            </a:pPr>
            <a:r>
              <a:rPr lang="en-US" altLang="zh-CN" sz="4000" dirty="0"/>
              <a:t>3</a:t>
            </a:r>
            <a:endParaRPr lang="zh-CN" altLang="en-US" sz="4000" dirty="0"/>
          </a:p>
        </p:txBody>
      </p:sp>
      <p:sp>
        <p:nvSpPr>
          <p:cNvPr id="57" name="文本框 56"/>
          <p:cNvSpPr txBox="1"/>
          <p:nvPr/>
        </p:nvSpPr>
        <p:spPr>
          <a:xfrm>
            <a:off x="4274194" y="4695039"/>
            <a:ext cx="4746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People You Might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Know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的算法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3506773" y="4609411"/>
            <a:ext cx="646054" cy="646054"/>
          </a:xfrm>
          <a:prstGeom prst="ellipse">
            <a:avLst/>
          </a:prstGeom>
          <a:noFill/>
          <a:ln>
            <a:solidFill>
              <a:srgbClr val="8DCB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13321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5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2" grpId="0" animBg="1"/>
      <p:bldP spid="3" grpId="0"/>
      <p:bldP spid="11" grpId="0" animBg="1"/>
      <p:bldP spid="51" grpId="0" animBg="1"/>
      <p:bldP spid="52" grpId="0" animBg="1"/>
      <p:bldP spid="53" grpId="0"/>
      <p:bldP spid="54" grpId="0" animBg="1"/>
      <p:bldP spid="55" grpId="0" animBg="1"/>
      <p:bldP spid="56" grpId="0" animBg="1"/>
      <p:bldP spid="57" grpId="0"/>
      <p:bldP spid="5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307329" y="292848"/>
            <a:ext cx="11549709" cy="615202"/>
            <a:chOff x="307329" y="292848"/>
            <a:chExt cx="11549709" cy="615202"/>
          </a:xfrm>
        </p:grpSpPr>
        <p:sp>
          <p:nvSpPr>
            <p:cNvPr id="60" name="文本框 59"/>
            <p:cNvSpPr txBox="1"/>
            <p:nvPr/>
          </p:nvSpPr>
          <p:spPr>
            <a:xfrm>
              <a:off x="307329" y="292848"/>
              <a:ext cx="5523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在</a:t>
              </a:r>
              <a:r>
                <a:rPr lang="en-US" altLang="zh-CN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Windows</a:t>
              </a:r>
              <a:r>
                <a:rPr lang="zh-CN" altLang="en-US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上运行</a:t>
              </a:r>
              <a:r>
                <a:rPr lang="en-US" altLang="zh-CN" sz="2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MapReduce</a:t>
              </a:r>
              <a:r>
                <a:rPr lang="zh-CN" altLang="en-US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程序</a:t>
              </a:r>
              <a:endPara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334963" y="908050"/>
              <a:ext cx="1152207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组合 66"/>
            <p:cNvGrpSpPr/>
            <p:nvPr/>
          </p:nvGrpSpPr>
          <p:grpSpPr>
            <a:xfrm>
              <a:off x="11596811" y="390475"/>
              <a:ext cx="144000" cy="88900"/>
              <a:chOff x="5794374" y="3203575"/>
              <a:chExt cx="216000" cy="88900"/>
            </a:xfrm>
          </p:grpSpPr>
          <p:cxnSp>
            <p:nvCxnSpPr>
              <p:cNvPr id="68" name="直接连接符 67"/>
              <p:cNvCxnSpPr/>
              <p:nvPr/>
            </p:nvCxnSpPr>
            <p:spPr>
              <a:xfrm>
                <a:off x="5794374" y="3203575"/>
                <a:ext cx="216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>
                <a:off x="5794374" y="3248025"/>
                <a:ext cx="216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>
                <a:off x="5794374" y="3292475"/>
                <a:ext cx="216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21" y="1893239"/>
            <a:ext cx="8397097" cy="117277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26" y="3566574"/>
            <a:ext cx="11904747" cy="172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5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255318" y="390475"/>
            <a:ext cx="11601720" cy="517575"/>
            <a:chOff x="255318" y="390475"/>
            <a:chExt cx="11601720" cy="517575"/>
          </a:xfrm>
        </p:grpSpPr>
        <p:sp>
          <p:nvSpPr>
            <p:cNvPr id="60" name="文本框 59"/>
            <p:cNvSpPr txBox="1"/>
            <p:nvPr/>
          </p:nvSpPr>
          <p:spPr>
            <a:xfrm>
              <a:off x="255318" y="538718"/>
              <a:ext cx="4518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People You Might Know </a:t>
              </a: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算法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334963" y="908050"/>
              <a:ext cx="1152207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组合 66"/>
            <p:cNvGrpSpPr/>
            <p:nvPr/>
          </p:nvGrpSpPr>
          <p:grpSpPr>
            <a:xfrm>
              <a:off x="11596811" y="390475"/>
              <a:ext cx="144000" cy="88900"/>
              <a:chOff x="5794374" y="3203575"/>
              <a:chExt cx="216000" cy="88900"/>
            </a:xfrm>
          </p:grpSpPr>
          <p:cxnSp>
            <p:nvCxnSpPr>
              <p:cNvPr id="68" name="直接连接符 67"/>
              <p:cNvCxnSpPr/>
              <p:nvPr/>
            </p:nvCxnSpPr>
            <p:spPr>
              <a:xfrm>
                <a:off x="5794374" y="3203575"/>
                <a:ext cx="216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>
                <a:off x="5794374" y="3248025"/>
                <a:ext cx="216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>
                <a:off x="5794374" y="3292475"/>
                <a:ext cx="216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文本框 47"/>
          <p:cNvSpPr txBox="1"/>
          <p:nvPr/>
        </p:nvSpPr>
        <p:spPr>
          <a:xfrm>
            <a:off x="5721207" y="248542"/>
            <a:ext cx="2724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基本思路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437506" y="247674"/>
            <a:ext cx="1950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排序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10193112" y="260137"/>
            <a:ext cx="1618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u="sng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改进</a:t>
            </a:r>
            <a:endParaRPr lang="zh-CN" altLang="en-US" sz="2400" u="sng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91840" y="1406142"/>
            <a:ext cx="8476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.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给用户推荐哪些人</a:t>
            </a:r>
            <a:endParaRPr lang="en-US" altLang="zh-CN" sz="2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六边形 43"/>
          <p:cNvSpPr/>
          <p:nvPr/>
        </p:nvSpPr>
        <p:spPr>
          <a:xfrm>
            <a:off x="233741" y="3278781"/>
            <a:ext cx="783770" cy="675664"/>
          </a:xfrm>
          <a:prstGeom prst="hexag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六边形 49"/>
          <p:cNvSpPr/>
          <p:nvPr/>
        </p:nvSpPr>
        <p:spPr>
          <a:xfrm>
            <a:off x="1486467" y="2188639"/>
            <a:ext cx="783770" cy="675664"/>
          </a:xfrm>
          <a:prstGeom prst="hexag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六边形 50"/>
          <p:cNvSpPr/>
          <p:nvPr/>
        </p:nvSpPr>
        <p:spPr>
          <a:xfrm>
            <a:off x="2201384" y="3289697"/>
            <a:ext cx="783770" cy="675664"/>
          </a:xfrm>
          <a:prstGeom prst="hexag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六边形 51"/>
          <p:cNvSpPr/>
          <p:nvPr/>
        </p:nvSpPr>
        <p:spPr>
          <a:xfrm>
            <a:off x="1905421" y="4472109"/>
            <a:ext cx="783770" cy="675664"/>
          </a:xfrm>
          <a:prstGeom prst="hexag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>
            <a:stCxn id="44" idx="0"/>
            <a:endCxn id="50" idx="3"/>
          </p:cNvCxnSpPr>
          <p:nvPr/>
        </p:nvCxnSpPr>
        <p:spPr>
          <a:xfrm flipV="1">
            <a:off x="1017511" y="2526471"/>
            <a:ext cx="468956" cy="109014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4" idx="0"/>
            <a:endCxn id="51" idx="3"/>
          </p:cNvCxnSpPr>
          <p:nvPr/>
        </p:nvCxnSpPr>
        <p:spPr>
          <a:xfrm>
            <a:off x="1017511" y="3616613"/>
            <a:ext cx="1183873" cy="1091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44" idx="0"/>
            <a:endCxn id="52" idx="4"/>
          </p:cNvCxnSpPr>
          <p:nvPr/>
        </p:nvCxnSpPr>
        <p:spPr>
          <a:xfrm>
            <a:off x="1017511" y="3616613"/>
            <a:ext cx="1056826" cy="85549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249698" y="1415790"/>
            <a:ext cx="1884668" cy="1458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B,-1</a:t>
            </a:r>
          </a:p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C,-1</a:t>
            </a:r>
          </a:p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D,-1</a:t>
            </a:r>
          </a:p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H,-1</a:t>
            </a:r>
            <a:endParaRPr lang="zh-CN" altLang="en-US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264336" y="3340236"/>
            <a:ext cx="2374719" cy="15880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，（</a:t>
            </a:r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E)</a:t>
            </a:r>
          </a:p>
          <a:p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  <a:p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</a:p>
          <a:p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</p:txBody>
      </p:sp>
      <p:sp>
        <p:nvSpPr>
          <p:cNvPr id="22" name="六边形 21"/>
          <p:cNvSpPr/>
          <p:nvPr/>
        </p:nvSpPr>
        <p:spPr>
          <a:xfrm>
            <a:off x="3549965" y="3458613"/>
            <a:ext cx="783770" cy="675664"/>
          </a:xfrm>
          <a:prstGeom prst="hexag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六边形 22"/>
          <p:cNvSpPr/>
          <p:nvPr/>
        </p:nvSpPr>
        <p:spPr>
          <a:xfrm>
            <a:off x="4879761" y="2545730"/>
            <a:ext cx="783770" cy="675664"/>
          </a:xfrm>
          <a:prstGeom prst="hexag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六边形 23"/>
          <p:cNvSpPr/>
          <p:nvPr/>
        </p:nvSpPr>
        <p:spPr>
          <a:xfrm>
            <a:off x="5509390" y="3796445"/>
            <a:ext cx="783770" cy="675664"/>
          </a:xfrm>
          <a:prstGeom prst="hexag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六边形 24"/>
          <p:cNvSpPr/>
          <p:nvPr/>
        </p:nvSpPr>
        <p:spPr>
          <a:xfrm>
            <a:off x="4487876" y="4893240"/>
            <a:ext cx="783770" cy="675664"/>
          </a:xfrm>
          <a:prstGeom prst="hexag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接连接符 25"/>
          <p:cNvCxnSpPr>
            <a:stCxn id="22" idx="0"/>
            <a:endCxn id="23" idx="3"/>
          </p:cNvCxnSpPr>
          <p:nvPr/>
        </p:nvCxnSpPr>
        <p:spPr>
          <a:xfrm flipV="1">
            <a:off x="4333735" y="2883562"/>
            <a:ext cx="546026" cy="91288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2" idx="0"/>
            <a:endCxn id="24" idx="3"/>
          </p:cNvCxnSpPr>
          <p:nvPr/>
        </p:nvCxnSpPr>
        <p:spPr>
          <a:xfrm>
            <a:off x="4333735" y="3796445"/>
            <a:ext cx="1175655" cy="33783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2" idx="0"/>
            <a:endCxn id="25" idx="4"/>
          </p:cNvCxnSpPr>
          <p:nvPr/>
        </p:nvCxnSpPr>
        <p:spPr>
          <a:xfrm>
            <a:off x="4333735" y="3796445"/>
            <a:ext cx="323057" cy="109679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9520477" y="1465200"/>
            <a:ext cx="1863592" cy="1418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B,-1</a:t>
            </a:r>
          </a:p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C,-1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</a:t>
            </a:r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,-1</a:t>
            </a:r>
            <a:endParaRPr lang="zh-CN" altLang="en-US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六边形 30"/>
          <p:cNvSpPr/>
          <p:nvPr/>
        </p:nvSpPr>
        <p:spPr>
          <a:xfrm>
            <a:off x="1017511" y="5311679"/>
            <a:ext cx="783770" cy="675664"/>
          </a:xfrm>
          <a:prstGeom prst="hexag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2" name="直接连接符 31"/>
          <p:cNvCxnSpPr>
            <a:stCxn id="44" idx="0"/>
            <a:endCxn id="31" idx="4"/>
          </p:cNvCxnSpPr>
          <p:nvPr/>
        </p:nvCxnSpPr>
        <p:spPr>
          <a:xfrm>
            <a:off x="1017511" y="3616613"/>
            <a:ext cx="168916" cy="169506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99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255318" y="390475"/>
            <a:ext cx="11601720" cy="517575"/>
            <a:chOff x="255318" y="390475"/>
            <a:chExt cx="11601720" cy="517575"/>
          </a:xfrm>
        </p:grpSpPr>
        <p:sp>
          <p:nvSpPr>
            <p:cNvPr id="60" name="文本框 59"/>
            <p:cNvSpPr txBox="1"/>
            <p:nvPr/>
          </p:nvSpPr>
          <p:spPr>
            <a:xfrm>
              <a:off x="255318" y="538718"/>
              <a:ext cx="4518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People You Might Know </a:t>
              </a: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算法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334963" y="908050"/>
              <a:ext cx="1152207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组合 66"/>
            <p:cNvGrpSpPr/>
            <p:nvPr/>
          </p:nvGrpSpPr>
          <p:grpSpPr>
            <a:xfrm>
              <a:off x="11596811" y="390475"/>
              <a:ext cx="144000" cy="88900"/>
              <a:chOff x="5794374" y="3203575"/>
              <a:chExt cx="216000" cy="88900"/>
            </a:xfrm>
          </p:grpSpPr>
          <p:cxnSp>
            <p:nvCxnSpPr>
              <p:cNvPr id="68" name="直接连接符 67"/>
              <p:cNvCxnSpPr/>
              <p:nvPr/>
            </p:nvCxnSpPr>
            <p:spPr>
              <a:xfrm>
                <a:off x="5794374" y="3203575"/>
                <a:ext cx="216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>
                <a:off x="5794374" y="3248025"/>
                <a:ext cx="216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>
                <a:off x="5794374" y="3292475"/>
                <a:ext cx="216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文本框 47"/>
          <p:cNvSpPr txBox="1"/>
          <p:nvPr/>
        </p:nvSpPr>
        <p:spPr>
          <a:xfrm>
            <a:off x="5721207" y="248542"/>
            <a:ext cx="2724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基本思路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437506" y="247674"/>
            <a:ext cx="1950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排序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10193112" y="260137"/>
            <a:ext cx="1618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u="sng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改进</a:t>
            </a:r>
            <a:endParaRPr lang="zh-CN" altLang="en-US" sz="2400" u="sng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91840" y="1406142"/>
            <a:ext cx="8476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.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给用户推荐哪些人</a:t>
            </a:r>
            <a:endParaRPr lang="en-US" altLang="zh-CN" sz="2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91840" y="2358914"/>
            <a:ext cx="4642032" cy="6860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对双方好友数加权 </a:t>
            </a:r>
            <a:endParaRPr lang="zh-CN" altLang="en-US" sz="32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6146" name="Picture 2" descr="p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318" y="3342668"/>
            <a:ext cx="8794605" cy="150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53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255318" y="390475"/>
            <a:ext cx="11601720" cy="517575"/>
            <a:chOff x="255318" y="390475"/>
            <a:chExt cx="11601720" cy="517575"/>
          </a:xfrm>
        </p:grpSpPr>
        <p:sp>
          <p:nvSpPr>
            <p:cNvPr id="60" name="文本框 59"/>
            <p:cNvSpPr txBox="1"/>
            <p:nvPr/>
          </p:nvSpPr>
          <p:spPr>
            <a:xfrm>
              <a:off x="255318" y="538718"/>
              <a:ext cx="4518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People You Might Know </a:t>
              </a: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算法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334963" y="908050"/>
              <a:ext cx="1152207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组合 66"/>
            <p:cNvGrpSpPr/>
            <p:nvPr/>
          </p:nvGrpSpPr>
          <p:grpSpPr>
            <a:xfrm>
              <a:off x="11596811" y="390475"/>
              <a:ext cx="144000" cy="88900"/>
              <a:chOff x="5794374" y="3203575"/>
              <a:chExt cx="216000" cy="88900"/>
            </a:xfrm>
          </p:grpSpPr>
          <p:cxnSp>
            <p:nvCxnSpPr>
              <p:cNvPr id="68" name="直接连接符 67"/>
              <p:cNvCxnSpPr/>
              <p:nvPr/>
            </p:nvCxnSpPr>
            <p:spPr>
              <a:xfrm>
                <a:off x="5794374" y="3203575"/>
                <a:ext cx="216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>
                <a:off x="5794374" y="3248025"/>
                <a:ext cx="216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>
                <a:off x="5794374" y="3292475"/>
                <a:ext cx="216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文本框 47"/>
          <p:cNvSpPr txBox="1"/>
          <p:nvPr/>
        </p:nvSpPr>
        <p:spPr>
          <a:xfrm>
            <a:off x="5721207" y="248542"/>
            <a:ext cx="2724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基本思路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437506" y="247674"/>
            <a:ext cx="1950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排序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10193112" y="260137"/>
            <a:ext cx="1618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u="sng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改进</a:t>
            </a:r>
            <a:endParaRPr lang="zh-CN" altLang="en-US" sz="2400" u="sng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91840" y="1406142"/>
            <a:ext cx="8476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.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给用户推荐哪些人</a:t>
            </a:r>
            <a:endParaRPr lang="en-US" altLang="zh-CN" sz="2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191840" y="2492482"/>
            <a:ext cx="4642032" cy="619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对共同好友加权 </a:t>
            </a:r>
            <a:endParaRPr lang="en-US" altLang="zh-CN" sz="2400" dirty="0" smtClean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7170" name="Picture 2" descr="p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840" y="3624518"/>
            <a:ext cx="9481653" cy="148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77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255318" y="390475"/>
            <a:ext cx="11601720" cy="517575"/>
            <a:chOff x="255318" y="390475"/>
            <a:chExt cx="11601720" cy="517575"/>
          </a:xfrm>
        </p:grpSpPr>
        <p:sp>
          <p:nvSpPr>
            <p:cNvPr id="60" name="文本框 59"/>
            <p:cNvSpPr txBox="1"/>
            <p:nvPr/>
          </p:nvSpPr>
          <p:spPr>
            <a:xfrm>
              <a:off x="255318" y="538718"/>
              <a:ext cx="4518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People You Might Know </a:t>
              </a: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算法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334963" y="908050"/>
              <a:ext cx="1152207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组合 66"/>
            <p:cNvGrpSpPr/>
            <p:nvPr/>
          </p:nvGrpSpPr>
          <p:grpSpPr>
            <a:xfrm>
              <a:off x="11596811" y="390475"/>
              <a:ext cx="144000" cy="88900"/>
              <a:chOff x="5794374" y="3203575"/>
              <a:chExt cx="216000" cy="88900"/>
            </a:xfrm>
          </p:grpSpPr>
          <p:cxnSp>
            <p:nvCxnSpPr>
              <p:cNvPr id="68" name="直接连接符 67"/>
              <p:cNvCxnSpPr/>
              <p:nvPr/>
            </p:nvCxnSpPr>
            <p:spPr>
              <a:xfrm>
                <a:off x="5794374" y="3203575"/>
                <a:ext cx="216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>
                <a:off x="5794374" y="3248025"/>
                <a:ext cx="216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>
                <a:off x="5794374" y="3292475"/>
                <a:ext cx="216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文本框 47"/>
          <p:cNvSpPr txBox="1"/>
          <p:nvPr/>
        </p:nvSpPr>
        <p:spPr>
          <a:xfrm>
            <a:off x="5721207" y="248542"/>
            <a:ext cx="2724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基本思路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437506" y="247674"/>
            <a:ext cx="1950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排序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10193112" y="260137"/>
            <a:ext cx="1618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u="sng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改进</a:t>
            </a:r>
            <a:endParaRPr lang="zh-CN" altLang="en-US" sz="2400" u="sng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91840" y="1406142"/>
            <a:ext cx="8476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.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给用户推荐哪些人</a:t>
            </a:r>
            <a:endParaRPr lang="en-US" altLang="zh-CN" sz="2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六边形 43"/>
          <p:cNvSpPr/>
          <p:nvPr/>
        </p:nvSpPr>
        <p:spPr>
          <a:xfrm>
            <a:off x="233741" y="3278781"/>
            <a:ext cx="783770" cy="675664"/>
          </a:xfrm>
          <a:prstGeom prst="hexag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六边形 49"/>
          <p:cNvSpPr/>
          <p:nvPr/>
        </p:nvSpPr>
        <p:spPr>
          <a:xfrm>
            <a:off x="1486467" y="2188639"/>
            <a:ext cx="783770" cy="675664"/>
          </a:xfrm>
          <a:prstGeom prst="hexag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六边形 50"/>
          <p:cNvSpPr/>
          <p:nvPr/>
        </p:nvSpPr>
        <p:spPr>
          <a:xfrm>
            <a:off x="2201384" y="3289697"/>
            <a:ext cx="783770" cy="675664"/>
          </a:xfrm>
          <a:prstGeom prst="hexag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六边形 51"/>
          <p:cNvSpPr/>
          <p:nvPr/>
        </p:nvSpPr>
        <p:spPr>
          <a:xfrm>
            <a:off x="1905421" y="4472109"/>
            <a:ext cx="783770" cy="675664"/>
          </a:xfrm>
          <a:prstGeom prst="hexag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>
            <a:stCxn id="44" idx="0"/>
            <a:endCxn id="50" idx="3"/>
          </p:cNvCxnSpPr>
          <p:nvPr/>
        </p:nvCxnSpPr>
        <p:spPr>
          <a:xfrm flipV="1">
            <a:off x="1017511" y="2526471"/>
            <a:ext cx="468956" cy="109014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4" idx="0"/>
            <a:endCxn id="51" idx="3"/>
          </p:cNvCxnSpPr>
          <p:nvPr/>
        </p:nvCxnSpPr>
        <p:spPr>
          <a:xfrm>
            <a:off x="1017511" y="3616613"/>
            <a:ext cx="1183873" cy="1091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44" idx="0"/>
            <a:endCxn id="52" idx="4"/>
          </p:cNvCxnSpPr>
          <p:nvPr/>
        </p:nvCxnSpPr>
        <p:spPr>
          <a:xfrm>
            <a:off x="1017511" y="3616613"/>
            <a:ext cx="1056826" cy="85549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249698" y="1415790"/>
            <a:ext cx="1884668" cy="1458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B,-1</a:t>
            </a:r>
          </a:p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C,-1</a:t>
            </a:r>
          </a:p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D,-1</a:t>
            </a:r>
          </a:p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H,-1</a:t>
            </a:r>
            <a:endParaRPr lang="zh-CN" altLang="en-US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264336" y="3340236"/>
            <a:ext cx="2374719" cy="15880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，（</a:t>
            </a:r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E)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</a:t>
            </a: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</a:p>
          <a:p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  <a:p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</p:txBody>
      </p:sp>
      <p:sp>
        <p:nvSpPr>
          <p:cNvPr id="22" name="六边形 21"/>
          <p:cNvSpPr/>
          <p:nvPr/>
        </p:nvSpPr>
        <p:spPr>
          <a:xfrm>
            <a:off x="3549965" y="3458613"/>
            <a:ext cx="783770" cy="675664"/>
          </a:xfrm>
          <a:prstGeom prst="hexag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六边形 22"/>
          <p:cNvSpPr/>
          <p:nvPr/>
        </p:nvSpPr>
        <p:spPr>
          <a:xfrm>
            <a:off x="4879761" y="2545730"/>
            <a:ext cx="783770" cy="675664"/>
          </a:xfrm>
          <a:prstGeom prst="hexag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六边形 23"/>
          <p:cNvSpPr/>
          <p:nvPr/>
        </p:nvSpPr>
        <p:spPr>
          <a:xfrm>
            <a:off x="5509390" y="3796445"/>
            <a:ext cx="783770" cy="675664"/>
          </a:xfrm>
          <a:prstGeom prst="hexag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六边形 24"/>
          <p:cNvSpPr/>
          <p:nvPr/>
        </p:nvSpPr>
        <p:spPr>
          <a:xfrm>
            <a:off x="4487876" y="4893240"/>
            <a:ext cx="783770" cy="675664"/>
          </a:xfrm>
          <a:prstGeom prst="hexag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接连接符 25"/>
          <p:cNvCxnSpPr>
            <a:stCxn id="22" idx="0"/>
            <a:endCxn id="23" idx="3"/>
          </p:cNvCxnSpPr>
          <p:nvPr/>
        </p:nvCxnSpPr>
        <p:spPr>
          <a:xfrm flipV="1">
            <a:off x="4333735" y="2883562"/>
            <a:ext cx="546026" cy="91288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2" idx="0"/>
            <a:endCxn id="24" idx="3"/>
          </p:cNvCxnSpPr>
          <p:nvPr/>
        </p:nvCxnSpPr>
        <p:spPr>
          <a:xfrm>
            <a:off x="4333735" y="3796445"/>
            <a:ext cx="1175655" cy="33783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2" idx="0"/>
            <a:endCxn id="25" idx="4"/>
          </p:cNvCxnSpPr>
          <p:nvPr/>
        </p:nvCxnSpPr>
        <p:spPr>
          <a:xfrm>
            <a:off x="4333735" y="3796445"/>
            <a:ext cx="323057" cy="109679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9520477" y="1465200"/>
            <a:ext cx="1863592" cy="1418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B,-1</a:t>
            </a:r>
          </a:p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C,-1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</a:t>
            </a:r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,-1</a:t>
            </a:r>
            <a:endParaRPr lang="zh-CN" altLang="en-US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六边形 30"/>
          <p:cNvSpPr/>
          <p:nvPr/>
        </p:nvSpPr>
        <p:spPr>
          <a:xfrm>
            <a:off x="1017511" y="5311679"/>
            <a:ext cx="783770" cy="675664"/>
          </a:xfrm>
          <a:prstGeom prst="hexag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2" name="直接连接符 31"/>
          <p:cNvCxnSpPr>
            <a:stCxn id="44" idx="0"/>
            <a:endCxn id="31" idx="4"/>
          </p:cNvCxnSpPr>
          <p:nvPr/>
        </p:nvCxnSpPr>
        <p:spPr>
          <a:xfrm>
            <a:off x="1017511" y="3616613"/>
            <a:ext cx="168916" cy="169506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21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255318" y="390475"/>
            <a:ext cx="11601720" cy="517575"/>
            <a:chOff x="255318" y="390475"/>
            <a:chExt cx="11601720" cy="517575"/>
          </a:xfrm>
        </p:grpSpPr>
        <p:sp>
          <p:nvSpPr>
            <p:cNvPr id="60" name="文本框 59"/>
            <p:cNvSpPr txBox="1"/>
            <p:nvPr/>
          </p:nvSpPr>
          <p:spPr>
            <a:xfrm>
              <a:off x="255318" y="538718"/>
              <a:ext cx="4518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People You Might Know </a:t>
              </a: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算法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334963" y="908050"/>
              <a:ext cx="1152207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组合 66"/>
            <p:cNvGrpSpPr/>
            <p:nvPr/>
          </p:nvGrpSpPr>
          <p:grpSpPr>
            <a:xfrm>
              <a:off x="11596811" y="390475"/>
              <a:ext cx="144000" cy="88900"/>
              <a:chOff x="5794374" y="3203575"/>
              <a:chExt cx="216000" cy="88900"/>
            </a:xfrm>
          </p:grpSpPr>
          <p:cxnSp>
            <p:nvCxnSpPr>
              <p:cNvPr id="68" name="直接连接符 67"/>
              <p:cNvCxnSpPr/>
              <p:nvPr/>
            </p:nvCxnSpPr>
            <p:spPr>
              <a:xfrm>
                <a:off x="5794374" y="3203575"/>
                <a:ext cx="216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>
                <a:off x="5794374" y="3248025"/>
                <a:ext cx="216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>
                <a:off x="5794374" y="3292475"/>
                <a:ext cx="216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文本框 47"/>
          <p:cNvSpPr txBox="1"/>
          <p:nvPr/>
        </p:nvSpPr>
        <p:spPr>
          <a:xfrm>
            <a:off x="5721207" y="248542"/>
            <a:ext cx="2724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基本思路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437506" y="247674"/>
            <a:ext cx="1950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排序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10193112" y="260137"/>
            <a:ext cx="1618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u="sng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改进</a:t>
            </a:r>
            <a:endParaRPr lang="zh-CN" altLang="en-US" sz="2400" u="sng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740" y="1206853"/>
            <a:ext cx="9489938" cy="431612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735" y="3236819"/>
            <a:ext cx="9500943" cy="332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49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255318" y="390475"/>
            <a:ext cx="11601720" cy="517575"/>
            <a:chOff x="255318" y="390475"/>
            <a:chExt cx="11601720" cy="517575"/>
          </a:xfrm>
        </p:grpSpPr>
        <p:sp>
          <p:nvSpPr>
            <p:cNvPr id="60" name="文本框 59"/>
            <p:cNvSpPr txBox="1"/>
            <p:nvPr/>
          </p:nvSpPr>
          <p:spPr>
            <a:xfrm>
              <a:off x="255318" y="538718"/>
              <a:ext cx="4518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People You Might Know </a:t>
              </a: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算法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334963" y="908050"/>
              <a:ext cx="1152207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组合 66"/>
            <p:cNvGrpSpPr/>
            <p:nvPr/>
          </p:nvGrpSpPr>
          <p:grpSpPr>
            <a:xfrm>
              <a:off x="11596811" y="390475"/>
              <a:ext cx="144000" cy="88900"/>
              <a:chOff x="5794374" y="3203575"/>
              <a:chExt cx="216000" cy="88900"/>
            </a:xfrm>
          </p:grpSpPr>
          <p:cxnSp>
            <p:nvCxnSpPr>
              <p:cNvPr id="68" name="直接连接符 67"/>
              <p:cNvCxnSpPr/>
              <p:nvPr/>
            </p:nvCxnSpPr>
            <p:spPr>
              <a:xfrm>
                <a:off x="5794374" y="3203575"/>
                <a:ext cx="216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>
                <a:off x="5794374" y="3248025"/>
                <a:ext cx="216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>
                <a:off x="5794374" y="3292475"/>
                <a:ext cx="216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文本框 47"/>
          <p:cNvSpPr txBox="1"/>
          <p:nvPr/>
        </p:nvSpPr>
        <p:spPr>
          <a:xfrm>
            <a:off x="5721207" y="248542"/>
            <a:ext cx="2724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基本思路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437506" y="247674"/>
            <a:ext cx="1950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排序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10193112" y="260137"/>
            <a:ext cx="1618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u="sng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改进</a:t>
            </a:r>
            <a:endParaRPr lang="zh-CN" altLang="en-US" sz="2400" u="sng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91840" y="1406142"/>
            <a:ext cx="8476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最后的一点点</a:t>
            </a:r>
            <a:endParaRPr lang="en-US" altLang="zh-CN" sz="2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91840" y="2282170"/>
            <a:ext cx="8573952" cy="1112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Facebook</a:t>
            </a: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在共同好友的基础上，加入了时间维度； </a:t>
            </a:r>
          </a:p>
          <a:p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基于一个假设：用户对新添加的好友更感兴趣。</a:t>
            </a:r>
            <a:endParaRPr lang="en-US" altLang="zh-CN" sz="2400" dirty="0" smtClean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91840" y="3659609"/>
            <a:ext cx="4852344" cy="835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组合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多个</a:t>
            </a:r>
            <a:r>
              <a:rPr lang="en-US" altLang="zh-CN" sz="2400" dirty="0" err="1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MapReduce</a:t>
            </a:r>
            <a:endParaRPr lang="en-US" altLang="zh-CN" sz="2400" dirty="0" smtClean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91840" y="4836663"/>
            <a:ext cx="9196151" cy="820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https://github.com/EmmaammE/You-Might-Know-People</a:t>
            </a:r>
            <a:endParaRPr lang="en-US" altLang="zh-CN" sz="2400" dirty="0" smtClean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767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5B2A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4007" y="3270762"/>
            <a:ext cx="4601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+mj-lt"/>
              </a:rPr>
              <a:t>THANK YOU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82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255318" y="390475"/>
            <a:ext cx="11601720" cy="517575"/>
            <a:chOff x="255318" y="390475"/>
            <a:chExt cx="11601720" cy="517575"/>
          </a:xfrm>
        </p:grpSpPr>
        <p:sp>
          <p:nvSpPr>
            <p:cNvPr id="60" name="文本框 59"/>
            <p:cNvSpPr txBox="1"/>
            <p:nvPr/>
          </p:nvSpPr>
          <p:spPr>
            <a:xfrm>
              <a:off x="255318" y="538718"/>
              <a:ext cx="4518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如何写一个</a:t>
              </a:r>
              <a:r>
                <a:rPr lang="en-US" altLang="zh-CN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MapReduce</a:t>
              </a: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程序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334963" y="908050"/>
              <a:ext cx="1152207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组合 66"/>
            <p:cNvGrpSpPr/>
            <p:nvPr/>
          </p:nvGrpSpPr>
          <p:grpSpPr>
            <a:xfrm>
              <a:off x="11596811" y="390475"/>
              <a:ext cx="144000" cy="88900"/>
              <a:chOff x="5794374" y="3203575"/>
              <a:chExt cx="216000" cy="88900"/>
            </a:xfrm>
          </p:grpSpPr>
          <p:cxnSp>
            <p:nvCxnSpPr>
              <p:cNvPr id="68" name="直接连接符 67"/>
              <p:cNvCxnSpPr/>
              <p:nvPr/>
            </p:nvCxnSpPr>
            <p:spPr>
              <a:xfrm>
                <a:off x="5794374" y="3203575"/>
                <a:ext cx="216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>
                <a:off x="5794374" y="3248025"/>
                <a:ext cx="216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>
                <a:off x="5794374" y="3292475"/>
                <a:ext cx="216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文本框 47"/>
          <p:cNvSpPr txBox="1"/>
          <p:nvPr/>
        </p:nvSpPr>
        <p:spPr>
          <a:xfrm>
            <a:off x="3127475" y="248542"/>
            <a:ext cx="2724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新建项目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843774" y="247674"/>
            <a:ext cx="1950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mapper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7599380" y="260137"/>
            <a:ext cx="1618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reducer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8938763" y="254668"/>
            <a:ext cx="1618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driver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182" y="1664462"/>
            <a:ext cx="9754445" cy="495342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70182" y="1084517"/>
            <a:ext cx="6383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新建一个</a:t>
            </a:r>
            <a:r>
              <a:rPr lang="en-US" altLang="zh-CN" sz="2400" dirty="0" smtClean="0"/>
              <a:t>maven</a:t>
            </a:r>
            <a:r>
              <a:rPr lang="zh-CN" altLang="en-US" sz="2400" dirty="0" smtClean="0"/>
              <a:t>项目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538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255318" y="390475"/>
            <a:ext cx="11601720" cy="517575"/>
            <a:chOff x="255318" y="390475"/>
            <a:chExt cx="11601720" cy="517575"/>
          </a:xfrm>
        </p:grpSpPr>
        <p:sp>
          <p:nvSpPr>
            <p:cNvPr id="60" name="文本框 59"/>
            <p:cNvSpPr txBox="1"/>
            <p:nvPr/>
          </p:nvSpPr>
          <p:spPr>
            <a:xfrm>
              <a:off x="255318" y="538718"/>
              <a:ext cx="4518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如何写一个</a:t>
              </a:r>
              <a:r>
                <a:rPr lang="en-US" altLang="zh-CN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MapReduce</a:t>
              </a: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程序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334963" y="908050"/>
              <a:ext cx="1152207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组合 66"/>
            <p:cNvGrpSpPr/>
            <p:nvPr/>
          </p:nvGrpSpPr>
          <p:grpSpPr>
            <a:xfrm>
              <a:off x="11596811" y="390475"/>
              <a:ext cx="144000" cy="88900"/>
              <a:chOff x="5794374" y="3203575"/>
              <a:chExt cx="216000" cy="88900"/>
            </a:xfrm>
          </p:grpSpPr>
          <p:cxnSp>
            <p:nvCxnSpPr>
              <p:cNvPr id="68" name="直接连接符 67"/>
              <p:cNvCxnSpPr/>
              <p:nvPr/>
            </p:nvCxnSpPr>
            <p:spPr>
              <a:xfrm>
                <a:off x="5794374" y="3203575"/>
                <a:ext cx="216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>
                <a:off x="5794374" y="3248025"/>
                <a:ext cx="216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>
                <a:off x="5794374" y="3292475"/>
                <a:ext cx="216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文本框 47"/>
          <p:cNvSpPr txBox="1"/>
          <p:nvPr/>
        </p:nvSpPr>
        <p:spPr>
          <a:xfrm>
            <a:off x="3127475" y="248542"/>
            <a:ext cx="2724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新建项目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843774" y="247674"/>
            <a:ext cx="1950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mapper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7599380" y="260137"/>
            <a:ext cx="1618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reducer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8938763" y="254668"/>
            <a:ext cx="1618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driver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70182" y="1084517"/>
            <a:ext cx="6383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导入依赖</a:t>
            </a:r>
            <a:endParaRPr lang="zh-CN" altLang="en-US" sz="2400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189" y="1084517"/>
            <a:ext cx="7579177" cy="553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8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255318" y="390475"/>
            <a:ext cx="11601720" cy="517575"/>
            <a:chOff x="255318" y="390475"/>
            <a:chExt cx="11601720" cy="517575"/>
          </a:xfrm>
        </p:grpSpPr>
        <p:sp>
          <p:nvSpPr>
            <p:cNvPr id="60" name="文本框 59"/>
            <p:cNvSpPr txBox="1"/>
            <p:nvPr/>
          </p:nvSpPr>
          <p:spPr>
            <a:xfrm>
              <a:off x="255318" y="538718"/>
              <a:ext cx="4518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如何写一个</a:t>
              </a:r>
              <a:r>
                <a:rPr lang="en-US" altLang="zh-CN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MapReduce</a:t>
              </a: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程序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334963" y="908050"/>
              <a:ext cx="1152207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组合 66"/>
            <p:cNvGrpSpPr/>
            <p:nvPr/>
          </p:nvGrpSpPr>
          <p:grpSpPr>
            <a:xfrm>
              <a:off x="11596811" y="390475"/>
              <a:ext cx="144000" cy="88900"/>
              <a:chOff x="5794374" y="3203575"/>
              <a:chExt cx="216000" cy="88900"/>
            </a:xfrm>
          </p:grpSpPr>
          <p:cxnSp>
            <p:nvCxnSpPr>
              <p:cNvPr id="68" name="直接连接符 67"/>
              <p:cNvCxnSpPr/>
              <p:nvPr/>
            </p:nvCxnSpPr>
            <p:spPr>
              <a:xfrm>
                <a:off x="5794374" y="3203575"/>
                <a:ext cx="216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>
                <a:off x="5794374" y="3248025"/>
                <a:ext cx="216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>
                <a:off x="5794374" y="3292475"/>
                <a:ext cx="216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文本框 47"/>
          <p:cNvSpPr txBox="1"/>
          <p:nvPr/>
        </p:nvSpPr>
        <p:spPr>
          <a:xfrm>
            <a:off x="3127475" y="248542"/>
            <a:ext cx="2724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新建项目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843774" y="247674"/>
            <a:ext cx="1950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mapper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7599380" y="260137"/>
            <a:ext cx="1618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reducer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8938763" y="254668"/>
            <a:ext cx="1618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driver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70182" y="1084517"/>
            <a:ext cx="6383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配置日志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182" y="1910143"/>
            <a:ext cx="8333901" cy="10837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7127" y="3465871"/>
            <a:ext cx="105296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log4j.rootLogger = </a:t>
            </a:r>
            <a:r>
              <a:rPr lang="en-US" altLang="zh-CN" dirty="0" err="1"/>
              <a:t>debug,stdout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### </a:t>
            </a:r>
            <a:r>
              <a:rPr lang="zh-CN" altLang="en-US" dirty="0"/>
              <a:t>输出信息到控制抬 </a:t>
            </a:r>
            <a:r>
              <a:rPr lang="en-US" altLang="zh-CN" dirty="0"/>
              <a:t>###</a:t>
            </a:r>
          </a:p>
          <a:p>
            <a:r>
              <a:rPr lang="en-US" altLang="zh-CN" dirty="0"/>
              <a:t>log4j.appender.stdout = org.apache.log4j.ConsoleAppender</a:t>
            </a:r>
          </a:p>
          <a:p>
            <a:r>
              <a:rPr lang="en-US" altLang="zh-CN" dirty="0"/>
              <a:t>log4j.appender.stdout.Target = </a:t>
            </a:r>
            <a:r>
              <a:rPr lang="en-US" altLang="zh-CN" dirty="0" err="1"/>
              <a:t>System.out</a:t>
            </a:r>
            <a:endParaRPr lang="en-US" altLang="zh-CN" dirty="0"/>
          </a:p>
          <a:p>
            <a:r>
              <a:rPr lang="en-US" altLang="zh-CN" dirty="0"/>
              <a:t>log4j.appender.stdout.layout = org.apache.log4j.PatternLayout</a:t>
            </a:r>
          </a:p>
          <a:p>
            <a:r>
              <a:rPr lang="en-US" altLang="zh-CN" dirty="0"/>
              <a:t>log4j.appender.stdout.layout.ConversionPattern = [%-5p] %d{</a:t>
            </a:r>
            <a:r>
              <a:rPr lang="en-US" altLang="zh-CN" dirty="0" err="1"/>
              <a:t>yyyy</a:t>
            </a:r>
            <a:r>
              <a:rPr lang="en-US" altLang="zh-CN" dirty="0"/>
              <a:t>-MM-</a:t>
            </a:r>
            <a:r>
              <a:rPr lang="en-US" altLang="zh-CN" dirty="0" err="1"/>
              <a:t>dd</a:t>
            </a:r>
            <a:r>
              <a:rPr lang="en-US" altLang="zh-CN" dirty="0"/>
              <a:t> </a:t>
            </a:r>
            <a:r>
              <a:rPr lang="en-US" altLang="zh-CN" dirty="0" err="1"/>
              <a:t>HH:mm:ss,SSS</a:t>
            </a:r>
            <a:r>
              <a:rPr lang="en-US" altLang="zh-CN" dirty="0"/>
              <a:t>} method:%</a:t>
            </a:r>
            <a:r>
              <a:rPr lang="en-US" altLang="zh-CN" dirty="0" err="1"/>
              <a:t>l%n%m%n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69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矩形 76"/>
          <p:cNvSpPr/>
          <p:nvPr/>
        </p:nvSpPr>
        <p:spPr>
          <a:xfrm>
            <a:off x="7111151" y="2114550"/>
            <a:ext cx="2557352" cy="40005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415562" y="2118946"/>
            <a:ext cx="3446584" cy="40005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9" name="组合 58"/>
          <p:cNvGrpSpPr/>
          <p:nvPr/>
        </p:nvGrpSpPr>
        <p:grpSpPr>
          <a:xfrm>
            <a:off x="255318" y="390475"/>
            <a:ext cx="11601720" cy="517575"/>
            <a:chOff x="255318" y="390475"/>
            <a:chExt cx="11601720" cy="517575"/>
          </a:xfrm>
        </p:grpSpPr>
        <p:sp>
          <p:nvSpPr>
            <p:cNvPr id="60" name="文本框 59"/>
            <p:cNvSpPr txBox="1"/>
            <p:nvPr/>
          </p:nvSpPr>
          <p:spPr>
            <a:xfrm>
              <a:off x="255318" y="538718"/>
              <a:ext cx="4518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如何写一个</a:t>
              </a:r>
              <a:r>
                <a:rPr lang="en-US" altLang="zh-CN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MapReduce</a:t>
              </a: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程序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334963" y="908050"/>
              <a:ext cx="1152207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组合 66"/>
            <p:cNvGrpSpPr/>
            <p:nvPr/>
          </p:nvGrpSpPr>
          <p:grpSpPr>
            <a:xfrm>
              <a:off x="11596811" y="390475"/>
              <a:ext cx="144000" cy="88900"/>
              <a:chOff x="5794374" y="3203575"/>
              <a:chExt cx="216000" cy="88900"/>
            </a:xfrm>
          </p:grpSpPr>
          <p:cxnSp>
            <p:nvCxnSpPr>
              <p:cNvPr id="68" name="直接连接符 67"/>
              <p:cNvCxnSpPr/>
              <p:nvPr/>
            </p:nvCxnSpPr>
            <p:spPr>
              <a:xfrm>
                <a:off x="5794374" y="3203575"/>
                <a:ext cx="216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>
                <a:off x="5794374" y="3248025"/>
                <a:ext cx="216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>
                <a:off x="5794374" y="3292475"/>
                <a:ext cx="216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文本框 47"/>
          <p:cNvSpPr txBox="1"/>
          <p:nvPr/>
        </p:nvSpPr>
        <p:spPr>
          <a:xfrm>
            <a:off x="3127475" y="248542"/>
            <a:ext cx="2724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新建项目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843774" y="247674"/>
            <a:ext cx="1950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u="sng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mapper</a:t>
            </a:r>
            <a:endParaRPr lang="zh-CN" altLang="en-US" sz="2400" u="sng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7599380" y="260137"/>
            <a:ext cx="1618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reducer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8938763" y="254668"/>
            <a:ext cx="1618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driver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91840" y="1406142"/>
            <a:ext cx="8476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mapper: 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以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待输入的文件作为输入，输出一个键值对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357342" y="3270738"/>
            <a:ext cx="1274884" cy="844062"/>
            <a:chOff x="3824654" y="3156438"/>
            <a:chExt cx="1274884" cy="844062"/>
          </a:xfrm>
        </p:grpSpPr>
        <p:sp>
          <p:nvSpPr>
            <p:cNvPr id="2" name="矩形 1"/>
            <p:cNvSpPr/>
            <p:nvPr/>
          </p:nvSpPr>
          <p:spPr>
            <a:xfrm>
              <a:off x="3824654" y="3156438"/>
              <a:ext cx="1274884" cy="844062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930161" y="3376246"/>
              <a:ext cx="1169377" cy="408623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Mapper</a:t>
              </a:r>
              <a:endParaRPr lang="zh-CN" altLang="en-US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688123" y="2596657"/>
            <a:ext cx="2883878" cy="1170987"/>
            <a:chOff x="3824654" y="3156438"/>
            <a:chExt cx="2785563" cy="844062"/>
          </a:xfrm>
        </p:grpSpPr>
        <p:sp>
          <p:nvSpPr>
            <p:cNvPr id="40" name="矩形 39"/>
            <p:cNvSpPr/>
            <p:nvPr/>
          </p:nvSpPr>
          <p:spPr>
            <a:xfrm>
              <a:off x="3824654" y="3156438"/>
              <a:ext cx="2734608" cy="844062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862404" y="3256782"/>
              <a:ext cx="2747813" cy="662716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Key:</a:t>
              </a:r>
              <a:r>
                <a:rPr lang="zh-CN" altLang="en-US" sz="24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相对于文件起始位置的偏移量</a:t>
              </a:r>
              <a:endPara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688122" y="3937638"/>
            <a:ext cx="2831124" cy="1170987"/>
            <a:chOff x="3824654" y="3156438"/>
            <a:chExt cx="2734608" cy="844062"/>
          </a:xfrm>
        </p:grpSpPr>
        <p:sp>
          <p:nvSpPr>
            <p:cNvPr id="46" name="矩形 45"/>
            <p:cNvSpPr/>
            <p:nvPr/>
          </p:nvSpPr>
          <p:spPr>
            <a:xfrm>
              <a:off x="3824654" y="3156438"/>
              <a:ext cx="2734608" cy="844062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002065" y="3412081"/>
              <a:ext cx="2557197" cy="368175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Value:</a:t>
              </a:r>
              <a:r>
                <a:rPr lang="zh-CN" altLang="en-US" sz="24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数据记录</a:t>
              </a:r>
              <a:endPara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cxnSp>
        <p:nvCxnSpPr>
          <p:cNvPr id="10" name="直接箭头连接符 9"/>
          <p:cNvCxnSpPr>
            <a:stCxn id="40" idx="3"/>
            <a:endCxn id="2" idx="1"/>
          </p:cNvCxnSpPr>
          <p:nvPr/>
        </p:nvCxnSpPr>
        <p:spPr>
          <a:xfrm>
            <a:off x="4519246" y="3182151"/>
            <a:ext cx="838096" cy="510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7" idx="3"/>
            <a:endCxn id="2" idx="1"/>
          </p:cNvCxnSpPr>
          <p:nvPr/>
        </p:nvCxnSpPr>
        <p:spPr>
          <a:xfrm flipV="1">
            <a:off x="4519246" y="3692769"/>
            <a:ext cx="838096" cy="854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2353207" y="5455019"/>
            <a:ext cx="2136531" cy="519351"/>
          </a:xfrm>
          <a:prstGeom prst="ellips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Input files</a:t>
            </a:r>
            <a:endParaRPr lang="zh-CN" altLang="en-US" dirty="0"/>
          </a:p>
        </p:txBody>
      </p:sp>
      <p:grpSp>
        <p:nvGrpSpPr>
          <p:cNvPr id="71" name="组合 70"/>
          <p:cNvGrpSpPr/>
          <p:nvPr/>
        </p:nvGrpSpPr>
        <p:grpSpPr>
          <a:xfrm>
            <a:off x="7784120" y="2672861"/>
            <a:ext cx="1457571" cy="842736"/>
            <a:chOff x="3824654" y="3156438"/>
            <a:chExt cx="3209971" cy="844062"/>
          </a:xfrm>
        </p:grpSpPr>
        <p:sp>
          <p:nvSpPr>
            <p:cNvPr id="72" name="矩形 39"/>
            <p:cNvSpPr/>
            <p:nvPr/>
          </p:nvSpPr>
          <p:spPr>
            <a:xfrm>
              <a:off x="3824654" y="3156438"/>
              <a:ext cx="2734608" cy="844062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4286812" y="3350172"/>
              <a:ext cx="2747813" cy="368175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Key</a:t>
              </a:r>
              <a:endPara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7784117" y="4009291"/>
            <a:ext cx="1359883" cy="847287"/>
            <a:chOff x="3824654" y="3156438"/>
            <a:chExt cx="2802788" cy="844062"/>
          </a:xfrm>
        </p:grpSpPr>
        <p:sp>
          <p:nvSpPr>
            <p:cNvPr id="75" name="矩形 45"/>
            <p:cNvSpPr/>
            <p:nvPr/>
          </p:nvSpPr>
          <p:spPr>
            <a:xfrm>
              <a:off x="3824654" y="3156438"/>
              <a:ext cx="2734608" cy="844062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4070245" y="3358430"/>
              <a:ext cx="2557197" cy="368175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Value</a:t>
              </a:r>
              <a:endPara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cxnSp>
        <p:nvCxnSpPr>
          <p:cNvPr id="42" name="直接箭头连接符 41"/>
          <p:cNvCxnSpPr>
            <a:stCxn id="4" idx="3"/>
            <a:endCxn id="72" idx="1"/>
          </p:cNvCxnSpPr>
          <p:nvPr/>
        </p:nvCxnSpPr>
        <p:spPr>
          <a:xfrm flipV="1">
            <a:off x="6632226" y="3094229"/>
            <a:ext cx="1151894" cy="600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" idx="3"/>
          </p:cNvCxnSpPr>
          <p:nvPr/>
        </p:nvCxnSpPr>
        <p:spPr>
          <a:xfrm>
            <a:off x="6632226" y="3694858"/>
            <a:ext cx="1151891" cy="783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7599380" y="5458085"/>
            <a:ext cx="2136531" cy="519351"/>
          </a:xfrm>
          <a:prstGeom prst="ellips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中间结果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556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255318" y="390475"/>
            <a:ext cx="11601720" cy="517575"/>
            <a:chOff x="255318" y="390475"/>
            <a:chExt cx="11601720" cy="517575"/>
          </a:xfrm>
        </p:grpSpPr>
        <p:sp>
          <p:nvSpPr>
            <p:cNvPr id="60" name="文本框 59"/>
            <p:cNvSpPr txBox="1"/>
            <p:nvPr/>
          </p:nvSpPr>
          <p:spPr>
            <a:xfrm>
              <a:off x="255318" y="538718"/>
              <a:ext cx="4518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如何写一个</a:t>
              </a:r>
              <a:r>
                <a:rPr lang="en-US" altLang="zh-CN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MapReduce</a:t>
              </a: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程序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334963" y="908050"/>
              <a:ext cx="1152207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组合 66"/>
            <p:cNvGrpSpPr/>
            <p:nvPr/>
          </p:nvGrpSpPr>
          <p:grpSpPr>
            <a:xfrm>
              <a:off x="11596811" y="390475"/>
              <a:ext cx="144000" cy="88900"/>
              <a:chOff x="5794374" y="3203575"/>
              <a:chExt cx="216000" cy="88900"/>
            </a:xfrm>
          </p:grpSpPr>
          <p:cxnSp>
            <p:nvCxnSpPr>
              <p:cNvPr id="68" name="直接连接符 67"/>
              <p:cNvCxnSpPr/>
              <p:nvPr/>
            </p:nvCxnSpPr>
            <p:spPr>
              <a:xfrm>
                <a:off x="5794374" y="3203575"/>
                <a:ext cx="216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>
                <a:off x="5794374" y="3248025"/>
                <a:ext cx="216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>
                <a:off x="5794374" y="3292475"/>
                <a:ext cx="216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文本框 47"/>
          <p:cNvSpPr txBox="1"/>
          <p:nvPr/>
        </p:nvSpPr>
        <p:spPr>
          <a:xfrm>
            <a:off x="3127475" y="248542"/>
            <a:ext cx="2724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新建项目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843774" y="247674"/>
            <a:ext cx="1950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u="sng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mappe</a:t>
            </a: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r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7599380" y="260137"/>
            <a:ext cx="1618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reducer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8938763" y="254668"/>
            <a:ext cx="1618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driver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91840" y="1406142"/>
            <a:ext cx="8476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1.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确定输入输出</a:t>
            </a:r>
            <a:endParaRPr lang="en-US" altLang="zh-CN" sz="2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91840" y="2365898"/>
            <a:ext cx="3685032" cy="536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如何处理输入</a:t>
            </a:r>
            <a:endParaRPr lang="zh-CN" altLang="en-US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91839" y="3222386"/>
            <a:ext cx="10548971" cy="204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将行转换成成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Java</a:t>
            </a: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String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类型</a:t>
            </a:r>
            <a:endParaRPr lang="en-US" altLang="zh-CN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</a:t>
            </a: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无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分隔符，每</a:t>
            </a: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组数据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长度固定</a:t>
            </a:r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——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可以</a:t>
            </a: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使用字符串截取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r>
              <a:rPr lang="en-US" altLang="zh-CN" sz="2400" dirty="0" err="1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subString</a:t>
            </a:r>
            <a:endParaRPr lang="zh-CN" altLang="en-US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b.</a:t>
            </a: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有分隔符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，按</a:t>
            </a: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分隔符分隔得到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数组</a:t>
            </a:r>
            <a:r>
              <a:rPr lang="en-US" altLang="zh-CN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——split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；</a:t>
            </a:r>
            <a:endParaRPr lang="zh-CN" altLang="en-US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c.</a:t>
            </a: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使用</a:t>
            </a:r>
            <a:r>
              <a:rPr lang="en-US" altLang="zh-CN" sz="2400" dirty="0" err="1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StringTokenizer</a:t>
            </a: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（标记）类及其</a:t>
            </a:r>
            <a:r>
              <a:rPr lang="en-US" altLang="zh-CN" sz="2400" dirty="0" err="1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nextToken</a:t>
            </a: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方法，按</a:t>
            </a:r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顺序获取</a:t>
            </a: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数据列；</a:t>
            </a:r>
          </a:p>
        </p:txBody>
      </p:sp>
    </p:spTree>
    <p:extLst>
      <p:ext uri="{BB962C8B-B14F-4D97-AF65-F5344CB8AC3E}">
        <p14:creationId xmlns:p14="http://schemas.microsoft.com/office/powerpoint/2010/main" val="104502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255318" y="390475"/>
            <a:ext cx="11601720" cy="517575"/>
            <a:chOff x="255318" y="390475"/>
            <a:chExt cx="11601720" cy="517575"/>
          </a:xfrm>
        </p:grpSpPr>
        <p:sp>
          <p:nvSpPr>
            <p:cNvPr id="60" name="文本框 59"/>
            <p:cNvSpPr txBox="1"/>
            <p:nvPr/>
          </p:nvSpPr>
          <p:spPr>
            <a:xfrm>
              <a:off x="255318" y="538718"/>
              <a:ext cx="4518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People You Might Know </a:t>
              </a: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算法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334963" y="908050"/>
              <a:ext cx="1152207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组合 66"/>
            <p:cNvGrpSpPr/>
            <p:nvPr/>
          </p:nvGrpSpPr>
          <p:grpSpPr>
            <a:xfrm>
              <a:off x="11596811" y="390475"/>
              <a:ext cx="144000" cy="88900"/>
              <a:chOff x="5794374" y="3203575"/>
              <a:chExt cx="216000" cy="88900"/>
            </a:xfrm>
          </p:grpSpPr>
          <p:cxnSp>
            <p:nvCxnSpPr>
              <p:cNvPr id="68" name="直接连接符 67"/>
              <p:cNvCxnSpPr/>
              <p:nvPr/>
            </p:nvCxnSpPr>
            <p:spPr>
              <a:xfrm>
                <a:off x="5794374" y="3203575"/>
                <a:ext cx="216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>
                <a:off x="5794374" y="3248025"/>
                <a:ext cx="216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>
                <a:off x="5794374" y="3292475"/>
                <a:ext cx="216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文本框 47"/>
          <p:cNvSpPr txBox="1"/>
          <p:nvPr/>
        </p:nvSpPr>
        <p:spPr>
          <a:xfrm>
            <a:off x="5721207" y="248542"/>
            <a:ext cx="2724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u="sng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基本思路</a:t>
            </a:r>
            <a:endParaRPr lang="zh-CN" altLang="en-US" sz="2400" u="sng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437506" y="247674"/>
            <a:ext cx="1950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排序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10193112" y="260137"/>
            <a:ext cx="1618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改进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91840" y="1406142"/>
            <a:ext cx="8476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1.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确定输入输出</a:t>
            </a:r>
            <a:endParaRPr lang="en-US" altLang="zh-CN" sz="2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六边形 43"/>
          <p:cNvSpPr/>
          <p:nvPr/>
        </p:nvSpPr>
        <p:spPr>
          <a:xfrm>
            <a:off x="946973" y="3278781"/>
            <a:ext cx="783770" cy="675664"/>
          </a:xfrm>
          <a:prstGeom prst="hexag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六边形 49"/>
          <p:cNvSpPr/>
          <p:nvPr/>
        </p:nvSpPr>
        <p:spPr>
          <a:xfrm>
            <a:off x="2276769" y="2365898"/>
            <a:ext cx="783770" cy="675664"/>
          </a:xfrm>
          <a:prstGeom prst="hexag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六边形 50"/>
          <p:cNvSpPr/>
          <p:nvPr/>
        </p:nvSpPr>
        <p:spPr>
          <a:xfrm>
            <a:off x="2906398" y="3616613"/>
            <a:ext cx="783770" cy="675664"/>
          </a:xfrm>
          <a:prstGeom prst="hexag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六边形 51"/>
          <p:cNvSpPr/>
          <p:nvPr/>
        </p:nvSpPr>
        <p:spPr>
          <a:xfrm>
            <a:off x="1884884" y="4713408"/>
            <a:ext cx="783770" cy="675664"/>
          </a:xfrm>
          <a:prstGeom prst="hexag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>
            <a:stCxn id="44" idx="0"/>
            <a:endCxn id="50" idx="3"/>
          </p:cNvCxnSpPr>
          <p:nvPr/>
        </p:nvCxnSpPr>
        <p:spPr>
          <a:xfrm flipV="1">
            <a:off x="1730743" y="2703730"/>
            <a:ext cx="546026" cy="91288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4" idx="0"/>
            <a:endCxn id="51" idx="3"/>
          </p:cNvCxnSpPr>
          <p:nvPr/>
        </p:nvCxnSpPr>
        <p:spPr>
          <a:xfrm>
            <a:off x="1730743" y="3616613"/>
            <a:ext cx="1175655" cy="33783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44" idx="0"/>
            <a:endCxn id="52" idx="4"/>
          </p:cNvCxnSpPr>
          <p:nvPr/>
        </p:nvCxnSpPr>
        <p:spPr>
          <a:xfrm>
            <a:off x="1730743" y="3616613"/>
            <a:ext cx="323057" cy="109679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318504" y="2148840"/>
            <a:ext cx="3685032" cy="536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哪些人是朋友</a:t>
            </a:r>
            <a:endParaRPr lang="zh-CN" altLang="en-US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318504" y="3010480"/>
            <a:ext cx="3685032" cy="536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哪些人是二度好友</a:t>
            </a:r>
            <a:endParaRPr lang="zh-CN" altLang="en-US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318504" y="4616776"/>
            <a:ext cx="3685032" cy="536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笛卡儿积</a:t>
            </a:r>
            <a:endParaRPr lang="zh-CN" altLang="en-US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257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0" grpId="0" animBg="1"/>
      <p:bldP spid="51" grpId="0" animBg="1"/>
      <p:bldP spid="52" grpId="0" animBg="1"/>
      <p:bldP spid="20" grpId="0" animBg="1"/>
      <p:bldP spid="56" grpId="0" animBg="1"/>
      <p:bldP spid="6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矩形 76"/>
          <p:cNvSpPr/>
          <p:nvPr/>
        </p:nvSpPr>
        <p:spPr>
          <a:xfrm>
            <a:off x="7111150" y="2114550"/>
            <a:ext cx="4209121" cy="40005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415562" y="2118946"/>
            <a:ext cx="3446584" cy="40005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9" name="组合 58"/>
          <p:cNvGrpSpPr/>
          <p:nvPr/>
        </p:nvGrpSpPr>
        <p:grpSpPr>
          <a:xfrm>
            <a:off x="255318" y="390475"/>
            <a:ext cx="11601720" cy="517575"/>
            <a:chOff x="255318" y="390475"/>
            <a:chExt cx="11601720" cy="517575"/>
          </a:xfrm>
        </p:grpSpPr>
        <p:sp>
          <p:nvSpPr>
            <p:cNvPr id="60" name="文本框 59"/>
            <p:cNvSpPr txBox="1"/>
            <p:nvPr/>
          </p:nvSpPr>
          <p:spPr>
            <a:xfrm>
              <a:off x="255318" y="538718"/>
              <a:ext cx="4518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如何写一个</a:t>
              </a:r>
              <a:r>
                <a:rPr lang="en-US" altLang="zh-CN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MapReduce</a:t>
              </a: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程序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334963" y="908050"/>
              <a:ext cx="1152207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组合 66"/>
            <p:cNvGrpSpPr/>
            <p:nvPr/>
          </p:nvGrpSpPr>
          <p:grpSpPr>
            <a:xfrm>
              <a:off x="11596811" y="390475"/>
              <a:ext cx="144000" cy="88900"/>
              <a:chOff x="5794374" y="3203575"/>
              <a:chExt cx="216000" cy="88900"/>
            </a:xfrm>
          </p:grpSpPr>
          <p:cxnSp>
            <p:nvCxnSpPr>
              <p:cNvPr id="68" name="直接连接符 67"/>
              <p:cNvCxnSpPr/>
              <p:nvPr/>
            </p:nvCxnSpPr>
            <p:spPr>
              <a:xfrm>
                <a:off x="5794374" y="3203575"/>
                <a:ext cx="216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>
                <a:off x="5794374" y="3248025"/>
                <a:ext cx="216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>
                <a:off x="5794374" y="3292475"/>
                <a:ext cx="216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文本框 47"/>
          <p:cNvSpPr txBox="1"/>
          <p:nvPr/>
        </p:nvSpPr>
        <p:spPr>
          <a:xfrm>
            <a:off x="3127475" y="248542"/>
            <a:ext cx="2724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新建项目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843774" y="247674"/>
            <a:ext cx="1950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u="sng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mapper</a:t>
            </a:r>
            <a:endParaRPr lang="zh-CN" altLang="en-US" sz="2400" u="sng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7599380" y="260137"/>
            <a:ext cx="1618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reducer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8938763" y="254668"/>
            <a:ext cx="1618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driver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91840" y="1406142"/>
            <a:ext cx="8476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mapper: 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以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待输入的文件作为输入，输出一个键值对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357342" y="3270738"/>
            <a:ext cx="1274884" cy="844062"/>
            <a:chOff x="3824654" y="3156438"/>
            <a:chExt cx="1274884" cy="844062"/>
          </a:xfrm>
        </p:grpSpPr>
        <p:sp>
          <p:nvSpPr>
            <p:cNvPr id="2" name="矩形 1"/>
            <p:cNvSpPr/>
            <p:nvPr/>
          </p:nvSpPr>
          <p:spPr>
            <a:xfrm>
              <a:off x="3824654" y="3156438"/>
              <a:ext cx="1274884" cy="844062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930161" y="3376246"/>
              <a:ext cx="1169377" cy="408623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Mapper</a:t>
              </a:r>
              <a:endParaRPr lang="zh-CN" altLang="en-US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688123" y="2596657"/>
            <a:ext cx="2883878" cy="1170987"/>
            <a:chOff x="3824654" y="3156438"/>
            <a:chExt cx="2785563" cy="844062"/>
          </a:xfrm>
        </p:grpSpPr>
        <p:sp>
          <p:nvSpPr>
            <p:cNvPr id="40" name="矩形 39"/>
            <p:cNvSpPr/>
            <p:nvPr/>
          </p:nvSpPr>
          <p:spPr>
            <a:xfrm>
              <a:off x="3824654" y="3156438"/>
              <a:ext cx="2734608" cy="844062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862404" y="3256782"/>
              <a:ext cx="2747813" cy="662716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Key:</a:t>
              </a:r>
              <a:r>
                <a:rPr lang="zh-CN" altLang="en-US" sz="24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相对于文件起始位置的偏移量</a:t>
              </a:r>
              <a:endPara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688122" y="3937638"/>
            <a:ext cx="2831124" cy="1170987"/>
            <a:chOff x="3824654" y="3156438"/>
            <a:chExt cx="2734608" cy="844062"/>
          </a:xfrm>
        </p:grpSpPr>
        <p:sp>
          <p:nvSpPr>
            <p:cNvPr id="46" name="矩形 45"/>
            <p:cNvSpPr/>
            <p:nvPr/>
          </p:nvSpPr>
          <p:spPr>
            <a:xfrm>
              <a:off x="3824654" y="3156438"/>
              <a:ext cx="2734608" cy="844062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002065" y="3412081"/>
              <a:ext cx="2557197" cy="368175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Value:</a:t>
              </a:r>
              <a:r>
                <a:rPr lang="zh-CN" altLang="en-US" sz="24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数据记录</a:t>
              </a:r>
              <a:endPara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cxnSp>
        <p:nvCxnSpPr>
          <p:cNvPr id="10" name="直接箭头连接符 9"/>
          <p:cNvCxnSpPr>
            <a:stCxn id="40" idx="3"/>
            <a:endCxn id="2" idx="1"/>
          </p:cNvCxnSpPr>
          <p:nvPr/>
        </p:nvCxnSpPr>
        <p:spPr>
          <a:xfrm>
            <a:off x="4519246" y="3182151"/>
            <a:ext cx="838096" cy="510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7" idx="3"/>
            <a:endCxn id="2" idx="1"/>
          </p:cNvCxnSpPr>
          <p:nvPr/>
        </p:nvCxnSpPr>
        <p:spPr>
          <a:xfrm flipV="1">
            <a:off x="4519246" y="3692769"/>
            <a:ext cx="838096" cy="854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2353207" y="5455019"/>
            <a:ext cx="2136531" cy="519351"/>
          </a:xfrm>
          <a:prstGeom prst="ellips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Input files</a:t>
            </a:r>
            <a:endParaRPr lang="zh-CN" altLang="en-US" dirty="0"/>
          </a:p>
        </p:txBody>
      </p:sp>
      <p:grpSp>
        <p:nvGrpSpPr>
          <p:cNvPr id="71" name="组合 70"/>
          <p:cNvGrpSpPr/>
          <p:nvPr/>
        </p:nvGrpSpPr>
        <p:grpSpPr>
          <a:xfrm>
            <a:off x="7801603" y="2730109"/>
            <a:ext cx="2923504" cy="1112831"/>
            <a:chOff x="3824654" y="3156438"/>
            <a:chExt cx="3209971" cy="1114582"/>
          </a:xfrm>
        </p:grpSpPr>
        <p:sp>
          <p:nvSpPr>
            <p:cNvPr id="72" name="矩形 39"/>
            <p:cNvSpPr/>
            <p:nvPr/>
          </p:nvSpPr>
          <p:spPr>
            <a:xfrm>
              <a:off x="3824654" y="3156438"/>
              <a:ext cx="2734608" cy="844062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4286812" y="3350172"/>
              <a:ext cx="2747813" cy="920848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Key</a:t>
              </a:r>
              <a:r>
                <a:rPr lang="zh-CN" altLang="en-US" sz="24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：用户</a:t>
              </a:r>
              <a:endPara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7784117" y="4009290"/>
            <a:ext cx="3072589" cy="1939410"/>
            <a:chOff x="3824654" y="3156438"/>
            <a:chExt cx="3239557" cy="1932029"/>
          </a:xfrm>
        </p:grpSpPr>
        <p:sp>
          <p:nvSpPr>
            <p:cNvPr id="75" name="矩形 45"/>
            <p:cNvSpPr/>
            <p:nvPr/>
          </p:nvSpPr>
          <p:spPr>
            <a:xfrm>
              <a:off x="3824654" y="3156438"/>
              <a:ext cx="3239557" cy="1708752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4070245" y="3358430"/>
              <a:ext cx="2993966" cy="1730037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Value</a:t>
              </a:r>
              <a:r>
                <a:rPr lang="zh-CN" altLang="en-US" sz="24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：</a:t>
              </a:r>
              <a:endPara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r>
                <a:rPr lang="zh-CN" altLang="en-US" sz="24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用户名，</a:t>
              </a:r>
              <a:r>
                <a:rPr lang="en-US" altLang="zh-CN" sz="24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-1</a:t>
              </a:r>
            </a:p>
            <a:p>
              <a:r>
                <a:rPr lang="zh-CN" altLang="en-US" sz="24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用户名，共同好友</a:t>
              </a:r>
              <a:endPara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cxnSp>
        <p:nvCxnSpPr>
          <p:cNvPr id="42" name="直接箭头连接符 41"/>
          <p:cNvCxnSpPr>
            <a:stCxn id="4" idx="3"/>
            <a:endCxn id="72" idx="1"/>
          </p:cNvCxnSpPr>
          <p:nvPr/>
        </p:nvCxnSpPr>
        <p:spPr>
          <a:xfrm flipV="1">
            <a:off x="6632226" y="3094229"/>
            <a:ext cx="1151894" cy="600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" idx="3"/>
          </p:cNvCxnSpPr>
          <p:nvPr/>
        </p:nvCxnSpPr>
        <p:spPr>
          <a:xfrm>
            <a:off x="6632226" y="3694858"/>
            <a:ext cx="1151891" cy="783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39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1">
      <a:majorFont>
        <a:latin typeface="Nexa Bold"/>
        <a:ea typeface="微软雅黑"/>
        <a:cs typeface=""/>
      </a:majorFont>
      <a:minorFont>
        <a:latin typeface="华文细黑"/>
        <a:ea typeface="汉仪中等线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1684</TotalTime>
  <Words>912</Words>
  <Application>Microsoft Office PowerPoint</Application>
  <PresentationFormat>宽屏</PresentationFormat>
  <Paragraphs>262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汉仪中等线简</vt:lpstr>
      <vt:lpstr>华文细黑</vt:lpstr>
      <vt:lpstr>微软雅黑</vt:lpstr>
      <vt:lpstr>Arial</vt:lpstr>
      <vt:lpstr>Fira Code</vt:lpstr>
      <vt:lpstr>Nexa Bold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朱 融晨</cp:lastModifiedBy>
  <cp:revision>142</cp:revision>
  <dcterms:created xsi:type="dcterms:W3CDTF">2016-09-16T06:27:01Z</dcterms:created>
  <dcterms:modified xsi:type="dcterms:W3CDTF">2018-12-16T16:01:18Z</dcterms:modified>
</cp:coreProperties>
</file>