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motivate the BUC (ctxt</a:t>
            </a:r>
            <a:endParaRPr sz="1200"/>
          </a:p>
          <a:p>
            <a:pPr indent="0" lvl="0" marL="0" rtl="0" algn="l">
              <a:spcBef>
                <a:spcPts val="0"/>
              </a:spcBef>
              <a:spcAft>
                <a:spcPts val="0"/>
              </a:spcAft>
              <a:buNone/>
            </a:pPr>
            <a:r>
              <a:rPr lang="en-GB" sz="1200"/>
              <a:t>introduce its dataset, </a:t>
            </a:r>
            <a:endParaRPr sz="1200"/>
          </a:p>
          <a:p>
            <a:pPr indent="0" lvl="0" marL="0" rtl="0" algn="l">
              <a:spcBef>
                <a:spcPts val="0"/>
              </a:spcBef>
              <a:spcAft>
                <a:spcPts val="0"/>
              </a:spcAft>
              <a:buNone/>
            </a:pPr>
            <a:r>
              <a:rPr lang="en-GB" sz="1200"/>
              <a:t>present the first model tried (baseline) and the best model found yet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1. Business Use Case (BUC)</a:t>
            </a:r>
            <a:endParaRPr sz="1200"/>
          </a:p>
          <a:p>
            <a:pPr indent="0" lvl="0" marL="0" rtl="0" algn="l">
              <a:spcBef>
                <a:spcPts val="0"/>
              </a:spcBef>
              <a:spcAft>
                <a:spcPts val="0"/>
              </a:spcAft>
              <a:buNone/>
            </a:pPr>
            <a:r>
              <a:rPr lang="en-GB" sz="1200"/>
              <a:t>Context:</a:t>
            </a:r>
            <a:endParaRPr sz="1200"/>
          </a:p>
          <a:p>
            <a:pPr indent="0" lvl="0" marL="0" rtl="0" algn="l">
              <a:spcBef>
                <a:spcPts val="0"/>
              </a:spcBef>
              <a:spcAft>
                <a:spcPts val="0"/>
              </a:spcAft>
              <a:buNone/>
            </a:pPr>
            <a:r>
              <a:rPr lang="en-GB" sz="1200"/>
              <a:t>The goal of this project is to enhance customer sentiment analysis for Disneyland Paris by adapting a pre-trained BERT (Bidirectional Encoder Representations from Transformers) model to analyze Google comments specific to Disneyland Paris. The existing model, BERT, has been trained on general data but may not fully capture the specificities of user-generated comments in this context, such as different languages, tones, and sarcasm.</a:t>
            </a:r>
            <a:endParaRPr sz="1200"/>
          </a:p>
          <a:p>
            <a:pPr indent="0" lvl="0" marL="0" rtl="0" algn="l">
              <a:spcBef>
                <a:spcPts val="0"/>
              </a:spcBef>
              <a:spcAft>
                <a:spcPts val="0"/>
              </a:spcAft>
              <a:buNone/>
            </a:pPr>
            <a:r>
              <a:rPr lang="en-GB" sz="1200"/>
              <a:t>Stakeholders:</a:t>
            </a:r>
            <a:endParaRPr sz="1200"/>
          </a:p>
          <a:p>
            <a:pPr indent="0" lvl="0" marL="0" rtl="0" algn="l">
              <a:spcBef>
                <a:spcPts val="0"/>
              </a:spcBef>
              <a:spcAft>
                <a:spcPts val="0"/>
              </a:spcAft>
              <a:buNone/>
            </a:pPr>
            <a:r>
              <a:rPr lang="en-GB" sz="1200"/>
              <a:t>Disneyland Paris Client Experience team including Business Analysts and Data Scientists</a:t>
            </a:r>
            <a:endParaRPr sz="1200"/>
          </a:p>
          <a:p>
            <a:pPr indent="0" lvl="0" marL="0" rtl="0" algn="l">
              <a:spcBef>
                <a:spcPts val="0"/>
              </a:spcBef>
              <a:spcAft>
                <a:spcPts val="0"/>
              </a:spcAft>
              <a:buNone/>
            </a:pPr>
            <a:r>
              <a:rPr lang="en-GB" sz="1200"/>
              <a:t>Various Operations teams (show, hotels, F&amp;B etc.)</a:t>
            </a:r>
            <a:endParaRPr sz="1200"/>
          </a:p>
          <a:p>
            <a:pPr indent="0" lvl="0" marL="0" rtl="0" algn="l">
              <a:spcBef>
                <a:spcPts val="0"/>
              </a:spcBef>
              <a:spcAft>
                <a:spcPts val="0"/>
              </a:spcAft>
              <a:buNone/>
            </a:pPr>
            <a:r>
              <a:rPr lang="en-GB" sz="1200"/>
              <a:t>Benefits and takeaways of the Machine Learning modelling:</a:t>
            </a:r>
            <a:endParaRPr sz="1200"/>
          </a:p>
          <a:p>
            <a:pPr indent="0" lvl="0" marL="0" rtl="0" algn="l">
              <a:spcBef>
                <a:spcPts val="0"/>
              </a:spcBef>
              <a:spcAft>
                <a:spcPts val="0"/>
              </a:spcAft>
              <a:buNone/>
            </a:pPr>
            <a:r>
              <a:rPr lang="en-GB" sz="1200"/>
              <a:t>Exploration of new relevant data sources on clients satisfaction.</a:t>
            </a:r>
            <a:endParaRPr sz="1200"/>
          </a:p>
          <a:p>
            <a:pPr indent="0" lvl="0" marL="0" rtl="0" algn="l">
              <a:spcBef>
                <a:spcPts val="0"/>
              </a:spcBef>
              <a:spcAft>
                <a:spcPts val="0"/>
              </a:spcAft>
              <a:buNone/>
            </a:pPr>
            <a:r>
              <a:rPr lang="en-GB" sz="1200"/>
              <a:t>Provide an automatized tool to analyse the new data and since provide time saving in data analysis </a:t>
            </a:r>
            <a:endParaRPr sz="1200"/>
          </a:p>
          <a:p>
            <a:pPr indent="0" lvl="0" marL="0" rtl="0" algn="l">
              <a:spcBef>
                <a:spcPts val="0"/>
              </a:spcBef>
              <a:spcAft>
                <a:spcPts val="0"/>
              </a:spcAft>
              <a:buNone/>
            </a:pPr>
            <a:r>
              <a:rPr lang="en-GB" sz="1200"/>
              <a:t>Constraints and challenges:</a:t>
            </a:r>
            <a:endParaRPr sz="1200"/>
          </a:p>
          <a:p>
            <a:pPr indent="0" lvl="0" marL="0" rtl="0" algn="l">
              <a:spcBef>
                <a:spcPts val="0"/>
              </a:spcBef>
              <a:spcAft>
                <a:spcPts val="0"/>
              </a:spcAft>
              <a:buNone/>
            </a:pPr>
            <a:r>
              <a:rPr lang="en-GB" sz="1200"/>
              <a:t>The dataset consists of Google comments from April 1st to April 15th  2024, with diverse sources of languages and a wide variety of languages, tones and possible use of sarcasm which add complexity to the analysis. Translation of languages is automatically done by Google translate and may remove aspects of the tone used.</a:t>
            </a:r>
            <a:endParaRPr sz="1200"/>
          </a:p>
          <a:p>
            <a:pPr indent="0" lvl="0" marL="0" rtl="0" algn="l">
              <a:spcBef>
                <a:spcPts val="0"/>
              </a:spcBef>
              <a:spcAft>
                <a:spcPts val="0"/>
              </a:spcAft>
              <a:buNone/>
            </a:pPr>
            <a:r>
              <a:rPr lang="en-GB" sz="1200"/>
              <a:t>The comments need to be cleaned, labelled, and pre-processed to ensure high-quality input for the model.</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d622c2f5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d622c2f5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d622c2f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d622c2f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d622c2f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d622c2f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d622c2f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d622c2f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d622c2f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d622c2f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134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180"/>
              <a:t>S</a:t>
            </a:r>
            <a:r>
              <a:rPr b="1" lang="en-GB" sz="3180">
                <a:solidFill>
                  <a:srgbClr val="351C75"/>
                </a:solidFill>
              </a:rPr>
              <a:t>entiment Analysis of Google Comments on Disneyland Paris Using BERT</a:t>
            </a:r>
            <a:endParaRPr b="1" sz="3180">
              <a:solidFill>
                <a:srgbClr val="351C75"/>
              </a:solidFill>
            </a:endParaRPr>
          </a:p>
        </p:txBody>
      </p:sp>
      <p:sp>
        <p:nvSpPr>
          <p:cNvPr id="55" name="Google Shape;55;p13"/>
          <p:cNvSpPr txBox="1"/>
          <p:nvPr>
            <p:ph idx="1" type="subTitle"/>
          </p:nvPr>
        </p:nvSpPr>
        <p:spPr>
          <a:xfrm>
            <a:off x="311700" y="3302975"/>
            <a:ext cx="8520600" cy="4554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i="1" lang="en-GB" sz="2000">
                <a:solidFill>
                  <a:schemeClr val="dk1"/>
                </a:solidFill>
              </a:rPr>
              <a:t>Machine Learning for Business II - Project</a:t>
            </a:r>
            <a:endParaRPr i="1" sz="2000">
              <a:solidFill>
                <a:schemeClr val="dk1"/>
              </a:solidFill>
            </a:endParaRPr>
          </a:p>
        </p:txBody>
      </p:sp>
      <p:sp>
        <p:nvSpPr>
          <p:cNvPr id="56" name="Google Shape;56;p13"/>
          <p:cNvSpPr txBox="1"/>
          <p:nvPr/>
        </p:nvSpPr>
        <p:spPr>
          <a:xfrm>
            <a:off x="164150" y="4562725"/>
            <a:ext cx="7879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Marie-ange Ayangma and Emmanuelle Desablin</a:t>
            </a:r>
            <a:endParaRPr sz="1300">
              <a:solidFill>
                <a:schemeClr val="dk1"/>
              </a:solidFill>
            </a:endParaRPr>
          </a:p>
        </p:txBody>
      </p:sp>
      <p:sp>
        <p:nvSpPr>
          <p:cNvPr id="57" name="Google Shape;57;p13"/>
          <p:cNvSpPr txBox="1"/>
          <p:nvPr>
            <p:ph idx="1" type="subTitle"/>
          </p:nvPr>
        </p:nvSpPr>
        <p:spPr>
          <a:xfrm>
            <a:off x="3304725" y="4527475"/>
            <a:ext cx="8520600" cy="4554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lang="en-GB" sz="1300">
                <a:solidFill>
                  <a:schemeClr val="dk1"/>
                </a:solidFill>
              </a:rPr>
              <a:t>October</a:t>
            </a:r>
            <a:r>
              <a:rPr i="1" lang="en-GB" sz="2000">
                <a:solidFill>
                  <a:schemeClr val="dk1"/>
                </a:solidFill>
              </a:rPr>
              <a:t> </a:t>
            </a:r>
            <a:r>
              <a:rPr lang="en-GB" sz="1300">
                <a:solidFill>
                  <a:schemeClr val="dk1"/>
                </a:solidFill>
              </a:rPr>
              <a:t>24th 2024</a:t>
            </a:r>
            <a:endParaRPr sz="1300">
              <a:solidFill>
                <a:schemeClr val="dk1"/>
              </a:solidFill>
            </a:endParaRPr>
          </a:p>
        </p:txBody>
      </p:sp>
      <p:pic>
        <p:nvPicPr>
          <p:cNvPr id="58" name="Google Shape;58;p13"/>
          <p:cNvPicPr preferRelativeResize="0"/>
          <p:nvPr/>
        </p:nvPicPr>
        <p:blipFill>
          <a:blip r:embed="rId3">
            <a:alphaModFix/>
          </a:blip>
          <a:stretch>
            <a:fillRect/>
          </a:stretch>
        </p:blipFill>
        <p:spPr>
          <a:xfrm>
            <a:off x="3829125" y="319650"/>
            <a:ext cx="1404450" cy="159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4294967295" type="body"/>
          </p:nvPr>
        </p:nvSpPr>
        <p:spPr>
          <a:xfrm>
            <a:off x="311700" y="863550"/>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Business Use Case Presentation ED</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The Dataset - MA </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Models: the first model tried (baseline) and the best model found yet. - MA (models) et metrics (ED)</a:t>
            </a:r>
            <a:endParaRPr sz="11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BUC</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Business Use Case Presentation ED</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The Dataset - MA </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Models: the first model tried (baseline) and the best model found yet. - MA (models) et metrics (ED)</a:t>
            </a:r>
            <a:endParaRPr sz="11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GB" sz="1100">
                <a:solidFill>
                  <a:schemeClr val="dk1"/>
                </a:solidFill>
                <a:highlight>
                  <a:srgbClr val="FFFFFF"/>
                </a:highlight>
              </a:rPr>
              <a:t>Models: the first model tried (baseline) and the best model found yet.</a:t>
            </a:r>
            <a:endParaRPr/>
          </a:p>
        </p:txBody>
      </p:sp>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4800">
                <a:solidFill>
                  <a:schemeClr val="dk1"/>
                </a:solidFill>
              </a:rPr>
              <a:t>Q&amp;A</a:t>
            </a:r>
            <a:endParaRPr sz="4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