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7"/>
  </p:handoutMasterIdLst>
  <p:sldIdLst>
    <p:sldId id="256" r:id="rId2"/>
    <p:sldId id="279" r:id="rId3"/>
    <p:sldId id="257" r:id="rId4"/>
    <p:sldId id="265" r:id="rId5"/>
    <p:sldId id="287" r:id="rId6"/>
    <p:sldId id="288" r:id="rId7"/>
    <p:sldId id="266" r:id="rId8"/>
    <p:sldId id="267" r:id="rId9"/>
    <p:sldId id="289" r:id="rId10"/>
    <p:sldId id="290" r:id="rId11"/>
    <p:sldId id="291" r:id="rId12"/>
    <p:sldId id="261" r:id="rId13"/>
    <p:sldId id="286" r:id="rId14"/>
    <p:sldId id="283" r:id="rId15"/>
    <p:sldId id="273" r:id="rId16"/>
    <p:sldId id="284" r:id="rId17"/>
    <p:sldId id="274" r:id="rId18"/>
    <p:sldId id="285" r:id="rId19"/>
    <p:sldId id="275" r:id="rId20"/>
    <p:sldId id="294" r:id="rId21"/>
    <p:sldId id="276" r:id="rId22"/>
    <p:sldId id="296" r:id="rId23"/>
    <p:sldId id="297" r:id="rId24"/>
    <p:sldId id="292" r:id="rId25"/>
    <p:sldId id="298" r:id="rId2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AB95B-BB04-433B-9567-591A6837363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ABF2103-8C49-4A19-AF85-5C0B6A300AA4}">
      <dgm:prSet/>
      <dgm:spPr/>
      <dgm:t>
        <a:bodyPr/>
        <a:lstStyle/>
        <a:p>
          <a:r>
            <a:rPr lang="en-US" b="1"/>
            <a:t>We have data on 7043 customers over all time, but only 5174 of them have not left the service (73.46%).</a:t>
          </a:r>
          <a:br>
            <a:rPr lang="en-US"/>
          </a:br>
          <a:r>
            <a:rPr lang="en-US"/>
            <a:t>We divided these customers into 80% train and 20% test.</a:t>
          </a:r>
        </a:p>
      </dgm:t>
    </dgm:pt>
    <dgm:pt modelId="{27A9C4E3-45DF-45C3-8F83-068748A947D9}" type="parTrans" cxnId="{E343C5FF-8765-4077-A136-D4CE9BB35331}">
      <dgm:prSet/>
      <dgm:spPr/>
      <dgm:t>
        <a:bodyPr/>
        <a:lstStyle/>
        <a:p>
          <a:endParaRPr lang="en-US"/>
        </a:p>
      </dgm:t>
    </dgm:pt>
    <dgm:pt modelId="{B37E2E8B-0FAB-4DC6-B0D7-5F750370EEE8}" type="sibTrans" cxnId="{E343C5FF-8765-4077-A136-D4CE9BB35331}">
      <dgm:prSet/>
      <dgm:spPr/>
      <dgm:t>
        <a:bodyPr/>
        <a:lstStyle/>
        <a:p>
          <a:endParaRPr lang="en-US"/>
        </a:p>
      </dgm:t>
    </dgm:pt>
    <dgm:pt modelId="{53F6F033-1ECF-43EE-9AAD-DF52C9A517E3}">
      <dgm:prSet/>
      <dgm:spPr/>
      <dgm:t>
        <a:bodyPr/>
        <a:lstStyle/>
        <a:p>
          <a:r>
            <a:rPr lang="en-US"/>
            <a:t>The information about all customers is detailed in 21 columns –</a:t>
          </a:r>
        </a:p>
      </dgm:t>
    </dgm:pt>
    <dgm:pt modelId="{70C44BDF-F722-4CB5-864A-1BA9C458C232}" type="parTrans" cxnId="{DDE4AC84-6C9B-4B31-B08D-42C4430CCC8C}">
      <dgm:prSet/>
      <dgm:spPr/>
      <dgm:t>
        <a:bodyPr/>
        <a:lstStyle/>
        <a:p>
          <a:endParaRPr lang="en-US"/>
        </a:p>
      </dgm:t>
    </dgm:pt>
    <dgm:pt modelId="{8DDDC7B7-3629-4065-BA96-E4339AB7683B}" type="sibTrans" cxnId="{DDE4AC84-6C9B-4B31-B08D-42C4430CCC8C}">
      <dgm:prSet/>
      <dgm:spPr/>
      <dgm:t>
        <a:bodyPr/>
        <a:lstStyle/>
        <a:p>
          <a:endParaRPr lang="en-US"/>
        </a:p>
      </dgm:t>
    </dgm:pt>
    <dgm:pt modelId="{AC470E1E-1EAB-47EC-B9C0-C107B2695C74}">
      <dgm:prSet custT="1"/>
      <dgm:spPr/>
      <dgm:t>
        <a:bodyPr/>
        <a:lstStyle/>
        <a:p>
          <a:r>
            <a:rPr lang="en-US" sz="1400" dirty="0"/>
            <a:t>An ID column for each customer</a:t>
          </a:r>
        </a:p>
      </dgm:t>
    </dgm:pt>
    <dgm:pt modelId="{52EDE673-0C3A-4B0A-B877-BEFBA9EF3979}" type="parTrans" cxnId="{CBDF75DC-53E5-4644-900D-3E3D86814CB7}">
      <dgm:prSet/>
      <dgm:spPr/>
      <dgm:t>
        <a:bodyPr/>
        <a:lstStyle/>
        <a:p>
          <a:endParaRPr lang="en-US"/>
        </a:p>
      </dgm:t>
    </dgm:pt>
    <dgm:pt modelId="{40408306-CDA5-4724-8607-074C3953C244}" type="sibTrans" cxnId="{CBDF75DC-53E5-4644-900D-3E3D86814CB7}">
      <dgm:prSet/>
      <dgm:spPr/>
      <dgm:t>
        <a:bodyPr/>
        <a:lstStyle/>
        <a:p>
          <a:endParaRPr lang="en-US"/>
        </a:p>
      </dgm:t>
    </dgm:pt>
    <dgm:pt modelId="{9CB9ADF1-D0AD-48A4-B3AC-3D084A6AD747}">
      <dgm:prSet custT="1"/>
      <dgm:spPr/>
      <dgm:t>
        <a:bodyPr/>
        <a:lstStyle/>
        <a:p>
          <a:r>
            <a:rPr lang="en-US" sz="1400" dirty="0"/>
            <a:t>Personal information about the customers (gender, senior citizen, partner, dependents) </a:t>
          </a:r>
        </a:p>
      </dgm:t>
    </dgm:pt>
    <dgm:pt modelId="{77E767A2-45FA-4758-AAAE-A6CCD2F86840}" type="parTrans" cxnId="{8DFC4920-57DD-4278-A4C1-58DC1EC58088}">
      <dgm:prSet/>
      <dgm:spPr/>
      <dgm:t>
        <a:bodyPr/>
        <a:lstStyle/>
        <a:p>
          <a:endParaRPr lang="en-US"/>
        </a:p>
      </dgm:t>
    </dgm:pt>
    <dgm:pt modelId="{77231470-FA04-4D84-BAE1-E39A6662E5FC}" type="sibTrans" cxnId="{8DFC4920-57DD-4278-A4C1-58DC1EC58088}">
      <dgm:prSet/>
      <dgm:spPr/>
      <dgm:t>
        <a:bodyPr/>
        <a:lstStyle/>
        <a:p>
          <a:endParaRPr lang="en-US"/>
        </a:p>
      </dgm:t>
    </dgm:pt>
    <dgm:pt modelId="{D9A4F57D-E68B-46D7-A062-D6A28607E723}">
      <dgm:prSet custT="1"/>
      <dgm:spPr/>
      <dgm:t>
        <a:bodyPr/>
        <a:lstStyle/>
        <a:p>
          <a:r>
            <a:rPr lang="en-US" sz="1400" dirty="0"/>
            <a:t>their "lifetime" in months in the detailed services about them.</a:t>
          </a:r>
        </a:p>
      </dgm:t>
    </dgm:pt>
    <dgm:pt modelId="{1DC00471-87AB-4983-9C23-503D66ACAA98}" type="parTrans" cxnId="{421D2C20-EE49-41E7-9D1A-AD19E1778523}">
      <dgm:prSet/>
      <dgm:spPr/>
      <dgm:t>
        <a:bodyPr/>
        <a:lstStyle/>
        <a:p>
          <a:endParaRPr lang="en-US"/>
        </a:p>
      </dgm:t>
    </dgm:pt>
    <dgm:pt modelId="{316FB2D6-26F6-46F2-B92B-A78BA2CD9C7B}" type="sibTrans" cxnId="{421D2C20-EE49-41E7-9D1A-AD19E1778523}">
      <dgm:prSet/>
      <dgm:spPr/>
      <dgm:t>
        <a:bodyPr/>
        <a:lstStyle/>
        <a:p>
          <a:endParaRPr lang="en-US"/>
        </a:p>
      </dgm:t>
    </dgm:pt>
    <dgm:pt modelId="{147D50EF-C710-4DE0-8E2D-4223B9834422}">
      <dgm:prSet custT="1"/>
      <dgm:spPr/>
      <dgm:t>
        <a:bodyPr/>
        <a:lstStyle/>
        <a:p>
          <a:r>
            <a:rPr lang="en-US" sz="1400" dirty="0"/>
            <a:t>Phone service and the number of lines they pay for</a:t>
          </a:r>
        </a:p>
      </dgm:t>
    </dgm:pt>
    <dgm:pt modelId="{C3678A46-1A19-4843-8152-A46B067D08EE}" type="parTrans" cxnId="{ECC7889B-F33B-409B-9462-55FA51222558}">
      <dgm:prSet/>
      <dgm:spPr/>
      <dgm:t>
        <a:bodyPr/>
        <a:lstStyle/>
        <a:p>
          <a:endParaRPr lang="en-US"/>
        </a:p>
      </dgm:t>
    </dgm:pt>
    <dgm:pt modelId="{61B4CBC4-2AB0-4F12-8833-63CD8184DD95}" type="sibTrans" cxnId="{ECC7889B-F33B-409B-9462-55FA51222558}">
      <dgm:prSet/>
      <dgm:spPr/>
      <dgm:t>
        <a:bodyPr/>
        <a:lstStyle/>
        <a:p>
          <a:endParaRPr lang="en-US"/>
        </a:p>
      </dgm:t>
    </dgm:pt>
    <dgm:pt modelId="{9FFBE712-0BBA-4BC6-B1CE-F5685CE43BE4}">
      <dgm:prSet custT="1"/>
      <dgm:spPr/>
      <dgm:t>
        <a:bodyPr/>
        <a:lstStyle/>
        <a:p>
          <a:r>
            <a:rPr lang="en-US" sz="1400" dirty="0"/>
            <a:t>Internet service and details about security, backup, device protection, and technical support.</a:t>
          </a:r>
        </a:p>
      </dgm:t>
    </dgm:pt>
    <dgm:pt modelId="{3D575C13-54A1-417F-BAD9-835EE99B4D3B}" type="parTrans" cxnId="{231B16D9-947E-4B47-BB5B-95538045150C}">
      <dgm:prSet/>
      <dgm:spPr/>
      <dgm:t>
        <a:bodyPr/>
        <a:lstStyle/>
        <a:p>
          <a:endParaRPr lang="en-US"/>
        </a:p>
      </dgm:t>
    </dgm:pt>
    <dgm:pt modelId="{BC501548-D9DC-4941-A503-7BCCC504A757}" type="sibTrans" cxnId="{231B16D9-947E-4B47-BB5B-95538045150C}">
      <dgm:prSet/>
      <dgm:spPr/>
      <dgm:t>
        <a:bodyPr/>
        <a:lstStyle/>
        <a:p>
          <a:endParaRPr lang="en-US"/>
        </a:p>
      </dgm:t>
    </dgm:pt>
    <dgm:pt modelId="{8A254A48-BA09-4CA4-8C22-82586B507DAA}">
      <dgm:prSet custT="1"/>
      <dgm:spPr/>
      <dgm:t>
        <a:bodyPr/>
        <a:lstStyle/>
        <a:p>
          <a:r>
            <a:rPr lang="en-US" sz="1400" dirty="0"/>
            <a:t>TV and movie streaming services</a:t>
          </a:r>
        </a:p>
      </dgm:t>
    </dgm:pt>
    <dgm:pt modelId="{ABCD4AD5-FC0D-4A95-948E-38BE56537BE4}" type="parTrans" cxnId="{BD62D4D5-ED2B-402B-B160-76114B854079}">
      <dgm:prSet/>
      <dgm:spPr/>
      <dgm:t>
        <a:bodyPr/>
        <a:lstStyle/>
        <a:p>
          <a:endParaRPr lang="en-US"/>
        </a:p>
      </dgm:t>
    </dgm:pt>
    <dgm:pt modelId="{4986FB5F-0023-4D62-B421-766CAEEB4BE0}" type="sibTrans" cxnId="{BD62D4D5-ED2B-402B-B160-76114B854079}">
      <dgm:prSet/>
      <dgm:spPr/>
      <dgm:t>
        <a:bodyPr/>
        <a:lstStyle/>
        <a:p>
          <a:endParaRPr lang="en-US"/>
        </a:p>
      </dgm:t>
    </dgm:pt>
    <dgm:pt modelId="{D98BDFF8-DCAC-4D34-84FD-F0C56B7EE796}">
      <dgm:prSet custT="1"/>
      <dgm:spPr/>
      <dgm:t>
        <a:bodyPr/>
        <a:lstStyle/>
        <a:p>
          <a:r>
            <a:rPr lang="en-US" sz="1400" dirty="0"/>
            <a:t>Information about the payment method detailing contract type, paperless billing, payment method, monthly charge amount, and total charges.</a:t>
          </a:r>
        </a:p>
      </dgm:t>
    </dgm:pt>
    <dgm:pt modelId="{E1A7359B-F896-40EC-97F0-5EAAB4E2CD14}" type="parTrans" cxnId="{36AADA86-1F63-4394-BE1A-7C9E1F732A4F}">
      <dgm:prSet/>
      <dgm:spPr/>
      <dgm:t>
        <a:bodyPr/>
        <a:lstStyle/>
        <a:p>
          <a:endParaRPr lang="en-US"/>
        </a:p>
      </dgm:t>
    </dgm:pt>
    <dgm:pt modelId="{DC19F990-7595-41E3-95E8-2C755B4FA167}" type="sibTrans" cxnId="{36AADA86-1F63-4394-BE1A-7C9E1F732A4F}">
      <dgm:prSet/>
      <dgm:spPr/>
      <dgm:t>
        <a:bodyPr/>
        <a:lstStyle/>
        <a:p>
          <a:endParaRPr lang="en-US"/>
        </a:p>
      </dgm:t>
    </dgm:pt>
    <dgm:pt modelId="{5475A85A-D23B-4842-88E3-736E26761FE2}">
      <dgm:prSet custT="1"/>
      <dgm:spPr/>
      <dgm:t>
        <a:bodyPr/>
        <a:lstStyle/>
        <a:p>
          <a:r>
            <a:rPr lang="en-US" sz="1400" dirty="0"/>
            <a:t>Churn column – whether a customer left the service or not.</a:t>
          </a:r>
        </a:p>
      </dgm:t>
    </dgm:pt>
    <dgm:pt modelId="{5C6D145F-99EB-4882-B54B-882CE8021EF3}" type="parTrans" cxnId="{242A037B-E539-4D86-AEEF-714EA5D106EB}">
      <dgm:prSet/>
      <dgm:spPr/>
      <dgm:t>
        <a:bodyPr/>
        <a:lstStyle/>
        <a:p>
          <a:endParaRPr lang="en-US"/>
        </a:p>
      </dgm:t>
    </dgm:pt>
    <dgm:pt modelId="{441A0A5B-BB72-43B0-BF6E-94F70450CE74}" type="sibTrans" cxnId="{242A037B-E539-4D86-AEEF-714EA5D106EB}">
      <dgm:prSet/>
      <dgm:spPr/>
      <dgm:t>
        <a:bodyPr/>
        <a:lstStyle/>
        <a:p>
          <a:endParaRPr lang="en-US"/>
        </a:p>
      </dgm:t>
    </dgm:pt>
    <dgm:pt modelId="{9A6F4679-1526-4860-B5D5-9D78F695C6E1}">
      <dgm:prSet/>
      <dgm:spPr/>
      <dgm:t>
        <a:bodyPr/>
        <a:lstStyle/>
        <a:p>
          <a:r>
            <a:rPr lang="en-US"/>
            <a:t>In the data, in the total charges column, there are 11 rows with missing values.</a:t>
          </a:r>
        </a:p>
      </dgm:t>
    </dgm:pt>
    <dgm:pt modelId="{7E4A3516-23D2-4DB8-8301-8E2DE31DA662}" type="parTrans" cxnId="{BADC8C07-5D8B-4003-8F0D-F5315106C266}">
      <dgm:prSet/>
      <dgm:spPr/>
      <dgm:t>
        <a:bodyPr/>
        <a:lstStyle/>
        <a:p>
          <a:endParaRPr lang="en-US"/>
        </a:p>
      </dgm:t>
    </dgm:pt>
    <dgm:pt modelId="{1E71D851-58DB-4773-ADB9-6F469D634F7D}" type="sibTrans" cxnId="{BADC8C07-5D8B-4003-8F0D-F5315106C266}">
      <dgm:prSet/>
      <dgm:spPr/>
      <dgm:t>
        <a:bodyPr/>
        <a:lstStyle/>
        <a:p>
          <a:endParaRPr lang="en-US"/>
        </a:p>
      </dgm:t>
    </dgm:pt>
    <dgm:pt modelId="{F9781068-C0D6-4A5D-A3DA-6DDA6DA01393}" type="pres">
      <dgm:prSet presAssocID="{590AB95B-BB04-433B-9567-591A68373634}" presName="linear" presStyleCnt="0">
        <dgm:presLayoutVars>
          <dgm:animLvl val="lvl"/>
          <dgm:resizeHandles val="exact"/>
        </dgm:presLayoutVars>
      </dgm:prSet>
      <dgm:spPr/>
    </dgm:pt>
    <dgm:pt modelId="{C3186EB8-6B68-46B5-B1F0-3205DE0903AC}" type="pres">
      <dgm:prSet presAssocID="{7ABF2103-8C49-4A19-AF85-5C0B6A300AA4}" presName="parentText" presStyleLbl="node1" presStyleIdx="0" presStyleCnt="3">
        <dgm:presLayoutVars>
          <dgm:chMax val="0"/>
          <dgm:bulletEnabled val="1"/>
        </dgm:presLayoutVars>
      </dgm:prSet>
      <dgm:spPr/>
    </dgm:pt>
    <dgm:pt modelId="{4D64B540-80BB-4E0B-8A96-5F72334B96CF}" type="pres">
      <dgm:prSet presAssocID="{B37E2E8B-0FAB-4DC6-B0D7-5F750370EEE8}" presName="spacer" presStyleCnt="0"/>
      <dgm:spPr/>
    </dgm:pt>
    <dgm:pt modelId="{262F416C-B33A-4A26-AF93-18D73AA02E0B}" type="pres">
      <dgm:prSet presAssocID="{53F6F033-1ECF-43EE-9AAD-DF52C9A517E3}" presName="parentText" presStyleLbl="node1" presStyleIdx="1" presStyleCnt="3">
        <dgm:presLayoutVars>
          <dgm:chMax val="0"/>
          <dgm:bulletEnabled val="1"/>
        </dgm:presLayoutVars>
      </dgm:prSet>
      <dgm:spPr/>
    </dgm:pt>
    <dgm:pt modelId="{779B1165-F4C2-4872-84E1-F2E48708F28C}" type="pres">
      <dgm:prSet presAssocID="{53F6F033-1ECF-43EE-9AAD-DF52C9A517E3}" presName="childText" presStyleLbl="revTx" presStyleIdx="0" presStyleCnt="1">
        <dgm:presLayoutVars>
          <dgm:bulletEnabled val="1"/>
        </dgm:presLayoutVars>
      </dgm:prSet>
      <dgm:spPr/>
    </dgm:pt>
    <dgm:pt modelId="{6F954531-67F5-4D1C-9301-652F7A9DFF38}" type="pres">
      <dgm:prSet presAssocID="{9A6F4679-1526-4860-B5D5-9D78F695C6E1}" presName="parentText" presStyleLbl="node1" presStyleIdx="2" presStyleCnt="3">
        <dgm:presLayoutVars>
          <dgm:chMax val="0"/>
          <dgm:bulletEnabled val="1"/>
        </dgm:presLayoutVars>
      </dgm:prSet>
      <dgm:spPr/>
    </dgm:pt>
  </dgm:ptLst>
  <dgm:cxnLst>
    <dgm:cxn modelId="{BADC8C07-5D8B-4003-8F0D-F5315106C266}" srcId="{590AB95B-BB04-433B-9567-591A68373634}" destId="{9A6F4679-1526-4860-B5D5-9D78F695C6E1}" srcOrd="2" destOrd="0" parTransId="{7E4A3516-23D2-4DB8-8301-8E2DE31DA662}" sibTransId="{1E71D851-58DB-4773-ADB9-6F469D634F7D}"/>
    <dgm:cxn modelId="{D5F30516-BB40-4462-868F-2CF17C41339A}" type="presOf" srcId="{590AB95B-BB04-433B-9567-591A68373634}" destId="{F9781068-C0D6-4A5D-A3DA-6DDA6DA01393}" srcOrd="0" destOrd="0" presId="urn:microsoft.com/office/officeart/2005/8/layout/vList2"/>
    <dgm:cxn modelId="{421D2C20-EE49-41E7-9D1A-AD19E1778523}" srcId="{53F6F033-1ECF-43EE-9AAD-DF52C9A517E3}" destId="{D9A4F57D-E68B-46D7-A062-D6A28607E723}" srcOrd="2" destOrd="0" parTransId="{1DC00471-87AB-4983-9C23-503D66ACAA98}" sibTransId="{316FB2D6-26F6-46F2-B92B-A78BA2CD9C7B}"/>
    <dgm:cxn modelId="{8DFC4920-57DD-4278-A4C1-58DC1EC58088}" srcId="{53F6F033-1ECF-43EE-9AAD-DF52C9A517E3}" destId="{9CB9ADF1-D0AD-48A4-B3AC-3D084A6AD747}" srcOrd="1" destOrd="0" parTransId="{77E767A2-45FA-4758-AAAE-A6CCD2F86840}" sibTransId="{77231470-FA04-4D84-BAE1-E39A6662E5FC}"/>
    <dgm:cxn modelId="{7F51043B-9CAE-4232-89DF-4F74A8B3C2AD}" type="presOf" srcId="{8A254A48-BA09-4CA4-8C22-82586B507DAA}" destId="{779B1165-F4C2-4872-84E1-F2E48708F28C}" srcOrd="0" destOrd="5" presId="urn:microsoft.com/office/officeart/2005/8/layout/vList2"/>
    <dgm:cxn modelId="{9A642D3D-96A8-4CAA-AAD0-0D15E44629C7}" type="presOf" srcId="{D98BDFF8-DCAC-4D34-84FD-F0C56B7EE796}" destId="{779B1165-F4C2-4872-84E1-F2E48708F28C}" srcOrd="0" destOrd="6" presId="urn:microsoft.com/office/officeart/2005/8/layout/vList2"/>
    <dgm:cxn modelId="{CECBF15F-5E87-4E13-8950-7271B95A830B}" type="presOf" srcId="{D9A4F57D-E68B-46D7-A062-D6A28607E723}" destId="{779B1165-F4C2-4872-84E1-F2E48708F28C}" srcOrd="0" destOrd="2" presId="urn:microsoft.com/office/officeart/2005/8/layout/vList2"/>
    <dgm:cxn modelId="{D8B00F42-641F-4E8A-BD6D-F98E32C47703}" type="presOf" srcId="{7ABF2103-8C49-4A19-AF85-5C0B6A300AA4}" destId="{C3186EB8-6B68-46B5-B1F0-3205DE0903AC}" srcOrd="0" destOrd="0" presId="urn:microsoft.com/office/officeart/2005/8/layout/vList2"/>
    <dgm:cxn modelId="{7A4DCB43-D08F-410D-9486-A819BB8DE57F}" type="presOf" srcId="{9CB9ADF1-D0AD-48A4-B3AC-3D084A6AD747}" destId="{779B1165-F4C2-4872-84E1-F2E48708F28C}" srcOrd="0" destOrd="1" presId="urn:microsoft.com/office/officeart/2005/8/layout/vList2"/>
    <dgm:cxn modelId="{B8892B73-C3E1-43A8-AB19-6DB52A504FD8}" type="presOf" srcId="{147D50EF-C710-4DE0-8E2D-4223B9834422}" destId="{779B1165-F4C2-4872-84E1-F2E48708F28C}" srcOrd="0" destOrd="3" presId="urn:microsoft.com/office/officeart/2005/8/layout/vList2"/>
    <dgm:cxn modelId="{463EBE59-765D-429C-B454-D7FE567FD494}" type="presOf" srcId="{53F6F033-1ECF-43EE-9AAD-DF52C9A517E3}" destId="{262F416C-B33A-4A26-AF93-18D73AA02E0B}" srcOrd="0" destOrd="0" presId="urn:microsoft.com/office/officeart/2005/8/layout/vList2"/>
    <dgm:cxn modelId="{242A037B-E539-4D86-AEEF-714EA5D106EB}" srcId="{53F6F033-1ECF-43EE-9AAD-DF52C9A517E3}" destId="{5475A85A-D23B-4842-88E3-736E26761FE2}" srcOrd="7" destOrd="0" parTransId="{5C6D145F-99EB-4882-B54B-882CE8021EF3}" sibTransId="{441A0A5B-BB72-43B0-BF6E-94F70450CE74}"/>
    <dgm:cxn modelId="{DDE4AC84-6C9B-4B31-B08D-42C4430CCC8C}" srcId="{590AB95B-BB04-433B-9567-591A68373634}" destId="{53F6F033-1ECF-43EE-9AAD-DF52C9A517E3}" srcOrd="1" destOrd="0" parTransId="{70C44BDF-F722-4CB5-864A-1BA9C458C232}" sibTransId="{8DDDC7B7-3629-4065-BA96-E4339AB7683B}"/>
    <dgm:cxn modelId="{36AADA86-1F63-4394-BE1A-7C9E1F732A4F}" srcId="{53F6F033-1ECF-43EE-9AAD-DF52C9A517E3}" destId="{D98BDFF8-DCAC-4D34-84FD-F0C56B7EE796}" srcOrd="6" destOrd="0" parTransId="{E1A7359B-F896-40EC-97F0-5EAAB4E2CD14}" sibTransId="{DC19F990-7595-41E3-95E8-2C755B4FA167}"/>
    <dgm:cxn modelId="{3A0E859A-4F88-4800-887D-51AC24052C2F}" type="presOf" srcId="{5475A85A-D23B-4842-88E3-736E26761FE2}" destId="{779B1165-F4C2-4872-84E1-F2E48708F28C}" srcOrd="0" destOrd="7" presId="urn:microsoft.com/office/officeart/2005/8/layout/vList2"/>
    <dgm:cxn modelId="{ECC7889B-F33B-409B-9462-55FA51222558}" srcId="{53F6F033-1ECF-43EE-9AAD-DF52C9A517E3}" destId="{147D50EF-C710-4DE0-8E2D-4223B9834422}" srcOrd="3" destOrd="0" parTransId="{C3678A46-1A19-4843-8152-A46B067D08EE}" sibTransId="{61B4CBC4-2AB0-4F12-8833-63CD8184DD95}"/>
    <dgm:cxn modelId="{A940F59C-6FED-48E5-AA48-3D8C0E7246B1}" type="presOf" srcId="{9FFBE712-0BBA-4BC6-B1CE-F5685CE43BE4}" destId="{779B1165-F4C2-4872-84E1-F2E48708F28C}" srcOrd="0" destOrd="4" presId="urn:microsoft.com/office/officeart/2005/8/layout/vList2"/>
    <dgm:cxn modelId="{7BB81D9E-3435-481E-B31D-A4534EB57CD2}" type="presOf" srcId="{9A6F4679-1526-4860-B5D5-9D78F695C6E1}" destId="{6F954531-67F5-4D1C-9301-652F7A9DFF38}" srcOrd="0" destOrd="0" presId="urn:microsoft.com/office/officeart/2005/8/layout/vList2"/>
    <dgm:cxn modelId="{BD62D4D5-ED2B-402B-B160-76114B854079}" srcId="{53F6F033-1ECF-43EE-9AAD-DF52C9A517E3}" destId="{8A254A48-BA09-4CA4-8C22-82586B507DAA}" srcOrd="5" destOrd="0" parTransId="{ABCD4AD5-FC0D-4A95-948E-38BE56537BE4}" sibTransId="{4986FB5F-0023-4D62-B421-766CAEEB4BE0}"/>
    <dgm:cxn modelId="{231B16D9-947E-4B47-BB5B-95538045150C}" srcId="{53F6F033-1ECF-43EE-9AAD-DF52C9A517E3}" destId="{9FFBE712-0BBA-4BC6-B1CE-F5685CE43BE4}" srcOrd="4" destOrd="0" parTransId="{3D575C13-54A1-417F-BAD9-835EE99B4D3B}" sibTransId="{BC501548-D9DC-4941-A503-7BCCC504A757}"/>
    <dgm:cxn modelId="{CBDF75DC-53E5-4644-900D-3E3D86814CB7}" srcId="{53F6F033-1ECF-43EE-9AAD-DF52C9A517E3}" destId="{AC470E1E-1EAB-47EC-B9C0-C107B2695C74}" srcOrd="0" destOrd="0" parTransId="{52EDE673-0C3A-4B0A-B877-BEFBA9EF3979}" sibTransId="{40408306-CDA5-4724-8607-074C3953C244}"/>
    <dgm:cxn modelId="{F5A775F0-2D37-4532-95D1-D343DDE6B2AE}" type="presOf" srcId="{AC470E1E-1EAB-47EC-B9C0-C107B2695C74}" destId="{779B1165-F4C2-4872-84E1-F2E48708F28C}" srcOrd="0" destOrd="0" presId="urn:microsoft.com/office/officeart/2005/8/layout/vList2"/>
    <dgm:cxn modelId="{E343C5FF-8765-4077-A136-D4CE9BB35331}" srcId="{590AB95B-BB04-433B-9567-591A68373634}" destId="{7ABF2103-8C49-4A19-AF85-5C0B6A300AA4}" srcOrd="0" destOrd="0" parTransId="{27A9C4E3-45DF-45C3-8F83-068748A947D9}" sibTransId="{B37E2E8B-0FAB-4DC6-B0D7-5F750370EEE8}"/>
    <dgm:cxn modelId="{F75A79FB-F96A-4C44-8CA1-F947DEB0DF37}" type="presParOf" srcId="{F9781068-C0D6-4A5D-A3DA-6DDA6DA01393}" destId="{C3186EB8-6B68-46B5-B1F0-3205DE0903AC}" srcOrd="0" destOrd="0" presId="urn:microsoft.com/office/officeart/2005/8/layout/vList2"/>
    <dgm:cxn modelId="{1AF50D9E-8B45-45A8-9305-2CB7EF2925FB}" type="presParOf" srcId="{F9781068-C0D6-4A5D-A3DA-6DDA6DA01393}" destId="{4D64B540-80BB-4E0B-8A96-5F72334B96CF}" srcOrd="1" destOrd="0" presId="urn:microsoft.com/office/officeart/2005/8/layout/vList2"/>
    <dgm:cxn modelId="{2449F1CB-095D-473B-A0FC-745871AABFC8}" type="presParOf" srcId="{F9781068-C0D6-4A5D-A3DA-6DDA6DA01393}" destId="{262F416C-B33A-4A26-AF93-18D73AA02E0B}" srcOrd="2" destOrd="0" presId="urn:microsoft.com/office/officeart/2005/8/layout/vList2"/>
    <dgm:cxn modelId="{C1DC0B79-90AE-4E25-81AF-998083937EE8}" type="presParOf" srcId="{F9781068-C0D6-4A5D-A3DA-6DDA6DA01393}" destId="{779B1165-F4C2-4872-84E1-F2E48708F28C}" srcOrd="3" destOrd="0" presId="urn:microsoft.com/office/officeart/2005/8/layout/vList2"/>
    <dgm:cxn modelId="{D768E7ED-43D8-434B-A0E7-47F06D43E8FB}" type="presParOf" srcId="{F9781068-C0D6-4A5D-A3DA-6DDA6DA01393}" destId="{6F954531-67F5-4D1C-9301-652F7A9DFF3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86EB8-6B68-46B5-B1F0-3205DE0903AC}">
      <dsp:nvSpPr>
        <dsp:cNvPr id="0" name=""/>
        <dsp:cNvSpPr/>
      </dsp:nvSpPr>
      <dsp:spPr>
        <a:xfrm>
          <a:off x="0" y="74044"/>
          <a:ext cx="4977578" cy="7148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We have data on 7043 customers over all time, but only 5174 of them have not left the service (73.46%).</a:t>
          </a:r>
          <a:br>
            <a:rPr lang="en-US" sz="1300" kern="1200"/>
          </a:br>
          <a:r>
            <a:rPr lang="en-US" sz="1300" kern="1200"/>
            <a:t>We divided these customers into 80% train and 20% test.</a:t>
          </a:r>
        </a:p>
      </dsp:txBody>
      <dsp:txXfrm>
        <a:off x="34897" y="108941"/>
        <a:ext cx="4907784" cy="645076"/>
      </dsp:txXfrm>
    </dsp:sp>
    <dsp:sp modelId="{262F416C-B33A-4A26-AF93-18D73AA02E0B}">
      <dsp:nvSpPr>
        <dsp:cNvPr id="0" name=""/>
        <dsp:cNvSpPr/>
      </dsp:nvSpPr>
      <dsp:spPr>
        <a:xfrm>
          <a:off x="0" y="826354"/>
          <a:ext cx="4977578" cy="7148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information about all customers is detailed in 21 columns –</a:t>
          </a:r>
        </a:p>
      </dsp:txBody>
      <dsp:txXfrm>
        <a:off x="34897" y="861251"/>
        <a:ext cx="4907784" cy="645076"/>
      </dsp:txXfrm>
    </dsp:sp>
    <dsp:sp modelId="{779B1165-F4C2-4872-84E1-F2E48708F28C}">
      <dsp:nvSpPr>
        <dsp:cNvPr id="0" name=""/>
        <dsp:cNvSpPr/>
      </dsp:nvSpPr>
      <dsp:spPr>
        <a:xfrm>
          <a:off x="0" y="1541224"/>
          <a:ext cx="4977578" cy="290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38"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An ID column for each customer</a:t>
          </a:r>
        </a:p>
        <a:p>
          <a:pPr marL="114300" lvl="1" indent="-114300" algn="l" defTabSz="622300">
            <a:lnSpc>
              <a:spcPct val="90000"/>
            </a:lnSpc>
            <a:spcBef>
              <a:spcPct val="0"/>
            </a:spcBef>
            <a:spcAft>
              <a:spcPct val="20000"/>
            </a:spcAft>
            <a:buChar char="•"/>
          </a:pPr>
          <a:r>
            <a:rPr lang="en-US" sz="1400" kern="1200" dirty="0"/>
            <a:t>Personal information about the customers (gender, senior citizen, partner, dependents) </a:t>
          </a:r>
        </a:p>
        <a:p>
          <a:pPr marL="114300" lvl="1" indent="-114300" algn="l" defTabSz="622300">
            <a:lnSpc>
              <a:spcPct val="90000"/>
            </a:lnSpc>
            <a:spcBef>
              <a:spcPct val="0"/>
            </a:spcBef>
            <a:spcAft>
              <a:spcPct val="20000"/>
            </a:spcAft>
            <a:buChar char="•"/>
          </a:pPr>
          <a:r>
            <a:rPr lang="en-US" sz="1400" kern="1200" dirty="0"/>
            <a:t>their "lifetime" in months in the detailed services about them.</a:t>
          </a:r>
        </a:p>
        <a:p>
          <a:pPr marL="114300" lvl="1" indent="-114300" algn="l" defTabSz="622300">
            <a:lnSpc>
              <a:spcPct val="90000"/>
            </a:lnSpc>
            <a:spcBef>
              <a:spcPct val="0"/>
            </a:spcBef>
            <a:spcAft>
              <a:spcPct val="20000"/>
            </a:spcAft>
            <a:buChar char="•"/>
          </a:pPr>
          <a:r>
            <a:rPr lang="en-US" sz="1400" kern="1200" dirty="0"/>
            <a:t>Phone service and the number of lines they pay for</a:t>
          </a:r>
        </a:p>
        <a:p>
          <a:pPr marL="114300" lvl="1" indent="-114300" algn="l" defTabSz="622300">
            <a:lnSpc>
              <a:spcPct val="90000"/>
            </a:lnSpc>
            <a:spcBef>
              <a:spcPct val="0"/>
            </a:spcBef>
            <a:spcAft>
              <a:spcPct val="20000"/>
            </a:spcAft>
            <a:buChar char="•"/>
          </a:pPr>
          <a:r>
            <a:rPr lang="en-US" sz="1400" kern="1200" dirty="0"/>
            <a:t>Internet service and details about security, backup, device protection, and technical support.</a:t>
          </a:r>
        </a:p>
        <a:p>
          <a:pPr marL="114300" lvl="1" indent="-114300" algn="l" defTabSz="622300">
            <a:lnSpc>
              <a:spcPct val="90000"/>
            </a:lnSpc>
            <a:spcBef>
              <a:spcPct val="0"/>
            </a:spcBef>
            <a:spcAft>
              <a:spcPct val="20000"/>
            </a:spcAft>
            <a:buChar char="•"/>
          </a:pPr>
          <a:r>
            <a:rPr lang="en-US" sz="1400" kern="1200" dirty="0"/>
            <a:t>TV and movie streaming services</a:t>
          </a:r>
        </a:p>
        <a:p>
          <a:pPr marL="114300" lvl="1" indent="-114300" algn="l" defTabSz="622300">
            <a:lnSpc>
              <a:spcPct val="90000"/>
            </a:lnSpc>
            <a:spcBef>
              <a:spcPct val="0"/>
            </a:spcBef>
            <a:spcAft>
              <a:spcPct val="20000"/>
            </a:spcAft>
            <a:buChar char="•"/>
          </a:pPr>
          <a:r>
            <a:rPr lang="en-US" sz="1400" kern="1200" dirty="0"/>
            <a:t>Information about the payment method detailing contract type, paperless billing, payment method, monthly charge amount, and total charges.</a:t>
          </a:r>
        </a:p>
        <a:p>
          <a:pPr marL="114300" lvl="1" indent="-114300" algn="l" defTabSz="622300">
            <a:lnSpc>
              <a:spcPct val="90000"/>
            </a:lnSpc>
            <a:spcBef>
              <a:spcPct val="0"/>
            </a:spcBef>
            <a:spcAft>
              <a:spcPct val="20000"/>
            </a:spcAft>
            <a:buChar char="•"/>
          </a:pPr>
          <a:r>
            <a:rPr lang="en-US" sz="1400" kern="1200" dirty="0"/>
            <a:t>Churn column – whether a customer left the service or not.</a:t>
          </a:r>
        </a:p>
      </dsp:txBody>
      <dsp:txXfrm>
        <a:off x="0" y="1541224"/>
        <a:ext cx="4977578" cy="2906279"/>
      </dsp:txXfrm>
    </dsp:sp>
    <dsp:sp modelId="{6F954531-67F5-4D1C-9301-652F7A9DFF38}">
      <dsp:nvSpPr>
        <dsp:cNvPr id="0" name=""/>
        <dsp:cNvSpPr/>
      </dsp:nvSpPr>
      <dsp:spPr>
        <a:xfrm>
          <a:off x="0" y="4447504"/>
          <a:ext cx="4977578" cy="7148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 the data, in the total charges column, there are 11 rows with missing values.</a:t>
          </a:r>
        </a:p>
      </dsp:txBody>
      <dsp:txXfrm>
        <a:off x="34897" y="4482401"/>
        <a:ext cx="4907784" cy="6450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E16C87-0D76-9408-E2B7-EA17C4D03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88559906-F6D1-EFBE-AACE-8B86ED77B9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27A203-E413-41F2-9AC5-E47B8D8B1F32}" type="datetimeFigureOut">
              <a:rPr lang="en-IL" smtClean="0"/>
              <a:t>09/07/2024</a:t>
            </a:fld>
            <a:endParaRPr lang="en-IL"/>
          </a:p>
        </p:txBody>
      </p:sp>
      <p:sp>
        <p:nvSpPr>
          <p:cNvPr id="4" name="Footer Placeholder 3">
            <a:extLst>
              <a:ext uri="{FF2B5EF4-FFF2-40B4-BE49-F238E27FC236}">
                <a16:creationId xmlns:a16="http://schemas.microsoft.com/office/drawing/2014/main" id="{ACBD2F1C-AD24-62E2-9870-70223513DD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0A52B482-26B1-9BE1-F00F-7783E312D5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A446C1-70DA-4502-8451-6DBE2A841650}" type="slidenum">
              <a:rPr lang="en-IL" smtClean="0"/>
              <a:t>‹#›</a:t>
            </a:fld>
            <a:endParaRPr lang="en-IL"/>
          </a:p>
        </p:txBody>
      </p:sp>
    </p:spTree>
    <p:extLst>
      <p:ext uri="{BB962C8B-B14F-4D97-AF65-F5344CB8AC3E}">
        <p14:creationId xmlns:p14="http://schemas.microsoft.com/office/powerpoint/2010/main" val="21957099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DD3C-1399-2C16-05A3-1D69603FCB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24494D4E-7145-7CC0-85CF-177C51C71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DDE9793-54BB-C068-0E2A-827FFDDC995D}"/>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5" name="Footer Placeholder 4">
            <a:extLst>
              <a:ext uri="{FF2B5EF4-FFF2-40B4-BE49-F238E27FC236}">
                <a16:creationId xmlns:a16="http://schemas.microsoft.com/office/drawing/2014/main" id="{C76F080B-8DAE-A70E-2981-992C977DA6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D5F0770-A8DE-72F2-607C-1A64A9646F28}"/>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302550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1D3B-49E5-AA71-7177-2E7C9A23DBA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27365C7-5397-4AF5-EE19-F41426995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D23534-EB92-8053-F210-177397B18BC6}"/>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5" name="Footer Placeholder 4">
            <a:extLst>
              <a:ext uri="{FF2B5EF4-FFF2-40B4-BE49-F238E27FC236}">
                <a16:creationId xmlns:a16="http://schemas.microsoft.com/office/drawing/2014/main" id="{A374F1D6-0830-EF29-F9D7-9C733722EB3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897E74C-670E-2C71-ACE6-2085B70A65BF}"/>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138678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DA5BA-1145-FAF4-468B-A1BC40E072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C56B99A-DB2C-5242-320A-90ED5A48D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0329677-5BAC-F38C-6C5E-FDEC50C67F35}"/>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5" name="Footer Placeholder 4">
            <a:extLst>
              <a:ext uri="{FF2B5EF4-FFF2-40B4-BE49-F238E27FC236}">
                <a16:creationId xmlns:a16="http://schemas.microsoft.com/office/drawing/2014/main" id="{E4650F12-A1D8-0B7B-32AE-67B3F3A056A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13E565D-7100-2EAB-8EF3-BDD51FC5361C}"/>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122154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8697-662F-6383-E667-6D07AB4E6CD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B2CE0F7-1047-12F9-D9FB-696013828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0CCE479-B0CD-606E-41E8-A4D6967F282A}"/>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5" name="Footer Placeholder 4">
            <a:extLst>
              <a:ext uri="{FF2B5EF4-FFF2-40B4-BE49-F238E27FC236}">
                <a16:creationId xmlns:a16="http://schemas.microsoft.com/office/drawing/2014/main" id="{C0888BA4-E65C-1FAF-F467-AEF3D0991EB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D0726A2-BC42-9084-2A0F-4FB16DAFA34A}"/>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104566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6DD7-94B8-4505-478B-42E46B6F2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4C62AC4-C26C-7C47-3D52-341F93C569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CF727-72DA-08F5-1C20-340FC05F609A}"/>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5" name="Footer Placeholder 4">
            <a:extLst>
              <a:ext uri="{FF2B5EF4-FFF2-40B4-BE49-F238E27FC236}">
                <a16:creationId xmlns:a16="http://schemas.microsoft.com/office/drawing/2014/main" id="{EA4CEDA3-256E-F39B-F8D4-87D0FC44E8B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8C810A1-AFC5-D3EA-F819-69125CFCF661}"/>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206050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C91C-63D3-8AE4-6798-6B91185857E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943C7B7-BFFF-8ADF-669B-D25FD5CAE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6AA8E4C4-3034-C0DD-4250-7A710C6587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9127A95-EABF-4DE6-EDD9-211E5033A650}"/>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6" name="Footer Placeholder 5">
            <a:extLst>
              <a:ext uri="{FF2B5EF4-FFF2-40B4-BE49-F238E27FC236}">
                <a16:creationId xmlns:a16="http://schemas.microsoft.com/office/drawing/2014/main" id="{3218DA48-B9B6-CC78-A0D6-F26DADF0847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A0E0853-C4AB-3B5E-90E1-D389776507D9}"/>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76029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0950-C1CA-77E9-C3E1-93016BF2A95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6333BF3-0B1C-6EBD-D5E6-41CC3051E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B96BB-C3AE-EE43-981A-12D4B5FD97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645ECB6-C759-0290-66CF-5B9119127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0987A-CC74-77B4-9B24-F2809DE6A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2D70A9-7C11-2EB8-1643-8ABA4B26D135}"/>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8" name="Footer Placeholder 7">
            <a:extLst>
              <a:ext uri="{FF2B5EF4-FFF2-40B4-BE49-F238E27FC236}">
                <a16:creationId xmlns:a16="http://schemas.microsoft.com/office/drawing/2014/main" id="{7952BED1-F1D5-8837-6795-BC0601B3C3B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65D88AE-1E8B-5BFD-D798-06BFAE9CDD7D}"/>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314168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54EE-99A9-32EC-688B-68F6185CE11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BE4B0B24-520E-9281-FBD4-41A8CE3D2E09}"/>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4" name="Footer Placeholder 3">
            <a:extLst>
              <a:ext uri="{FF2B5EF4-FFF2-40B4-BE49-F238E27FC236}">
                <a16:creationId xmlns:a16="http://schemas.microsoft.com/office/drawing/2014/main" id="{BC4D7241-33BA-781D-E4AB-66C0B4AEFF8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5A63ED5-6903-73E5-D769-927B66C7862C}"/>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192205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746B-B7D7-B801-FCA7-83FE952AF08A}"/>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3" name="Footer Placeholder 2">
            <a:extLst>
              <a:ext uri="{FF2B5EF4-FFF2-40B4-BE49-F238E27FC236}">
                <a16:creationId xmlns:a16="http://schemas.microsoft.com/office/drawing/2014/main" id="{4DF0B936-3BE4-B17E-FD76-7FE947B9501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7A7F734-3FD6-CCFA-BF5B-F1FBD6DBAE04}"/>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407565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8970-201D-35EE-5967-777F5685A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86E336B-4B32-649B-E936-89980B841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39E3E84-D2C8-6CD0-610E-E71DE62CB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F2AAA-2B55-AB15-5E3F-CE9B51D63E41}"/>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6" name="Footer Placeholder 5">
            <a:extLst>
              <a:ext uri="{FF2B5EF4-FFF2-40B4-BE49-F238E27FC236}">
                <a16:creationId xmlns:a16="http://schemas.microsoft.com/office/drawing/2014/main" id="{F1B1B2ED-E7F3-0DAF-DCBC-5241F8EF950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EB3B5CE-4A0A-1ACF-3643-A332FD8EA8F6}"/>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205081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1F76-E03B-DF09-B6FA-CCCE80101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F3D7C48-9F63-69E6-A423-E210D990D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85CAB7F-EF77-A6F8-1D85-1061728BA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DD3B7-83B1-5B23-39CF-A68132916C8A}"/>
              </a:ext>
            </a:extLst>
          </p:cNvPr>
          <p:cNvSpPr>
            <a:spLocks noGrp="1"/>
          </p:cNvSpPr>
          <p:nvPr>
            <p:ph type="dt" sz="half" idx="10"/>
          </p:nvPr>
        </p:nvSpPr>
        <p:spPr/>
        <p:txBody>
          <a:bodyPr/>
          <a:lstStyle/>
          <a:p>
            <a:fld id="{0A95392D-1BF5-462D-B398-D213CD4DB669}" type="datetimeFigureOut">
              <a:rPr lang="en-IL" smtClean="0"/>
              <a:t>06/07/2024</a:t>
            </a:fld>
            <a:endParaRPr lang="en-IL"/>
          </a:p>
        </p:txBody>
      </p:sp>
      <p:sp>
        <p:nvSpPr>
          <p:cNvPr id="6" name="Footer Placeholder 5">
            <a:extLst>
              <a:ext uri="{FF2B5EF4-FFF2-40B4-BE49-F238E27FC236}">
                <a16:creationId xmlns:a16="http://schemas.microsoft.com/office/drawing/2014/main" id="{BA9B28AD-7252-22B0-4431-998843D9F44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5AED9A2-2EF7-9449-AC53-183D6C5BB15A}"/>
              </a:ext>
            </a:extLst>
          </p:cNvPr>
          <p:cNvSpPr>
            <a:spLocks noGrp="1"/>
          </p:cNvSpPr>
          <p:nvPr>
            <p:ph type="sldNum" sz="quarter" idx="12"/>
          </p:nvPr>
        </p:nvSpPr>
        <p:spPr/>
        <p:txBody>
          <a:bodyPr/>
          <a:lstStyle/>
          <a:p>
            <a:fld id="{3380EBEC-9D65-4605-B126-87606A2F3B4E}" type="slidenum">
              <a:rPr lang="en-IL" smtClean="0"/>
              <a:t>‹#›</a:t>
            </a:fld>
            <a:endParaRPr lang="en-IL"/>
          </a:p>
        </p:txBody>
      </p:sp>
    </p:spTree>
    <p:extLst>
      <p:ext uri="{BB962C8B-B14F-4D97-AF65-F5344CB8AC3E}">
        <p14:creationId xmlns:p14="http://schemas.microsoft.com/office/powerpoint/2010/main" val="389687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4900A-991F-8131-D70F-E3A88E66B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FACE765-4A03-2376-3586-046A68860C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A55A8B2-F6AC-DCAB-3A04-871288ADA8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95392D-1BF5-462D-B398-D213CD4DB669}" type="datetimeFigureOut">
              <a:rPr lang="en-IL" smtClean="0"/>
              <a:t>06/07/2024</a:t>
            </a:fld>
            <a:endParaRPr lang="en-IL"/>
          </a:p>
        </p:txBody>
      </p:sp>
      <p:sp>
        <p:nvSpPr>
          <p:cNvPr id="5" name="Footer Placeholder 4">
            <a:extLst>
              <a:ext uri="{FF2B5EF4-FFF2-40B4-BE49-F238E27FC236}">
                <a16:creationId xmlns:a16="http://schemas.microsoft.com/office/drawing/2014/main" id="{BE6F8AD6-2295-58E7-0B57-CEF262DBE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DF90415D-D6F6-3B7F-CC3D-CC753A0866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80EBEC-9D65-4605-B126-87606A2F3B4E}" type="slidenum">
              <a:rPr lang="en-IL" smtClean="0"/>
              <a:t>‹#›</a:t>
            </a:fld>
            <a:endParaRPr lang="en-IL"/>
          </a:p>
        </p:txBody>
      </p:sp>
    </p:spTree>
    <p:extLst>
      <p:ext uri="{BB962C8B-B14F-4D97-AF65-F5344CB8AC3E}">
        <p14:creationId xmlns:p14="http://schemas.microsoft.com/office/powerpoint/2010/main" val="99304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 name="Freeform: Shape 27">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1" name="Freeform: Shape 30">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E32440F-7054-02B3-5C49-98CC23010AF6}"/>
              </a:ext>
            </a:extLst>
          </p:cNvPr>
          <p:cNvSpPr>
            <a:spLocks noGrp="1"/>
          </p:cNvSpPr>
          <p:nvPr>
            <p:ph type="ctrTitle"/>
          </p:nvPr>
        </p:nvSpPr>
        <p:spPr>
          <a:xfrm>
            <a:off x="3502731" y="1542402"/>
            <a:ext cx="5186842" cy="2387918"/>
          </a:xfrm>
        </p:spPr>
        <p:txBody>
          <a:bodyPr anchor="b">
            <a:normAutofit/>
          </a:bodyPr>
          <a:lstStyle/>
          <a:p>
            <a:r>
              <a:rPr lang="en-US" sz="5200" dirty="0">
                <a:solidFill>
                  <a:schemeClr val="tx2"/>
                </a:solidFill>
                <a:latin typeface="Arial" panose="020B0604020202020204" pitchFamily="34" charset="0"/>
                <a:cs typeface="Arial" panose="020B0604020202020204" pitchFamily="34" charset="0"/>
              </a:rPr>
              <a:t>Final Project - Churn</a:t>
            </a:r>
            <a:endParaRPr lang="en-IL" sz="5200" dirty="0">
              <a:solidFill>
                <a:schemeClr val="tx2"/>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78C0181-C486-3332-20F1-8383FC32390F}"/>
              </a:ext>
            </a:extLst>
          </p:cNvPr>
          <p:cNvSpPr>
            <a:spLocks noGrp="1"/>
          </p:cNvSpPr>
          <p:nvPr>
            <p:ph type="subTitle" idx="1"/>
          </p:nvPr>
        </p:nvSpPr>
        <p:spPr>
          <a:xfrm>
            <a:off x="3502135" y="4001587"/>
            <a:ext cx="5188034" cy="682079"/>
          </a:xfrm>
        </p:spPr>
        <p:txBody>
          <a:bodyPr>
            <a:normAutofit/>
          </a:bodyPr>
          <a:lstStyle/>
          <a:p>
            <a:r>
              <a:rPr lang="he-IL" sz="800" dirty="0">
                <a:solidFill>
                  <a:schemeClr val="tx2"/>
                </a:solidFill>
              </a:rPr>
              <a:t>אמה גולדברג, ת"ז 211540240</a:t>
            </a:r>
          </a:p>
          <a:p>
            <a:r>
              <a:rPr lang="he-IL" sz="800" dirty="0">
                <a:solidFill>
                  <a:schemeClr val="tx2"/>
                </a:solidFill>
              </a:rPr>
              <a:t>עומר </a:t>
            </a:r>
            <a:r>
              <a:rPr lang="he-IL" sz="800" dirty="0" err="1">
                <a:solidFill>
                  <a:schemeClr val="tx2"/>
                </a:solidFill>
              </a:rPr>
              <a:t>מעתוק</a:t>
            </a:r>
            <a:r>
              <a:rPr lang="he-IL" sz="800" dirty="0">
                <a:solidFill>
                  <a:schemeClr val="tx2"/>
                </a:solidFill>
              </a:rPr>
              <a:t>, 207939943</a:t>
            </a:r>
            <a:endParaRPr lang="en-US" sz="800" dirty="0">
              <a:solidFill>
                <a:schemeClr val="tx2"/>
              </a:solidFill>
            </a:endParaRPr>
          </a:p>
          <a:p>
            <a:r>
              <a:rPr lang="he-IL" sz="800" dirty="0">
                <a:solidFill>
                  <a:schemeClr val="tx2"/>
                </a:solidFill>
              </a:rPr>
              <a:t>ליאור בס, ת"ז 204684179</a:t>
            </a:r>
            <a:endParaRPr lang="en-IL" sz="800" dirty="0">
              <a:solidFill>
                <a:schemeClr val="tx2"/>
              </a:solidFill>
            </a:endParaRPr>
          </a:p>
        </p:txBody>
      </p:sp>
      <p:grpSp>
        <p:nvGrpSpPr>
          <p:cNvPr id="39" name="Group 38">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40" name="Freeform: Shape 39">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6" name="Freeform: Shape 45">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07777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5" name="Freeform: Shape 4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38" name="Freeform: Shape 37">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itle 1">
            <a:extLst>
              <a:ext uri="{FF2B5EF4-FFF2-40B4-BE49-F238E27FC236}">
                <a16:creationId xmlns:a16="http://schemas.microsoft.com/office/drawing/2014/main" id="{8C556194-BE1A-FB51-B0B7-327D3C97E8A2}"/>
              </a:ext>
            </a:extLst>
          </p:cNvPr>
          <p:cNvSpPr>
            <a:spLocks noGrp="1"/>
          </p:cNvSpPr>
          <p:nvPr>
            <p:ph type="title"/>
          </p:nvPr>
        </p:nvSpPr>
        <p:spPr>
          <a:xfrm>
            <a:off x="2214408" y="263807"/>
            <a:ext cx="8065647" cy="1837349"/>
          </a:xfrm>
        </p:spPr>
        <p:txBody>
          <a:bodyPr>
            <a:normAutofit fontScale="90000"/>
          </a:bodyPr>
          <a:lstStyle/>
          <a:p>
            <a:pPr algn="ctr"/>
            <a:r>
              <a:rPr lang="en-US" sz="5400" kern="1200" dirty="0">
                <a:solidFill>
                  <a:schemeClr val="tx2"/>
                </a:solidFill>
                <a:latin typeface="Arial" panose="020B0604020202020204" pitchFamily="34" charset="0"/>
                <a:cs typeface="Arial" panose="020B0604020202020204" pitchFamily="34" charset="0"/>
              </a:rPr>
              <a:t>ML Algorithms: testing algorithms of Random forest </a:t>
            </a:r>
            <a:endParaRPr lang="en-IL" sz="5400" dirty="0">
              <a:solidFill>
                <a:schemeClr val="tx2"/>
              </a:solidFill>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DA2FA30E-73A0-9AB1-2089-BD7F49B2C1BB}"/>
              </a:ext>
            </a:extLst>
          </p:cNvPr>
          <p:cNvSpPr>
            <a:spLocks noGrp="1"/>
          </p:cNvSpPr>
          <p:nvPr>
            <p:ph idx="1"/>
          </p:nvPr>
        </p:nvSpPr>
        <p:spPr>
          <a:xfrm>
            <a:off x="973612" y="2022993"/>
            <a:ext cx="10244468" cy="3415032"/>
          </a:xfrm>
        </p:spPr>
        <p:txBody>
          <a:bodyPr anchor="t">
            <a:noAutofit/>
          </a:bodyPr>
          <a:lstStyle/>
          <a:p>
            <a:pPr marL="0" indent="0" rtl="1">
              <a:buNone/>
            </a:pPr>
            <a:r>
              <a:rPr lang="en-US" sz="1600" dirty="0">
                <a:solidFill>
                  <a:schemeClr val="tx2"/>
                </a:solidFill>
              </a:rPr>
              <a:t>Based on the depth results we obtained from performing the Decision Trees that provide the most accurate prediction rate of whether a customer will churn or not, we built 3 different options for Random Forests based on these depths – (6, 3, and 5). In all three options, we received the same prediction rate.</a:t>
            </a:r>
          </a:p>
        </p:txBody>
      </p:sp>
      <p:pic>
        <p:nvPicPr>
          <p:cNvPr id="11" name="Picture 10" descr="A graph with blue and white lines&#10;&#10;Description automatically generated">
            <a:extLst>
              <a:ext uri="{FF2B5EF4-FFF2-40B4-BE49-F238E27FC236}">
                <a16:creationId xmlns:a16="http://schemas.microsoft.com/office/drawing/2014/main" id="{FB421290-8209-BE94-8547-E6A41C361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27" y="3065874"/>
            <a:ext cx="3767112" cy="2825334"/>
          </a:xfrm>
          <a:prstGeom prst="rect">
            <a:avLst/>
          </a:prstGeom>
        </p:spPr>
      </p:pic>
      <p:pic>
        <p:nvPicPr>
          <p:cNvPr id="12" name="Picture 11" descr="A graph with blue and white lines&#10;&#10;Description automatically generated">
            <a:extLst>
              <a:ext uri="{FF2B5EF4-FFF2-40B4-BE49-F238E27FC236}">
                <a16:creationId xmlns:a16="http://schemas.microsoft.com/office/drawing/2014/main" id="{73EBDD7E-A5B2-284E-D890-77D4C172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836" y="3797763"/>
            <a:ext cx="3767112" cy="2825334"/>
          </a:xfrm>
          <a:prstGeom prst="rect">
            <a:avLst/>
          </a:prstGeom>
        </p:spPr>
      </p:pic>
      <p:pic>
        <p:nvPicPr>
          <p:cNvPr id="13" name="Picture 12" descr="A graph with blue and white lines&#10;&#10;Description automatically generated">
            <a:extLst>
              <a:ext uri="{FF2B5EF4-FFF2-40B4-BE49-F238E27FC236}">
                <a16:creationId xmlns:a16="http://schemas.microsoft.com/office/drawing/2014/main" id="{A6046FB0-8E86-5CF2-21F4-0C2E59309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853" y="3061790"/>
            <a:ext cx="3767112" cy="2825334"/>
          </a:xfrm>
          <a:prstGeom prst="rect">
            <a:avLst/>
          </a:prstGeom>
        </p:spPr>
      </p:pic>
      <p:sp>
        <p:nvSpPr>
          <p:cNvPr id="14" name="TextBox 13">
            <a:extLst>
              <a:ext uri="{FF2B5EF4-FFF2-40B4-BE49-F238E27FC236}">
                <a16:creationId xmlns:a16="http://schemas.microsoft.com/office/drawing/2014/main" id="{C5B10A0E-E664-2731-965A-13A711313CBA}"/>
              </a:ext>
            </a:extLst>
          </p:cNvPr>
          <p:cNvSpPr txBox="1"/>
          <p:nvPr/>
        </p:nvSpPr>
        <p:spPr>
          <a:xfrm>
            <a:off x="353590" y="2692875"/>
            <a:ext cx="22025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 1 – depth 6</a:t>
            </a:r>
            <a:endParaRPr lang="en-IL"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F194386-BCEE-32F8-19C9-71D85904F2A4}"/>
              </a:ext>
            </a:extLst>
          </p:cNvPr>
          <p:cNvSpPr txBox="1"/>
          <p:nvPr/>
        </p:nvSpPr>
        <p:spPr>
          <a:xfrm>
            <a:off x="4200221" y="3418609"/>
            <a:ext cx="223175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 </a:t>
            </a:r>
            <a:r>
              <a:rPr lang="he-IL"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depth 3</a:t>
            </a:r>
            <a:endParaRPr lang="en-IL"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FB6AF5B-3CBB-6D4C-02C2-BE0C06477716}"/>
              </a:ext>
            </a:extLst>
          </p:cNvPr>
          <p:cNvSpPr txBox="1"/>
          <p:nvPr/>
        </p:nvSpPr>
        <p:spPr>
          <a:xfrm>
            <a:off x="7977948" y="2698616"/>
            <a:ext cx="220257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 </a:t>
            </a:r>
            <a:r>
              <a:rPr lang="he-IL"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 depth 5</a:t>
            </a:r>
            <a:endParaRPr lang="en-IL"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462DEC3-953B-6353-3838-1637EA799DFE}"/>
              </a:ext>
            </a:extLst>
          </p:cNvPr>
          <p:cNvSpPr txBox="1"/>
          <p:nvPr/>
        </p:nvSpPr>
        <p:spPr>
          <a:xfrm>
            <a:off x="224172" y="5827479"/>
            <a:ext cx="415151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Accuracy score:0.7929078014184398 </a:t>
            </a:r>
            <a:endParaRPr lang="en-IL"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0A4A4C6-BDD0-1F30-D747-FBC92F9362CF}"/>
              </a:ext>
            </a:extLst>
          </p:cNvPr>
          <p:cNvSpPr txBox="1"/>
          <p:nvPr/>
        </p:nvSpPr>
        <p:spPr>
          <a:xfrm>
            <a:off x="4094154" y="6511620"/>
            <a:ext cx="415151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Accuracy score:0.7929078014184398</a:t>
            </a:r>
            <a:endParaRPr lang="en-IL"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21F1C0B1-3194-1848-A4C3-534C824F59C6}"/>
              </a:ext>
            </a:extLst>
          </p:cNvPr>
          <p:cNvSpPr txBox="1"/>
          <p:nvPr/>
        </p:nvSpPr>
        <p:spPr>
          <a:xfrm>
            <a:off x="7977948" y="5812687"/>
            <a:ext cx="415151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Accuracy score:0.7929078014184398</a:t>
            </a:r>
            <a:endParaRPr lang="en-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111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5" name="Freeform: Shape 4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38" name="Freeform: Shape 37">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itle 1">
            <a:extLst>
              <a:ext uri="{FF2B5EF4-FFF2-40B4-BE49-F238E27FC236}">
                <a16:creationId xmlns:a16="http://schemas.microsoft.com/office/drawing/2014/main" id="{1B49E80E-38DE-2BD6-99D7-3761DF7A81BA}"/>
              </a:ext>
            </a:extLst>
          </p:cNvPr>
          <p:cNvSpPr>
            <a:spLocks noGrp="1"/>
          </p:cNvSpPr>
          <p:nvPr>
            <p:ph type="title"/>
          </p:nvPr>
        </p:nvSpPr>
        <p:spPr>
          <a:xfrm>
            <a:off x="1354822" y="328930"/>
            <a:ext cx="9482050" cy="1837349"/>
          </a:xfrm>
        </p:spPr>
        <p:txBody>
          <a:bodyPr>
            <a:normAutofit fontScale="90000"/>
          </a:bodyPr>
          <a:lstStyle/>
          <a:p>
            <a:pPr algn="ctr"/>
            <a:r>
              <a:rPr lang="en-US" sz="5400" kern="1200" dirty="0">
                <a:solidFill>
                  <a:schemeClr val="tx2"/>
                </a:solidFill>
                <a:latin typeface="Arial" panose="020B0604020202020204" pitchFamily="34" charset="0"/>
                <a:cs typeface="Arial" panose="020B0604020202020204" pitchFamily="34" charset="0"/>
              </a:rPr>
              <a:t>ML Algorithms: testing algorithms of K nearest neighbors</a:t>
            </a:r>
            <a:endParaRPr lang="en-IL" sz="5400" dirty="0">
              <a:solidFill>
                <a:schemeClr val="tx2"/>
              </a:solidFill>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774CC192-5365-F999-4AEC-CC2A87E8901F}"/>
              </a:ext>
            </a:extLst>
          </p:cNvPr>
          <p:cNvSpPr>
            <a:spLocks noGrp="1"/>
          </p:cNvSpPr>
          <p:nvPr>
            <p:ph idx="1"/>
          </p:nvPr>
        </p:nvSpPr>
        <p:spPr>
          <a:xfrm>
            <a:off x="973613" y="1938866"/>
            <a:ext cx="10244468" cy="1677170"/>
          </a:xfrm>
        </p:spPr>
        <p:txBody>
          <a:bodyPr anchor="t">
            <a:noAutofit/>
          </a:bodyPr>
          <a:lstStyle/>
          <a:p>
            <a:pPr marL="0" indent="0">
              <a:buNone/>
            </a:pPr>
            <a:r>
              <a:rPr lang="en-US" sz="1400" dirty="0"/>
              <a:t>`</a:t>
            </a:r>
            <a:r>
              <a:rPr lang="en-US" sz="1600" dirty="0"/>
              <a:t>We built a loop that checks the prediction rate based on the "neighbors" near it, ranging from 1 to 50 neighbors, and returns the three options with the highest prediction rate.</a:t>
            </a:r>
          </a:p>
          <a:p>
            <a:pPr marL="0" indent="0">
              <a:buNone/>
            </a:pPr>
            <a:r>
              <a:rPr lang="en-US" sz="1600" dirty="0"/>
              <a:t>These are the top three results we obtained:</a:t>
            </a:r>
          </a:p>
          <a:p>
            <a:pPr marL="0" indent="0">
              <a:buNone/>
            </a:pPr>
            <a:r>
              <a:rPr lang="en-US" sz="1600" dirty="0"/>
              <a:t>Top 1 </a:t>
            </a:r>
            <a:r>
              <a:rPr lang="en-US" sz="1600" dirty="0" err="1"/>
              <a:t>n_neighbors</a:t>
            </a:r>
            <a:r>
              <a:rPr lang="en-US" sz="1600" dirty="0"/>
              <a:t> is 23 with an accuracy of 0.7823</a:t>
            </a:r>
          </a:p>
          <a:p>
            <a:pPr marL="0" indent="0">
              <a:buNone/>
            </a:pPr>
            <a:r>
              <a:rPr lang="en-US" sz="1600" dirty="0"/>
              <a:t>Top 2 </a:t>
            </a:r>
            <a:r>
              <a:rPr lang="en-US" sz="1600" dirty="0" err="1"/>
              <a:t>n_neighbors</a:t>
            </a:r>
            <a:r>
              <a:rPr lang="en-US" sz="1600" dirty="0"/>
              <a:t> is 25 with an accuracy of 0.7816</a:t>
            </a:r>
          </a:p>
          <a:p>
            <a:pPr marL="0" indent="0">
              <a:buNone/>
            </a:pPr>
            <a:r>
              <a:rPr lang="en-US" sz="1600" dirty="0"/>
              <a:t>Top 3 </a:t>
            </a:r>
            <a:r>
              <a:rPr lang="en-US" sz="1600" dirty="0" err="1"/>
              <a:t>n_neighbors</a:t>
            </a:r>
            <a:r>
              <a:rPr lang="en-US" sz="1600" dirty="0"/>
              <a:t> is 21 with an accuracy of 0.7816</a:t>
            </a:r>
            <a:endParaRPr lang="en-US" sz="2400" kern="1200" dirty="0">
              <a:solidFill>
                <a:schemeClr val="tx2"/>
              </a:solidFill>
              <a:latin typeface="Arial" panose="020B0604020202020204" pitchFamily="34" charset="0"/>
              <a:cs typeface="Arial" panose="020B0604020202020204" pitchFamily="34" charset="0"/>
            </a:endParaRPr>
          </a:p>
        </p:txBody>
      </p:sp>
      <p:pic>
        <p:nvPicPr>
          <p:cNvPr id="11" name="Picture 10" descr="A blue squares with numbers and lines&#10;&#10;Description automatically generated">
            <a:extLst>
              <a:ext uri="{FF2B5EF4-FFF2-40B4-BE49-F238E27FC236}">
                <a16:creationId xmlns:a16="http://schemas.microsoft.com/office/drawing/2014/main" id="{BD360021-4F2B-F1F5-1D6E-9ACF03C75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006" y="2478171"/>
            <a:ext cx="5471858" cy="4103894"/>
          </a:xfrm>
          <a:prstGeom prst="rect">
            <a:avLst/>
          </a:prstGeom>
        </p:spPr>
      </p:pic>
      <p:sp>
        <p:nvSpPr>
          <p:cNvPr id="12" name="TextBox 11">
            <a:extLst>
              <a:ext uri="{FF2B5EF4-FFF2-40B4-BE49-F238E27FC236}">
                <a16:creationId xmlns:a16="http://schemas.microsoft.com/office/drawing/2014/main" id="{DAF94BDD-9C0E-62FA-79FF-3397545CE584}"/>
              </a:ext>
            </a:extLst>
          </p:cNvPr>
          <p:cNvSpPr txBox="1"/>
          <p:nvPr/>
        </p:nvSpPr>
        <p:spPr>
          <a:xfrm>
            <a:off x="1153391" y="5039591"/>
            <a:ext cx="383424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Confusion Matrix for 23 neighbors,</a:t>
            </a:r>
          </a:p>
          <a:p>
            <a:r>
              <a:rPr lang="en-US" dirty="0">
                <a:latin typeface="Arial" panose="020B0604020202020204" pitchFamily="34" charset="0"/>
                <a:cs typeface="Arial" panose="020B0604020202020204" pitchFamily="34" charset="0"/>
              </a:rPr>
              <a:t>Accuracy of 0.7822695035460993</a:t>
            </a:r>
            <a:endParaRPr lang="en-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71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28575-919F-BC18-9C04-461E12585EB1}"/>
              </a:ext>
            </a:extLst>
          </p:cNvPr>
          <p:cNvSpPr>
            <a:spLocks noGrp="1"/>
          </p:cNvSpPr>
          <p:nvPr>
            <p:ph type="title"/>
          </p:nvPr>
        </p:nvSpPr>
        <p:spPr>
          <a:xfrm>
            <a:off x="804672" y="802955"/>
            <a:ext cx="4766330" cy="1454051"/>
          </a:xfrm>
        </p:spPr>
        <p:txBody>
          <a:bodyPr>
            <a:normAutofit/>
          </a:bodyPr>
          <a:lstStyle/>
          <a:p>
            <a:r>
              <a:rPr lang="en-US" sz="3300">
                <a:solidFill>
                  <a:schemeClr val="tx2"/>
                </a:solidFill>
                <a:latin typeface="Arial" panose="020B0604020202020204" pitchFamily="34" charset="0"/>
                <a:cs typeface="Arial" panose="020B0604020202020204" pitchFamily="34" charset="0"/>
              </a:rPr>
              <a:t>Algorithms introspection – inspecting various algorithm’s artifacts</a:t>
            </a:r>
            <a:endParaRPr lang="en-IL" sz="330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A7D2DA8-6A0C-B545-BBD2-FB4D0A27E3A4}"/>
              </a:ext>
            </a:extLst>
          </p:cNvPr>
          <p:cNvSpPr>
            <a:spLocks noGrp="1"/>
          </p:cNvSpPr>
          <p:nvPr>
            <p:ph idx="1"/>
          </p:nvPr>
        </p:nvSpPr>
        <p:spPr>
          <a:xfrm>
            <a:off x="804672" y="2421683"/>
            <a:ext cx="4765949" cy="3353476"/>
          </a:xfrm>
        </p:spPr>
        <p:txBody>
          <a:bodyPr anchor="t">
            <a:normAutofit/>
          </a:bodyPr>
          <a:lstStyle/>
          <a:p>
            <a:pPr marL="0" indent="0">
              <a:buNone/>
            </a:pPr>
            <a:r>
              <a:rPr lang="en-US" sz="1400">
                <a:solidFill>
                  <a:schemeClr val="tx2"/>
                </a:solidFill>
              </a:rPr>
              <a:t> We chose a Decision Tree with a depth of 6 because its accuracy was the highest at 0.7758. </a:t>
            </a:r>
          </a:p>
          <a:p>
            <a:pPr marL="0" indent="0">
              <a:buNone/>
            </a:pPr>
            <a:r>
              <a:rPr lang="en-US" sz="1400">
                <a:solidFill>
                  <a:schemeClr val="tx2"/>
                </a:solidFill>
              </a:rPr>
              <a:t>However, despite having the highest accuracy score, the algorithm that gives us the highest prediction score overall is the Random Forest, where we found that regardless of the depth chosen (6, 3, or 5), we achieved the same highest prediction score of 0.7929.</a:t>
            </a:r>
          </a:p>
          <a:p>
            <a:pPr marL="0" indent="0">
              <a:buNone/>
            </a:pPr>
            <a:r>
              <a:rPr lang="en-US" sz="1400">
                <a:solidFill>
                  <a:schemeClr val="tx2"/>
                </a:solidFill>
              </a:rPr>
              <a:t>Based on the visualizations we created with the Random Forest, we can see that the most influential feature on whether a customer churns or not is the Contract, followed by Tenure, Monthly Charges, etc.</a:t>
            </a:r>
          </a:p>
          <a:p>
            <a:pPr marL="0" indent="0">
              <a:buNone/>
            </a:pPr>
            <a:endParaRPr lang="en-US" sz="1400">
              <a:solidFill>
                <a:schemeClr val="tx2"/>
              </a:solidFill>
            </a:endParaRPr>
          </a:p>
          <a:p>
            <a:pPr marL="0" indent="0">
              <a:buNone/>
            </a:pPr>
            <a:r>
              <a:rPr lang="en-US" sz="1400">
                <a:solidFill>
                  <a:schemeClr val="tx2"/>
                </a:solidFill>
              </a:rPr>
              <a:t>(Attached: Feature importance from Random Forest - depth 6)</a:t>
            </a:r>
          </a:p>
        </p:txBody>
      </p:sp>
      <p:grpSp>
        <p:nvGrpSpPr>
          <p:cNvPr id="40" name="Group 3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9" name="Freeform: Shape 2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graph with blue and white lines&#10;&#10;Description automatically generated">
            <a:extLst>
              <a:ext uri="{FF2B5EF4-FFF2-40B4-BE49-F238E27FC236}">
                <a16:creationId xmlns:a16="http://schemas.microsoft.com/office/drawing/2014/main" id="{306D0EC4-238F-C62E-231A-59C53E209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392" y="2337436"/>
            <a:ext cx="4142232" cy="3106672"/>
          </a:xfrm>
          <a:prstGeom prst="rect">
            <a:avLst/>
          </a:prstGeom>
        </p:spPr>
      </p:pic>
    </p:spTree>
    <p:extLst>
      <p:ext uri="{BB962C8B-B14F-4D97-AF65-F5344CB8AC3E}">
        <p14:creationId xmlns:p14="http://schemas.microsoft.com/office/powerpoint/2010/main" val="237939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0" name="Group 69">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61" name="Freeform: Shape 60">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B81F642-AEFF-CE89-551F-251B6E61C699}"/>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Changes that were made in part A</a:t>
            </a:r>
            <a:endParaRPr lang="en-IL" sz="4000" dirty="0">
              <a:solidFill>
                <a:schemeClr val="tx2"/>
              </a:solidFill>
            </a:endParaRPr>
          </a:p>
        </p:txBody>
      </p:sp>
      <p:sp>
        <p:nvSpPr>
          <p:cNvPr id="3" name="Content Placeholder 2">
            <a:extLst>
              <a:ext uri="{FF2B5EF4-FFF2-40B4-BE49-F238E27FC236}">
                <a16:creationId xmlns:a16="http://schemas.microsoft.com/office/drawing/2014/main" id="{43F81F2A-B52C-643E-8596-76D83D80C04A}"/>
              </a:ext>
            </a:extLst>
          </p:cNvPr>
          <p:cNvSpPr>
            <a:spLocks noGrp="1"/>
          </p:cNvSpPr>
          <p:nvPr>
            <p:ph idx="1"/>
          </p:nvPr>
        </p:nvSpPr>
        <p:spPr>
          <a:xfrm>
            <a:off x="6090574" y="801866"/>
            <a:ext cx="5306084" cy="5230634"/>
          </a:xfrm>
          <a:noFill/>
          <a:ln>
            <a:noFill/>
          </a:ln>
        </p:spPr>
        <p:txBody>
          <a:bodyPr anchor="ctr">
            <a:normAutofit/>
          </a:bodyPr>
          <a:lstStyle/>
          <a:p>
            <a:r>
              <a:rPr lang="en-US" sz="1800" dirty="0">
                <a:solidFill>
                  <a:schemeClr val="tx2"/>
                </a:solidFill>
              </a:rPr>
              <a:t>For Part B, We decided to export the ML Model of K nearest neighbors with 23 neighbors. We used pickle to do the export of our model.</a:t>
            </a:r>
          </a:p>
          <a:p>
            <a:r>
              <a:rPr lang="en-US" sz="1800" dirty="0">
                <a:solidFill>
                  <a:schemeClr val="tx2"/>
                </a:solidFill>
              </a:rPr>
              <a:t>At the end of the code, we added mapping for each column that we used the label encoder with, for us to remember what the values are and show it later in the visualization.</a:t>
            </a:r>
          </a:p>
          <a:p>
            <a:endParaRPr lang="en-US" sz="1800" dirty="0">
              <a:solidFill>
                <a:schemeClr val="tx2"/>
              </a:solidFill>
            </a:endParaRPr>
          </a:p>
          <a:p>
            <a:endParaRPr lang="en-IL" sz="1800" dirty="0">
              <a:solidFill>
                <a:schemeClr val="tx2"/>
              </a:solidFill>
            </a:endParaRPr>
          </a:p>
        </p:txBody>
      </p:sp>
    </p:spTree>
    <p:extLst>
      <p:ext uri="{BB962C8B-B14F-4D97-AF65-F5344CB8AC3E}">
        <p14:creationId xmlns:p14="http://schemas.microsoft.com/office/powerpoint/2010/main" val="2677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DFB941D-2EBB-0C63-CA94-F5D59F6D56B6}"/>
              </a:ext>
            </a:extLst>
          </p:cNvPr>
          <p:cNvSpPr>
            <a:spLocks noGrp="1"/>
          </p:cNvSpPr>
          <p:nvPr>
            <p:ph type="title"/>
          </p:nvPr>
        </p:nvSpPr>
        <p:spPr>
          <a:xfrm>
            <a:off x="2340949" y="1603686"/>
            <a:ext cx="7509795" cy="2387918"/>
          </a:xfrm>
        </p:spPr>
        <p:txBody>
          <a:bodyPr vert="horz" lIns="91440" tIns="45720" rIns="91440" bIns="45720" rtlCol="0" anchor="b">
            <a:normAutofit/>
          </a:bodyPr>
          <a:lstStyle/>
          <a:p>
            <a:pPr algn="ctr"/>
            <a:r>
              <a:rPr lang="en-US" sz="7900" kern="1200" dirty="0">
                <a:solidFill>
                  <a:schemeClr val="tx2"/>
                </a:solidFill>
                <a:latin typeface="+mj-lt"/>
                <a:ea typeface="+mj-ea"/>
                <a:cs typeface="+mj-cs"/>
              </a:rPr>
              <a:t>Part B - </a:t>
            </a:r>
            <a:r>
              <a:rPr lang="en-US" sz="7900" dirty="0">
                <a:solidFill>
                  <a:schemeClr val="tx2"/>
                </a:solidFill>
              </a:rPr>
              <a:t>MongoDB</a:t>
            </a:r>
            <a:endParaRPr lang="en-US" sz="7900" kern="1200" dirty="0">
              <a:solidFill>
                <a:schemeClr val="tx2"/>
              </a:solidFill>
              <a:latin typeface="+mj-lt"/>
              <a:ea typeface="+mj-ea"/>
              <a:cs typeface="+mj-cs"/>
            </a:endParaRP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 name="Freeform: Shape 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726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183B9B8-123E-E53E-C7BA-064EC697FF4E}"/>
              </a:ext>
            </a:extLst>
          </p:cNvPr>
          <p:cNvSpPr>
            <a:spLocks noGrp="1"/>
          </p:cNvSpPr>
          <p:nvPr>
            <p:ph type="title"/>
          </p:nvPr>
        </p:nvSpPr>
        <p:spPr>
          <a:xfrm>
            <a:off x="1179226" y="760520"/>
            <a:ext cx="9833548" cy="715311"/>
          </a:xfrm>
        </p:spPr>
        <p:txBody>
          <a:bodyPr anchor="b">
            <a:normAutofit/>
          </a:bodyPr>
          <a:lstStyle/>
          <a:p>
            <a:pPr algn="ctr"/>
            <a:r>
              <a:rPr lang="en-US" sz="3600" dirty="0">
                <a:solidFill>
                  <a:schemeClr val="tx2"/>
                </a:solidFill>
              </a:rPr>
              <a:t>Workflow in MongoDB</a:t>
            </a:r>
            <a:endParaRPr lang="en-IL" sz="3600" dirty="0">
              <a:solidFill>
                <a:schemeClr val="tx2"/>
              </a:solidFill>
            </a:endParaRPr>
          </a:p>
        </p:txBody>
      </p:sp>
      <p:grpSp>
        <p:nvGrpSpPr>
          <p:cNvPr id="63" name="Group 6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64" name="Freeform: Shape 6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EF62BDC-42B1-32E7-5E63-3A4A6772E74A}"/>
              </a:ext>
            </a:extLst>
          </p:cNvPr>
          <p:cNvSpPr>
            <a:spLocks noGrp="1"/>
          </p:cNvSpPr>
          <p:nvPr>
            <p:ph idx="1"/>
          </p:nvPr>
        </p:nvSpPr>
        <p:spPr>
          <a:xfrm>
            <a:off x="1179226" y="2372113"/>
            <a:ext cx="9833548" cy="3414834"/>
          </a:xfrm>
        </p:spPr>
        <p:txBody>
          <a:bodyPr>
            <a:normAutofit lnSpcReduction="10000"/>
          </a:bodyPr>
          <a:lstStyle/>
          <a:p>
            <a:pPr marL="0" indent="0">
              <a:buNone/>
            </a:pPr>
            <a:r>
              <a:rPr lang="en-US" sz="1800" dirty="0">
                <a:solidFill>
                  <a:schemeClr val="tx2"/>
                </a:solidFill>
              </a:rPr>
              <a:t>We created in MongoDB a new database which contained a collection based on the Json file provided.</a:t>
            </a:r>
          </a:p>
          <a:p>
            <a:pPr marL="0" indent="0">
              <a:buNone/>
            </a:pPr>
            <a:r>
              <a:rPr lang="en-US" sz="1800" dirty="0">
                <a:solidFill>
                  <a:schemeClr val="tx2"/>
                </a:solidFill>
              </a:rPr>
              <a:t>In MongoDB compass we analyzed the scheme to get a more detailed look the data given to us, and simultaneously we opened a new notebook, imported PyMongo (and Pickle from part A) and  connected to MongoDB.</a:t>
            </a:r>
          </a:p>
          <a:p>
            <a:pPr marL="0" indent="0">
              <a:buNone/>
            </a:pPr>
            <a:r>
              <a:rPr lang="en-US" sz="1800" dirty="0">
                <a:solidFill>
                  <a:schemeClr val="tx2"/>
                </a:solidFill>
              </a:rPr>
              <a:t>We cleaned all the data given for part B like we did in part A, then we imported our chosen ML Model using pickle. We made sure all the expected features the model imported are provided in the new data and ran the prediction on our new customers.</a:t>
            </a:r>
          </a:p>
          <a:p>
            <a:pPr marL="0" indent="0">
              <a:buNone/>
            </a:pPr>
            <a:r>
              <a:rPr lang="en-US" sz="1800" dirty="0">
                <a:solidFill>
                  <a:schemeClr val="tx2"/>
                </a:solidFill>
              </a:rPr>
              <a:t>Then, we checked the results and see that 0% of our customers are predicted to leave they use currently.</a:t>
            </a:r>
          </a:p>
          <a:p>
            <a:pPr marL="0" indent="0">
              <a:buNone/>
            </a:pPr>
            <a:r>
              <a:rPr lang="en-US" sz="1800" dirty="0">
                <a:solidFill>
                  <a:schemeClr val="tx2"/>
                </a:solidFill>
              </a:rPr>
              <a:t>Joined our new predictions to the DataFrame with all the information about the customers and exported it as a new csv file that is ready to use in the next parts.</a:t>
            </a:r>
          </a:p>
        </p:txBody>
      </p:sp>
      <p:grpSp>
        <p:nvGrpSpPr>
          <p:cNvPr id="69" name="Group 6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70" name="Freeform: Shape 6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121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DFB941D-2EBB-0C63-CA94-F5D59F6D56B6}"/>
              </a:ext>
            </a:extLst>
          </p:cNvPr>
          <p:cNvSpPr>
            <a:spLocks noGrp="1"/>
          </p:cNvSpPr>
          <p:nvPr>
            <p:ph type="title"/>
          </p:nvPr>
        </p:nvSpPr>
        <p:spPr>
          <a:xfrm>
            <a:off x="2340949" y="1593295"/>
            <a:ext cx="7509795" cy="2387918"/>
          </a:xfrm>
        </p:spPr>
        <p:txBody>
          <a:bodyPr vert="horz" lIns="91440" tIns="45720" rIns="91440" bIns="45720" rtlCol="0" anchor="b">
            <a:normAutofit/>
          </a:bodyPr>
          <a:lstStyle/>
          <a:p>
            <a:pPr algn="ctr"/>
            <a:r>
              <a:rPr lang="en-US" sz="7900" kern="1200" dirty="0">
                <a:solidFill>
                  <a:schemeClr val="tx2"/>
                </a:solidFill>
                <a:latin typeface="+mj-lt"/>
                <a:ea typeface="+mj-ea"/>
                <a:cs typeface="+mj-cs"/>
              </a:rPr>
              <a:t>Part C - </a:t>
            </a:r>
            <a:r>
              <a:rPr lang="en-US" sz="7900" dirty="0">
                <a:solidFill>
                  <a:schemeClr val="tx2"/>
                </a:solidFill>
              </a:rPr>
              <a:t>Spark</a:t>
            </a:r>
            <a:endParaRPr lang="en-US" sz="7900" kern="1200" dirty="0">
              <a:solidFill>
                <a:schemeClr val="tx2"/>
              </a:solidFill>
              <a:latin typeface="+mj-lt"/>
              <a:ea typeface="+mj-ea"/>
              <a:cs typeface="+mj-cs"/>
            </a:endParaRP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 name="Freeform: Shape 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252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6611F58-8534-D62F-63F9-A2B7A7231C8E}"/>
              </a:ext>
            </a:extLst>
          </p:cNvPr>
          <p:cNvSpPr>
            <a:spLocks noGrp="1"/>
          </p:cNvSpPr>
          <p:nvPr>
            <p:ph type="title"/>
          </p:nvPr>
        </p:nvSpPr>
        <p:spPr>
          <a:xfrm>
            <a:off x="1179226" y="589936"/>
            <a:ext cx="9833548" cy="885896"/>
          </a:xfrm>
        </p:spPr>
        <p:txBody>
          <a:bodyPr anchor="b">
            <a:normAutofit/>
          </a:bodyPr>
          <a:lstStyle/>
          <a:p>
            <a:pPr algn="ctr"/>
            <a:r>
              <a:rPr lang="en-US" sz="3600" dirty="0">
                <a:solidFill>
                  <a:schemeClr val="tx2"/>
                </a:solidFill>
              </a:rPr>
              <a:t>Workflow with Spark</a:t>
            </a:r>
            <a:endParaRPr lang="en-IL" sz="3600" dirty="0">
              <a:solidFill>
                <a:schemeClr val="tx2"/>
              </a:solidFill>
            </a:endParaRP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59A2E80-DDFE-599C-40C5-40DC5293F432}"/>
              </a:ext>
            </a:extLst>
          </p:cNvPr>
          <p:cNvSpPr>
            <a:spLocks noGrp="1"/>
          </p:cNvSpPr>
          <p:nvPr>
            <p:ph idx="1"/>
          </p:nvPr>
        </p:nvSpPr>
        <p:spPr>
          <a:xfrm>
            <a:off x="1179226" y="2352665"/>
            <a:ext cx="9833548" cy="3434282"/>
          </a:xfrm>
        </p:spPr>
        <p:txBody>
          <a:bodyPr>
            <a:normAutofit/>
          </a:bodyPr>
          <a:lstStyle/>
          <a:p>
            <a:pPr marL="0" indent="0">
              <a:buNone/>
            </a:pPr>
            <a:r>
              <a:rPr lang="en-US" sz="1800" dirty="0">
                <a:solidFill>
                  <a:schemeClr val="tx2"/>
                </a:solidFill>
              </a:rPr>
              <a:t>In a Colab notebook we imported spark and connected to our drive where we saved our new data given for part C - which included the new customer’s rating and countries.</a:t>
            </a:r>
          </a:p>
          <a:p>
            <a:pPr marL="0" indent="0">
              <a:buNone/>
            </a:pPr>
            <a:r>
              <a:rPr lang="en-US" sz="1800" dirty="0">
                <a:solidFill>
                  <a:schemeClr val="tx2"/>
                </a:solidFill>
              </a:rPr>
              <a:t>For start, we checked to see what’s the data given and started the cleaning process stripping our long dictionaries given into columns based on the first row in the data and create a DataFrame.</a:t>
            </a:r>
          </a:p>
          <a:p>
            <a:pPr marL="0" indent="0">
              <a:buNone/>
            </a:pPr>
            <a:r>
              <a:rPr lang="en-US" sz="1800" dirty="0">
                <a:solidFill>
                  <a:schemeClr val="tx2"/>
                </a:solidFill>
              </a:rPr>
              <a:t>Continuing to clean the data - dropping duplicate values, cleaning our strings from any unwanted symbols and made sure our country column is ready to use pycountry.</a:t>
            </a:r>
          </a:p>
          <a:p>
            <a:pPr marL="0" indent="0">
              <a:buNone/>
            </a:pPr>
            <a:r>
              <a:rPr lang="en-US" sz="1800" dirty="0">
                <a:solidFill>
                  <a:schemeClr val="tx2"/>
                </a:solidFill>
              </a:rPr>
              <a:t>We used pycountry with a “findCountryFuzzy” function to identify the customers countries,</a:t>
            </a:r>
          </a:p>
          <a:p>
            <a:pPr marL="0" indent="0">
              <a:buNone/>
            </a:pPr>
            <a:r>
              <a:rPr lang="en-US" sz="1800" dirty="0">
                <a:solidFill>
                  <a:schemeClr val="tx2"/>
                </a:solidFill>
              </a:rPr>
              <a:t>And filled all null values with “unknown” .</a:t>
            </a:r>
          </a:p>
          <a:p>
            <a:pPr marL="0" indent="0">
              <a:buNone/>
            </a:pPr>
            <a:r>
              <a:rPr lang="en-US" sz="1800" dirty="0">
                <a:solidFill>
                  <a:schemeClr val="tx2"/>
                </a:solidFill>
              </a:rPr>
              <a:t>Finally, exported all the clean data to a csv file after changing the rating column to Float instead of string.</a:t>
            </a:r>
            <a:endParaRPr lang="en-IL" sz="1800" dirty="0">
              <a:solidFill>
                <a:schemeClr val="tx2"/>
              </a:solidFill>
            </a:endParaRP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951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DFB941D-2EBB-0C63-CA94-F5D59F6D56B6}"/>
              </a:ext>
            </a:extLst>
          </p:cNvPr>
          <p:cNvSpPr>
            <a:spLocks noGrp="1"/>
          </p:cNvSpPr>
          <p:nvPr>
            <p:ph type="title"/>
          </p:nvPr>
        </p:nvSpPr>
        <p:spPr>
          <a:xfrm>
            <a:off x="2340949" y="1603686"/>
            <a:ext cx="7509795" cy="2387918"/>
          </a:xfrm>
        </p:spPr>
        <p:txBody>
          <a:bodyPr vert="horz" lIns="91440" tIns="45720" rIns="91440" bIns="45720" rtlCol="0" anchor="b">
            <a:normAutofit/>
          </a:bodyPr>
          <a:lstStyle/>
          <a:p>
            <a:pPr algn="ctr"/>
            <a:r>
              <a:rPr lang="en-US" sz="7900" kern="1200" dirty="0">
                <a:solidFill>
                  <a:schemeClr val="tx2"/>
                </a:solidFill>
                <a:latin typeface="+mj-lt"/>
                <a:ea typeface="+mj-ea"/>
                <a:cs typeface="+mj-cs"/>
              </a:rPr>
              <a:t>Part D - </a:t>
            </a:r>
            <a:r>
              <a:rPr lang="en-US" sz="7900" dirty="0">
                <a:solidFill>
                  <a:schemeClr val="tx2"/>
                </a:solidFill>
              </a:rPr>
              <a:t>Tableau</a:t>
            </a:r>
            <a:endParaRPr lang="en-US" sz="7900" kern="1200" dirty="0">
              <a:solidFill>
                <a:schemeClr val="tx2"/>
              </a:solidFill>
              <a:latin typeface="+mj-lt"/>
              <a:ea typeface="+mj-ea"/>
              <a:cs typeface="+mj-cs"/>
            </a:endParaRP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 name="Freeform: Shape 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681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FC42921-1F70-925F-E85E-A24C61F781EA}"/>
              </a:ext>
            </a:extLst>
          </p:cNvPr>
          <p:cNvSpPr>
            <a:spLocks noGrp="1"/>
          </p:cNvSpPr>
          <p:nvPr>
            <p:ph type="title"/>
          </p:nvPr>
        </p:nvSpPr>
        <p:spPr>
          <a:xfrm>
            <a:off x="1179226" y="658761"/>
            <a:ext cx="9833548" cy="717755"/>
          </a:xfrm>
        </p:spPr>
        <p:txBody>
          <a:bodyPr anchor="b">
            <a:normAutofit/>
          </a:bodyPr>
          <a:lstStyle/>
          <a:p>
            <a:pPr algn="ctr"/>
            <a:r>
              <a:rPr lang="en-US" sz="3600" dirty="0">
                <a:solidFill>
                  <a:schemeClr val="tx2"/>
                </a:solidFill>
              </a:rPr>
              <a:t>Workflow with Tableau Prep</a:t>
            </a:r>
            <a:endParaRPr lang="en-IL" sz="3600" dirty="0">
              <a:solidFill>
                <a:schemeClr val="tx2"/>
              </a:solidFill>
            </a:endParaRP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130E221-E07C-00EB-BC64-EADB185FB013}"/>
              </a:ext>
            </a:extLst>
          </p:cNvPr>
          <p:cNvSpPr>
            <a:spLocks noGrp="1"/>
          </p:cNvSpPr>
          <p:nvPr>
            <p:ph idx="1"/>
          </p:nvPr>
        </p:nvSpPr>
        <p:spPr>
          <a:xfrm>
            <a:off x="1179226" y="2372113"/>
            <a:ext cx="9833548" cy="4044730"/>
          </a:xfrm>
        </p:spPr>
        <p:txBody>
          <a:bodyPr>
            <a:normAutofit lnSpcReduction="10000"/>
          </a:bodyPr>
          <a:lstStyle/>
          <a:p>
            <a:pPr marL="0" indent="0">
              <a:buNone/>
            </a:pPr>
            <a:r>
              <a:rPr lang="en-US" sz="1800" dirty="0">
                <a:solidFill>
                  <a:schemeClr val="tx2"/>
                </a:solidFill>
              </a:rPr>
              <a:t>To easily work with Tableau Prep, we renamed our files from parts B and C, and connected to them using Google Drive.</a:t>
            </a:r>
          </a:p>
          <a:p>
            <a:pPr marL="0" indent="0">
              <a:buNone/>
            </a:pPr>
            <a:r>
              <a:rPr lang="en-US" sz="1800" dirty="0">
                <a:solidFill>
                  <a:schemeClr val="tx2"/>
                </a:solidFill>
              </a:rPr>
              <a:t>We took the data from part B and brought it 4 different times to create 3 dim tables from it – Customers, Services and Contract. </a:t>
            </a:r>
          </a:p>
          <a:p>
            <a:pPr marL="0" indent="0">
              <a:buNone/>
            </a:pPr>
            <a:r>
              <a:rPr lang="en-US" sz="1800" dirty="0">
                <a:solidFill>
                  <a:schemeClr val="tx2"/>
                </a:solidFill>
              </a:rPr>
              <a:t>For the fourth time we’ve joined the columns needed for the Fact table with the csv file from part C which contained each customers rating and country. (Using Left Join – to keep all the customers from part B).</a:t>
            </a:r>
          </a:p>
          <a:p>
            <a:pPr marL="0" indent="0">
              <a:buNone/>
            </a:pPr>
            <a:r>
              <a:rPr lang="en-US" sz="1800" dirty="0">
                <a:solidFill>
                  <a:schemeClr val="tx2"/>
                </a:solidFill>
              </a:rPr>
              <a:t>We prepared the data for visualization by changing all the Boolean values back to yes and no, all our columns we used the label encoder in part A – were changed back to the original values and we created from each table a CustomerBK that eventually we turned into a CustomerSK using a calculated field.</a:t>
            </a:r>
          </a:p>
          <a:p>
            <a:pPr marL="0" indent="0">
              <a:buNone/>
            </a:pPr>
            <a:r>
              <a:rPr lang="en-US" sz="1800" dirty="0">
                <a:solidFill>
                  <a:schemeClr val="tx2"/>
                </a:solidFill>
              </a:rPr>
              <a:t>After making sure all the 3 dim tables and Fact tables are ready, we joined all the tables to build a star schemed model.</a:t>
            </a:r>
          </a:p>
          <a:p>
            <a:pPr marL="0" indent="0">
              <a:buNone/>
            </a:pPr>
            <a:r>
              <a:rPr lang="en-US" sz="1800" dirty="0">
                <a:solidFill>
                  <a:schemeClr val="tx2"/>
                </a:solidFill>
              </a:rPr>
              <a:t>For each table – there was a hyper file created, as well as an extract for the connections and a csv file for us to check on the fact table</a:t>
            </a:r>
            <a:endParaRPr lang="en-IL" sz="1800" dirty="0">
              <a:solidFill>
                <a:schemeClr val="tx2"/>
              </a:solidFill>
            </a:endParaRP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55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1" name="Freeform: Shape 4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4" name="Freeform: Shape 4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DFB941D-2EBB-0C63-CA94-F5D59F6D56B6}"/>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Part A - Python</a:t>
            </a:r>
          </a:p>
        </p:txBody>
      </p:sp>
      <p:grpSp>
        <p:nvGrpSpPr>
          <p:cNvPr id="52" name="Group 5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53" name="Freeform: Shape 5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5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59" name="Freeform: Shape 5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2" name="Freeform: Shape 6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154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C6D88AC-26CB-E60F-91E1-E9098E0DA8C4}"/>
              </a:ext>
            </a:extLst>
          </p:cNvPr>
          <p:cNvSpPr>
            <a:spLocks noGrp="1"/>
          </p:cNvSpPr>
          <p:nvPr>
            <p:ph type="title"/>
          </p:nvPr>
        </p:nvSpPr>
        <p:spPr>
          <a:xfrm>
            <a:off x="1179226" y="463003"/>
            <a:ext cx="9833548" cy="884016"/>
          </a:xfrm>
        </p:spPr>
        <p:txBody>
          <a:bodyPr anchor="b">
            <a:normAutofit/>
          </a:bodyPr>
          <a:lstStyle/>
          <a:p>
            <a:pPr algn="ctr"/>
            <a:r>
              <a:rPr lang="en-US" sz="3600" dirty="0">
                <a:solidFill>
                  <a:schemeClr val="tx2"/>
                </a:solidFill>
              </a:rPr>
              <a:t>Workflow with Tableau Desktop</a:t>
            </a:r>
            <a:endParaRPr lang="en-IL" sz="3600" dirty="0">
              <a:solidFill>
                <a:schemeClr val="tx2"/>
              </a:solidFill>
            </a:endParaRP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8BC49A4-D3B4-6BBD-C3EF-90417AA8E3AC}"/>
              </a:ext>
            </a:extLst>
          </p:cNvPr>
          <p:cNvSpPr>
            <a:spLocks noGrp="1"/>
          </p:cNvSpPr>
          <p:nvPr>
            <p:ph idx="1"/>
          </p:nvPr>
        </p:nvSpPr>
        <p:spPr>
          <a:xfrm>
            <a:off x="1179226" y="2336093"/>
            <a:ext cx="9833548" cy="3450854"/>
          </a:xfrm>
        </p:spPr>
        <p:txBody>
          <a:bodyPr>
            <a:normAutofit/>
          </a:bodyPr>
          <a:lstStyle/>
          <a:p>
            <a:pPr marL="0" indent="0">
              <a:buNone/>
            </a:pPr>
            <a:r>
              <a:rPr lang="en-US" sz="1800" dirty="0">
                <a:solidFill>
                  <a:schemeClr val="tx2"/>
                </a:solidFill>
              </a:rPr>
              <a:t>In Tableau Desktop we established our connections using the hyper files that we extracted.</a:t>
            </a:r>
          </a:p>
          <a:p>
            <a:pPr marL="0" indent="0">
              <a:buNone/>
            </a:pPr>
            <a:r>
              <a:rPr lang="en-US" sz="1800" dirty="0">
                <a:solidFill>
                  <a:schemeClr val="tx2"/>
                </a:solidFill>
              </a:rPr>
              <a:t>Made sure our relationships are accordingly and looked at our data again to see that everything is accordingly.</a:t>
            </a:r>
          </a:p>
          <a:p>
            <a:pPr marL="0" indent="0">
              <a:buNone/>
            </a:pPr>
            <a:r>
              <a:rPr lang="en-US" sz="1800" dirty="0">
                <a:solidFill>
                  <a:schemeClr val="tx2"/>
                </a:solidFill>
              </a:rPr>
              <a:t>Because the churn rate we got is 0.0% we decided to focus in our visualizations on 3 main dashboards – </a:t>
            </a:r>
          </a:p>
          <a:p>
            <a:pPr marL="0" indent="0">
              <a:buNone/>
            </a:pPr>
            <a:r>
              <a:rPr lang="en-US" sz="1800" dirty="0">
                <a:solidFill>
                  <a:schemeClr val="tx2"/>
                </a:solidFill>
              </a:rPr>
              <a:t>1.  Contract Dashboard </a:t>
            </a:r>
          </a:p>
          <a:p>
            <a:pPr marL="0" indent="0">
              <a:buNone/>
            </a:pPr>
            <a:r>
              <a:rPr lang="en-US" sz="1800" dirty="0">
                <a:solidFill>
                  <a:schemeClr val="tx2"/>
                </a:solidFill>
              </a:rPr>
              <a:t>2.  Ratings by country</a:t>
            </a:r>
          </a:p>
          <a:p>
            <a:pPr marL="0" indent="0">
              <a:buNone/>
            </a:pPr>
            <a:r>
              <a:rPr lang="en-US" sz="1800" dirty="0">
                <a:solidFill>
                  <a:schemeClr val="tx2"/>
                </a:solidFill>
              </a:rPr>
              <a:t>3.  Services Dashboard</a:t>
            </a:r>
            <a:endParaRPr lang="en-IL" sz="1800" dirty="0">
              <a:solidFill>
                <a:schemeClr val="tx2"/>
              </a:solidFill>
            </a:endParaRP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90528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C6D88AC-26CB-E60F-91E1-E9098E0DA8C4}"/>
              </a:ext>
            </a:extLst>
          </p:cNvPr>
          <p:cNvSpPr>
            <a:spLocks noGrp="1"/>
          </p:cNvSpPr>
          <p:nvPr>
            <p:ph type="title"/>
          </p:nvPr>
        </p:nvSpPr>
        <p:spPr>
          <a:xfrm>
            <a:off x="1179226" y="463003"/>
            <a:ext cx="9833548" cy="884016"/>
          </a:xfrm>
        </p:spPr>
        <p:txBody>
          <a:bodyPr anchor="b">
            <a:normAutofit/>
          </a:bodyPr>
          <a:lstStyle/>
          <a:p>
            <a:pPr algn="ctr"/>
            <a:r>
              <a:rPr lang="en-US" sz="3600" dirty="0">
                <a:solidFill>
                  <a:schemeClr val="tx2"/>
                </a:solidFill>
              </a:rPr>
              <a:t>Contract Dashboard</a:t>
            </a:r>
            <a:endParaRPr lang="en-IL" sz="3600" dirty="0">
              <a:solidFill>
                <a:schemeClr val="tx2"/>
              </a:solidFill>
            </a:endParaRP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8BC49A4-D3B4-6BBD-C3EF-90417AA8E3AC}"/>
              </a:ext>
            </a:extLst>
          </p:cNvPr>
          <p:cNvSpPr>
            <a:spLocks noGrp="1"/>
          </p:cNvSpPr>
          <p:nvPr>
            <p:ph idx="1"/>
          </p:nvPr>
        </p:nvSpPr>
        <p:spPr>
          <a:xfrm>
            <a:off x="1004672" y="1805887"/>
            <a:ext cx="3331354" cy="3981060"/>
          </a:xfrm>
        </p:spPr>
        <p:txBody>
          <a:bodyPr>
            <a:normAutofit fontScale="92500" lnSpcReduction="20000"/>
          </a:bodyPr>
          <a:lstStyle/>
          <a:p>
            <a:pPr marL="0" indent="0">
              <a:buNone/>
            </a:pPr>
            <a:r>
              <a:rPr lang="en-US" sz="1800" dirty="0">
                <a:solidFill>
                  <a:schemeClr val="tx2"/>
                </a:solidFill>
              </a:rPr>
              <a:t>Above, we show our KPI’s in terms of churn – we see that our rate is 0.00%.</a:t>
            </a:r>
          </a:p>
          <a:p>
            <a:pPr marL="0" indent="0">
              <a:buNone/>
            </a:pPr>
            <a:r>
              <a:rPr lang="en-US" sz="1800" dirty="0">
                <a:solidFill>
                  <a:schemeClr val="tx2"/>
                </a:solidFill>
              </a:rPr>
              <a:t>Underneath we can see more about our customers – what contract type they pay based on and what are the selected payment method ratio between our customers.</a:t>
            </a:r>
          </a:p>
          <a:p>
            <a:pPr marL="0" indent="0">
              <a:buNone/>
            </a:pPr>
            <a:r>
              <a:rPr lang="en-US" sz="1800" dirty="0">
                <a:solidFill>
                  <a:schemeClr val="tx2"/>
                </a:solidFill>
              </a:rPr>
              <a:t>A bar chart of the customers per tenure is added – to give us an idea of our customers lifetime of using our product.</a:t>
            </a:r>
          </a:p>
          <a:p>
            <a:pPr marL="0" indent="0">
              <a:buNone/>
            </a:pPr>
            <a:r>
              <a:rPr lang="en-US" sz="1800" dirty="0">
                <a:solidFill>
                  <a:schemeClr val="tx2"/>
                </a:solidFill>
              </a:rPr>
              <a:t>All the dashboard can be affected with filtering by gender (it’s not giving us a lot in terms of change in the data but we can learn from it as well),</a:t>
            </a: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lide2" descr="Contract Dashboard">
            <a:extLst>
              <a:ext uri="{FF2B5EF4-FFF2-40B4-BE49-F238E27FC236}">
                <a16:creationId xmlns:a16="http://schemas.microsoft.com/office/drawing/2014/main" id="{6AB67675-EDD3-74E9-7ABC-58F1438B7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47" y="1810020"/>
            <a:ext cx="7077439" cy="3981060"/>
          </a:xfrm>
          <a:prstGeom prst="rect">
            <a:avLst/>
          </a:prstGeom>
        </p:spPr>
      </p:pic>
    </p:spTree>
    <p:extLst>
      <p:ext uri="{BB962C8B-B14F-4D97-AF65-F5344CB8AC3E}">
        <p14:creationId xmlns:p14="http://schemas.microsoft.com/office/powerpoint/2010/main" val="150689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C6D88AC-26CB-E60F-91E1-E9098E0DA8C4}"/>
              </a:ext>
            </a:extLst>
          </p:cNvPr>
          <p:cNvSpPr>
            <a:spLocks noGrp="1"/>
          </p:cNvSpPr>
          <p:nvPr>
            <p:ph type="title"/>
          </p:nvPr>
        </p:nvSpPr>
        <p:spPr>
          <a:xfrm>
            <a:off x="1179226" y="463003"/>
            <a:ext cx="9833548" cy="884016"/>
          </a:xfrm>
        </p:spPr>
        <p:txBody>
          <a:bodyPr anchor="b">
            <a:normAutofit/>
          </a:bodyPr>
          <a:lstStyle/>
          <a:p>
            <a:pPr algn="ctr"/>
            <a:r>
              <a:rPr lang="en-US" sz="3600" dirty="0">
                <a:solidFill>
                  <a:schemeClr val="tx2"/>
                </a:solidFill>
              </a:rPr>
              <a:t>Ratings by country</a:t>
            </a:r>
            <a:endParaRPr lang="en-IL" sz="3600" dirty="0">
              <a:solidFill>
                <a:schemeClr val="tx2"/>
              </a:solidFill>
            </a:endParaRP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8BC49A4-D3B4-6BBD-C3EF-90417AA8E3AC}"/>
              </a:ext>
            </a:extLst>
          </p:cNvPr>
          <p:cNvSpPr>
            <a:spLocks noGrp="1"/>
          </p:cNvSpPr>
          <p:nvPr>
            <p:ph idx="1"/>
          </p:nvPr>
        </p:nvSpPr>
        <p:spPr>
          <a:xfrm>
            <a:off x="1004672" y="1805887"/>
            <a:ext cx="3331354" cy="3981060"/>
          </a:xfrm>
        </p:spPr>
        <p:txBody>
          <a:bodyPr>
            <a:normAutofit fontScale="92500" lnSpcReduction="10000"/>
          </a:bodyPr>
          <a:lstStyle/>
          <a:p>
            <a:pPr marL="0" indent="0">
              <a:buNone/>
            </a:pPr>
            <a:r>
              <a:rPr lang="en-US" sz="1800" dirty="0">
                <a:solidFill>
                  <a:schemeClr val="tx2"/>
                </a:solidFill>
              </a:rPr>
              <a:t>In this dashboard, we decided as a default view – to show our top 10 countries revenue wise and the ratings given by their customers. We decided to visualize the ratings in a bar chart as well as in a lollipop graphs of rate groups.</a:t>
            </a:r>
          </a:p>
          <a:p>
            <a:pPr marL="0" indent="0">
              <a:buNone/>
            </a:pPr>
            <a:r>
              <a:rPr lang="en-US" sz="1800" dirty="0">
                <a:solidFill>
                  <a:schemeClr val="tx2"/>
                </a:solidFill>
              </a:rPr>
              <a:t>On the top right corner we can filter by country our view,</a:t>
            </a:r>
            <a:br>
              <a:rPr lang="en-US" sz="1800" dirty="0">
                <a:solidFill>
                  <a:schemeClr val="tx2"/>
                </a:solidFill>
              </a:rPr>
            </a:br>
            <a:r>
              <a:rPr lang="en-US" sz="1800" dirty="0">
                <a:solidFill>
                  <a:schemeClr val="tx2"/>
                </a:solidFill>
              </a:rPr>
              <a:t>right below it is our total charges and the average monthly charges </a:t>
            </a:r>
          </a:p>
          <a:p>
            <a:pPr marL="0" indent="0">
              <a:buNone/>
            </a:pPr>
            <a:r>
              <a:rPr lang="en-US" sz="1800" dirty="0">
                <a:solidFill>
                  <a:schemeClr val="tx2"/>
                </a:solidFill>
              </a:rPr>
              <a:t>Accommodated with some specifications about our customers – seniority and dependents.</a:t>
            </a:r>
            <a:br>
              <a:rPr lang="en-US" sz="1800" dirty="0">
                <a:solidFill>
                  <a:schemeClr val="tx2"/>
                </a:solidFill>
              </a:rPr>
            </a:br>
            <a:endParaRPr lang="en-US" sz="1800" dirty="0">
              <a:solidFill>
                <a:schemeClr val="tx2"/>
              </a:solidFill>
            </a:endParaRP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slide3" descr="Ratings by country dashboard">
            <a:extLst>
              <a:ext uri="{FF2B5EF4-FFF2-40B4-BE49-F238E27FC236}">
                <a16:creationId xmlns:a16="http://schemas.microsoft.com/office/drawing/2014/main" id="{F956C4C0-17CB-B10E-0FDE-F2EB859A5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929" y="1849064"/>
            <a:ext cx="7077440" cy="3981060"/>
          </a:xfrm>
          <a:prstGeom prst="rect">
            <a:avLst/>
          </a:prstGeom>
        </p:spPr>
      </p:pic>
    </p:spTree>
    <p:extLst>
      <p:ext uri="{BB962C8B-B14F-4D97-AF65-F5344CB8AC3E}">
        <p14:creationId xmlns:p14="http://schemas.microsoft.com/office/powerpoint/2010/main" val="284236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C6D88AC-26CB-E60F-91E1-E9098E0DA8C4}"/>
              </a:ext>
            </a:extLst>
          </p:cNvPr>
          <p:cNvSpPr>
            <a:spLocks noGrp="1"/>
          </p:cNvSpPr>
          <p:nvPr>
            <p:ph type="title"/>
          </p:nvPr>
        </p:nvSpPr>
        <p:spPr>
          <a:xfrm>
            <a:off x="1179226" y="463003"/>
            <a:ext cx="9833548" cy="884016"/>
          </a:xfrm>
        </p:spPr>
        <p:txBody>
          <a:bodyPr anchor="b">
            <a:normAutofit/>
          </a:bodyPr>
          <a:lstStyle/>
          <a:p>
            <a:pPr algn="ctr"/>
            <a:r>
              <a:rPr lang="en-US" sz="3600" dirty="0">
                <a:solidFill>
                  <a:schemeClr val="tx2"/>
                </a:solidFill>
              </a:rPr>
              <a:t>Services Dashboard</a:t>
            </a:r>
            <a:endParaRPr lang="en-IL" sz="3600" dirty="0">
              <a:solidFill>
                <a:schemeClr val="tx2"/>
              </a:solidFill>
            </a:endParaRP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8BC49A4-D3B4-6BBD-C3EF-90417AA8E3AC}"/>
              </a:ext>
            </a:extLst>
          </p:cNvPr>
          <p:cNvSpPr>
            <a:spLocks noGrp="1"/>
          </p:cNvSpPr>
          <p:nvPr>
            <p:ph idx="1"/>
          </p:nvPr>
        </p:nvSpPr>
        <p:spPr>
          <a:xfrm>
            <a:off x="1004672" y="1805887"/>
            <a:ext cx="3331354" cy="3981060"/>
          </a:xfrm>
        </p:spPr>
        <p:txBody>
          <a:bodyPr>
            <a:normAutofit fontScale="77500" lnSpcReduction="20000"/>
          </a:bodyPr>
          <a:lstStyle/>
          <a:p>
            <a:pPr marL="0" indent="0">
              <a:buNone/>
            </a:pPr>
            <a:r>
              <a:rPr lang="en-US" sz="1800" dirty="0">
                <a:solidFill>
                  <a:schemeClr val="tx2"/>
                </a:solidFill>
              </a:rPr>
              <a:t>In the services dashboard, we take a deep look at the nature of our customers' use of our services.</a:t>
            </a:r>
          </a:p>
          <a:p>
            <a:pPr marL="0" indent="0">
              <a:buNone/>
            </a:pPr>
            <a:r>
              <a:rPr lang="en-US" sz="1800" dirty="0">
                <a:solidFill>
                  <a:schemeClr val="tx2"/>
                </a:solidFill>
              </a:rPr>
              <a:t>What are the minimum and maximum our customers pay – as well as the average.</a:t>
            </a:r>
          </a:p>
          <a:p>
            <a:pPr marL="0" indent="0">
              <a:buNone/>
            </a:pPr>
            <a:r>
              <a:rPr lang="en-US" sz="1800" dirty="0">
                <a:solidFill>
                  <a:schemeClr val="tx2"/>
                </a:solidFill>
              </a:rPr>
              <a:t>We can see via the charts that most of our customers use a phone service, and we have more customers that use a single phone line rather than multiple lines.</a:t>
            </a:r>
          </a:p>
          <a:p>
            <a:pPr marL="0" indent="0">
              <a:buNone/>
            </a:pPr>
            <a:r>
              <a:rPr lang="en-US" sz="1800" dirty="0">
                <a:solidFill>
                  <a:schemeClr val="tx2"/>
                </a:solidFill>
              </a:rPr>
              <a:t>The most used internet service is Fiber Optic.</a:t>
            </a:r>
          </a:p>
          <a:p>
            <a:pPr marL="0" indent="0">
              <a:buNone/>
            </a:pPr>
            <a:r>
              <a:rPr lang="en-US" sz="1800" dirty="0">
                <a:solidFill>
                  <a:schemeClr val="tx2"/>
                </a:solidFill>
              </a:rPr>
              <a:t>We have more customers that don’t use our streaming services (whether it’s TV or movies).</a:t>
            </a:r>
          </a:p>
          <a:p>
            <a:pPr marL="0" indent="0">
              <a:buNone/>
            </a:pPr>
            <a:r>
              <a:rPr lang="en-US" sz="1800" dirty="0">
                <a:solidFill>
                  <a:schemeClr val="tx2"/>
                </a:solidFill>
              </a:rPr>
              <a:t>And, we have more customers that don’t use our online backup, online security, tech support, and device protection – rather than customers who do.</a:t>
            </a: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slide4" descr="Services Dashboard">
            <a:extLst>
              <a:ext uri="{FF2B5EF4-FFF2-40B4-BE49-F238E27FC236}">
                <a16:creationId xmlns:a16="http://schemas.microsoft.com/office/drawing/2014/main" id="{BDCC18EE-F135-F3B2-9F8D-75008898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324" y="1825062"/>
            <a:ext cx="7077440" cy="3981060"/>
          </a:xfrm>
          <a:prstGeom prst="rect">
            <a:avLst/>
          </a:prstGeom>
        </p:spPr>
      </p:pic>
    </p:spTree>
    <p:extLst>
      <p:ext uri="{BB962C8B-B14F-4D97-AF65-F5344CB8AC3E}">
        <p14:creationId xmlns:p14="http://schemas.microsoft.com/office/powerpoint/2010/main" val="1653153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4" name="Freeform: Shape 43">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7" name="Freeform: Shape 4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6D88AC-26CB-E60F-91E1-E9098E0DA8C4}"/>
              </a:ext>
            </a:extLst>
          </p:cNvPr>
          <p:cNvSpPr>
            <a:spLocks noGrp="1"/>
          </p:cNvSpPr>
          <p:nvPr>
            <p:ph type="title"/>
          </p:nvPr>
        </p:nvSpPr>
        <p:spPr>
          <a:xfrm>
            <a:off x="3598821" y="781736"/>
            <a:ext cx="5186842" cy="1190966"/>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Conclusions</a:t>
            </a:r>
          </a:p>
        </p:txBody>
      </p:sp>
      <p:grpSp>
        <p:nvGrpSpPr>
          <p:cNvPr id="55" name="Group 5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56" name="Freeform: Shape 5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9" name="Freeform: Shape 5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62" name="Freeform: Shape 61">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5" name="Freeform: Shape 64">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9F2608F4-E87F-20EC-5F06-0FC4AD79D349}"/>
              </a:ext>
            </a:extLst>
          </p:cNvPr>
          <p:cNvSpPr txBox="1"/>
          <p:nvPr/>
        </p:nvSpPr>
        <p:spPr>
          <a:xfrm>
            <a:off x="1654273" y="1972702"/>
            <a:ext cx="9145612" cy="3416320"/>
          </a:xfrm>
          <a:prstGeom prst="rect">
            <a:avLst/>
          </a:prstGeom>
          <a:noFill/>
        </p:spPr>
        <p:txBody>
          <a:bodyPr wrap="square" rtlCol="0">
            <a:spAutoFit/>
          </a:bodyPr>
          <a:lstStyle/>
          <a:p>
            <a:r>
              <a:rPr lang="en-US" dirty="0"/>
              <a:t>From all the data we analyzed and visualized we can conclude that our customers are an equal amount of each gender, the mass majority are not seniors – and most of them don’t have dependents. </a:t>
            </a:r>
          </a:p>
          <a:p>
            <a:r>
              <a:rPr lang="en-US" dirty="0"/>
              <a:t>The payment methods vary but the most common contract type is based on month-to-month. </a:t>
            </a:r>
            <a:br>
              <a:rPr lang="en-US" dirty="0"/>
            </a:br>
            <a:r>
              <a:rPr lang="en-US" dirty="0"/>
              <a:t>The monthly charges go between 18 being the minimum and all up to 119. </a:t>
            </a:r>
          </a:p>
          <a:p>
            <a:r>
              <a:rPr lang="en-US" dirty="0"/>
              <a:t>We got a variety of rating between 1-10 which shows us a picture that overall, our customers are satisfied with their subscription and services provided.</a:t>
            </a:r>
          </a:p>
          <a:p>
            <a:endParaRPr lang="en-US" dirty="0"/>
          </a:p>
          <a:p>
            <a:r>
              <a:rPr lang="en-US" dirty="0"/>
              <a:t>We based the prediction on the model of K nearest neighbors of 23 and Our churn rate for all the customers in the data given is 0.00%.</a:t>
            </a:r>
            <a:br>
              <a:rPr lang="en-US" dirty="0"/>
            </a:br>
            <a:r>
              <a:rPr lang="en-US" dirty="0"/>
              <a:t>From everything we analyzed we can understand why this is the rate we got.</a:t>
            </a:r>
          </a:p>
        </p:txBody>
      </p:sp>
    </p:spTree>
    <p:extLst>
      <p:ext uri="{BB962C8B-B14F-4D97-AF65-F5344CB8AC3E}">
        <p14:creationId xmlns:p14="http://schemas.microsoft.com/office/powerpoint/2010/main" val="143090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4" name="Freeform: Shape 43">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7" name="Freeform: Shape 4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6D88AC-26CB-E60F-91E1-E9098E0DA8C4}"/>
              </a:ext>
            </a:extLst>
          </p:cNvPr>
          <p:cNvSpPr>
            <a:spLocks noGrp="1"/>
          </p:cNvSpPr>
          <p:nvPr>
            <p:ph type="title"/>
          </p:nvPr>
        </p:nvSpPr>
        <p:spPr>
          <a:xfrm>
            <a:off x="2828809" y="781736"/>
            <a:ext cx="6534076" cy="1190966"/>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What we can do from here</a:t>
            </a:r>
          </a:p>
        </p:txBody>
      </p:sp>
      <p:grpSp>
        <p:nvGrpSpPr>
          <p:cNvPr id="55" name="Group 5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56" name="Freeform: Shape 5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9" name="Freeform: Shape 5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62" name="Freeform: Shape 61">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5" name="Freeform: Shape 64">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9F2608F4-E87F-20EC-5F06-0FC4AD79D349}"/>
              </a:ext>
            </a:extLst>
          </p:cNvPr>
          <p:cNvSpPr txBox="1"/>
          <p:nvPr/>
        </p:nvSpPr>
        <p:spPr>
          <a:xfrm>
            <a:off x="1654273" y="1972702"/>
            <a:ext cx="9145612" cy="3416320"/>
          </a:xfrm>
          <a:prstGeom prst="rect">
            <a:avLst/>
          </a:prstGeom>
          <a:noFill/>
        </p:spPr>
        <p:txBody>
          <a:bodyPr wrap="square" rtlCol="0">
            <a:spAutoFit/>
          </a:bodyPr>
          <a:lstStyle/>
          <a:p>
            <a:r>
              <a:rPr lang="en-US" dirty="0"/>
              <a:t>With all the conclusion being said and our churn rate on 0.00%, we should still focus on retaining our customers and offer them a wider glimpse of the services we can provide them – that they are currently not using.</a:t>
            </a:r>
          </a:p>
          <a:p>
            <a:endParaRPr lang="en-US" dirty="0"/>
          </a:p>
          <a:p>
            <a:r>
              <a:rPr lang="en-US" dirty="0"/>
              <a:t>Whether it’s joining our phone and internet services,</a:t>
            </a:r>
            <a:br>
              <a:rPr lang="en-US" dirty="0"/>
            </a:br>
            <a:r>
              <a:rPr lang="en-US" dirty="0"/>
              <a:t>use our streaming for TV and movies,</a:t>
            </a:r>
            <a:br>
              <a:rPr lang="en-US" dirty="0"/>
            </a:br>
            <a:r>
              <a:rPr lang="en-US" dirty="0"/>
              <a:t>or even use our products of online backup, online security, tech support and device protection.</a:t>
            </a:r>
          </a:p>
          <a:p>
            <a:endParaRPr lang="en-US" dirty="0"/>
          </a:p>
          <a:p>
            <a:r>
              <a:rPr lang="en-US" dirty="0"/>
              <a:t>The more services we offer to our customers, the more ways we can retain them and ensure our churn rate will stay at 0.00% </a:t>
            </a:r>
          </a:p>
          <a:p>
            <a:endParaRPr lang="en-US" dirty="0"/>
          </a:p>
        </p:txBody>
      </p:sp>
    </p:spTree>
    <p:extLst>
      <p:ext uri="{BB962C8B-B14F-4D97-AF65-F5344CB8AC3E}">
        <p14:creationId xmlns:p14="http://schemas.microsoft.com/office/powerpoint/2010/main" val="391173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0242D16-9108-61A1-8873-379E7324FE2B}"/>
              </a:ext>
            </a:extLst>
          </p:cNvPr>
          <p:cNvSpPr>
            <a:spLocks noGrp="1"/>
          </p:cNvSpPr>
          <p:nvPr>
            <p:ph type="title"/>
          </p:nvPr>
        </p:nvSpPr>
        <p:spPr>
          <a:xfrm>
            <a:off x="1179226" y="513311"/>
            <a:ext cx="9833548" cy="1325563"/>
          </a:xfrm>
        </p:spPr>
        <p:txBody>
          <a:bodyPr anchor="b">
            <a:normAutofit/>
          </a:bodyPr>
          <a:lstStyle/>
          <a:p>
            <a:pPr algn="ctr"/>
            <a:r>
              <a:rPr lang="en-US" sz="3600" dirty="0">
                <a:solidFill>
                  <a:schemeClr val="tx2"/>
                </a:solidFill>
                <a:latin typeface="Arial" panose="020B0604020202020204" pitchFamily="34" charset="0"/>
                <a:cs typeface="Arial" panose="020B0604020202020204" pitchFamily="34" charset="0"/>
              </a:rPr>
              <a:t>The Problem</a:t>
            </a:r>
            <a:endParaRPr lang="en-IL" sz="3600" dirty="0">
              <a:solidFill>
                <a:schemeClr val="tx2"/>
              </a:solidFill>
              <a:latin typeface="Arial" panose="020B0604020202020204" pitchFamily="34" charset="0"/>
              <a:cs typeface="Arial" panose="020B0604020202020204" pitchFamily="34" charset="0"/>
            </a:endParaRPr>
          </a:p>
        </p:txBody>
      </p:sp>
      <p:grpSp>
        <p:nvGrpSpPr>
          <p:cNvPr id="79" name="Group 78">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Content Placeholder 2">
            <a:extLst>
              <a:ext uri="{FF2B5EF4-FFF2-40B4-BE49-F238E27FC236}">
                <a16:creationId xmlns:a16="http://schemas.microsoft.com/office/drawing/2014/main" id="{54871FBD-CBD8-213F-29F5-D76D65E5D36D}"/>
              </a:ext>
            </a:extLst>
          </p:cNvPr>
          <p:cNvSpPr>
            <a:spLocks noGrp="1"/>
          </p:cNvSpPr>
          <p:nvPr>
            <p:ph idx="1"/>
          </p:nvPr>
        </p:nvSpPr>
        <p:spPr>
          <a:xfrm>
            <a:off x="1179226" y="2317355"/>
            <a:ext cx="9833548" cy="2693976"/>
          </a:xfrm>
        </p:spPr>
        <p:txBody>
          <a:bodyPr>
            <a:normAutofit/>
          </a:bodyPr>
          <a:lstStyle/>
          <a:p>
            <a:pPr marL="0" indent="0">
              <a:buNone/>
            </a:pPr>
            <a:r>
              <a:rPr lang="en-US" sz="1700">
                <a:solidFill>
                  <a:schemeClr val="tx2"/>
                </a:solidFill>
              </a:rPr>
              <a:t>In our project, we try to predict the likelihood that customers will leave the service they subscribed to based on service providers, the products they consume, additional services, and payment methods in full detail.</a:t>
            </a:r>
          </a:p>
          <a:p>
            <a:pPr marL="0" indent="0">
              <a:buNone/>
            </a:pPr>
            <a:r>
              <a:rPr lang="en-US" sz="1700">
                <a:solidFill>
                  <a:schemeClr val="tx2"/>
                </a:solidFill>
              </a:rPr>
              <a:t>The "churn" column is the column that provides us with information on whether the customer has "left" the service they subscribed to or not. The provided data details the life span and services of each customer, including information on the entire package they pay for and what it includes in terms of phone and internet services, service provider, payment methods, and more.</a:t>
            </a:r>
          </a:p>
          <a:p>
            <a:pPr marL="0" indent="0">
              <a:buNone/>
            </a:pPr>
            <a:r>
              <a:rPr lang="en-US" sz="1700">
                <a:solidFill>
                  <a:schemeClr val="tx2"/>
                </a:solidFill>
              </a:rPr>
              <a:t>The ability to analyze whether a customer will "leave" the service they receive based on the behavior patterns of all the documented customers in the data can allow us to predict our future revenue cycle based on the customers who will continue to use the service they subscribed to.</a:t>
            </a:r>
            <a:endParaRPr lang="en-IL" sz="1700">
              <a:solidFill>
                <a:schemeClr val="tx2"/>
              </a:solidFill>
            </a:endParaRPr>
          </a:p>
        </p:txBody>
      </p:sp>
      <p:grpSp>
        <p:nvGrpSpPr>
          <p:cNvPr id="81" name="Group 8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8" name="Freeform: Shape 3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479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42D16-9108-61A1-8873-379E7324FE2B}"/>
              </a:ext>
            </a:extLst>
          </p:cNvPr>
          <p:cNvSpPr>
            <a:spLocks noGrp="1"/>
          </p:cNvSpPr>
          <p:nvPr>
            <p:ph type="title"/>
          </p:nvPr>
        </p:nvSpPr>
        <p:spPr>
          <a:xfrm>
            <a:off x="7673064" y="2438127"/>
            <a:ext cx="4977976" cy="1454051"/>
          </a:xfrm>
        </p:spPr>
        <p:txBody>
          <a:bodyPr>
            <a:normAutofit/>
          </a:bodyPr>
          <a:lstStyle/>
          <a:p>
            <a:r>
              <a:rPr lang="en-US" sz="3600" dirty="0">
                <a:solidFill>
                  <a:schemeClr val="tx2"/>
                </a:solidFill>
                <a:latin typeface="Arial" panose="020B0604020202020204" pitchFamily="34" charset="0"/>
                <a:cs typeface="Arial" panose="020B0604020202020204" pitchFamily="34" charset="0"/>
              </a:rPr>
              <a:t>Data Description</a:t>
            </a:r>
            <a:endParaRPr lang="en-IL" sz="3600" dirty="0">
              <a:solidFill>
                <a:schemeClr val="tx2"/>
              </a:solidFill>
              <a:latin typeface="Arial" panose="020B0604020202020204" pitchFamily="34" charset="0"/>
              <a:cs typeface="Arial" panose="020B0604020202020204" pitchFamily="34" charset="0"/>
            </a:endParaRPr>
          </a:p>
        </p:txBody>
      </p:sp>
      <p:graphicFrame>
        <p:nvGraphicFramePr>
          <p:cNvPr id="39" name="Content Placeholder 2">
            <a:extLst>
              <a:ext uri="{FF2B5EF4-FFF2-40B4-BE49-F238E27FC236}">
                <a16:creationId xmlns:a16="http://schemas.microsoft.com/office/drawing/2014/main" id="{368DFE65-0A7F-6DAB-90BE-39F6E8380BD0}"/>
              </a:ext>
            </a:extLst>
          </p:cNvPr>
          <p:cNvGraphicFramePr>
            <a:graphicFrameLocks noGrp="1"/>
          </p:cNvGraphicFramePr>
          <p:nvPr>
            <p:ph idx="1"/>
            <p:extLst>
              <p:ext uri="{D42A27DB-BD31-4B8C-83A1-F6EECF244321}">
                <p14:modId xmlns:p14="http://schemas.microsoft.com/office/powerpoint/2010/main" val="655105781"/>
              </p:ext>
            </p:extLst>
          </p:nvPr>
        </p:nvGraphicFramePr>
        <p:xfrm>
          <a:off x="804672" y="873434"/>
          <a:ext cx="4977578" cy="5236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6" name="Group 5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57" name="Freeform: Shape 5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554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1" name="Freeform: Shape 4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4" name="Freeform: Shape 4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52" name="Group 5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53" name="Freeform: Shape 5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5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59" name="Freeform: Shape 5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2" name="Freeform: Shape 6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59E3FE45-E8AD-78F5-C5A7-B029E0924D72}"/>
              </a:ext>
            </a:extLst>
          </p:cNvPr>
          <p:cNvSpPr>
            <a:spLocks noGrp="1"/>
          </p:cNvSpPr>
          <p:nvPr>
            <p:ph type="title"/>
          </p:nvPr>
        </p:nvSpPr>
        <p:spPr>
          <a:xfrm>
            <a:off x="838200" y="385907"/>
            <a:ext cx="10515600" cy="1325563"/>
          </a:xfrm>
        </p:spPr>
        <p:txBody>
          <a:bodyPr/>
          <a:lstStyle/>
          <a:p>
            <a:pPr algn="ctr"/>
            <a:r>
              <a:rPr lang="en-US" dirty="0"/>
              <a:t>Data Description</a:t>
            </a:r>
            <a:endParaRPr lang="en-IL" dirty="0"/>
          </a:p>
        </p:txBody>
      </p:sp>
      <p:pic>
        <p:nvPicPr>
          <p:cNvPr id="7" name="Picture 6" descr="A blue and orange pie chart&#10;&#10;Description automatically generated">
            <a:extLst>
              <a:ext uri="{FF2B5EF4-FFF2-40B4-BE49-F238E27FC236}">
                <a16:creationId xmlns:a16="http://schemas.microsoft.com/office/drawing/2014/main" id="{27A03C01-2D2B-8C92-DC26-47D83A5EB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308" y="4537702"/>
            <a:ext cx="8533501" cy="2198023"/>
          </a:xfrm>
          <a:prstGeom prst="rect">
            <a:avLst/>
          </a:prstGeom>
        </p:spPr>
      </p:pic>
      <p:pic>
        <p:nvPicPr>
          <p:cNvPr id="8" name="Picture 7" descr="A graph with blue bars&#10;&#10;Description automatically generated with medium confidence">
            <a:extLst>
              <a:ext uri="{FF2B5EF4-FFF2-40B4-BE49-F238E27FC236}">
                <a16:creationId xmlns:a16="http://schemas.microsoft.com/office/drawing/2014/main" id="{AA9A6A42-50C4-46FC-B5D7-343161771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437" y="1800454"/>
            <a:ext cx="8365244" cy="2746273"/>
          </a:xfrm>
          <a:prstGeom prst="rect">
            <a:avLst/>
          </a:prstGeom>
        </p:spPr>
      </p:pic>
    </p:spTree>
    <p:extLst>
      <p:ext uri="{BB962C8B-B14F-4D97-AF65-F5344CB8AC3E}">
        <p14:creationId xmlns:p14="http://schemas.microsoft.com/office/powerpoint/2010/main" val="158749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1" name="Freeform: Shape 4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4" name="Freeform: Shape 4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52" name="Group 5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53" name="Freeform: Shape 5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5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59" name="Freeform: Shape 5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2" name="Freeform: Shape 6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59E3FE45-E8AD-78F5-C5A7-B029E0924D72}"/>
              </a:ext>
            </a:extLst>
          </p:cNvPr>
          <p:cNvSpPr>
            <a:spLocks noGrp="1"/>
          </p:cNvSpPr>
          <p:nvPr>
            <p:ph type="title"/>
          </p:nvPr>
        </p:nvSpPr>
        <p:spPr>
          <a:xfrm>
            <a:off x="838200" y="385907"/>
            <a:ext cx="10515600" cy="1325563"/>
          </a:xfrm>
        </p:spPr>
        <p:txBody>
          <a:bodyPr/>
          <a:lstStyle/>
          <a:p>
            <a:pPr algn="ctr"/>
            <a:r>
              <a:rPr lang="en-US" dirty="0"/>
              <a:t>Data Description</a:t>
            </a:r>
            <a:endParaRPr lang="en-IL" dirty="0"/>
          </a:p>
        </p:txBody>
      </p:sp>
      <p:pic>
        <p:nvPicPr>
          <p:cNvPr id="2" name="Picture 1" descr="A close-up of a grid&#10;&#10;Description automatically generated">
            <a:extLst>
              <a:ext uri="{FF2B5EF4-FFF2-40B4-BE49-F238E27FC236}">
                <a16:creationId xmlns:a16="http://schemas.microsoft.com/office/drawing/2014/main" id="{DE997E6B-AC78-9D31-261B-03AE5DEE7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937" y="3757521"/>
            <a:ext cx="3962402" cy="2971801"/>
          </a:xfrm>
          <a:prstGeom prst="rect">
            <a:avLst/>
          </a:prstGeom>
        </p:spPr>
      </p:pic>
      <p:pic>
        <p:nvPicPr>
          <p:cNvPr id="3" name="Picture 2" descr="A graph of a number of customers&#10;&#10;Description automatically generated with medium confidence">
            <a:extLst>
              <a:ext uri="{FF2B5EF4-FFF2-40B4-BE49-F238E27FC236}">
                <a16:creationId xmlns:a16="http://schemas.microsoft.com/office/drawing/2014/main" id="{98798E40-92F3-112E-5465-57EC6C48C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321" y="2271620"/>
            <a:ext cx="3962401" cy="2971802"/>
          </a:xfrm>
          <a:prstGeom prst="rect">
            <a:avLst/>
          </a:prstGeom>
        </p:spPr>
      </p:pic>
      <p:pic>
        <p:nvPicPr>
          <p:cNvPr id="4" name="Picture 3" descr="A graph with blue lines&#10;&#10;Description automatically generated">
            <a:extLst>
              <a:ext uri="{FF2B5EF4-FFF2-40B4-BE49-F238E27FC236}">
                <a16:creationId xmlns:a16="http://schemas.microsoft.com/office/drawing/2014/main" id="{9B19C6E6-C6A0-2835-AB52-DB291B87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5" y="983148"/>
            <a:ext cx="3962401" cy="2971801"/>
          </a:xfrm>
          <a:prstGeom prst="rect">
            <a:avLst/>
          </a:prstGeom>
        </p:spPr>
      </p:pic>
    </p:spTree>
    <p:extLst>
      <p:ext uri="{BB962C8B-B14F-4D97-AF65-F5344CB8AC3E}">
        <p14:creationId xmlns:p14="http://schemas.microsoft.com/office/powerpoint/2010/main" val="47670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42D16-9108-61A1-8873-379E7324FE2B}"/>
              </a:ext>
            </a:extLst>
          </p:cNvPr>
          <p:cNvSpPr>
            <a:spLocks noGrp="1"/>
          </p:cNvSpPr>
          <p:nvPr>
            <p:ph type="title"/>
          </p:nvPr>
        </p:nvSpPr>
        <p:spPr>
          <a:xfrm>
            <a:off x="804672" y="802955"/>
            <a:ext cx="4977976" cy="1454051"/>
          </a:xfrm>
        </p:spPr>
        <p:txBody>
          <a:bodyPr>
            <a:normAutofit/>
          </a:bodyPr>
          <a:lstStyle/>
          <a:p>
            <a:r>
              <a:rPr lang="en-US" sz="3600">
                <a:solidFill>
                  <a:schemeClr val="tx2"/>
                </a:solidFill>
                <a:latin typeface="Arial" panose="020B0604020202020204" pitchFamily="34" charset="0"/>
                <a:cs typeface="Arial" panose="020B0604020202020204" pitchFamily="34" charset="0"/>
              </a:rPr>
              <a:t>Data Engineering</a:t>
            </a:r>
            <a:endParaRPr lang="en-IL" sz="360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4871FBD-CBD8-213F-29F5-D76D65E5D36D}"/>
              </a:ext>
            </a:extLst>
          </p:cNvPr>
          <p:cNvSpPr>
            <a:spLocks noGrp="1"/>
          </p:cNvSpPr>
          <p:nvPr>
            <p:ph idx="1"/>
          </p:nvPr>
        </p:nvSpPr>
        <p:spPr>
          <a:xfrm>
            <a:off x="804672" y="2421682"/>
            <a:ext cx="4977578" cy="3639289"/>
          </a:xfrm>
        </p:spPr>
        <p:txBody>
          <a:bodyPr anchor="ctr">
            <a:normAutofit/>
          </a:bodyPr>
          <a:lstStyle/>
          <a:p>
            <a:pPr marL="0" indent="0">
              <a:buNone/>
            </a:pPr>
            <a:r>
              <a:rPr lang="en-US" sz="1500" dirty="0">
                <a:solidFill>
                  <a:schemeClr val="tx2"/>
                </a:solidFill>
              </a:rPr>
              <a:t>In our data, there were 3 columns with more than two recurring values. </a:t>
            </a:r>
            <a:br>
              <a:rPr lang="en-US" sz="1500" dirty="0">
                <a:solidFill>
                  <a:schemeClr val="tx2"/>
                </a:solidFill>
              </a:rPr>
            </a:br>
            <a:r>
              <a:rPr lang="en-US" sz="1500" dirty="0">
                <a:solidFill>
                  <a:schemeClr val="tx2"/>
                </a:solidFill>
              </a:rPr>
              <a:t>We converted the values written in object format into new columns with numerical values. </a:t>
            </a:r>
            <a:br>
              <a:rPr lang="en-US" sz="1500" dirty="0">
                <a:solidFill>
                  <a:schemeClr val="tx2"/>
                </a:solidFill>
              </a:rPr>
            </a:br>
            <a:r>
              <a:rPr lang="en-US" sz="1500" dirty="0">
                <a:solidFill>
                  <a:schemeClr val="tx2"/>
                </a:solidFill>
              </a:rPr>
              <a:t>We deleted the original columns because we will not be able to use text for data analysis later.</a:t>
            </a:r>
          </a:p>
          <a:p>
            <a:r>
              <a:rPr lang="en-US" sz="1500" b="1" u="sng" dirty="0">
                <a:solidFill>
                  <a:schemeClr val="tx2"/>
                </a:solidFill>
              </a:rPr>
              <a:t>contract –</a:t>
            </a:r>
            <a:r>
              <a:rPr lang="en-US" sz="1500" dirty="0">
                <a:solidFill>
                  <a:schemeClr val="tx2"/>
                </a:solidFill>
              </a:rPr>
              <a:t> {0: 'Month-to-month', 1: 'One year', 2: 'Two year’}</a:t>
            </a:r>
          </a:p>
          <a:p>
            <a:r>
              <a:rPr lang="en-US" sz="1500" b="1" u="sng" dirty="0">
                <a:solidFill>
                  <a:schemeClr val="tx2"/>
                </a:solidFill>
              </a:rPr>
              <a:t>internetservice –</a:t>
            </a:r>
            <a:r>
              <a:rPr lang="en-US" sz="1500" dirty="0">
                <a:solidFill>
                  <a:schemeClr val="tx2"/>
                </a:solidFill>
              </a:rPr>
              <a:t> {0: 'DSL', 1: 'Fiber optic', 2: 'No’}</a:t>
            </a:r>
          </a:p>
          <a:p>
            <a:r>
              <a:rPr lang="en-US" sz="1500" b="1" u="sng" dirty="0">
                <a:solidFill>
                  <a:schemeClr val="tx2"/>
                </a:solidFill>
              </a:rPr>
              <a:t>paymentmethod –</a:t>
            </a:r>
            <a:r>
              <a:rPr lang="en-US" sz="1500" dirty="0">
                <a:solidFill>
                  <a:schemeClr val="tx2"/>
                </a:solidFill>
              </a:rPr>
              <a:t> {0: 'Bank transfer (automatic)', 1: 'Credit card (automatic)', 2: 'Electronic check', 3: 'Mailed check’}</a:t>
            </a:r>
          </a:p>
          <a:p>
            <a:pPr marL="0" indent="0">
              <a:buNone/>
            </a:pPr>
            <a:r>
              <a:rPr lang="en-US" sz="1500" dirty="0">
                <a:solidFill>
                  <a:schemeClr val="tx2"/>
                </a:solidFill>
              </a:rPr>
              <a:t>In the total charges column, we filled the missing values using the mean().</a:t>
            </a:r>
            <a:endParaRPr lang="en-IL" sz="1500" dirty="0">
              <a:solidFill>
                <a:schemeClr val="tx2"/>
              </a:solidFill>
            </a:endParaRPr>
          </a:p>
        </p:txBody>
      </p:sp>
      <p:grpSp>
        <p:nvGrpSpPr>
          <p:cNvPr id="33" name="Group 3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4" name="Freeform: Shape 3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25" descr="Table">
            <a:extLst>
              <a:ext uri="{FF2B5EF4-FFF2-40B4-BE49-F238E27FC236}">
                <a16:creationId xmlns:a16="http://schemas.microsoft.com/office/drawing/2014/main" id="{BB7D7C9C-B32B-98D9-8CB8-6E2D551013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10551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42D16-9108-61A1-8873-379E7324FE2B}"/>
              </a:ext>
            </a:extLst>
          </p:cNvPr>
          <p:cNvSpPr>
            <a:spLocks noGrp="1"/>
          </p:cNvSpPr>
          <p:nvPr>
            <p:ph type="title"/>
          </p:nvPr>
        </p:nvSpPr>
        <p:spPr>
          <a:xfrm>
            <a:off x="1179576" y="1163848"/>
            <a:ext cx="9829800" cy="1325880"/>
          </a:xfrm>
        </p:spPr>
        <p:txBody>
          <a:bodyPr anchor="b">
            <a:normAutofit/>
          </a:bodyPr>
          <a:lstStyle/>
          <a:p>
            <a:pPr algn="ctr"/>
            <a:r>
              <a:rPr lang="en-US" sz="3600" kern="1200">
                <a:solidFill>
                  <a:schemeClr val="tx2"/>
                </a:solidFill>
                <a:latin typeface="Arial" panose="020B0604020202020204" pitchFamily="34" charset="0"/>
                <a:cs typeface="Arial" panose="020B0604020202020204" pitchFamily="34" charset="0"/>
              </a:rPr>
              <a:t>ML Algorithms: testing algorithms of Decision tree</a:t>
            </a:r>
            <a:endParaRPr lang="en-IL" sz="3600">
              <a:solidFill>
                <a:schemeClr val="tx2"/>
              </a:solidFill>
              <a:latin typeface="Arial" panose="020B0604020202020204" pitchFamily="34" charset="0"/>
              <a:cs typeface="Arial" panose="020B0604020202020204" pitchFamily="34" charset="0"/>
            </a:endParaRPr>
          </a:p>
        </p:txBody>
      </p:sp>
      <p:grpSp>
        <p:nvGrpSpPr>
          <p:cNvPr id="44" name="Group 4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5" name="Freeform: Shape 4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graph with blue lines and dots&#10;&#10;Description automatically generated">
            <a:extLst>
              <a:ext uri="{FF2B5EF4-FFF2-40B4-BE49-F238E27FC236}">
                <a16:creationId xmlns:a16="http://schemas.microsoft.com/office/drawing/2014/main" id="{343C9831-0C56-5DFE-DFDB-1519546B6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71" y="2860877"/>
            <a:ext cx="4954693" cy="3171002"/>
          </a:xfrm>
          <a:prstGeom prst="rect">
            <a:avLst/>
          </a:prstGeom>
        </p:spPr>
      </p:pic>
      <p:sp>
        <p:nvSpPr>
          <p:cNvPr id="3" name="Content Placeholder 2">
            <a:extLst>
              <a:ext uri="{FF2B5EF4-FFF2-40B4-BE49-F238E27FC236}">
                <a16:creationId xmlns:a16="http://schemas.microsoft.com/office/drawing/2014/main" id="{54871FBD-CBD8-213F-29F5-D76D65E5D36D}"/>
              </a:ext>
            </a:extLst>
          </p:cNvPr>
          <p:cNvSpPr>
            <a:spLocks noGrp="1"/>
          </p:cNvSpPr>
          <p:nvPr>
            <p:ph idx="1"/>
          </p:nvPr>
        </p:nvSpPr>
        <p:spPr>
          <a:xfrm>
            <a:off x="6354871" y="2827419"/>
            <a:ext cx="5029200" cy="3227626"/>
          </a:xfrm>
        </p:spPr>
        <p:txBody>
          <a:bodyPr anchor="ctr">
            <a:normAutofit/>
          </a:bodyPr>
          <a:lstStyle/>
          <a:p>
            <a:pPr marL="0" indent="0">
              <a:buNone/>
            </a:pPr>
            <a:r>
              <a:rPr lang="en-US" sz="1800" kern="1200">
                <a:solidFill>
                  <a:schemeClr val="tx2"/>
                </a:solidFill>
                <a:latin typeface="+mn-lt"/>
                <a:ea typeface="+mn-ea"/>
                <a:cs typeface="+mn-cs"/>
              </a:rPr>
              <a:t>We built a loop that checks the most accurate maximum depth between 1 and 100. Using a visual simulation on an axis, we can see the three depth values that provide the most accurate rates. We chose depths – 6, 3, and 5.</a:t>
            </a:r>
          </a:p>
        </p:txBody>
      </p:sp>
      <p:grpSp>
        <p:nvGrpSpPr>
          <p:cNvPr id="37" name="Group 36">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38" name="Freeform: Shape 37">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7619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5" name="Freeform: Shape 4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38" name="Freeform: Shape 37">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itle 1">
            <a:extLst>
              <a:ext uri="{FF2B5EF4-FFF2-40B4-BE49-F238E27FC236}">
                <a16:creationId xmlns:a16="http://schemas.microsoft.com/office/drawing/2014/main" id="{115440B7-2674-CBE9-5F52-B79CD42B221A}"/>
              </a:ext>
            </a:extLst>
          </p:cNvPr>
          <p:cNvSpPr>
            <a:spLocks noGrp="1"/>
          </p:cNvSpPr>
          <p:nvPr>
            <p:ph type="title"/>
          </p:nvPr>
        </p:nvSpPr>
        <p:spPr>
          <a:xfrm>
            <a:off x="1577030" y="-389983"/>
            <a:ext cx="9037623" cy="1837349"/>
          </a:xfrm>
        </p:spPr>
        <p:txBody>
          <a:bodyPr>
            <a:normAutofit/>
          </a:bodyPr>
          <a:lstStyle/>
          <a:p>
            <a:pPr algn="ctr"/>
            <a:r>
              <a:rPr lang="en-US" sz="5400" kern="1200" dirty="0">
                <a:solidFill>
                  <a:schemeClr val="tx2"/>
                </a:solidFill>
                <a:latin typeface="Arial" panose="020B0604020202020204" pitchFamily="34" charset="0"/>
                <a:cs typeface="Arial" panose="020B0604020202020204" pitchFamily="34" charset="0"/>
              </a:rPr>
              <a:t>Decision trees visualizations</a:t>
            </a:r>
            <a:endParaRPr lang="en-IL" sz="5400" dirty="0">
              <a:solidFill>
                <a:schemeClr val="tx2"/>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F881F1B-B616-D0D3-0E05-378B3E1DE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31" y="1186563"/>
            <a:ext cx="11882825" cy="1211739"/>
          </a:xfrm>
          <a:prstGeom prst="rect">
            <a:avLst/>
          </a:prstGeom>
        </p:spPr>
      </p:pic>
      <p:pic>
        <p:nvPicPr>
          <p:cNvPr id="11" name="Picture 10" descr="A diagram of a diagram&#10;&#10;Description automatically generated">
            <a:extLst>
              <a:ext uri="{FF2B5EF4-FFF2-40B4-BE49-F238E27FC236}">
                <a16:creationId xmlns:a16="http://schemas.microsoft.com/office/drawing/2014/main" id="{30FB7EC1-BB8B-09D1-4885-00B6690FB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612" y="2753354"/>
            <a:ext cx="6060460" cy="2150711"/>
          </a:xfrm>
          <a:prstGeom prst="rect">
            <a:avLst/>
          </a:prstGeom>
        </p:spPr>
      </p:pic>
      <p:pic>
        <p:nvPicPr>
          <p:cNvPr id="12" name="Picture 11" descr="A diagram of a diagram&#10;&#10;Description automatically generated with medium confidence">
            <a:extLst>
              <a:ext uri="{FF2B5EF4-FFF2-40B4-BE49-F238E27FC236}">
                <a16:creationId xmlns:a16="http://schemas.microsoft.com/office/drawing/2014/main" id="{213EDFAD-2202-201A-24B0-FED651B23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82" y="5141289"/>
            <a:ext cx="10429921" cy="1668858"/>
          </a:xfrm>
          <a:prstGeom prst="rect">
            <a:avLst/>
          </a:prstGeom>
        </p:spPr>
      </p:pic>
      <p:sp>
        <p:nvSpPr>
          <p:cNvPr id="13" name="TextBox 12">
            <a:extLst>
              <a:ext uri="{FF2B5EF4-FFF2-40B4-BE49-F238E27FC236}">
                <a16:creationId xmlns:a16="http://schemas.microsoft.com/office/drawing/2014/main" id="{EF016E1E-0584-E2DF-59E3-CA4DB1A53EAD}"/>
              </a:ext>
            </a:extLst>
          </p:cNvPr>
          <p:cNvSpPr txBox="1"/>
          <p:nvPr/>
        </p:nvSpPr>
        <p:spPr>
          <a:xfrm>
            <a:off x="519545" y="901734"/>
            <a:ext cx="227561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 1 – depth 6</a:t>
            </a:r>
            <a:endParaRPr lang="en-IL"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AFCC00-0D17-7928-3CFA-326728C20D38}"/>
              </a:ext>
            </a:extLst>
          </p:cNvPr>
          <p:cNvSpPr txBox="1"/>
          <p:nvPr/>
        </p:nvSpPr>
        <p:spPr>
          <a:xfrm>
            <a:off x="509300" y="2483062"/>
            <a:ext cx="227560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 </a:t>
            </a:r>
            <a:r>
              <a:rPr lang="he-IL"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depth 3</a:t>
            </a:r>
            <a:endParaRPr lang="en-IL"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1BB6A9A-ED12-65FD-4249-8A89DC9DC09F}"/>
              </a:ext>
            </a:extLst>
          </p:cNvPr>
          <p:cNvSpPr txBox="1"/>
          <p:nvPr/>
        </p:nvSpPr>
        <p:spPr>
          <a:xfrm>
            <a:off x="519545" y="4653345"/>
            <a:ext cx="227561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 </a:t>
            </a:r>
            <a:r>
              <a:rPr lang="he-IL"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 depth 5</a:t>
            </a:r>
            <a:endParaRPr lang="en-IL"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4234D59-2D88-DB83-4545-204C6BE8D50B}"/>
              </a:ext>
            </a:extLst>
          </p:cNvPr>
          <p:cNvSpPr txBox="1"/>
          <p:nvPr/>
        </p:nvSpPr>
        <p:spPr>
          <a:xfrm>
            <a:off x="8218771" y="896990"/>
            <a:ext cx="393815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Accuracy score:0.775886524822695 </a:t>
            </a:r>
            <a:endParaRPr lang="en-IL"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48803C6-4A20-03DA-EE57-C9B0F1840750}"/>
              </a:ext>
            </a:extLst>
          </p:cNvPr>
          <p:cNvSpPr txBox="1"/>
          <p:nvPr/>
        </p:nvSpPr>
        <p:spPr>
          <a:xfrm>
            <a:off x="8084128" y="2476510"/>
            <a:ext cx="40727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Accuracy score:0.7737588652482269 </a:t>
            </a:r>
            <a:endParaRPr lang="en-IL"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5867B4-C1B9-548B-B5A2-D13E9563C04E}"/>
              </a:ext>
            </a:extLst>
          </p:cNvPr>
          <p:cNvSpPr txBox="1"/>
          <p:nvPr/>
        </p:nvSpPr>
        <p:spPr>
          <a:xfrm>
            <a:off x="8080664" y="4872131"/>
            <a:ext cx="407279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Accuracy score:0.7716312056737589 </a:t>
            </a:r>
            <a:endParaRPr lang="en-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212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11058</TotalTime>
  <Words>2158</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Aptos Display</vt:lpstr>
      <vt:lpstr>Arial</vt:lpstr>
      <vt:lpstr>Office Theme</vt:lpstr>
      <vt:lpstr>Final Project - Churn</vt:lpstr>
      <vt:lpstr>Part A - Python</vt:lpstr>
      <vt:lpstr>The Problem</vt:lpstr>
      <vt:lpstr>Data Description</vt:lpstr>
      <vt:lpstr>Data Description</vt:lpstr>
      <vt:lpstr>Data Description</vt:lpstr>
      <vt:lpstr>Data Engineering</vt:lpstr>
      <vt:lpstr>ML Algorithms: testing algorithms of Decision tree</vt:lpstr>
      <vt:lpstr>Decision trees visualizations</vt:lpstr>
      <vt:lpstr>ML Algorithms: testing algorithms of Random forest </vt:lpstr>
      <vt:lpstr>ML Algorithms: testing algorithms of K nearest neighbors</vt:lpstr>
      <vt:lpstr>Algorithms introspection – inspecting various algorithm’s artifacts</vt:lpstr>
      <vt:lpstr>Changes that were made in part A</vt:lpstr>
      <vt:lpstr>Part B - MongoDB</vt:lpstr>
      <vt:lpstr>Workflow in MongoDB</vt:lpstr>
      <vt:lpstr>Part C - Spark</vt:lpstr>
      <vt:lpstr>Workflow with Spark</vt:lpstr>
      <vt:lpstr>Part D - Tableau</vt:lpstr>
      <vt:lpstr>Workflow with Tableau Prep</vt:lpstr>
      <vt:lpstr>Workflow with Tableau Desktop</vt:lpstr>
      <vt:lpstr>Contract Dashboard</vt:lpstr>
      <vt:lpstr>Ratings by country</vt:lpstr>
      <vt:lpstr>Services Dashboard</vt:lpstr>
      <vt:lpstr>Conclusions</vt:lpstr>
      <vt:lpstr>What we can do from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Churn</dc:title>
  <dc:creator>Emma Gold</dc:creator>
  <cp:lastModifiedBy>Emma Gold</cp:lastModifiedBy>
  <cp:revision>3</cp:revision>
  <dcterms:created xsi:type="dcterms:W3CDTF">2024-05-29T08:35:38Z</dcterms:created>
  <dcterms:modified xsi:type="dcterms:W3CDTF">2024-07-09T11:35:36Z</dcterms:modified>
</cp:coreProperties>
</file>