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6"/>
  </p:notesMasterIdLst>
  <p:handoutMasterIdLst>
    <p:handoutMasterId r:id="rId27"/>
  </p:handoutMasterIdLst>
  <p:sldIdLst>
    <p:sldId id="410" r:id="rId5"/>
    <p:sldId id="503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6" r:id="rId17"/>
    <p:sldId id="527" r:id="rId18"/>
    <p:sldId id="528" r:id="rId19"/>
    <p:sldId id="529" r:id="rId20"/>
    <p:sldId id="530" r:id="rId21"/>
    <p:sldId id="531" r:id="rId22"/>
    <p:sldId id="533" r:id="rId23"/>
    <p:sldId id="534" r:id="rId24"/>
    <p:sldId id="398" r:id="rId2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30/03/2025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30/03/2025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CDF1E-B380-D191-96C8-3427B09F6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C26E8FE-734E-342D-A480-90C00A256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734C8E1-97B7-41A1-7867-F7AB55B97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7031937-46FD-76BF-8298-53D6D45A0A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2509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7A38F-EF69-1565-6624-2907BE3BD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2CE7C22-2CC9-DECF-E126-0BD5FDC8F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D97C0C2-3F69-A938-C8C1-1959C4F53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8E3C578-885C-31C9-EB6F-06459623A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5552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5E2B5-7657-21A5-4805-441E6A4F9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460B105-0A2A-2E18-1168-31795133F0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0A259C2-B378-8386-744D-FE1C4154F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7473715-ACB1-F4E6-62CE-9410592448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5377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60A8B-673F-9D49-D4F9-221A26F63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FC6F21E-86A3-766C-38D0-35C07BAF7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A3E8A8D-95E6-86A6-D2BF-A016B7422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D7C082B-2845-2852-F0C3-0CC0141591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22002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DE350-C80B-3A0B-1FA6-0D3DC2388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F7F1FBA-A289-B5B7-13CE-3CB7AE366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3645FEA-67A0-EA4D-17F3-B89F5EE83E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8C9206F-11C2-7613-9A60-95EC973A7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1089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53EF3-8BF5-334D-59F8-9727F6086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11E1834-9BF0-DD97-3FA6-58EC4AE8BE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A8290F0-0D2D-F559-5C2A-93A325C5C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22B6FCF-ED8B-2CA9-1103-DEE52C9C7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5859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20B9D-6DB2-A259-F830-F8D686246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0E6CF9E-B1E9-F4DB-0278-B48A4A583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AEE853C-7CCE-D98B-DE9E-9001E8CAA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D679663-19AF-56F6-00E8-23E184656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2738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EF6B9-4434-B46F-51C1-1031DFC71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4C147AA-6112-6FAC-2FA1-97F6A5F08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D989F68-5E3B-F8D9-2F56-E062A5891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68BF7BB-84F7-2B73-FFB8-C78027EE1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477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46A49-0681-9278-E7E1-CD2CE1BA4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15FE527-6F6D-B1FD-FF41-6F265A449D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32C4182-CEB9-B6FF-9D40-8A3A402C7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624729A-8C54-5927-D259-1FEC4606E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0814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49C65-F734-3329-F6C5-CAAB53E10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A5D6A70-F1EB-5F9B-75DE-ACE64F0E06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7EB60C46-2F92-E3E7-6594-BCDADDC2E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A1FB14D-D712-5DAA-5CF4-A97F0EBDA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6423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6D73-7A7E-FB74-CB32-E4C398C70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0A8B27C-6F34-3204-4FEB-611103954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77D1FA9-A763-FB3C-8FED-6ED395A8C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F223B84-DC0B-D8F2-07B1-F17E29554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941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4C3C7-1FDA-F678-E289-809D28DCB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340122C-461B-E8BD-5FBD-A7FD32EC9D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9C69CC5-5AEE-4FF4-3168-212263391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F3B17A0-6599-25BF-2006-26BE2608D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414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7789E-86DD-0F8D-0F26-62FA97A30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DFEF0C4-D429-634C-C21B-33BCB52D3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751A39B2-BDBD-5F65-0D70-E9B7CDCB8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E529977-6F74-2DE6-4429-9890E1310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51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C0B83-1D7F-F7CF-42BC-9599309FE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CF43EC0-981D-FDC6-19F8-4CB8EF4F0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26DF1EE-0035-C8EE-971B-B162E7DDD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238ED45-E778-CAD6-07F9-C25AE13F3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379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631E1-6E8B-DC4E-DA54-6B521FA8F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F4964C6-9305-6F82-24CB-96CD4A49C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885FE1D-AD4F-350E-88AE-79854B829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2A15571-7CF4-51B2-F272-4C291F422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625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6D545-66DD-6211-F62F-9DA74CB59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7A0874A-90F7-F931-2059-2AC71BD736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F26B3F3-6992-3212-8DED-FE5F8AB86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4FEBD16-30D5-7B18-B6BB-8AC83244D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2598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62B41-DC28-D562-B936-9D06C4722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3F986D8-6CE6-F1C0-A166-0B34B8D35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A5902B0-6362-3A6C-2C11-94BE33850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BEEE70C-B99E-9A33-FF77-2E701FAAF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7851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65F53-BBDF-CF3D-0E23-892A3A4F6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AAD3F2E-EF55-2F19-0AEE-4C1C984792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92A4D91-E919-CCA4-5E52-106858228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88CBCDB-14B9-39FA-7BF1-B67AA6C79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9700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B4E7A-5D58-77C1-F270-93EB10930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0ED86D1-3603-1A61-E034-51FFA75A6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719C6B8-613D-FF63-72E3-8AF1E16C0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4A67489-14D2-1DBF-DCAA-689B43308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8731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735" y="1905249"/>
            <a:ext cx="5295169" cy="169014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sz="2800" dirty="0"/>
              <a:t>ARQUITETURA DE SOFTWARE: </a:t>
            </a:r>
            <a:br>
              <a:rPr lang="pt-BR" sz="2800" dirty="0"/>
            </a:br>
            <a:r>
              <a:rPr lang="pt-BR" sz="2800" dirty="0">
                <a:solidFill>
                  <a:srgbClr val="0070C0"/>
                </a:solidFill>
              </a:rPr>
              <a:t>Estudo de Caso de </a:t>
            </a:r>
            <a:r>
              <a:rPr lang="pt-BR" sz="2800" b="0" dirty="0">
                <a:solidFill>
                  <a:srgbClr val="0070C0"/>
                </a:solidFill>
              </a:rPr>
              <a:t>modelagem e análise de arquiteturas utilizando UML</a:t>
            </a:r>
          </a:p>
        </p:txBody>
      </p:sp>
      <p:pic>
        <p:nvPicPr>
          <p:cNvPr id="1026" name="Picture 2" descr="Comunicado | UNINASSAU">
            <a:extLst>
              <a:ext uri="{FF2B5EF4-FFF2-40B4-BE49-F238E27FC236}">
                <a16:creationId xmlns:a16="http://schemas.microsoft.com/office/drawing/2014/main" id="{0BE46C83-2E5C-BDEC-878E-105A066B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73" y="2160743"/>
            <a:ext cx="3464841" cy="13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D9540F-1B58-3BCE-1A74-A791FFA2A1CE}"/>
              </a:ext>
            </a:extLst>
          </p:cNvPr>
          <p:cNvSpPr txBox="1"/>
          <p:nvPr/>
        </p:nvSpPr>
        <p:spPr>
          <a:xfrm>
            <a:off x="6303114" y="4169744"/>
            <a:ext cx="504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IDFont+F1"/>
              </a:rPr>
              <a:t>Prof.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MSc</a:t>
            </a:r>
            <a:r>
              <a:rPr lang="pt-BR" b="1" dirty="0">
                <a:solidFill>
                  <a:schemeClr val="bg1"/>
                </a:solidFill>
              </a:rPr>
              <a:t>. </a:t>
            </a:r>
            <a:r>
              <a:rPr lang="pt-BR" dirty="0">
                <a:solidFill>
                  <a:schemeClr val="bg1"/>
                </a:solidFill>
              </a:rPr>
              <a:t>Emmanoel Monteiro S. Junior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F4EDB-18D8-D75E-5345-0154A7435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BD27D28-40F2-7364-8A28-F55D48DD0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018" y="1806159"/>
            <a:ext cx="436245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A2F10FAA-D505-06D9-3E5D-063AF662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Estudo de Caso </a:t>
            </a:r>
            <a:br>
              <a:rPr lang="pt-BR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600" b="0" dirty="0">
                <a:solidFill>
                  <a:srgbClr val="0070C0"/>
                </a:solidFill>
              </a:rPr>
              <a:t>CONTROLE DE ACESSO DE UM PRÉDIO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CE5883CD-828F-20C9-4B66-92055A8F0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91AB226-B86B-D35F-028A-54F07BD996CA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C5BB8D-5716-F79A-4C27-3CD3E7993562}"/>
              </a:ext>
            </a:extLst>
          </p:cNvPr>
          <p:cNvSpPr txBox="1"/>
          <p:nvPr/>
        </p:nvSpPr>
        <p:spPr>
          <a:xfrm>
            <a:off x="484177" y="2296497"/>
            <a:ext cx="1077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DETALHAMENTO DO CASO DE USO: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CONFIGURAÇÃO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016D90-3A02-20A8-06A9-3410C8305AC0}"/>
              </a:ext>
            </a:extLst>
          </p:cNvPr>
          <p:cNvSpPr txBox="1"/>
          <p:nvPr/>
        </p:nvSpPr>
        <p:spPr>
          <a:xfrm>
            <a:off x="1491532" y="3730507"/>
            <a:ext cx="4507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 rtl="0">
              <a:buNone/>
            </a:pP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Diagrama de sequência: </a:t>
            </a:r>
            <a:r>
              <a:rPr lang="pt-BR" sz="1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Modificações das informações relativas a um grupo de portas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473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B1BF8-DF25-F475-43E7-4F82111EE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1BB0B89-37E2-012C-01B5-76F3511B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Estudo de Caso </a:t>
            </a:r>
            <a:br>
              <a:rPr lang="pt-BR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600" b="0" dirty="0">
                <a:solidFill>
                  <a:srgbClr val="0070C0"/>
                </a:solidFill>
              </a:rPr>
              <a:t>CONTROLE DE ACESSO DE UM PRÉDIO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B8722085-5CDA-0B37-784F-788F230BF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7C2AC91-AE43-7E0F-C8E6-385B290361EF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2F30E7C-04D3-A5EA-D50F-C69C21F5C474}"/>
              </a:ext>
            </a:extLst>
          </p:cNvPr>
          <p:cNvSpPr txBox="1"/>
          <p:nvPr/>
        </p:nvSpPr>
        <p:spPr>
          <a:xfrm>
            <a:off x="484177" y="2296497"/>
            <a:ext cx="1077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DETALHAMENTO DO CASO DE USO: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CONFIGURAÇÃO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B6027DB-2CBD-91DC-6808-982FD857D7BD}"/>
              </a:ext>
            </a:extLst>
          </p:cNvPr>
          <p:cNvSpPr txBox="1"/>
          <p:nvPr/>
        </p:nvSpPr>
        <p:spPr>
          <a:xfrm>
            <a:off x="1491532" y="3730507"/>
            <a:ext cx="45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 rtl="0">
              <a:buNone/>
            </a:pP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Diagrama de sequência: </a:t>
            </a:r>
            <a:r>
              <a:rPr lang="pt-BR" sz="1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Busca de uma pessoa em função do cartão</a:t>
            </a:r>
            <a:endParaRPr lang="pt-BR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F9067D8-978B-C3B2-5BDD-132EB99FE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498" y="2481163"/>
            <a:ext cx="40767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270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09B3F-E052-B126-2B0D-CD9F03534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332EB3DC-86DE-51AF-0AEF-419F40473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984" y="1776507"/>
            <a:ext cx="41052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FEC8BA8-A75F-60C0-F97B-6BFC5A6D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Estudo de Caso </a:t>
            </a:r>
            <a:br>
              <a:rPr lang="pt-BR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600" b="0" dirty="0">
                <a:solidFill>
                  <a:srgbClr val="0070C0"/>
                </a:solidFill>
              </a:rPr>
              <a:t>CONTROLE DE ACESSO DE UM PRÉDIO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180653BB-2AE3-A9BB-283A-84AD0EC30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78CEF03-67CD-231A-C032-E1FFF8827ED2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49D784-88BE-8817-ADF3-8A429B0AD29F}"/>
              </a:ext>
            </a:extLst>
          </p:cNvPr>
          <p:cNvSpPr txBox="1"/>
          <p:nvPr/>
        </p:nvSpPr>
        <p:spPr>
          <a:xfrm>
            <a:off x="484177" y="2296497"/>
            <a:ext cx="1077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DETALHAMENTO DO CASO DE USO: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CONFIGURAÇÃO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1734EC-BB56-F07E-D16E-5FBAEF881F59}"/>
              </a:ext>
            </a:extLst>
          </p:cNvPr>
          <p:cNvSpPr txBox="1"/>
          <p:nvPr/>
        </p:nvSpPr>
        <p:spPr>
          <a:xfrm>
            <a:off x="1491532" y="3730507"/>
            <a:ext cx="45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 rtl="0">
              <a:buNone/>
            </a:pP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Diagrama de sequência: </a:t>
            </a:r>
            <a:r>
              <a:rPr lang="pt-BR" sz="1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Busca de portas autorizadas para uma pessoa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22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67352-F061-65F3-77C2-DF0D534D1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ADD03A0-F9F2-D291-5935-F6EBA0DF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Estudo de Caso </a:t>
            </a:r>
            <a:br>
              <a:rPr lang="pt-BR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600" b="0" dirty="0">
                <a:solidFill>
                  <a:srgbClr val="0070C0"/>
                </a:solidFill>
              </a:rPr>
              <a:t>CONTROLE DE ACESSO DE UM PRÉDIO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2DCC380A-3A08-0B9E-11D4-EDFC871D7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F465270-DFC2-AF53-5E46-5345D86F5D33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4E244D3-3630-A10F-AB44-3D396A584FB6}"/>
              </a:ext>
            </a:extLst>
          </p:cNvPr>
          <p:cNvSpPr txBox="1"/>
          <p:nvPr/>
        </p:nvSpPr>
        <p:spPr>
          <a:xfrm>
            <a:off x="484177" y="2296497"/>
            <a:ext cx="1077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DETALHAMENTO DO CASO DE USO: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CONFIGURAÇÃO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4CAE16B-DAE1-51F0-84F0-557B45D03D80}"/>
              </a:ext>
            </a:extLst>
          </p:cNvPr>
          <p:cNvSpPr txBox="1"/>
          <p:nvPr/>
        </p:nvSpPr>
        <p:spPr>
          <a:xfrm>
            <a:off x="1491532" y="3730507"/>
            <a:ext cx="45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 rtl="0">
              <a:buNone/>
            </a:pP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Diagrama de sequência: </a:t>
            </a:r>
            <a:r>
              <a:rPr lang="pt-BR" sz="1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Modificações de direitos de acesso de um grupo de pessoas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3291DC8-5CFD-9241-0A83-45CCBB4D0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960" y="1772876"/>
            <a:ext cx="4781550" cy="488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2960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E0885-6273-FFC4-7073-954FC585E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AE03BC07-1049-F1B3-0425-23806C5B2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428" y="1988690"/>
            <a:ext cx="3288529" cy="440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6F97F358-E75F-2B70-9A7B-BDFCBBAED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Estudo de Caso </a:t>
            </a:r>
            <a:br>
              <a:rPr lang="pt-BR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600" b="0" dirty="0">
                <a:solidFill>
                  <a:srgbClr val="0070C0"/>
                </a:solidFill>
              </a:rPr>
              <a:t>CONTROLE DE ACESSO DE UM PRÉDIO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48B6ADF2-A94E-C632-7A37-2435A47EF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073BAB3-8AB6-2B47-514E-B6FE3FBC6A6B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8B5833-31A9-6F79-0F99-CAFD9AD26A34}"/>
              </a:ext>
            </a:extLst>
          </p:cNvPr>
          <p:cNvSpPr txBox="1"/>
          <p:nvPr/>
        </p:nvSpPr>
        <p:spPr>
          <a:xfrm>
            <a:off x="484177" y="2296497"/>
            <a:ext cx="1077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DETALHAMENTO DO CASO DE USO: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CONFIGURAÇÃO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EFA0C16-0106-4353-D752-F2B9AEAE3BE1}"/>
              </a:ext>
            </a:extLst>
          </p:cNvPr>
          <p:cNvSpPr txBox="1"/>
          <p:nvPr/>
        </p:nvSpPr>
        <p:spPr>
          <a:xfrm>
            <a:off x="1491532" y="3730507"/>
            <a:ext cx="4507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 rtl="0">
              <a:buNone/>
            </a:pP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Diagrama de sequência: </a:t>
            </a:r>
            <a:r>
              <a:rPr lang="pt-BR" sz="1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Modificações de um tipo de semana</a:t>
            </a:r>
          </a:p>
        </p:txBody>
      </p:sp>
    </p:spTree>
    <p:extLst>
      <p:ext uri="{BB962C8B-B14F-4D97-AF65-F5344CB8AC3E}">
        <p14:creationId xmlns:p14="http://schemas.microsoft.com/office/powerpoint/2010/main" val="23109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0DFA6-D375-630B-5514-82E739307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D2A75242-B309-E12B-8233-97619F2F8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529" y="1883813"/>
            <a:ext cx="4184939" cy="423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CF56E61-834F-9335-8CEA-1AC26D11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Estudo de Caso </a:t>
            </a:r>
            <a:br>
              <a:rPr lang="pt-BR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600" b="0" dirty="0">
                <a:solidFill>
                  <a:srgbClr val="0070C0"/>
                </a:solidFill>
              </a:rPr>
              <a:t>CONTROLE DE ACESSO DE UM PRÉDIO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135F1C12-3A19-0999-07A8-08FD1D25F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9E22710-3C3B-D4C5-E775-AD1A8D4E3257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52CAD9-6CBD-74D1-1B24-C4ABF2E33247}"/>
              </a:ext>
            </a:extLst>
          </p:cNvPr>
          <p:cNvSpPr txBox="1"/>
          <p:nvPr/>
        </p:nvSpPr>
        <p:spPr>
          <a:xfrm>
            <a:off x="484177" y="2296497"/>
            <a:ext cx="1077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DETALHAMENTO DO CASO DE USO: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CONFIGURAÇÃO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F43B74-472C-0C91-99E9-F940ACF89657}"/>
              </a:ext>
            </a:extLst>
          </p:cNvPr>
          <p:cNvSpPr txBox="1"/>
          <p:nvPr/>
        </p:nvSpPr>
        <p:spPr>
          <a:xfrm>
            <a:off x="1491532" y="3730507"/>
            <a:ext cx="4507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 rtl="0">
              <a:buNone/>
            </a:pP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Diagrama de sequência: </a:t>
            </a:r>
            <a:r>
              <a:rPr lang="pt-BR" sz="1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Busca dos direitos de acesso de uma pessoa por uma porta específica</a:t>
            </a:r>
          </a:p>
        </p:txBody>
      </p:sp>
    </p:spTree>
    <p:extLst>
      <p:ext uri="{BB962C8B-B14F-4D97-AF65-F5344CB8AC3E}">
        <p14:creationId xmlns:p14="http://schemas.microsoft.com/office/powerpoint/2010/main" val="607275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D2B6F-0BCF-EDC4-DCB3-B5336F153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6FA3F9E-8742-65DB-667B-6A5C8774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Estudo de Caso </a:t>
            </a:r>
            <a:br>
              <a:rPr lang="pt-BR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600" b="0" dirty="0">
                <a:solidFill>
                  <a:srgbClr val="0070C0"/>
                </a:solidFill>
              </a:rPr>
              <a:t>CONTROLE DE ACESSO DE UM PRÉDIO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98766EFB-9608-23AE-06BF-164D67F74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B762BC-B275-FDC4-75B9-0DFF4BB9C8BD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B91455-7905-C3E5-FBC0-2E440DF5349F}"/>
              </a:ext>
            </a:extLst>
          </p:cNvPr>
          <p:cNvSpPr txBox="1"/>
          <p:nvPr/>
        </p:nvSpPr>
        <p:spPr>
          <a:xfrm>
            <a:off x="484177" y="2296497"/>
            <a:ext cx="1077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DETALHAMENTO DO CASO DE USO: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SUPERVISÃO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76D152C-B63E-C60A-5578-C7E413465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13" y="2926838"/>
            <a:ext cx="4825278" cy="38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A304E6C-445D-5364-137B-7EA05BEBFD85}"/>
              </a:ext>
            </a:extLst>
          </p:cNvPr>
          <p:cNvSpPr/>
          <p:nvPr/>
        </p:nvSpPr>
        <p:spPr>
          <a:xfrm>
            <a:off x="1731818" y="5514109"/>
            <a:ext cx="3699164" cy="119367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672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AB9C2-FD2E-83BE-038B-4F6E9F204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7" name="Picture 7">
            <a:extLst>
              <a:ext uri="{FF2B5EF4-FFF2-40B4-BE49-F238E27FC236}">
                <a16:creationId xmlns:a16="http://schemas.microsoft.com/office/drawing/2014/main" id="{D186F290-DA27-7614-12EB-A884BEEDD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960" y="2240581"/>
            <a:ext cx="2925907" cy="389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8C92C70-E0CA-C85F-0C50-FA38D768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Estudo de Caso </a:t>
            </a:r>
            <a:br>
              <a:rPr lang="pt-BR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600" b="0" dirty="0">
                <a:solidFill>
                  <a:srgbClr val="0070C0"/>
                </a:solidFill>
              </a:rPr>
              <a:t>CONTROLE DE ACESSO DE UM PRÉDIO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A88FE06E-C953-0B93-F424-FC0041C8A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26D8D71-C767-298C-6767-9897F207F81F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A63BCD-435A-3B3F-A106-0D56CF6ED4A1}"/>
              </a:ext>
            </a:extLst>
          </p:cNvPr>
          <p:cNvSpPr txBox="1"/>
          <p:nvPr/>
        </p:nvSpPr>
        <p:spPr>
          <a:xfrm>
            <a:off x="484177" y="2296497"/>
            <a:ext cx="1077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DETALHAMENTO DO CASO DE USO: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SUPERVISÃO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E10AEA3-90BA-274A-FB6E-847967368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821853"/>
            <a:ext cx="2813205" cy="79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50924389-0051-3251-CD63-38733217D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95" y="3976472"/>
            <a:ext cx="2613533" cy="215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5" name="Picture 5">
            <a:extLst>
              <a:ext uri="{FF2B5EF4-FFF2-40B4-BE49-F238E27FC236}">
                <a16:creationId xmlns:a16="http://schemas.microsoft.com/office/drawing/2014/main" id="{99FEC171-F4BD-7FCB-47AD-D64C25D87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0660" y="4054686"/>
            <a:ext cx="2290762" cy="207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9" name="Picture 9">
            <a:extLst>
              <a:ext uri="{FF2B5EF4-FFF2-40B4-BE49-F238E27FC236}">
                <a16:creationId xmlns:a16="http://schemas.microsoft.com/office/drawing/2014/main" id="{AD7079FA-847B-A7B6-6D6A-1D66A17C2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693" y="3165275"/>
            <a:ext cx="2813206" cy="256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63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85BD9-B765-8B47-31C3-8EA4BC9C3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445CC0F-3515-6F90-F091-697A20EC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Estudo de Caso </a:t>
            </a:r>
            <a:br>
              <a:rPr lang="pt-BR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600" b="0" dirty="0">
                <a:solidFill>
                  <a:srgbClr val="0070C0"/>
                </a:solidFill>
              </a:rPr>
              <a:t>CONTROLE DE ACESSO DE UM PRÉDIO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48E47C17-DEF6-91E4-C9C9-97D1F184C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75733D6-61F1-6797-59F2-DAD48106195C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A525A74-51DA-6327-EE36-08B1174EAE86}"/>
              </a:ext>
            </a:extLst>
          </p:cNvPr>
          <p:cNvSpPr txBox="1"/>
          <p:nvPr/>
        </p:nvSpPr>
        <p:spPr>
          <a:xfrm>
            <a:off x="484177" y="2296497"/>
            <a:ext cx="1077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DETALHAMENTO DO CASO DE USO: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CONTROLE DE ACESSO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E7390584-CFA0-E93E-B8C7-EE20FD3A1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526" y="2895309"/>
            <a:ext cx="4825278" cy="381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EE600B6-EE9B-A206-4880-8270398AE273}"/>
              </a:ext>
            </a:extLst>
          </p:cNvPr>
          <p:cNvSpPr/>
          <p:nvPr/>
        </p:nvSpPr>
        <p:spPr>
          <a:xfrm>
            <a:off x="2369295" y="4055562"/>
            <a:ext cx="3699164" cy="119367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A06048F0-8536-7782-F713-D77FE646D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627" y="2296497"/>
            <a:ext cx="4395117" cy="3436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657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E0AA7-1A9C-AC42-2C67-6982D82DF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CEB006F-BE2B-A7DD-ECEC-6F0A62A0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Estudo de Caso </a:t>
            </a:r>
            <a:br>
              <a:rPr lang="pt-BR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600" b="0" dirty="0">
                <a:solidFill>
                  <a:srgbClr val="0070C0"/>
                </a:solidFill>
              </a:rPr>
              <a:t>CONTROLE DE ACESSO DE UM PRÉDIO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0DAC5D04-2FA6-E33B-AA46-743440944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78CDADD-F544-3921-8F5C-3E7BE42E4720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19A0345-4720-A9E2-08E2-385FAEFC3F72}"/>
              </a:ext>
            </a:extLst>
          </p:cNvPr>
          <p:cNvSpPr txBox="1"/>
          <p:nvPr/>
        </p:nvSpPr>
        <p:spPr>
          <a:xfrm>
            <a:off x="484177" y="2296497"/>
            <a:ext cx="1077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DETALHAMENTO DO CASO DE USO: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IDENTIFICAÇÃO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9602230C-EDB9-8625-2D17-C08976DA3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734" y="2978418"/>
            <a:ext cx="4088319" cy="323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6F54D69-CECB-CF24-491B-6F3FC4F049A2}"/>
              </a:ext>
            </a:extLst>
          </p:cNvPr>
          <p:cNvSpPr/>
          <p:nvPr/>
        </p:nvSpPr>
        <p:spPr>
          <a:xfrm>
            <a:off x="692728" y="3979267"/>
            <a:ext cx="1607127" cy="1193676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FE774D6C-55FD-0ED6-632E-6EEBC9D1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3283386"/>
            <a:ext cx="3588806" cy="239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70B1966-30AB-D27D-0A07-3EC035215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752" y="2978418"/>
            <a:ext cx="3086396" cy="294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27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AF7AE-178A-DF21-19E4-7B67A9514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4A6DA4D-4BA4-970B-D99F-E6134E65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Estudo de Caso </a:t>
            </a:r>
            <a:br>
              <a:rPr lang="pt-BR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600" b="0" dirty="0">
                <a:solidFill>
                  <a:srgbClr val="0070C0"/>
                </a:solidFill>
              </a:rPr>
              <a:t>CONTROLE DE ACESSO DE UM PRÉDIO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8E6893E5-151A-13BB-2F10-619C8209C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118799A-7F2D-5977-4AFE-2AE14AD2D99B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FFAE4E-6130-FA5D-66DF-3C715B956EBD}"/>
              </a:ext>
            </a:extLst>
          </p:cNvPr>
          <p:cNvSpPr txBox="1"/>
          <p:nvPr/>
        </p:nvSpPr>
        <p:spPr>
          <a:xfrm>
            <a:off x="484177" y="2296497"/>
            <a:ext cx="1077956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CONTROLE DE ACESSO DE UM PRÉDIO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 O espaço a proteger é um prédio de dois níveis com uma área de 250 m2;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 O prédio é dividido em 4 zonas;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 Compartimentos: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Salas de escritório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Laboratórios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Administração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 Deve haver direitos de acesso: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Um administrador do sistema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Guardas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Usuários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 O sistema deve permitir semanas tipo (configuração do acesso a salas em função do horário, dia da semana).</a:t>
            </a:r>
          </a:p>
        </p:txBody>
      </p:sp>
    </p:spTree>
    <p:extLst>
      <p:ext uri="{BB962C8B-B14F-4D97-AF65-F5344CB8AC3E}">
        <p14:creationId xmlns:p14="http://schemas.microsoft.com/office/powerpoint/2010/main" val="913503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0CB84-2547-40A3-5D9B-D413AF7DF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>
            <a:extLst>
              <a:ext uri="{FF2B5EF4-FFF2-40B4-BE49-F238E27FC236}">
                <a16:creationId xmlns:a16="http://schemas.microsoft.com/office/drawing/2014/main" id="{24FCE632-D127-4C3E-5703-E2CC6AA6E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1" y="1948156"/>
            <a:ext cx="4627418" cy="475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30279C3B-A558-F74D-F106-F7EEF581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Estudo de Caso </a:t>
            </a:r>
            <a:br>
              <a:rPr lang="pt-BR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600" b="0" dirty="0">
                <a:solidFill>
                  <a:srgbClr val="0070C0"/>
                </a:solidFill>
              </a:rPr>
              <a:t>CONTROLE DE ACESSO DE UM PRÉDIO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DD5B612E-894E-BC99-DD47-DA3F73DDE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5AC5252-F4CC-1762-219F-6B53BC1B90DF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CF95F41-B6C9-2B94-5860-4F7CF439267C}"/>
              </a:ext>
            </a:extLst>
          </p:cNvPr>
          <p:cNvSpPr txBox="1"/>
          <p:nvPr/>
        </p:nvSpPr>
        <p:spPr>
          <a:xfrm>
            <a:off x="484177" y="2296497"/>
            <a:ext cx="1077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DIAGRAMA DE CLASSE - PARCIAL</a:t>
            </a:r>
            <a:endParaRPr lang="pt-BR" dirty="0">
              <a:solidFill>
                <a:schemeClr val="bg1"/>
              </a:solidFill>
              <a:latin typeface="CIDFont+F1"/>
            </a:endParaRPr>
          </a:p>
        </p:txBody>
      </p:sp>
    </p:spTree>
    <p:extLst>
      <p:ext uri="{BB962C8B-B14F-4D97-AF65-F5344CB8AC3E}">
        <p14:creationId xmlns:p14="http://schemas.microsoft.com/office/powerpoint/2010/main" val="3455878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Prof. </a:t>
            </a:r>
            <a:r>
              <a:rPr lang="pt-BR" dirty="0" err="1">
                <a:solidFill>
                  <a:schemeClr val="bg1"/>
                </a:solidFill>
              </a:rPr>
              <a:t>MSc</a:t>
            </a:r>
            <a:r>
              <a:rPr lang="pt-BR" dirty="0">
                <a:solidFill>
                  <a:schemeClr val="bg1"/>
                </a:solidFill>
              </a:rPr>
              <a:t>. Emmanoel Monteiro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emmanoeljr@gmail.com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@emmanoelmonteiro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CEE62-6EDE-7930-5F3C-5E252AAC5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3F10BD8-E8C6-5B3F-7A41-F1AA51F3D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Estudo de Caso </a:t>
            </a:r>
            <a:br>
              <a:rPr lang="pt-BR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600" b="0" dirty="0">
                <a:solidFill>
                  <a:srgbClr val="0070C0"/>
                </a:solidFill>
              </a:rPr>
              <a:t>CONTROLE DE ACESSO DE UM PRÉDIO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C9756E86-C21B-FB00-AD2B-498593553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EE4E4FC-42BD-78A9-B604-47C78B180796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D93D4CF-08DA-BF70-791E-2C9A16AC783E}"/>
              </a:ext>
            </a:extLst>
          </p:cNvPr>
          <p:cNvSpPr txBox="1"/>
          <p:nvPr/>
        </p:nvSpPr>
        <p:spPr>
          <a:xfrm>
            <a:off x="484177" y="2296497"/>
            <a:ext cx="1077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DESCRIÇÃO DO CASO DE USO: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IDENTIFICAÇÃO DOS ATORES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37793C-E3B7-B378-7D56-D72CC3562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989118"/>
            <a:ext cx="7343641" cy="343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372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285FD-CDA6-4159-4075-63769DC63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B972E51-61C9-F316-E7DA-803AF77C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Estudo de Caso </a:t>
            </a:r>
            <a:br>
              <a:rPr lang="pt-BR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600" b="0" dirty="0">
                <a:solidFill>
                  <a:srgbClr val="0070C0"/>
                </a:solidFill>
              </a:rPr>
              <a:t>CONTROLE DE ACESSO DE UM PRÉDIO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69CDBF7C-BFE0-03C8-21AB-772FCAE49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E32BB00-9A22-1C51-56D6-88AC2BBE3C7D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27B77F0-A284-A7C9-B6F5-3939D257B6D1}"/>
              </a:ext>
            </a:extLst>
          </p:cNvPr>
          <p:cNvSpPr txBox="1"/>
          <p:nvPr/>
        </p:nvSpPr>
        <p:spPr>
          <a:xfrm>
            <a:off x="484177" y="2296497"/>
            <a:ext cx="1077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DESCRIÇÃO DO CASO DE USO: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IDENTIFICAÇÃO DOS USOS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33AE48-D459-019D-E37A-FE0BA2DF0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45" y="2655955"/>
            <a:ext cx="5240914" cy="414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04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F129-5120-85A1-B2BB-7A6CB0EC2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9E1AD6-D7C9-3F75-0F83-E793F4B6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Estudo de Caso </a:t>
            </a:r>
            <a:br>
              <a:rPr lang="pt-BR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600" b="0" dirty="0">
                <a:solidFill>
                  <a:srgbClr val="0070C0"/>
                </a:solidFill>
              </a:rPr>
              <a:t>CONTROLE DE ACESSO DE UM PRÉDIO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2E97CEF7-48A5-24E8-92C2-EDBE38C04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091005F-49B2-D5D8-066D-3302FD78B9C0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69608AC-A062-712C-9132-168BE886E6B3}"/>
              </a:ext>
            </a:extLst>
          </p:cNvPr>
          <p:cNvSpPr txBox="1"/>
          <p:nvPr/>
        </p:nvSpPr>
        <p:spPr>
          <a:xfrm>
            <a:off x="484177" y="2296497"/>
            <a:ext cx="1077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DESCRIÇÃO DO CASO DE USO: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IDENTIFICAÇÃO DAS AÇÕES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638C77-AE2B-CEA8-1094-32F6F5BB2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665829"/>
            <a:ext cx="6249785" cy="4080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61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C1A93-B0C4-3730-1BEC-50607AF6A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C33B9D-7E72-56D1-E36F-54B6B4F2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Estudo de Caso </a:t>
            </a:r>
            <a:br>
              <a:rPr lang="pt-BR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600" b="0" dirty="0">
                <a:solidFill>
                  <a:srgbClr val="0070C0"/>
                </a:solidFill>
              </a:rPr>
              <a:t>CONTROLE DE ACESSO DE UM PRÉDIO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5033F3B1-65DF-9B04-83EF-04D3542F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AC8CB7B-FFD7-8353-A426-9CCD22896350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51685AA-6C46-783C-7A71-BED1AB074BF2}"/>
              </a:ext>
            </a:extLst>
          </p:cNvPr>
          <p:cNvSpPr txBox="1"/>
          <p:nvPr/>
        </p:nvSpPr>
        <p:spPr>
          <a:xfrm>
            <a:off x="484177" y="2296497"/>
            <a:ext cx="1077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DETALHAMENTO DO CASO DE USO: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CONFIGURAÇÃO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FE1727-F63F-3CAF-EE72-7E50456D6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63" y="2923071"/>
            <a:ext cx="36861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483C6B5D-1864-607F-3C5A-C23021823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788" y="2923071"/>
            <a:ext cx="38576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20CD3BF-B68E-3A1E-38D3-2F4D6D077357}"/>
              </a:ext>
            </a:extLst>
          </p:cNvPr>
          <p:cNvSpPr txBox="1"/>
          <p:nvPr/>
        </p:nvSpPr>
        <p:spPr>
          <a:xfrm>
            <a:off x="2042967" y="4740717"/>
            <a:ext cx="2421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 rtl="0">
              <a:buNone/>
            </a:pPr>
            <a:r>
              <a:rPr lang="pt-BR" sz="1800" b="1" i="0" u="none" strike="noStrike" dirty="0"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Diagrama de sequência</a:t>
            </a:r>
            <a:endParaRPr lang="pt-BR" b="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17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8D105-E3B8-C5D0-BD6A-E31CD53C4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E0873EE-A79C-3687-014E-9D68D906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Estudo de Caso </a:t>
            </a:r>
            <a:br>
              <a:rPr lang="pt-BR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600" b="0" dirty="0">
                <a:solidFill>
                  <a:srgbClr val="0070C0"/>
                </a:solidFill>
              </a:rPr>
              <a:t>CONTROLE DE ACESSO DE UM PRÉDIO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60BE9862-893F-402C-F295-563D4147D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7DA853-8435-ED48-ECC8-DAEEBA205761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5C77FD8-B13F-FFA8-3105-713A27ABD443}"/>
              </a:ext>
            </a:extLst>
          </p:cNvPr>
          <p:cNvSpPr txBox="1"/>
          <p:nvPr/>
        </p:nvSpPr>
        <p:spPr>
          <a:xfrm>
            <a:off x="484177" y="2296497"/>
            <a:ext cx="1077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DETALHAMENTO DO CASO DE USO: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CONFIGURAÇÃO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7815DF-5D9F-F15D-7896-0ACA49F64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77" y="2718679"/>
            <a:ext cx="3464368" cy="407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C37FC02-BCB7-BFA6-11B4-49021EF420C3}"/>
              </a:ext>
            </a:extLst>
          </p:cNvPr>
          <p:cNvSpPr txBox="1"/>
          <p:nvPr/>
        </p:nvSpPr>
        <p:spPr>
          <a:xfrm>
            <a:off x="4969023" y="3407047"/>
            <a:ext cx="42719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 rtl="0">
              <a:buNone/>
            </a:pP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Diagrama de sequência: </a:t>
            </a:r>
            <a:r>
              <a:rPr lang="pt-BR" sz="1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Modificações das informações relativas a uma porta</a:t>
            </a:r>
            <a:endParaRPr lang="pt-BR" b="0" dirty="0">
              <a:effectLst/>
            </a:endParaRPr>
          </a:p>
          <a:p>
            <a:pPr>
              <a:buNone/>
            </a:pP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349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B9378-E76A-4F4B-EF1D-F400CE347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E74898D-0DBE-43D4-AB20-977F7E1C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Estudo de Caso </a:t>
            </a:r>
            <a:br>
              <a:rPr lang="pt-BR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600" b="0" dirty="0">
                <a:solidFill>
                  <a:srgbClr val="0070C0"/>
                </a:solidFill>
              </a:rPr>
              <a:t>CONTROLE DE ACESSO DE UM PRÉDIO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C8E7D032-08F7-A0DE-7882-C1CF55FC2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45890D9-1652-F2AA-3AC9-A4D604820A0D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16ABB46-C645-0D6E-CD17-022D4876F6F1}"/>
              </a:ext>
            </a:extLst>
          </p:cNvPr>
          <p:cNvSpPr txBox="1"/>
          <p:nvPr/>
        </p:nvSpPr>
        <p:spPr>
          <a:xfrm>
            <a:off x="484177" y="2296497"/>
            <a:ext cx="1077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DETALHAMENTO DO CASO DE USO: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CONFIGURAÇÃO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8D528C-FC06-CC73-0676-C2C7BD1C7790}"/>
              </a:ext>
            </a:extLst>
          </p:cNvPr>
          <p:cNvSpPr txBox="1"/>
          <p:nvPr/>
        </p:nvSpPr>
        <p:spPr>
          <a:xfrm>
            <a:off x="1491532" y="3730507"/>
            <a:ext cx="4271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 rtl="0">
              <a:buNone/>
            </a:pP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Diagrama de sequência: </a:t>
            </a:r>
            <a:r>
              <a:rPr lang="pt-BR" sz="1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Modificações das informações relativas a uma pessoa</a:t>
            </a:r>
            <a:br>
              <a:rPr lang="pt-BR" dirty="0"/>
            </a:br>
            <a:endParaRPr lang="pt-B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14549EC-A5AB-63A6-D0A1-C0F86B49D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211" y="1911721"/>
            <a:ext cx="3641105" cy="417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8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62595-E1A8-C2FA-273F-0AE355BFE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CC0991D-8DDA-0C35-3D10-C9CCF46DA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646" y="1709832"/>
            <a:ext cx="4371975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CF4770C-E800-B154-CDEB-F469E9FA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Estudo de Caso </a:t>
            </a:r>
            <a:br>
              <a:rPr lang="pt-BR" sz="40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pt-BR" sz="3600" b="0" dirty="0">
                <a:solidFill>
                  <a:srgbClr val="0070C0"/>
                </a:solidFill>
              </a:rPr>
              <a:t>CONTROLE DE ACESSO DE UM PRÉDIO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785EDFF1-288B-3729-4DA9-76AF47477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6690F4C-7C1A-E084-0750-4F53DC43360F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6A3794E-1324-67AB-9E5C-AA9700898571}"/>
              </a:ext>
            </a:extLst>
          </p:cNvPr>
          <p:cNvSpPr txBox="1"/>
          <p:nvPr/>
        </p:nvSpPr>
        <p:spPr>
          <a:xfrm>
            <a:off x="484177" y="2296497"/>
            <a:ext cx="10779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DETALHAMENTO DO CASO DE USO: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CONFIGURAÇÃO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E1AB214-B504-BFDF-65E3-7EE9E359F709}"/>
              </a:ext>
            </a:extLst>
          </p:cNvPr>
          <p:cNvSpPr txBox="1"/>
          <p:nvPr/>
        </p:nvSpPr>
        <p:spPr>
          <a:xfrm>
            <a:off x="1491532" y="3730507"/>
            <a:ext cx="45074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342900" rtl="0">
              <a:buNone/>
            </a:pP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Diagrama de sequência: </a:t>
            </a:r>
            <a:r>
              <a:rPr lang="pt-BR" sz="1800" b="1" i="0" u="none" strike="noStrike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Modificações das informações relativas a um grupo de pessoas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80158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{25515599-3913-4507-82B5-A81E73D57D88}tf78853419_win32</Template>
  <TotalTime>1070</TotalTime>
  <Words>804</Words>
  <Application>Microsoft Office PowerPoint</Application>
  <PresentationFormat>Widescreen</PresentationFormat>
  <Paragraphs>107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CIDFont+F1</vt:lpstr>
      <vt:lpstr>Franklin Gothic Book</vt:lpstr>
      <vt:lpstr>Franklin Gothic Demi</vt:lpstr>
      <vt:lpstr>Personalizado</vt:lpstr>
      <vt:lpstr>ARQUITETURA DE SOFTWARE:  Estudo de Caso de modelagem e análise de arquiteturas utilizando UML</vt:lpstr>
      <vt:lpstr>Estudo de Caso  CONTROLE DE ACESSO DE UM PRÉDIO</vt:lpstr>
      <vt:lpstr>Estudo de Caso  CONTROLE DE ACESSO DE UM PRÉDIO</vt:lpstr>
      <vt:lpstr>Estudo de Caso  CONTROLE DE ACESSO DE UM PRÉDIO</vt:lpstr>
      <vt:lpstr>Estudo de Caso  CONTROLE DE ACESSO DE UM PRÉDIO</vt:lpstr>
      <vt:lpstr>Estudo de Caso  CONTROLE DE ACESSO DE UM PRÉDIO</vt:lpstr>
      <vt:lpstr>Estudo de Caso  CONTROLE DE ACESSO DE UM PRÉDIO</vt:lpstr>
      <vt:lpstr>Estudo de Caso  CONTROLE DE ACESSO DE UM PRÉDIO</vt:lpstr>
      <vt:lpstr>Estudo de Caso  CONTROLE DE ACESSO DE UM PRÉDIO</vt:lpstr>
      <vt:lpstr>Estudo de Caso  CONTROLE DE ACESSO DE UM PRÉDIO</vt:lpstr>
      <vt:lpstr>Estudo de Caso  CONTROLE DE ACESSO DE UM PRÉDIO</vt:lpstr>
      <vt:lpstr>Estudo de Caso  CONTROLE DE ACESSO DE UM PRÉDIO</vt:lpstr>
      <vt:lpstr>Estudo de Caso  CONTROLE DE ACESSO DE UM PRÉDIO</vt:lpstr>
      <vt:lpstr>Estudo de Caso  CONTROLE DE ACESSO DE UM PRÉDIO</vt:lpstr>
      <vt:lpstr>Estudo de Caso  CONTROLE DE ACESSO DE UM PRÉDIO</vt:lpstr>
      <vt:lpstr>Estudo de Caso  CONTROLE DE ACESSO DE UM PRÉDIO</vt:lpstr>
      <vt:lpstr>Estudo de Caso  CONTROLE DE ACESSO DE UM PRÉDIO</vt:lpstr>
      <vt:lpstr>Estudo de Caso  CONTROLE DE ACESSO DE UM PRÉDIO</vt:lpstr>
      <vt:lpstr>Estudo de Caso  CONTROLE DE ACESSO DE UM PRÉDIO</vt:lpstr>
      <vt:lpstr>Estudo de Caso  CONTROLE DE ACESSO DE UM PRÉDIO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Emmanoel Monteiro de Sousa Junior</dc:creator>
  <cp:lastModifiedBy>Emmanoel Monteiro</cp:lastModifiedBy>
  <cp:revision>72</cp:revision>
  <dcterms:created xsi:type="dcterms:W3CDTF">2024-11-06T17:53:21Z</dcterms:created>
  <dcterms:modified xsi:type="dcterms:W3CDTF">2025-03-30T14:33:18Z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