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09" r:id="rId7"/>
    <p:sldId id="472" r:id="rId8"/>
    <p:sldId id="473" r:id="rId9"/>
    <p:sldId id="466" r:id="rId10"/>
    <p:sldId id="467" r:id="rId11"/>
    <p:sldId id="468" r:id="rId12"/>
    <p:sldId id="469" r:id="rId13"/>
    <p:sldId id="470" r:id="rId14"/>
    <p:sldId id="471" r:id="rId15"/>
    <p:sldId id="474" r:id="rId16"/>
    <p:sldId id="475" r:id="rId17"/>
    <p:sldId id="476" r:id="rId18"/>
    <p:sldId id="477" r:id="rId19"/>
    <p:sldId id="398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07/02/2025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07/02/2025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2084E-D9B7-EEC6-4F81-5CC898B0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FDFB98C-59BE-1435-BDB8-E32F7028C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12D581E-DE5F-AFD3-348B-0A9D02827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C1D1400-0907-85DC-06FD-B287FBDCC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10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753D9-0301-F52F-FC7B-969EE8F64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9E7CF45-7D22-A918-C184-2C038AD2A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7DDF346-932B-D131-2D2A-298678E4F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B42781-C250-93EB-7D6C-13F14C0BC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719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B74BB-DE87-7067-2361-009AFB391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DBFD514-A847-13AC-382D-DFB789F04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20608D3-7E00-45ED-4555-23AE8C446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48F8B57-E218-1578-46E8-DE22BDD9F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927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9F4F-CE60-AA16-2B6B-EDD7FFF1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BF72A26-769D-E5B0-C4B3-ADE639607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0D9F2A2-1E40-E5CE-02D3-05137A912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0A38FDA-CFD0-2A9F-DC45-AFABFC611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1173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57A3-E23F-14D0-6AD3-980039DAF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6C4FECE-77AD-E0F5-4F30-E6504DEAF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719A2C5-BFDF-DDA9-F989-96AC779F4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89B79F7-C28D-EFF7-2D1D-8978E922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116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8152-C6A0-F642-BB34-2D5CB781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EFA0ADC-9FAA-1235-2BF4-816615AC0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0F3D7A3-CCDF-C583-F885-2D63F1595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4BC20-DB10-F81A-33C9-2824BCB95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891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8378-2CF4-4D55-773C-838BCF12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2354240-6817-F0EE-3D6B-3C68608B0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8A566E5-CBDB-38BF-B4E7-C4B03DC3B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97EA2E-A233-420B-3AE8-66DA67803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96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EB84-F138-F13C-90E7-341AF3D5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8312D7-F1F2-21AC-C917-B35F6FB92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F80C774-54A7-48E3-05F1-1B3AD5E01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841F43F-B1C9-08CB-2051-F8BEEAF48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10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3DFB-76C2-4D9B-D015-AB37DDC03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E5E3CC7-3E48-6C71-A8B2-7E6513679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E01496F-63DC-697F-FA36-6C0EFE60B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5C0DA5-47E7-85D7-F732-0CDE8E30B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59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DDD73-E688-63AC-1EBB-A30531BE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92243E-5A5F-3178-0183-7AB6EE64E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CC23E7B-7973-513C-9F6F-DCB8E45B1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75855CD-639F-E716-BA65-44DC4623D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6007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99A5-184B-407B-47D2-C8201837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7CB86F2-4A4D-B763-5AFB-D32D9971F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936F7C1-086A-CA56-8BC7-91B72397C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C2CE321-7541-D58C-299B-4685CEA79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54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F156-2658-976C-0F7D-5854B2DC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CB3D1B-D275-283F-8D77-C74E5E546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B6AE3BF-B5B1-8E5C-A013-AB618CA0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2422E3C-D7A7-8C9C-698F-709D47DF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0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Como a Evolução dos Paradigmas de Programação e influenciaram nos Padrões Arquiteturais de Software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CD50-AC23-9479-182F-F2F06E772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A84AA3-21B7-19C6-C8B9-7CE0BC13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636A49D-7CA7-A535-C8BF-569648FE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F350BD-A633-B256-73F5-FEF3588BA0F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49302CF-9892-F99D-4F04-09A7B28CA558}"/>
              </a:ext>
            </a:extLst>
          </p:cNvPr>
          <p:cNvSpPr txBox="1"/>
          <p:nvPr/>
        </p:nvSpPr>
        <p:spPr>
          <a:xfrm>
            <a:off x="1187355" y="2257657"/>
            <a:ext cx="5104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Concorrente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B65340C-A9F8-AC63-821E-FE522F4A18D0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18F6E7-E467-C4C4-71B8-36CC1340BB4D}"/>
              </a:ext>
            </a:extLst>
          </p:cNvPr>
          <p:cNvSpPr txBox="1"/>
          <p:nvPr/>
        </p:nvSpPr>
        <p:spPr>
          <a:xfrm>
            <a:off x="594361" y="2991926"/>
            <a:ext cx="4951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Anos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1980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popularizado por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languages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como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Erlang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(desenvolvida pela Ericsson para sistemas de telecomunicações).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Foca na execução simultânea de tarefas para aumentar desempenho e escalabilidade.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Erlang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Go,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Rust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C5F85-49A3-CFCA-A78A-6C6675B09122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(Go)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87189A4-0C94-A301-4379-30F06B561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821" y="3447051"/>
            <a:ext cx="3611259" cy="267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5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0217-9494-D8EC-97DD-F843DEBF7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82A2BD-80A1-313F-B75E-D0E9EE81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97228BC-F525-F717-6F40-9837A92A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B5E7732-D52A-8579-BDC5-A7CD54BB6F1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350D6-C426-0CD6-1843-BCDAB3443085}"/>
              </a:ext>
            </a:extLst>
          </p:cNvPr>
          <p:cNvSpPr txBox="1"/>
          <p:nvPr/>
        </p:nvSpPr>
        <p:spPr>
          <a:xfrm>
            <a:off x="1187355" y="2257657"/>
            <a:ext cx="5104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</a:t>
            </a:r>
            <a:r>
              <a:rPr lang="pt-BR" sz="2800" b="1" dirty="0" err="1">
                <a:solidFill>
                  <a:schemeClr val="bg1"/>
                </a:solidFill>
                <a:latin typeface="CIDFont+F1"/>
              </a:rPr>
              <a:t>Database</a:t>
            </a:r>
            <a:endParaRPr lang="pt-BR" sz="2800" b="1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87E2890-5D24-91BA-DF43-8048B0A23F11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90D158-32B6-EA79-D501-CA1DDE9C74E9}"/>
              </a:ext>
            </a:extLst>
          </p:cNvPr>
          <p:cNvSpPr txBox="1"/>
          <p:nvPr/>
        </p:nvSpPr>
        <p:spPr>
          <a:xfrm>
            <a:off x="594361" y="2991926"/>
            <a:ext cx="4951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Década de 1970, impulsionado por linguagens como SQL e Prolog.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Foca em o que deve ser feito em vez de como deve ser feito.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SQL, XSLT.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164467-B80D-44F4-26F0-CEA85F716069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(SQL)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91814A-C97E-59AC-3573-BC11B345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31" y="3651522"/>
            <a:ext cx="5092752" cy="5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4A92B-E7E9-D424-2247-5D4EF6B1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5983506-D3FC-8539-ECFB-B5651C4F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68B20CE-3F0B-F477-C7B9-849FEA95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CF3981-C5AB-6935-A962-FE0762B2C06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45355D6-1E58-B418-BAB5-90EA33457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59790"/>
              </p:ext>
            </p:extLst>
          </p:nvPr>
        </p:nvGraphicFramePr>
        <p:xfrm>
          <a:off x="594360" y="2062862"/>
          <a:ext cx="10869758" cy="4087753"/>
        </p:xfrm>
        <a:graphic>
          <a:graphicData uri="http://schemas.openxmlformats.org/drawingml/2006/table">
            <a:tbl>
              <a:tblPr/>
              <a:tblGrid>
                <a:gridCol w="1110716">
                  <a:extLst>
                    <a:ext uri="{9D8B030D-6E8A-4147-A177-3AD203B41FA5}">
                      <a16:colId xmlns:a16="http://schemas.microsoft.com/office/drawing/2014/main" val="1293084981"/>
                    </a:ext>
                  </a:extLst>
                </a:gridCol>
                <a:gridCol w="1236321">
                  <a:extLst>
                    <a:ext uri="{9D8B030D-6E8A-4147-A177-3AD203B41FA5}">
                      <a16:colId xmlns:a16="http://schemas.microsoft.com/office/drawing/2014/main" val="111018561"/>
                    </a:ext>
                  </a:extLst>
                </a:gridCol>
                <a:gridCol w="1078492">
                  <a:extLst>
                    <a:ext uri="{9D8B030D-6E8A-4147-A177-3AD203B41FA5}">
                      <a16:colId xmlns:a16="http://schemas.microsoft.com/office/drawing/2014/main" val="3373294988"/>
                    </a:ext>
                  </a:extLst>
                </a:gridCol>
                <a:gridCol w="2420033">
                  <a:extLst>
                    <a:ext uri="{9D8B030D-6E8A-4147-A177-3AD203B41FA5}">
                      <a16:colId xmlns:a16="http://schemas.microsoft.com/office/drawing/2014/main" val="2328074674"/>
                    </a:ext>
                  </a:extLst>
                </a:gridCol>
                <a:gridCol w="3077651">
                  <a:extLst>
                    <a:ext uri="{9D8B030D-6E8A-4147-A177-3AD203B41FA5}">
                      <a16:colId xmlns:a16="http://schemas.microsoft.com/office/drawing/2014/main" val="1614257332"/>
                    </a:ext>
                  </a:extLst>
                </a:gridCol>
                <a:gridCol w="1946545">
                  <a:extLst>
                    <a:ext uri="{9D8B030D-6E8A-4147-A177-3AD203B41FA5}">
                      <a16:colId xmlns:a16="http://schemas.microsoft.com/office/drawing/2014/main" val="3029540005"/>
                    </a:ext>
                  </a:extLst>
                </a:gridCol>
              </a:tblGrid>
              <a:tr h="271818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Calcificação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Paradigma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Origem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Criadores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Descrição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Linguagens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394124"/>
                  </a:ext>
                </a:extLst>
              </a:tr>
              <a:tr h="660632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Estruturado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Anos 1960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Edsger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Dijkstra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(Fortran)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Foca na eliminação do uso do comando GOTO, substituindo-o por estruturas de controle como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if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while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for.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C e Pascal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39777"/>
                  </a:ext>
                </a:extLst>
              </a:tr>
              <a:tr h="71686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Orientado a Objetos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Anos 1970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Alan Kay (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Smalltalk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Organização em objetos que encapsulam dados e comportamentos.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Smalltalk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Java, C++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28518"/>
                  </a:ext>
                </a:extLst>
              </a:tr>
              <a:tr h="557564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Processamento Paralelo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Anos 1980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Erlang Team (Ericsson)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Execução simultânea de tarefas para melhor desempenho.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Erlang, Go, Rust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169099"/>
                  </a:ext>
                </a:extLst>
              </a:tr>
              <a:tr h="59738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Lógico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Anos 1970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Alain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Colmerauer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(Prolog)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Baseado em regras lógicas e inferências para resolver problemas.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Prolog,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Datalog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267460"/>
                  </a:ext>
                </a:extLst>
              </a:tr>
              <a:tr h="584115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Funcional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Anos 1950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Alonzo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Church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(Lambda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Calculus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), John McCarthy (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Lisp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Baseado em funções matemáticas puras sem efeitos colaterais.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Lisp, Haskell, Elixir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28701"/>
                  </a:ext>
                </a:extLst>
              </a:tr>
              <a:tr h="661443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Consulta (</a:t>
                      </a:r>
                      <a:r>
                        <a:rPr lang="pt-BR" sz="1400" b="1" dirty="0" err="1">
                          <a:solidFill>
                            <a:schemeClr val="bg1"/>
                          </a:solidFill>
                          <a:latin typeface="CIDFont+F1"/>
                        </a:rPr>
                        <a:t>Database</a:t>
                      </a: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 </a:t>
                      </a:r>
                      <a:r>
                        <a:rPr lang="pt-BR" sz="1400" b="1" dirty="0" err="1">
                          <a:solidFill>
                            <a:schemeClr val="bg1"/>
                          </a:solidFill>
                          <a:latin typeface="CIDFont+F1"/>
                        </a:rPr>
                        <a:t>Querying</a:t>
                      </a: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)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Anos 1970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Donald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Chamberlin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(SQL)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Declaração de consultas para manipulação de dados.</a:t>
                      </a: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SQL,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XQuery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39921" marR="39921" marT="19960" marB="19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909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66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3A1F-9D04-52EE-EA36-62A8A538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297D887-3413-0992-DBFA-5E3283E1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22209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Relação Entre Linguagens e Padrões Arquiteturais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C21422A-D2F2-2BDF-D53D-019A343A5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A6B5ED-67D8-9EC7-D017-A24894C108A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00BFD6-0FFA-79FF-B639-6B3806DFA82F}"/>
              </a:ext>
            </a:extLst>
          </p:cNvPr>
          <p:cNvSpPr txBox="1"/>
          <p:nvPr/>
        </p:nvSpPr>
        <p:spPr>
          <a:xfrm>
            <a:off x="484177" y="2296497"/>
            <a:ext cx="10079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evolução das linguagens impacta diretamente como projetamos software e quais padrões arquiteturais adotamos. Cada nova linguagem traz avanços que influenciam escalabilidade, modularidade e desempenho, moldando as arquiteturas que usamos hoje.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25EAC65-046F-0AD6-AE76-D81B076CB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3018"/>
              </p:ext>
            </p:extLst>
          </p:nvPr>
        </p:nvGraphicFramePr>
        <p:xfrm>
          <a:off x="588899" y="3429000"/>
          <a:ext cx="10382250" cy="2194560"/>
        </p:xfrm>
        <a:graphic>
          <a:graphicData uri="http://schemas.openxmlformats.org/drawingml/2006/table">
            <a:tbl>
              <a:tblPr/>
              <a:tblGrid>
                <a:gridCol w="3499968">
                  <a:extLst>
                    <a:ext uri="{9D8B030D-6E8A-4147-A177-3AD203B41FA5}">
                      <a16:colId xmlns:a16="http://schemas.microsoft.com/office/drawing/2014/main" val="459902665"/>
                    </a:ext>
                  </a:extLst>
                </a:gridCol>
                <a:gridCol w="3998794">
                  <a:extLst>
                    <a:ext uri="{9D8B030D-6E8A-4147-A177-3AD203B41FA5}">
                      <a16:colId xmlns:a16="http://schemas.microsoft.com/office/drawing/2014/main" val="3321077170"/>
                    </a:ext>
                  </a:extLst>
                </a:gridCol>
                <a:gridCol w="2883488">
                  <a:extLst>
                    <a:ext uri="{9D8B030D-6E8A-4147-A177-3AD203B41FA5}">
                      <a16:colId xmlns:a16="http://schemas.microsoft.com/office/drawing/2014/main" val="1456629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Evolução da Linguagem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Impacto na Arquitetura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Padrões Relacionados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05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Assembly, C (1950-70s)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Código procedural e monolítico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Nenhum formalizado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095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 err="1">
                          <a:solidFill>
                            <a:schemeClr val="bg1"/>
                          </a:solidFill>
                          <a:latin typeface="CIDFont+F1"/>
                        </a:rPr>
                        <a:t>Smalltalk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CIDFont+F1"/>
                        </a:rPr>
                        <a:t>, C++ (1980-90s)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Programação Orientada a Objetos (POO)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MVC, Camadas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5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Java, C#, PHP (2000s)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Web e Sistemas Corporativos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Cliente-Servidor, SOA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 err="1">
                          <a:solidFill>
                            <a:schemeClr val="bg1"/>
                          </a:solidFill>
                          <a:latin typeface="CIDFont+F1"/>
                        </a:rPr>
                        <a:t>JavaScript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CIDFont+F1"/>
                        </a:rPr>
                        <a:t>, Python, Node.js (2010s)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Aplicações distribuídas e assíncronas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Event-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Driven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, CQRS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41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Go, Rust, Kotlin (2020s)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Microsserviços, alta concorrência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Microservices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Serverless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8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A816B-95B3-4017-94E2-97E75312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8505C69-AC13-7B86-6166-58730E21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22209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Evolução dos Paradigmas de Programação e sua Relação com Padrões Arquiteturais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FFE9F80-59CB-F094-3623-BF99F021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F2EC7D-3688-C86C-4DB1-0A43E2152F3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E77EEB90-2EDE-513D-11BE-BB988E61C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835136"/>
              </p:ext>
            </p:extLst>
          </p:nvPr>
        </p:nvGraphicFramePr>
        <p:xfrm>
          <a:off x="594360" y="2516057"/>
          <a:ext cx="10665044" cy="3559115"/>
        </p:xfrm>
        <a:graphic>
          <a:graphicData uri="http://schemas.openxmlformats.org/drawingml/2006/table">
            <a:tbl>
              <a:tblPr/>
              <a:tblGrid>
                <a:gridCol w="1414201">
                  <a:extLst>
                    <a:ext uri="{9D8B030D-6E8A-4147-A177-3AD203B41FA5}">
                      <a16:colId xmlns:a16="http://schemas.microsoft.com/office/drawing/2014/main" val="3227859091"/>
                    </a:ext>
                  </a:extLst>
                </a:gridCol>
                <a:gridCol w="1157721">
                  <a:extLst>
                    <a:ext uri="{9D8B030D-6E8A-4147-A177-3AD203B41FA5}">
                      <a16:colId xmlns:a16="http://schemas.microsoft.com/office/drawing/2014/main" val="3459692515"/>
                    </a:ext>
                  </a:extLst>
                </a:gridCol>
                <a:gridCol w="1228298">
                  <a:extLst>
                    <a:ext uri="{9D8B030D-6E8A-4147-A177-3AD203B41FA5}">
                      <a16:colId xmlns:a16="http://schemas.microsoft.com/office/drawing/2014/main" val="3490582417"/>
                    </a:ext>
                  </a:extLst>
                </a:gridCol>
                <a:gridCol w="2156346">
                  <a:extLst>
                    <a:ext uri="{9D8B030D-6E8A-4147-A177-3AD203B41FA5}">
                      <a16:colId xmlns:a16="http://schemas.microsoft.com/office/drawing/2014/main" val="492125495"/>
                    </a:ext>
                  </a:extLst>
                </a:gridCol>
                <a:gridCol w="1637732">
                  <a:extLst>
                    <a:ext uri="{9D8B030D-6E8A-4147-A177-3AD203B41FA5}">
                      <a16:colId xmlns:a16="http://schemas.microsoft.com/office/drawing/2014/main" val="969519101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569331780"/>
                    </a:ext>
                  </a:extLst>
                </a:gridCol>
              </a:tblGrid>
              <a:tr h="47087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Classificação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Paradigma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Ano de Origem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Influenciadores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Padrão Arquitetural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Conceito Agregado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867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Monolítico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1950s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John von Neumann, Alan Turing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Arquitetura Monolítica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Controle sequencial, estado compartilhado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188508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Estruturado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1960s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Edsger Dijkstra, Niklaus Wirth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Arquitetura em Camadas (Layered)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Modularização, separação de responsabilidades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194796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Procedural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1960s-1970s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Dennis Ritchie, Niklaus Wirth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Microkernel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Organização modular em funções reutilizáveis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492186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Orientado a Objetos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1970s-1980s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Alan Kay, Bjarn Stroustrup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MVC (Model-View-Controller)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Encapsulamento, modularidade, reuso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98171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Imperativo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Concorrente/Paralelo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1980s-1990s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Tony Hoare, Leslie Lamport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Pipes &amp; Filters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Processamento distribuído e paralelo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3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A4DE-E704-D229-D8A4-1674F4AA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70028B3-4C29-E26F-3BD7-634DED4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22209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Evolução dos Paradigmas de Programação e sua Relação com Padrões Arquiteturais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BFA4031-45BA-4167-3801-876852BE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688811-C508-768D-A2F1-2332C2934D2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4BC219C-ECD6-52A0-4702-4F7537C97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97339"/>
              </p:ext>
            </p:extLst>
          </p:nvPr>
        </p:nvGraphicFramePr>
        <p:xfrm>
          <a:off x="594360" y="2516057"/>
          <a:ext cx="10665044" cy="3676031"/>
        </p:xfrm>
        <a:graphic>
          <a:graphicData uri="http://schemas.openxmlformats.org/drawingml/2006/table">
            <a:tbl>
              <a:tblPr/>
              <a:tblGrid>
                <a:gridCol w="1179849">
                  <a:extLst>
                    <a:ext uri="{9D8B030D-6E8A-4147-A177-3AD203B41FA5}">
                      <a16:colId xmlns:a16="http://schemas.microsoft.com/office/drawing/2014/main" val="3227859091"/>
                    </a:ext>
                  </a:extLst>
                </a:gridCol>
                <a:gridCol w="1296537">
                  <a:extLst>
                    <a:ext uri="{9D8B030D-6E8A-4147-A177-3AD203B41FA5}">
                      <a16:colId xmlns:a16="http://schemas.microsoft.com/office/drawing/2014/main" val="3459692515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val="3490582417"/>
                    </a:ext>
                  </a:extLst>
                </a:gridCol>
                <a:gridCol w="1746914">
                  <a:extLst>
                    <a:ext uri="{9D8B030D-6E8A-4147-A177-3AD203B41FA5}">
                      <a16:colId xmlns:a16="http://schemas.microsoft.com/office/drawing/2014/main" val="492125495"/>
                    </a:ext>
                  </a:extLst>
                </a:gridCol>
                <a:gridCol w="1610436">
                  <a:extLst>
                    <a:ext uri="{9D8B030D-6E8A-4147-A177-3AD203B41FA5}">
                      <a16:colId xmlns:a16="http://schemas.microsoft.com/office/drawing/2014/main" val="969519101"/>
                    </a:ext>
                  </a:extLst>
                </a:gridCol>
                <a:gridCol w="3289111">
                  <a:extLst>
                    <a:ext uri="{9D8B030D-6E8A-4147-A177-3AD203B41FA5}">
                      <a16:colId xmlns:a16="http://schemas.microsoft.com/office/drawing/2014/main" val="569331780"/>
                    </a:ext>
                  </a:extLst>
                </a:gridCol>
              </a:tblGrid>
              <a:tr h="47087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Classificação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Paradigma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Ano de Origem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Influenciadores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Padrão Arquitetural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IDFont+F1"/>
                        </a:rPr>
                        <a:t>Conceito Agregado</a:t>
                      </a:r>
                      <a:endParaRPr lang="pt-BR" sz="1400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8673"/>
                  </a:ext>
                </a:extLst>
              </a:tr>
              <a:tr h="62779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Funcional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1930s (teoria), 1970s (linguagens práticas)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Alonzo Church, John McCarthy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Event-Driven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  <a:latin typeface="CIDFont+F1"/>
                        </a:rPr>
                        <a:t>Imutabilidade, programação reativa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188508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Lógico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1970s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Alain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Colmerauer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Robert Kowalski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Blackboard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Inferência baseada em regras, IA simbólica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194796"/>
                  </a:ext>
                </a:extLst>
              </a:tr>
              <a:tr h="50496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Baseado em Componentes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1990s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Clemens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Szyperski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Microservices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Baixo acoplamento, modularidade, escalabilidade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492186"/>
                  </a:ext>
                </a:extLst>
              </a:tr>
              <a:tr h="696036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Orientado a Serviços (SOA)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2000s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Thomas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Erl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Roy Fielding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Service-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Oriented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Architecture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 (SOA)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Comunicação entre serviços independentes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98171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pt-BR" sz="1400" b="1">
                          <a:solidFill>
                            <a:schemeClr val="bg1"/>
                          </a:solidFill>
                          <a:latin typeface="CIDFont+F1"/>
                        </a:rPr>
                        <a:t>Declarativo</a:t>
                      </a:r>
                      <a:endParaRPr lang="pt-BR" sz="140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IDFont+F1"/>
                        </a:rPr>
                        <a:t>Reativo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2010s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Jonas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Bonér</a:t>
                      </a:r>
                      <a:endParaRPr lang="pt-BR" sz="1400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Event </a:t>
                      </a:r>
                      <a:r>
                        <a:rPr lang="pt-BR" sz="1400" dirty="0" err="1">
                          <a:solidFill>
                            <a:schemeClr val="bg1"/>
                          </a:solidFill>
                          <a:latin typeface="CIDFont+F1"/>
                        </a:rPr>
                        <a:t>Sourcing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, CQRS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  <a:latin typeface="CIDFont+F1"/>
                        </a:rPr>
                        <a:t>Modelagem baseada em eventos, resposta assíncrona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1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12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9519267" cy="3709987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são Paradigmas de Programação?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Diferença entre Paradigma Imperativo e Paradigma Declarativo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Principais Paradigmas de Programação.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Relação Entre Paradigmas de Programação e Padrões Arquiteturais.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Paradigmas de Programação?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58074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paradigmas de programação são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modelos ou estilos que definem a forma como os programas de computador são organizados e escritos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Eles influenciam a estrutura do código,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 maneira como os problemas são resolvidos e como os dados são manipulados.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Diferentes paradigmas surgiram ao longo do tempo, conforme a computação evoluiu e novas necessidades surgiram.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D730F3A-685D-18D3-2F55-5B06EFB0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94" y="3104543"/>
            <a:ext cx="4937506" cy="25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EF74-1749-C7FE-D2A7-0C9BBB779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2923BF-3418-82F5-D80A-0F3C5ECF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Diferença entre Paradigma Imperativo e Paradigma Declarativo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45135CD-B7B3-13DF-AA81-E1F9673D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7575DC-8B6A-1085-9456-EF13AA2FEC9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31F66E-65CE-F940-2696-E0D6E1BB8F63}"/>
              </a:ext>
            </a:extLst>
          </p:cNvPr>
          <p:cNvSpPr txBox="1"/>
          <p:nvPr/>
        </p:nvSpPr>
        <p:spPr>
          <a:xfrm>
            <a:off x="484177" y="2296497"/>
            <a:ext cx="58074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paradigmas de programação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imperativo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declarativo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representam abordagens fundamentais na forma como os programas são escritos e executados. A diferença essencial entre eles está na forma como expressam a lógica da computação.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FB31AA-E175-2B60-456A-BE60D8A75396}"/>
              </a:ext>
            </a:extLst>
          </p:cNvPr>
          <p:cNvSpPr txBox="1"/>
          <p:nvPr/>
        </p:nvSpPr>
        <p:spPr>
          <a:xfrm>
            <a:off x="484177" y="3909207"/>
            <a:ext cx="58074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Paradigma Imperativo: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Surgiu nos anos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1950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influenciado por linguagens como Assembly e Fortran (criado por John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Backus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na IBM em 1957).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0ECF71-850D-50E9-F637-B916F4A16735}"/>
              </a:ext>
            </a:extLst>
          </p:cNvPr>
          <p:cNvSpPr txBox="1"/>
          <p:nvPr/>
        </p:nvSpPr>
        <p:spPr>
          <a:xfrm>
            <a:off x="484176" y="4967919"/>
            <a:ext cx="58074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Paradigma Declarativo: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Surgiu nos anos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1970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com Prolog (Alain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Colmerauer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Lisp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(John McCarthy) e SQL (Donald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Chamberlin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 O paradigma tem raízes no cálculo lambda, formulado por Alonzo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Church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nos anos 1930.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780BEBA-1C37-DD4D-5290-7AC80B8F7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694" y="3104543"/>
            <a:ext cx="4937506" cy="253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7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F34E-FDD8-4FD0-BBC8-3A738F5B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712D53E-8109-515C-AA29-3DCCA94C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Diferença entre Paradigma Imperativo e Paradigma Declarativo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17D6F4D-ED6E-A0E5-1DB3-9FFC094CC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C7F315B-9EEF-FA07-1062-A037ECB8FA0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49C67A3-48F2-1B6A-1535-6996DE61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39710"/>
              </p:ext>
            </p:extLst>
          </p:nvPr>
        </p:nvGraphicFramePr>
        <p:xfrm>
          <a:off x="594360" y="2837822"/>
          <a:ext cx="10856747" cy="2926080"/>
        </p:xfrm>
        <a:graphic>
          <a:graphicData uri="http://schemas.openxmlformats.org/drawingml/2006/table">
            <a:tbl>
              <a:tblPr/>
              <a:tblGrid>
                <a:gridCol w="2604499">
                  <a:extLst>
                    <a:ext uri="{9D8B030D-6E8A-4147-A177-3AD203B41FA5}">
                      <a16:colId xmlns:a16="http://schemas.microsoft.com/office/drawing/2014/main" val="2254241008"/>
                    </a:ext>
                  </a:extLst>
                </a:gridCol>
                <a:gridCol w="4495523">
                  <a:extLst>
                    <a:ext uri="{9D8B030D-6E8A-4147-A177-3AD203B41FA5}">
                      <a16:colId xmlns:a16="http://schemas.microsoft.com/office/drawing/2014/main" val="2028858264"/>
                    </a:ext>
                  </a:extLst>
                </a:gridCol>
                <a:gridCol w="3756725">
                  <a:extLst>
                    <a:ext uri="{9D8B030D-6E8A-4147-A177-3AD203B41FA5}">
                      <a16:colId xmlns:a16="http://schemas.microsoft.com/office/drawing/2014/main" val="8854758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Característica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Paradigma Imperativo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Paradigma Declarativo</a:t>
                      </a:r>
                      <a:endParaRPr lang="pt-BR" dirty="0">
                        <a:solidFill>
                          <a:schemeClr val="tx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34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Definição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O programador especifica 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CIDFont+F1"/>
                        </a:rPr>
                        <a:t>como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 uma tarefa deve ser realizada, passo a passo.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O programador especifica 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CIDFont+F1"/>
                        </a:rPr>
                        <a:t>o que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 deseja que aconteça, sem detalhar os passos.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424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Execução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Baseia-se em estados mutáveis e sequências de instruções.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Baseia-se em expressões e relações matemáticas.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0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Controle de Fluxo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Utiliza loops, condicionais e variáveis modificáveis.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Utiliza regras, expressões ou funções puras.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4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Exemplo de Linguagem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solidFill>
                            <a:schemeClr val="bg1"/>
                          </a:solidFill>
                          <a:latin typeface="CIDFont+F1"/>
                        </a:rPr>
                        <a:t>C, Java, Python (modo imperativo), Pascal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SQL,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Haskell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, Prolog,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Lisp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7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FDCF-AF20-EAD3-75E2-B6B7979F6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6B5871C-8A6C-C4FF-ED33-D742E602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53D7568-24EF-3AD2-5D66-446CCB90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58FA0E-13D7-CC2C-5BA8-5727323FD4B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C7EB9A-C4AC-8BA9-D8B6-422D4A3B48DC}"/>
              </a:ext>
            </a:extLst>
          </p:cNvPr>
          <p:cNvSpPr txBox="1"/>
          <p:nvPr/>
        </p:nvSpPr>
        <p:spPr>
          <a:xfrm>
            <a:off x="1187355" y="2257657"/>
            <a:ext cx="5104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Estruturado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B35534B-03D5-62DC-E241-FBB548778A32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09447F-D302-82BB-AA47-3D0448D07F3D}"/>
              </a:ext>
            </a:extLst>
          </p:cNvPr>
          <p:cNvSpPr txBox="1"/>
          <p:nvPr/>
        </p:nvSpPr>
        <p:spPr>
          <a:xfrm>
            <a:off x="594361" y="2991926"/>
            <a:ext cx="495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Década de 1960, formalizado por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Edsger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Dijkstra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no artigo Go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Statement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Considered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Harmful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(1968).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Melhoria do paradigma imperativo, eliminando o uso excessivo de goto e incentivando o uso de estruturas como loops e funções para modularizar código.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C, Pascal, Ada.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502949-B7AD-623C-1916-2FBA5FBD8E9E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(C)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5BC511-1977-76B4-0E11-66791BF36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592" y="3496744"/>
            <a:ext cx="3395371" cy="23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2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34660-A4E8-B0E6-630C-EBCD8759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3FD39A4-2FEF-EE07-3DFE-D01F654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228CE61-D051-5AD5-0534-11985B79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3CE4DA-3E00-E580-AF8A-1C751D535E5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3C528B-A0E9-C3E2-290F-A55BE7ABDC6C}"/>
              </a:ext>
            </a:extLst>
          </p:cNvPr>
          <p:cNvSpPr txBox="1"/>
          <p:nvPr/>
        </p:nvSpPr>
        <p:spPr>
          <a:xfrm>
            <a:off x="1187355" y="2257657"/>
            <a:ext cx="6318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Orientado a Objetos (POO)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7D2519A-863E-8827-685A-773B228AE4E2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86B553-928C-DE71-7C17-D4698AE60EFE}"/>
              </a:ext>
            </a:extLst>
          </p:cNvPr>
          <p:cNvSpPr txBox="1"/>
          <p:nvPr/>
        </p:nvSpPr>
        <p:spPr>
          <a:xfrm>
            <a:off x="594361" y="2991926"/>
            <a:ext cx="49512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Anos 1970, com a linguagem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Smalltalk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criada por Alan Kay no Xerox PARC.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Baseia-se na organização do código em objetos, que encapsulam estado (atributos) e comportamento (métodos). Utiliza conceitos como herança, polimorfismo e encapsulamento.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Java, C++, Python.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4CD764-C41E-CD6B-E931-EE8883A12927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(Java)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3B5B31-92EB-C0DC-1DA9-F385187D6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31" y="3382246"/>
            <a:ext cx="3502129" cy="23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0F84-DE23-39A6-43FF-8BF4632F4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0F6C69A-43F7-5AD7-A390-E790CC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853A9F8-D9B1-735B-17AB-9603B78C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2615D3-40D7-30C7-4672-2E1DCAD234A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2965639-E26A-E20B-B73F-F5C35A3A8805}"/>
              </a:ext>
            </a:extLst>
          </p:cNvPr>
          <p:cNvSpPr txBox="1"/>
          <p:nvPr/>
        </p:nvSpPr>
        <p:spPr>
          <a:xfrm>
            <a:off x="1187355" y="2257657"/>
            <a:ext cx="5104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Funcional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FB7A3B5-739F-474D-A3EA-F7D51C87D233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4411CE-AD39-48BB-6915-9F5FDAC72769}"/>
              </a:ext>
            </a:extLst>
          </p:cNvPr>
          <p:cNvSpPr txBox="1"/>
          <p:nvPr/>
        </p:nvSpPr>
        <p:spPr>
          <a:xfrm>
            <a:off x="594361" y="2991926"/>
            <a:ext cx="495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Década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1950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influenciado pelo cálculo lambda de Alonzo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Church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implementado pela primeira vez na linguagem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Lisp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(criada por John McCarthy em 1958).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Baseia-se em funções matemáticas puras, evitando estados mutáveis e efeitos colaterais.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Lisp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Haskell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Elixir.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A097DA-CCF2-1591-4B79-FC789184D964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Haskell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5F25FE0-7B82-10D7-87A3-03072E8B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31" y="3498231"/>
            <a:ext cx="3398866" cy="10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6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C8D0E-2600-CAB5-A0FE-79958331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543F14-8D47-5648-52FF-6B534AE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Principais Paradigmas de Programação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C18188F-40C2-5A75-05DC-CAC60939F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5B5F89-4A21-0205-EF5E-C8956F90F2D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A4CBE8-1CA6-1112-F60F-7A5D5407F634}"/>
              </a:ext>
            </a:extLst>
          </p:cNvPr>
          <p:cNvSpPr txBox="1"/>
          <p:nvPr/>
        </p:nvSpPr>
        <p:spPr>
          <a:xfrm>
            <a:off x="1187355" y="2257657"/>
            <a:ext cx="51042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solidFill>
                  <a:schemeClr val="bg1"/>
                </a:solidFill>
                <a:latin typeface="CIDFont+F1"/>
              </a:rPr>
              <a:t>Paradigma Lógico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017A999-96B7-EBBD-C40D-C1CF9645956C}"/>
              </a:ext>
            </a:extLst>
          </p:cNvPr>
          <p:cNvSpPr/>
          <p:nvPr/>
        </p:nvSpPr>
        <p:spPr>
          <a:xfrm>
            <a:off x="750626" y="2334601"/>
            <a:ext cx="436729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3172D7-5F28-B24E-1337-0EDFFEEF2F8D}"/>
              </a:ext>
            </a:extLst>
          </p:cNvPr>
          <p:cNvSpPr txBox="1"/>
          <p:nvPr/>
        </p:nvSpPr>
        <p:spPr>
          <a:xfrm>
            <a:off x="594361" y="2991926"/>
            <a:ext cx="4951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Origem: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Anos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1970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desenvolvido com Prolog por Alain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Colmerauer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na Universidade de Marselha.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Baseia-se em regras lógicas e inferências para resolver problemas. Em vez de sequências de comandos, define-se um conjunto de fatos e regras que um mecanismo de inferência utiliza para deduzir resultados.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Linguagens: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Prolog.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B1A438-B5F1-F33B-AE9F-1EBB59732E33}"/>
              </a:ext>
            </a:extLst>
          </p:cNvPr>
          <p:cNvSpPr txBox="1"/>
          <p:nvPr/>
        </p:nvSpPr>
        <p:spPr>
          <a:xfrm>
            <a:off x="5901231" y="2991925"/>
            <a:ext cx="4951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Exemplo de Código (Prolog)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8F6974-2EE8-4DCD-A9D8-FB4D05D53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30" y="3572305"/>
            <a:ext cx="5433881" cy="13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2821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881</TotalTime>
  <Words>1427</Words>
  <Application>Microsoft Office PowerPoint</Application>
  <PresentationFormat>Widescreen</PresentationFormat>
  <Paragraphs>258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CIDFont+F1</vt:lpstr>
      <vt:lpstr>Franklin Gothic Book</vt:lpstr>
      <vt:lpstr>Franklin Gothic Demi</vt:lpstr>
      <vt:lpstr>Personalizado</vt:lpstr>
      <vt:lpstr>ARQUITETURA DE SOFTWARE:  Como a Evolução dos Paradigmas de Programação e influenciaram nos Padrões Arquiteturais de Software</vt:lpstr>
      <vt:lpstr>Agenda</vt:lpstr>
      <vt:lpstr>O que são Paradigmas de Programação?</vt:lpstr>
      <vt:lpstr>Diferença entre Paradigma Imperativo e Paradigma Declarativo</vt:lpstr>
      <vt:lpstr>Diferença entre Paradigma Imperativo e Paradigma Declarativo</vt:lpstr>
      <vt:lpstr>Principais Paradigmas de Programação</vt:lpstr>
      <vt:lpstr>Principais Paradigmas de Programação</vt:lpstr>
      <vt:lpstr>Principais Paradigmas de Programação</vt:lpstr>
      <vt:lpstr>Principais Paradigmas de Programação</vt:lpstr>
      <vt:lpstr>Principais Paradigmas de Programação</vt:lpstr>
      <vt:lpstr>Principais Paradigmas de Programação</vt:lpstr>
      <vt:lpstr>Principais Paradigmas de Programação</vt:lpstr>
      <vt:lpstr>Relação Entre Linguagens e Padrões Arquiteturais</vt:lpstr>
      <vt:lpstr>Evolução dos Paradigmas de Programação e sua Relação com Padrões Arquiteturais</vt:lpstr>
      <vt:lpstr>Evolução dos Paradigmas de Programação e sua Relação com Padrões Arquiteturais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43</cp:revision>
  <dcterms:created xsi:type="dcterms:W3CDTF">2024-11-06T17:53:21Z</dcterms:created>
  <dcterms:modified xsi:type="dcterms:W3CDTF">2025-02-07T14:10:46Z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