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48"/>
  </p:notesMasterIdLst>
  <p:handoutMasterIdLst>
    <p:handoutMasterId r:id="rId49"/>
  </p:handoutMasterIdLst>
  <p:sldIdLst>
    <p:sldId id="410" r:id="rId5"/>
    <p:sldId id="383" r:id="rId6"/>
    <p:sldId id="409" r:id="rId7"/>
    <p:sldId id="478" r:id="rId8"/>
    <p:sldId id="479" r:id="rId9"/>
    <p:sldId id="480" r:id="rId10"/>
    <p:sldId id="472" r:id="rId11"/>
    <p:sldId id="481" r:id="rId12"/>
    <p:sldId id="482" r:id="rId13"/>
    <p:sldId id="484" r:id="rId14"/>
    <p:sldId id="483" r:id="rId15"/>
    <p:sldId id="485" r:id="rId16"/>
    <p:sldId id="486" r:id="rId17"/>
    <p:sldId id="487" r:id="rId18"/>
    <p:sldId id="488" r:id="rId19"/>
    <p:sldId id="490" r:id="rId20"/>
    <p:sldId id="489" r:id="rId21"/>
    <p:sldId id="491" r:id="rId22"/>
    <p:sldId id="492" r:id="rId23"/>
    <p:sldId id="493" r:id="rId24"/>
    <p:sldId id="494" r:id="rId25"/>
    <p:sldId id="495" r:id="rId26"/>
    <p:sldId id="496" r:id="rId27"/>
    <p:sldId id="497" r:id="rId28"/>
    <p:sldId id="498" r:id="rId29"/>
    <p:sldId id="499" r:id="rId30"/>
    <p:sldId id="500" r:id="rId31"/>
    <p:sldId id="501" r:id="rId32"/>
    <p:sldId id="502" r:id="rId33"/>
    <p:sldId id="503" r:id="rId34"/>
    <p:sldId id="504" r:id="rId35"/>
    <p:sldId id="505" r:id="rId36"/>
    <p:sldId id="512" r:id="rId37"/>
    <p:sldId id="506" r:id="rId38"/>
    <p:sldId id="508" r:id="rId39"/>
    <p:sldId id="507" r:id="rId40"/>
    <p:sldId id="509" r:id="rId41"/>
    <p:sldId id="510" r:id="rId42"/>
    <p:sldId id="511" r:id="rId43"/>
    <p:sldId id="513" r:id="rId44"/>
    <p:sldId id="514" r:id="rId45"/>
    <p:sldId id="515" r:id="rId46"/>
    <p:sldId id="398" r:id="rId47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327" autoAdjust="0"/>
  </p:normalViewPr>
  <p:slideViewPr>
    <p:cSldViewPr snapToGrid="0">
      <p:cViewPr varScale="1">
        <p:scale>
          <a:sx n="69" d="100"/>
          <a:sy n="69" d="100"/>
        </p:scale>
        <p:origin x="780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commentAuthors" Target="commentAuthors.xml"/><Relationship Id="rId55" Type="http://schemas.microsoft.com/office/2018/10/relationships/authors" Target="author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2F41AB2A-FCB0-449C-94A2-E3FFDC5F192E}" type="datetime1">
              <a:rPr lang="pt-BR" smtClean="0"/>
              <a:t>24/03/2025</a:t>
            </a:fld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E2C230DF-5933-439D-898F-38E9AC9BA688}" type="slidenum">
              <a:rPr lang="pt-BR" smtClean="0"/>
              <a:t>‹nº›</a:t>
            </a:fld>
            <a:endParaRPr lang="pt-BR" dirty="0"/>
          </a:p>
        </p:txBody>
      </p:sp>
      <p:sp>
        <p:nvSpPr>
          <p:cNvPr id="7" name="Espaço Reservado para Rodapé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8" name="Espaço Reservado para Cabeçalho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6F315709-B4D1-47A8-A516-AEABF47ED22D}" type="datetime1">
              <a:rPr lang="pt-BR" smtClean="0"/>
              <a:pPr/>
              <a:t>24/03/2025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A89C7E07-3C67-C64C-8DA0-0404F630397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DE2F2-F619-0BE6-4206-0D34913CFF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2829B2E-3617-5C3B-A6C5-AE86FA093D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CF8B0CC-F550-49BC-9B88-A9E91CAAA8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14570D7-4483-5283-858D-18F7717EAD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49785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92B4C-CE38-EDCA-0D74-77CDE74C8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6BEDD996-1B30-DF57-58DF-64B351FF9F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539916B-553F-8F36-9B3E-3EF20CE599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D9B3286-8619-F2BC-3448-DB94D0EE4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151370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4CC8B-1617-0E48-22DA-1F8B7D55E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64E3523A-9D53-D30C-CF43-D031F60319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3FBD304-A2F4-0319-8094-C795C3FAB4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CE28FB2-168B-C352-D1B7-BDEC3C29F0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401303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6B35D6-D459-298A-57D4-E437854613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717444A-3274-54F2-2AE3-DDBFA4AB0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FCB9E33-D922-5763-89AC-3537359DE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36B0EBD-5D3D-64D5-9BE0-63252E8868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39587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5EEC83-04E5-2EDD-B514-AEFB19275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9CF4CE6-C699-917E-DAD5-5CFAB13E58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7E9F468-A851-1D32-8F62-CD264B241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9B11C75-3D21-0D77-F4C2-252E9F52D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86722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D2D01-FB91-3843-FF97-27D9680EF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2B00BC2-F59B-C441-24E5-54FE3A88EF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35F360C-D900-3C26-3151-C2A166844F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E1CF9CE-8664-8A12-C319-E335CD581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49878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E11459-B099-0474-EE65-16C6A5B67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452F9D8-9D1A-5756-3455-03CE0BFD8A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92074D7-6AA6-D894-7A25-0A789DF2A5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C733C28-3491-BBDF-5AF2-B85C7B63FD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9129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763E7-7525-C539-DD25-19D67CB2E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3E1CB7A-D2E1-CF16-DE19-605854C9A4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13B33AE-700C-C52B-735A-F29A4C4E1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59C6BF9-9A5F-6563-8FBD-A1CC666950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562126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7AF81-9413-71B1-4AA7-DFB22C38C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BF5192D-A8B8-CF3D-1436-9F3FEF2FBB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CADB6AB-0C7C-116C-408D-18C8062962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F8A42F9-4CD1-F04A-3F94-6F113B9922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540304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194D7-002D-C352-06EB-DC35ECE9A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AF0F509-F8F6-F399-7630-0A4E709B2B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5013E3D-5773-AD8A-EBE3-50F6EACB4E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72510D6-E1F2-6ACB-09C7-D40FBC6D4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19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060534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91695-0C03-3639-AF6D-ACF029B7F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812B288-6133-6DBD-86D8-AF11E91AF0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35311ED4-FF94-3F88-6EDD-F7930002A6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5884E58-A40F-8F64-AA75-61C6E7930A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35488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0EC1A-FF15-CC0D-B6D1-D8E8C736A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0667CB7-1D50-63EC-1B60-70383F70CA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C01D510-C913-4892-62D1-DA171EBF70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4822B6A-A077-6175-ED30-A3D8DDF42C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5294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DF2A7-78C3-0E16-4188-D89C4E7F2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13AB62D-806F-29BB-5366-1819AC7522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AC50B8F-BA90-A7FF-D0C4-67B1209E74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A734AF9-2034-3E43-2DE6-970B6AC341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502419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33EE3-AED4-DAD9-4478-FC36803AA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9413C18-639D-F80C-4F36-2D235151EF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E5D6705-8214-EDB0-8ED9-342FE22A91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D100B07-19BE-43BE-29D7-58FF1D6BA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6039777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91AFF-A8E0-A416-C7BF-7719C3F89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A6D2F3F-0383-97F3-AD50-482BF44934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D1A5786-88AA-6666-E569-582FBE4B2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A973BD5-5F90-7ABD-6194-DB6735730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275300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4512D-2A69-ACA8-7482-3FFDD3C8F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9A9F7BE-1F32-3781-8BCF-B4320A35D0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781163A-8BAE-8D5B-8D86-52D73E193B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FCB32B8-5D8A-53D2-E87F-19D1BE62F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495541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5F7DD-1B2E-1271-9170-6E81583E7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C1BE4CA-21B2-53BE-E5E3-F915D6ECFC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20AC214-5734-92CD-15DE-140F818DB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8615A35-A9BC-D448-C20F-0A69289F27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900747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B40F8-A436-F44C-8FA7-08BC7C62BF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7933F8A-384C-227B-A88B-D12BE3ECB6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7BAC2FB-FB05-FD1D-B6F0-C13DDFF746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6CD1296-2991-0548-0893-57C14B6AAB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39134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96631-B692-059A-A0D6-1A9ECFC5B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CD5DC21-4618-C9D8-C5BB-D87E03290E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3931198-377B-C370-249B-A23445DDFF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6646773-B54B-43DA-D9B4-BF045BA4F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4448804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AD616-3FF4-AAC4-4B77-D2FAA127C8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311B248-9C7C-6FE9-C291-E24ECD8093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90E938B-E091-8E15-FE48-BDE375E3B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B12FA06-B49F-6AD8-A60F-104D77B56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29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7706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496D73-7A7E-FB74-CB32-E4C398C705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0A8B27C-6F34-3204-4FEB-611103954F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77D1FA9-A763-FB3C-8FED-6ED395A8CD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F223B84-DC0B-D8F2-07B1-F17E295541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179417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C21C9-8DA9-177C-3B08-7FECF8E3B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7AF110D-1610-F168-FCA1-BC24614050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6D242A1-0231-6559-89CA-7C39228007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94A7E47-2948-C2A1-0939-9EA74E1C03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604116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604CF-FB71-B94D-771F-F25E1F54B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5E0F45D-E3C6-5CAF-018D-4FE0B44301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AF35DBF-B524-1568-BEDB-2AA2DA5343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B088220-300E-1064-C6B1-9566BF540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2907845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18115-AAD3-583A-E5DE-89FF92414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88BD186-ECF1-09CB-C401-63974AF04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678E813-5B21-3D53-F650-0A54F24C13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372F9D2-AD7A-8735-58BA-4419080E38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66064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5D34F6-8C26-A30A-6945-77B3066FDA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82BEEA2-B7B1-82D1-4EAC-C56F58F92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2827403-3C32-FAC2-4019-47D5BA0271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D2797148-930B-05FC-7259-BF4AC1BF78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56799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A3EAB-544F-8547-A300-CE3CB69C5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81E7271-7AE8-5106-5B12-ABFB5DACC9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8B2E0DC-CF62-97C8-665A-C89CDEDC0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0B03B36-5DC7-ED1B-9FAC-2F79A5ACCE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35560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0F4FB-7EB6-5C8D-42B3-9A63DAFA4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4ACBE1D-5CE1-BE3A-CA08-4F30DE8EA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F1EA935-ED6A-154D-63F3-68577BB5D1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E44D59D-94CE-DE0F-9E13-C9DE25504C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4081526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0DB314-BE8E-EED1-0F7A-560FA6A17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C08EFE58-CB3C-50DB-ACB5-1EAE7F466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388EB31-DBF8-550B-3C2E-0766C84DFB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5453A4B-FB61-2491-35D1-4E8C1F8DE0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381455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816B1-48DC-6771-A0BC-8D995B01C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34A971F-0003-6C02-1D5B-A04D069FA9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D8201DC-D6AE-E9E3-FE26-DBA65A4F0E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D7E936E-A794-3606-AA05-AA1FA0DFB1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20476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B85F5-8CB1-C10D-9AE2-509175B34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264EC649-F2CD-4097-DA5C-F4A258D1FC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5A4AA2E-D765-42F2-1B04-72B6CF2F2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6A80305-3AA1-9B5F-A5AC-55A5E9A53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39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99787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23A2F-49A4-CEDC-AA87-7C583B604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6580772-15B1-E53F-FB16-F43CCDF7D1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94C110C-B48D-0BE0-6F8E-1749062C96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3266831-F696-7949-7068-82D89795FA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438551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652FAC-A64A-2F53-9DA8-1705749A6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6C7A7A0-3E26-F077-5FA6-1F4C9595C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5656739-67C8-98D3-75E1-EFA3E2BF42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AF08C69-1ECC-C4ED-8E11-654E739EE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434394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4441AD-9442-AE05-53BD-696612FCB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8F080E1-1CE0-B1B2-E918-DED6F722AF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0D54F74-AE19-953D-379C-09C30FDA5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B57792E-FE39-579D-FF4B-338C10352D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3335563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415C8-8264-4F73-D888-4CD17235E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A4CE0E1-9834-C4D8-DE12-2A1C38C9DD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38F620B-6256-6F8E-A0A6-636FB9D817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A16CFC42-8B90-E964-9971-5B17302E4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6638521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43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4E5ED-166B-D450-0935-CECAB124C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1E8F2D39-67E5-6E41-BD84-6B0B9BE874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EABE1B1D-1163-39BD-01B0-F78C206E1C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5B27FD1-0423-AD87-363D-40AF50688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4558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DCB51-5253-2303-68D6-B11770EB8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80EA599D-F94B-947D-0473-080A94106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3978E33-E67B-A6F4-259B-989FBC2BDF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24F09EF-BA8B-8126-D7AB-35E295F371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5108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C8378-2CF4-4D55-773C-838BCF129B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32354240-6817-F0EE-3D6B-3C68608B01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8A566E5-CBDB-38BF-B4E7-C4B03DC3B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097EA2E-A233-420B-3AE8-66DA67803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969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4ED2E-7347-AD96-0BD2-37C094227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31E73C6-3D89-A352-C177-286D09CB9E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A9C9D981-1C28-69B0-29ED-0BE7737C1D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FEF28B3-8B71-909B-D5FD-A06733DD31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76205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D464E-AAB0-E8DD-844C-14F20A139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B021E3B-F6AA-809E-2A16-D54D725AB9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5DBD00C-15EA-51EE-7EF5-5AA936492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B268F5A2-9AE8-1DAE-3121-176E1BE3A2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A89C7E07-3C67-C64C-8DA0-0404F630397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64070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tabela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upo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orma Livre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5" name="Forma Livre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7" name="Forma Livre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457200" indent="0">
              <a:spcBef>
                <a:spcPts val="1800"/>
              </a:spcBef>
              <a:buNone/>
              <a:defRPr lang="pt-BR" sz="2000"/>
            </a:lvl2pPr>
            <a:lvl3pPr marL="914400" indent="0">
              <a:spcBef>
                <a:spcPts val="1800"/>
              </a:spcBef>
              <a:buNone/>
              <a:defRPr lang="pt-BR" sz="2000"/>
            </a:lvl3pPr>
            <a:lvl4pPr marL="1371600" indent="0">
              <a:spcBef>
                <a:spcPts val="1800"/>
              </a:spcBef>
              <a:buNone/>
              <a:defRPr lang="pt-BR" sz="2000"/>
            </a:lvl4pPr>
            <a:lvl5pPr marL="1828800" indent="0">
              <a:spcBef>
                <a:spcPts val="1800"/>
              </a:spcBef>
              <a:buNone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 rtlCol="0">
            <a:normAutofit/>
          </a:bodyPr>
          <a:lstStyle>
            <a:lvl1pPr marL="0" indent="0">
              <a:spcBef>
                <a:spcPts val="1800"/>
              </a:spcBef>
              <a:buNone/>
              <a:defRPr lang="pt-BR" sz="2000"/>
            </a:lvl1pPr>
            <a:lvl2pPr>
              <a:spcBef>
                <a:spcPts val="6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 dirty="0"/>
              <a:t>Clique para adicionar conteúdo</a:t>
            </a:r>
          </a:p>
          <a:p>
            <a:pPr lvl="1" rtl="0"/>
            <a:r>
              <a:rPr lang="pt-BR" dirty="0"/>
              <a:t>Segundo nível</a:t>
            </a:r>
          </a:p>
          <a:p>
            <a:pPr lvl="2" rtl="0"/>
            <a:r>
              <a:rPr lang="pt-BR" dirty="0"/>
              <a:t>Terceiro nível</a:t>
            </a:r>
          </a:p>
          <a:p>
            <a:pPr lvl="3" rtl="0"/>
            <a:r>
              <a:rPr lang="pt-BR" dirty="0"/>
              <a:t>Quarto nível</a:t>
            </a:r>
          </a:p>
          <a:p>
            <a:pPr lvl="4" rtl="0"/>
            <a:r>
              <a:rPr lang="pt-BR" dirty="0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 rtlCol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>
              <a:spcBef>
                <a:spcPts val="1800"/>
              </a:spcBef>
              <a:defRPr lang="pt-BR" sz="2000"/>
            </a:lvl2pPr>
            <a:lvl3pPr>
              <a:spcBef>
                <a:spcPts val="1800"/>
              </a:spcBef>
              <a:defRPr lang="pt-BR" sz="2000"/>
            </a:lvl3pPr>
            <a:lvl4pPr>
              <a:spcBef>
                <a:spcPts val="1800"/>
              </a:spcBef>
              <a:defRPr lang="pt-BR" sz="2000"/>
            </a:lvl4pPr>
            <a:lvl5pPr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9" name="Espaço Reservado para Tabela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 rtlCol="0">
            <a:noAutofit/>
          </a:bodyPr>
          <a:lstStyle>
            <a:lvl1pPr>
              <a:defRPr lang="pt-BR"/>
            </a:lvl1pPr>
          </a:lstStyle>
          <a:p>
            <a:pPr rtl="0"/>
            <a:r>
              <a:rPr lang="pt-BR"/>
              <a:t>Clique no ícone para adicionar tabela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Forma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9" name="Forma Livre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2" name="Título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 spc="50" baseline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pt-BR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3" name="Espaço Reservado para o Número do Slide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42" name="Espaço Reservado para Data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Imagem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 rtlCol="0">
            <a:noAutofit/>
          </a:bodyPr>
          <a:lstStyle>
            <a:lvl1pPr marL="0" indent="0" algn="ctr">
              <a:buNone/>
              <a:defRPr lang="pt-BR" sz="200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Título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6" name="Espaço Reservado para Imagem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upo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orma Livre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32" name="Título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 rtlCol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o Número do Slide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rtlCol="0" anchor="b">
            <a:noAutofit/>
          </a:bodyPr>
          <a:lstStyle>
            <a:lvl1pPr algn="l">
              <a:lnSpc>
                <a:spcPct val="80000"/>
              </a:lnSpc>
              <a:defRPr lang="pt-BR"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orma Livre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2" name="Forma Livre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cxnSp>
        <p:nvCxnSpPr>
          <p:cNvPr id="13" name="Conector Reto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Espaço Reservado para Texto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lang="pt-BR"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lang="pt-BR" sz="4000"/>
            </a:lvl2pPr>
            <a:lvl3pPr>
              <a:defRPr lang="pt-BR" sz="4000"/>
            </a:lvl3pPr>
            <a:lvl4pPr>
              <a:defRPr lang="pt-BR" sz="4000"/>
            </a:lvl4pPr>
            <a:lvl5pPr>
              <a:defRPr lang="pt-BR" sz="4000"/>
            </a:lvl5pPr>
          </a:lstStyle>
          <a:p>
            <a:pPr lvl="0" rtl="0"/>
            <a:r>
              <a:rPr lang="pt-BR"/>
              <a:t>Clique para adicionar o texto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Dois Conteúdos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orma Livre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9436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upo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Forma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3" name="Forma Livre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4" name="Forma Livre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8" name="Forma Livre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9" name="Forma Livre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rtlCol="0" anchor="t" anchorCtr="0" upright="1"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 rtlCol="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lang="pt-BR"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lang="pt-BR"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lang="pt-BR" sz="2000"/>
            </a:lvl3pPr>
            <a:lvl4pPr marL="1371600" indent="0">
              <a:spcBef>
                <a:spcPts val="1800"/>
              </a:spcBef>
              <a:buFont typeface="+mj-lt"/>
              <a:buNone/>
              <a:defRPr lang="pt-BR"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endParaRPr lang="pt-BR" dirty="0"/>
          </a:p>
        </p:txBody>
      </p:sp>
      <p:sp>
        <p:nvSpPr>
          <p:cNvPr id="2" name="Espaço Reservado para Conteúdo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marL="283464" indent="-283464">
              <a:spcBef>
                <a:spcPts val="1800"/>
              </a:spcBef>
              <a:defRPr lang="pt-BR" sz="2000"/>
            </a:lvl2pPr>
            <a:lvl3pPr marL="548640" indent="-283464">
              <a:spcBef>
                <a:spcPts val="1800"/>
              </a:spcBef>
              <a:defRPr lang="pt-BR" sz="2000"/>
            </a:lvl3pPr>
            <a:lvl4pPr marL="822960" indent="-283464">
              <a:spcBef>
                <a:spcPts val="1800"/>
              </a:spcBef>
              <a:defRPr lang="pt-BR" sz="2000"/>
            </a:lvl4pPr>
            <a:lvl5pPr marL="1005840"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údo e imagem do título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rtlCol="0" anchor="b" anchorCtr="0">
            <a:noAutofit/>
          </a:bodyPr>
          <a:lstStyle>
            <a:lvl1pPr>
              <a:defRPr lang="pt-BR" sz="4400" b="1" i="0">
                <a:solidFill>
                  <a:schemeClr val="bg1"/>
                </a:solidFill>
                <a:latin typeface="+mj-lt"/>
              </a:defRPr>
            </a:lvl1pPr>
          </a:lstStyle>
          <a:p>
            <a:pPr rtl="0"/>
            <a:r>
              <a:rPr lang="pt-BR"/>
              <a:t>Clique para adicionar um título </a:t>
            </a:r>
          </a:p>
        </p:txBody>
      </p:sp>
      <p:sp>
        <p:nvSpPr>
          <p:cNvPr id="3" name="Espaço Reservado para Conteúdo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 rtlCol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lang="pt-BR" sz="2000"/>
            </a:lvl1pPr>
            <a:lvl2pPr indent="-283464">
              <a:spcBef>
                <a:spcPts val="1800"/>
              </a:spcBef>
              <a:defRPr lang="pt-BR" sz="2000"/>
            </a:lvl2pPr>
            <a:lvl3pPr indent="-283464">
              <a:spcBef>
                <a:spcPts val="1800"/>
              </a:spcBef>
              <a:defRPr lang="pt-BR" sz="2000"/>
            </a:lvl3pPr>
            <a:lvl4pPr indent="-283464">
              <a:spcBef>
                <a:spcPts val="1800"/>
              </a:spcBef>
              <a:defRPr lang="pt-BR" sz="2000"/>
            </a:lvl4pPr>
            <a:lvl5pPr indent="-283464">
              <a:spcBef>
                <a:spcPts val="1800"/>
              </a:spcBef>
              <a:defRPr lang="pt-BR" sz="20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cxnSp>
        <p:nvCxnSpPr>
          <p:cNvPr id="4" name="Conector Reto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Espaço Reservado para Imagem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 rtlCol="0">
            <a:normAutofit/>
          </a:bodyPr>
          <a:lstStyle>
            <a:lvl1pPr marL="0" indent="0" algn="ctr">
              <a:buNone/>
              <a:defRPr lang="pt-BR" sz="200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no ícone para adicionar uma imagem</a:t>
            </a:r>
          </a:p>
        </p:txBody>
      </p:sp>
      <p:sp>
        <p:nvSpPr>
          <p:cNvPr id="10" name="Espaço Reservado para o Número do Slide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>
              <a:latin typeface="+mn-lt"/>
            </a:endParaRPr>
          </a:p>
        </p:txBody>
      </p:sp>
      <p:sp>
        <p:nvSpPr>
          <p:cNvPr id="8" name="Espaço Reservado para Data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2" name="Espaço Reservado para Título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0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endParaRPr lang="pt-BR" dirty="0">
              <a:latin typeface="+mn-lt"/>
            </a:endParaRP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lang="pt-BR" sz="1100" b="1" i="0">
                <a:solidFill>
                  <a:schemeClr val="bg1"/>
                </a:solidFill>
                <a:latin typeface="+mn-lt"/>
              </a:defRPr>
            </a:lvl1pPr>
          </a:lstStyle>
          <a:p>
            <a:pPr rtl="0"/>
            <a:fld id="{294A09A9-5501-47C1-A89A-A340965A2BE2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pt-BR"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 lang="pt-BR">
          <a:solidFill>
            <a:schemeClr val="tx2"/>
          </a:solidFill>
        </a:defRPr>
      </a:lvl2pPr>
      <a:lvl3pPr eaLnBrk="1" hangingPunct="1">
        <a:defRPr lang="pt-BR">
          <a:solidFill>
            <a:schemeClr val="tx2"/>
          </a:solidFill>
        </a:defRPr>
      </a:lvl3pPr>
      <a:lvl4pPr eaLnBrk="1" hangingPunct="1">
        <a:defRPr lang="pt-BR">
          <a:solidFill>
            <a:schemeClr val="tx2"/>
          </a:solidFill>
        </a:defRPr>
      </a:lvl4pPr>
      <a:lvl5pPr eaLnBrk="1" hangingPunct="1">
        <a:defRPr lang="pt-BR">
          <a:solidFill>
            <a:schemeClr val="tx2"/>
          </a:solidFill>
        </a:defRPr>
      </a:lvl5pPr>
      <a:lvl6pPr eaLnBrk="1" hangingPunct="1">
        <a:defRPr lang="pt-BR">
          <a:solidFill>
            <a:schemeClr val="tx2"/>
          </a:solidFill>
        </a:defRPr>
      </a:lvl6pPr>
      <a:lvl7pPr eaLnBrk="1" hangingPunct="1">
        <a:defRPr lang="pt-BR">
          <a:solidFill>
            <a:schemeClr val="tx2"/>
          </a:solidFill>
        </a:defRPr>
      </a:lvl7pPr>
      <a:lvl8pPr eaLnBrk="1" hangingPunct="1">
        <a:defRPr lang="pt-BR">
          <a:solidFill>
            <a:schemeClr val="tx2"/>
          </a:solidFill>
        </a:defRPr>
      </a:lvl8pPr>
      <a:lvl9pPr eaLnBrk="1" hangingPunct="1">
        <a:defRPr lang="pt-BR"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1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4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7.png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8.png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0.png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gif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1.png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5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.png"/><Relationship Id="rId7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38.png"/><Relationship Id="rId4" Type="http://schemas.openxmlformats.org/officeDocument/2006/relationships/image" Target="../media/image37.gi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9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5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g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gi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5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64735" y="1905249"/>
            <a:ext cx="5295169" cy="1690141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lnSpc>
                <a:spcPct val="100000"/>
              </a:lnSpc>
            </a:pPr>
            <a:r>
              <a:rPr lang="pt-BR" sz="2800" dirty="0"/>
              <a:t>ARQUITETURA DE SOFTWARE: </a:t>
            </a:r>
            <a:br>
              <a:rPr lang="pt-BR" sz="2800" dirty="0"/>
            </a:br>
            <a:r>
              <a:rPr lang="pt-BR" sz="2800" b="0" dirty="0">
                <a:solidFill>
                  <a:srgbClr val="0070C0"/>
                </a:solidFill>
              </a:rPr>
              <a:t>Modelagem e análise de arquiteturas utilizando UML</a:t>
            </a:r>
          </a:p>
        </p:txBody>
      </p:sp>
      <p:pic>
        <p:nvPicPr>
          <p:cNvPr id="1026" name="Picture 2" descr="Comunicado | UNINASSAU">
            <a:extLst>
              <a:ext uri="{FF2B5EF4-FFF2-40B4-BE49-F238E27FC236}">
                <a16:creationId xmlns:a16="http://schemas.microsoft.com/office/drawing/2014/main" id="{0BE46C83-2E5C-BDEC-878E-105A066B90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8273" y="2160743"/>
            <a:ext cx="3464841" cy="1357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9FD9540F-1B58-3BCE-1A74-A791FFA2A1CE}"/>
              </a:ext>
            </a:extLst>
          </p:cNvPr>
          <p:cNvSpPr txBox="1"/>
          <p:nvPr/>
        </p:nvSpPr>
        <p:spPr>
          <a:xfrm>
            <a:off x="6303114" y="4169744"/>
            <a:ext cx="50495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IDFont+F1"/>
              </a:rPr>
              <a:t>Prof.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MSc</a:t>
            </a:r>
            <a:r>
              <a:rPr lang="pt-BR" b="1" dirty="0">
                <a:solidFill>
                  <a:schemeClr val="bg1"/>
                </a:solidFill>
              </a:rPr>
              <a:t>. </a:t>
            </a:r>
            <a:r>
              <a:rPr lang="pt-BR" dirty="0">
                <a:solidFill>
                  <a:schemeClr val="bg1"/>
                </a:solidFill>
              </a:rPr>
              <a:t>Emmanoel Monteiro S. Junior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98D1F-50FB-4774-138B-45F4BD4DC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C015478-11D6-D2B8-670A-38D6ABD56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de </a:t>
            </a:r>
            <a:r>
              <a:rPr lang="pt-BR" sz="4000" dirty="0">
                <a:solidFill>
                  <a:srgbClr val="0070C0"/>
                </a:solidFill>
              </a:rPr>
              <a:t>Caso de Uso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DEA5FD57-F9A7-BDED-D823-469E5D40F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6218DC4-CE6C-9A3C-5C63-0F93EF26F46F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9886676-E573-0693-2C1C-F8E6EC623799}"/>
              </a:ext>
            </a:extLst>
          </p:cNvPr>
          <p:cNvSpPr txBox="1"/>
          <p:nvPr/>
        </p:nvSpPr>
        <p:spPr>
          <a:xfrm>
            <a:off x="484177" y="2296497"/>
            <a:ext cx="9130878" cy="31239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Um sistema de software complexo, para ser desenvolvido, demanda uma série de precauções por parte de seus analistas e desenvolvedores. A possibilidade de se “enxergar” este sistema por diferentes pontos de vista enriquece o detalhamento dos modelos.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De acordo com Bezerra (2007), cada visão enfatiza aspectos distintos, são elas: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Visão de casos de uso;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Visão de projeto;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Visão de implementação; 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Visão de processo.</a:t>
            </a:r>
          </a:p>
          <a:p>
            <a:pPr algn="just"/>
            <a:endParaRPr lang="pt-BR" sz="1700" dirty="0">
              <a:solidFill>
                <a:schemeClr val="bg1"/>
              </a:solidFill>
              <a:latin typeface="CIDFont+F1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4770F64D-8C9F-2379-8773-1BBDBB21F1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7541" y="3873507"/>
            <a:ext cx="4076918" cy="2833955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C9970856-085C-D48D-7D3E-FEFA49AA7B99}"/>
              </a:ext>
            </a:extLst>
          </p:cNvPr>
          <p:cNvSpPr txBox="1"/>
          <p:nvPr/>
        </p:nvSpPr>
        <p:spPr>
          <a:xfrm>
            <a:off x="8643586" y="4160011"/>
            <a:ext cx="2935778" cy="10772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1600" i="1" dirty="0">
                <a:solidFill>
                  <a:schemeClr val="bg1"/>
                </a:solidFill>
              </a:rPr>
              <a:t>Os modelos criados a partir desta visão geralmente servem de </a:t>
            </a:r>
            <a:r>
              <a:rPr lang="pt-BR" sz="1600" b="1" i="1" dirty="0">
                <a:solidFill>
                  <a:schemeClr val="bg1"/>
                </a:solidFill>
              </a:rPr>
              <a:t>direcionamento para os modelos das demais visões.</a:t>
            </a:r>
          </a:p>
        </p:txBody>
      </p:sp>
    </p:spTree>
    <p:extLst>
      <p:ext uri="{BB962C8B-B14F-4D97-AF65-F5344CB8AC3E}">
        <p14:creationId xmlns:p14="http://schemas.microsoft.com/office/powerpoint/2010/main" val="18228780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BAFB7-4D5A-F6A1-8D2C-A95005B9E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CA99731-027D-1448-0F31-321184A5D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de </a:t>
            </a:r>
            <a:r>
              <a:rPr lang="pt-BR" sz="4000" dirty="0">
                <a:solidFill>
                  <a:srgbClr val="0070C0"/>
                </a:solidFill>
              </a:rPr>
              <a:t>Caso de Uso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8D2B1871-D564-FA5D-7DA5-CE6D16F98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1E25CCA-6A2F-D4C2-6D5E-F13688CFF59A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C6B81026-3D87-D1BF-0091-FB69EBACF066}"/>
              </a:ext>
            </a:extLst>
          </p:cNvPr>
          <p:cNvSpPr txBox="1"/>
          <p:nvPr/>
        </p:nvSpPr>
        <p:spPr>
          <a:xfrm>
            <a:off x="484177" y="2296497"/>
            <a:ext cx="91308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Como o próprio nome faz-se lembrar, os casos de uso são descrições de utilização do sistema. Em outras palavras, os modelos de casos de uso visam descrever como o sistema é operado por agentes externos.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1422F7E-DD12-FC7B-4DAD-6B011C76025C}"/>
              </a:ext>
            </a:extLst>
          </p:cNvPr>
          <p:cNvSpPr txBox="1"/>
          <p:nvPr/>
        </p:nvSpPr>
        <p:spPr>
          <a:xfrm>
            <a:off x="484177" y="3429000"/>
            <a:ext cx="367218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Pode-se observar que a representação de um caso de uso em um modelo de sistema é feita por uma elipse e, internamente, o nome do caso de uso.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forma mais básica do diagrama de caso de uso é a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interação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entre um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ator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e um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caso de uso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 Neste caso, a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interação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representa que o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ator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está realizando o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caso de uso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54507B6E-933D-9D11-8915-3B9E7F9E02E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9634" y="3429000"/>
            <a:ext cx="5792008" cy="22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649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5DCBD-8E49-78CB-AB17-0AE991B1E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1E095E95-8A31-677C-571D-073B8263A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de </a:t>
            </a:r>
            <a:r>
              <a:rPr lang="pt-BR" sz="4000" dirty="0">
                <a:solidFill>
                  <a:srgbClr val="0070C0"/>
                </a:solidFill>
              </a:rPr>
              <a:t>Caso de Uso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7B93138E-21BA-DCA4-B452-ABE9048C46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74114BF-6DC5-3E25-A263-2F25326F7F55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78CB5CB-514E-CBAA-320C-00BA78C178F7}"/>
              </a:ext>
            </a:extLst>
          </p:cNvPr>
          <p:cNvSpPr txBox="1"/>
          <p:nvPr/>
        </p:nvSpPr>
        <p:spPr>
          <a:xfrm>
            <a:off x="484177" y="2296497"/>
            <a:ext cx="91308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Existem também interações entre casos de uso. Estas interações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represen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tam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um caso de uso que é responsável por realizar outro caso de uso (e não mais um ator realiza um caso de uso).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As relações entre casos de uso podem ser de dois tipos: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&lt;&lt;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include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&gt;&gt;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&lt;&lt;</a:t>
            </a:r>
            <a:r>
              <a:rPr lang="pt-BR" b="1" dirty="0" err="1">
                <a:solidFill>
                  <a:schemeClr val="bg1"/>
                </a:solidFill>
                <a:latin typeface="CIDFont+F1"/>
              </a:rPr>
              <a:t>extend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&gt;&gt;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AE7D403-0615-B684-98EB-E1594661CF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3462" y="3606032"/>
            <a:ext cx="5992503" cy="3101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888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2D6FE-1FCF-586B-6D93-E063ECD692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00EEDECF-38A0-122C-C79E-B81156CCF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de </a:t>
            </a:r>
            <a:r>
              <a:rPr lang="pt-BR" sz="4000" dirty="0">
                <a:solidFill>
                  <a:srgbClr val="0070C0"/>
                </a:solidFill>
              </a:rPr>
              <a:t>Caso de Uso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0C4259C2-F69B-40C2-AF4B-019222B55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05D60DD-854B-CA55-D0B5-75A9C52BBE0C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4F2D73F-B0B9-AD42-A690-B52DC7DC8D2D}"/>
              </a:ext>
            </a:extLst>
          </p:cNvPr>
          <p:cNvSpPr txBox="1"/>
          <p:nvPr/>
        </p:nvSpPr>
        <p:spPr>
          <a:xfrm>
            <a:off x="484176" y="2296497"/>
            <a:ext cx="10488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Os atores podem ser representados como uma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hierarquia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também chamada de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herança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ou de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generalização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0BC10348-8F51-B3CA-B7D8-5082F29401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" y="2888455"/>
            <a:ext cx="6027662" cy="3819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41236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222194-BFC0-93E1-4170-CA4E75A56C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983ED225-9609-7EAC-2F84-7AD4CAD774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258" y="3764953"/>
            <a:ext cx="5280870" cy="2324861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F17DF1EB-B69D-E201-DD82-5CF61190F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de </a:t>
            </a:r>
            <a:r>
              <a:rPr lang="pt-BR" sz="4000" dirty="0">
                <a:solidFill>
                  <a:srgbClr val="0070C0"/>
                </a:solidFill>
              </a:rPr>
              <a:t>Caso de Uso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1F021007-E37E-DB19-9E1E-A50CDE3D9E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F823691-46B0-72FF-DCCC-07F0BBD2EBE3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675C45F-0ACB-F0F6-456D-210DC6FA25BF}"/>
              </a:ext>
            </a:extLst>
          </p:cNvPr>
          <p:cNvSpPr txBox="1"/>
          <p:nvPr/>
        </p:nvSpPr>
        <p:spPr>
          <a:xfrm>
            <a:off x="484176" y="2296497"/>
            <a:ext cx="104886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Outro exemplo de generalização pode ser citado quando os tipos de ator executam tarefas diferentes.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79BBDC1-396D-9438-129A-D07124047D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225" y="2846369"/>
            <a:ext cx="4780266" cy="3812832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4B6D79BA-4B16-F706-E46F-83F99048CF9D}"/>
              </a:ext>
            </a:extLst>
          </p:cNvPr>
          <p:cNvSpPr txBox="1"/>
          <p:nvPr/>
        </p:nvSpPr>
        <p:spPr>
          <a:xfrm>
            <a:off x="6428511" y="2800190"/>
            <a:ext cx="490090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  <a:latin typeface="CIDFont+F1"/>
              </a:rPr>
              <a:t>Além da generalização de atores, pode-se adotar também a </a:t>
            </a:r>
            <a:r>
              <a:rPr lang="pt-BR" b="1" dirty="0">
                <a:solidFill>
                  <a:srgbClr val="0070C0"/>
                </a:solidFill>
                <a:latin typeface="CIDFont+F1"/>
              </a:rPr>
              <a:t>generalização de casos de uso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seguindo o mesmo conceito e aplicações.</a:t>
            </a:r>
          </a:p>
        </p:txBody>
      </p:sp>
    </p:spTree>
    <p:extLst>
      <p:ext uri="{BB962C8B-B14F-4D97-AF65-F5344CB8AC3E}">
        <p14:creationId xmlns:p14="http://schemas.microsoft.com/office/powerpoint/2010/main" val="8049807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AE08E-0C13-6842-F8A9-7C962A9DC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B2DEF739-7E4A-C3AD-9A2A-E01BC4A27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7974" y="1993317"/>
            <a:ext cx="5879918" cy="4476756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45F07B4F-A74E-4747-47CE-50368C8D6F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de </a:t>
            </a:r>
            <a:r>
              <a:rPr lang="pt-BR" sz="4000" dirty="0">
                <a:solidFill>
                  <a:srgbClr val="0070C0"/>
                </a:solidFill>
              </a:rPr>
              <a:t>Caso de Uso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4B20B323-C44F-96C4-3730-9A8F8E3E16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A98F628-A8CD-7726-AF9A-E099CAABF043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</p:spTree>
    <p:extLst>
      <p:ext uri="{BB962C8B-B14F-4D97-AF65-F5344CB8AC3E}">
        <p14:creationId xmlns:p14="http://schemas.microsoft.com/office/powerpoint/2010/main" val="9340661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B2A9EE-AB41-4A19-A2DB-66E4D56BE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5583741-078A-BF1A-E000-5D22C1321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Classes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BB7DEC37-DF2C-D601-0E80-1CA936F47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FC28814-74C8-DE09-C6D5-0FBE5A45C57D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B2AE79BF-DDF1-CECB-4080-A28C442D2470}"/>
              </a:ext>
            </a:extLst>
          </p:cNvPr>
          <p:cNvSpPr txBox="1"/>
          <p:nvPr/>
        </p:nvSpPr>
        <p:spPr>
          <a:xfrm>
            <a:off x="484177" y="2296497"/>
            <a:ext cx="913087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Os conceitos de classes e objetos são fundamentais para o desenvolvimento de software e de modelos de software neste paradigma. De acordo com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Booch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Rumbaugh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e Jacobson (2005) as classes são a estrutura mais importante na construção de sistemas orientados a objetos.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representação de classe na UML é um retângulo dividido em três partes: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Nome da classe;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Atributos;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Métodos.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DC873D8-55FD-965F-BC86-9CDB5C1BD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7262" y="3881762"/>
            <a:ext cx="3141486" cy="2705673"/>
          </a:xfrm>
          <a:prstGeom prst="rect">
            <a:avLst/>
          </a:prstGeom>
        </p:spPr>
      </p:pic>
      <p:sp>
        <p:nvSpPr>
          <p:cNvPr id="7" name="CaixaDeTexto 6">
            <a:extLst>
              <a:ext uri="{FF2B5EF4-FFF2-40B4-BE49-F238E27FC236}">
                <a16:creationId xmlns:a16="http://schemas.microsoft.com/office/drawing/2014/main" id="{3402C958-7AE4-E348-DAFD-EEE292A01B6E}"/>
              </a:ext>
            </a:extLst>
          </p:cNvPr>
          <p:cNvSpPr txBox="1"/>
          <p:nvPr/>
        </p:nvSpPr>
        <p:spPr>
          <a:xfrm>
            <a:off x="8206774" y="4205263"/>
            <a:ext cx="3283527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i="1" dirty="0">
                <a:solidFill>
                  <a:schemeClr val="bg1"/>
                </a:solidFill>
                <a:latin typeface="CIDFont+F1"/>
              </a:rPr>
              <a:t>O nome da classe costuma iniciar com letra maiúscula, para os métodos e atributos, a letra inicial é minúscula.</a:t>
            </a:r>
          </a:p>
        </p:txBody>
      </p:sp>
    </p:spTree>
    <p:extLst>
      <p:ext uri="{BB962C8B-B14F-4D97-AF65-F5344CB8AC3E}">
        <p14:creationId xmlns:p14="http://schemas.microsoft.com/office/powerpoint/2010/main" val="1582267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3EAFD-D31B-0BF3-A086-EE3BB0385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B454089-3C2C-9D36-882A-81E52D53A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Classes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DE68123A-6978-0B44-4D9C-1002430171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A49925A-3791-E544-BB22-99427168C4C8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6706F1BA-801C-FB54-FD36-97F662D25040}"/>
              </a:ext>
            </a:extLst>
          </p:cNvPr>
          <p:cNvSpPr txBox="1"/>
          <p:nvPr/>
        </p:nvSpPr>
        <p:spPr>
          <a:xfrm>
            <a:off x="484177" y="2296497"/>
            <a:ext cx="561182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nome da classe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deve ser algo que represente uma entidade no sistema a ser modelado.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Os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atributos de uma classe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pode-se fazer uma analogia à campos (variáveis pertencentes à uma estrutura) de uma linguagem de programação. Em outras palavras, os atributos são as qualidades que um objeto possuirá quando instanciado seguindo o modelo de uma classe.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Os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métodos de uma classe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são as ações que um objeto instanciado pode executar, recebendo ou não parâmetros, retornando ou não valores. Os tipos dos métodos são basicamente o tipo do valor que será retornado. Quando não há retorno, define-se o tipo “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void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”.</a:t>
            </a:r>
          </a:p>
        </p:txBody>
      </p:sp>
      <p:pic>
        <p:nvPicPr>
          <p:cNvPr id="5122" name="Picture 2" descr="Construindo um Diagrama de Classes da UML: Conceitos Básicos">
            <a:extLst>
              <a:ext uri="{FF2B5EF4-FFF2-40B4-BE49-F238E27FC236}">
                <a16:creationId xmlns:a16="http://schemas.microsoft.com/office/drawing/2014/main" id="{E8CA4AF1-8E05-B85F-45D0-182D15FFBE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2130" y="3075709"/>
            <a:ext cx="5437079" cy="2190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08013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82D01-2BBD-5A10-8FFF-A48FC3CD3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C2CF015-5E9F-9EEC-52DF-F0693B1C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Classes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FA102FC0-FCEA-2E74-4F70-CD6266E43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1574236-A4FE-6042-F581-B5C2EB48F2D4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F18CB2EE-0152-17BC-A90C-25351A9AB66A}"/>
              </a:ext>
            </a:extLst>
          </p:cNvPr>
          <p:cNvSpPr txBox="1"/>
          <p:nvPr/>
        </p:nvSpPr>
        <p:spPr>
          <a:xfrm>
            <a:off x="484177" y="2296497"/>
            <a:ext cx="5611823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Relacionamentos entre Classes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Os blocos de construção de um sistema são basicamente as classes, porém classes por si só não o descrevem suficientemente. Para que o entendimento do modelo seja satisfatório e cumpra seu objetivo de representar o funcionamento do sistema de software,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é necessário que as classes interajam entre si.</a:t>
            </a:r>
          </a:p>
          <a:p>
            <a:pPr algn="just"/>
            <a:endParaRPr lang="pt-BR" b="1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Os tipos de relacionamento entre classes em um diagrama de classes são: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• Herança;	• Associação;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• Agregação;	• Composição;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• Dependência.</a:t>
            </a:r>
          </a:p>
        </p:txBody>
      </p:sp>
      <p:pic>
        <p:nvPicPr>
          <p:cNvPr id="6146" name="Picture 2" descr="UML - Diagrama de classes">
            <a:extLst>
              <a:ext uri="{FF2B5EF4-FFF2-40B4-BE49-F238E27FC236}">
                <a16:creationId xmlns:a16="http://schemas.microsoft.com/office/drawing/2014/main" id="{BBDCAFCA-ED7C-01E6-8C49-E20EF468FD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3200" y="2296497"/>
            <a:ext cx="3540837" cy="396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8537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A0297F-0067-569C-55D6-069092975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ML - Diagrama de classes">
            <a:extLst>
              <a:ext uri="{FF2B5EF4-FFF2-40B4-BE49-F238E27FC236}">
                <a16:creationId xmlns:a16="http://schemas.microsoft.com/office/drawing/2014/main" id="{278300D6-6EAF-B7A0-4C2A-B4300011C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747" y="3165764"/>
            <a:ext cx="2497664" cy="27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814BB1FB-DC62-FA40-F3C1-399F57183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2513" y="3057114"/>
            <a:ext cx="5334832" cy="2991049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80ECE045-1976-72BF-6168-391D1DD63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Classes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10D654FF-C9BA-25AC-9913-F47366A234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1BEBA34-CE7E-3D20-D152-CBA34C0B48C0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E2DB292-8EE6-3AB4-1594-850E36D46B2C}"/>
              </a:ext>
            </a:extLst>
          </p:cNvPr>
          <p:cNvSpPr txBox="1"/>
          <p:nvPr/>
        </p:nvSpPr>
        <p:spPr>
          <a:xfrm>
            <a:off x="484178" y="2296497"/>
            <a:ext cx="43787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Herança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Para se identificar um relacionamento de herança (também conhecido como generalização ou especialização) entre duas ou mais classes, costuma-se utilizar da pergunta: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“é um(a)?”.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Ao fazer esta pergunta entre duas classes, se a resposta for sim, pode-se então considerar o emprego de um relacionamento de herança.</a:t>
            </a:r>
          </a:p>
        </p:txBody>
      </p:sp>
    </p:spTree>
    <p:extLst>
      <p:ext uri="{BB962C8B-B14F-4D97-AF65-F5344CB8AC3E}">
        <p14:creationId xmlns:p14="http://schemas.microsoft.com/office/powerpoint/2010/main" val="1311557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Agenda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8"/>
            <a:ext cx="9519267" cy="3709987"/>
          </a:xfrm>
        </p:spPr>
        <p:txBody>
          <a:bodyPr tIns="457200" rtlCol="0">
            <a:normAutofit/>
          </a:bodyPr>
          <a:lstStyle>
            <a:defPPr>
              <a:defRPr lang="pt-BR"/>
            </a:defPPr>
          </a:lstStyle>
          <a:p>
            <a:pPr marL="457200" indent="-457200" rtl="0">
              <a:buFont typeface="+mj-lt"/>
              <a:buAutoNum type="arabicPeriod"/>
            </a:pPr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 que são modelos de sistemas e sua importância?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O que é a UML e quais seus principais diagramas?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Entendendo o Diagrama de Caso de Uso.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Entendendo o Diagrama de Classes.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Entendendo o Diagrama de Objetos.</a:t>
            </a:r>
          </a:p>
          <a:p>
            <a:pPr marL="457200" indent="-457200" rtl="0">
              <a:buFont typeface="+mj-lt"/>
              <a:buAutoNum type="arabicPeriod"/>
            </a:pPr>
            <a:r>
              <a:rPr lang="pt-BR" b="0" dirty="0">
                <a:solidFill>
                  <a:schemeClr val="bg1">
                    <a:lumMod val="65000"/>
                    <a:lumOff val="35000"/>
                  </a:schemeClr>
                </a:solidFill>
              </a:rPr>
              <a:t>Entendendo o Diagrama de Pacotes.</a:t>
            </a:r>
          </a:p>
        </p:txBody>
      </p:sp>
      <p:pic>
        <p:nvPicPr>
          <p:cNvPr id="4" name="Picture 2" descr="Comunicado | UNINASSAU">
            <a:extLst>
              <a:ext uri="{FF2B5EF4-FFF2-40B4-BE49-F238E27FC236}">
                <a16:creationId xmlns:a16="http://schemas.microsoft.com/office/drawing/2014/main" id="{60D46417-A839-3FB4-694B-70284FB2D7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F0E16225-4D14-48B6-01FD-32307BA0CC91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821F65-2146-58E4-9665-E3E9D1E3A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ML - Diagrama de classes">
            <a:extLst>
              <a:ext uri="{FF2B5EF4-FFF2-40B4-BE49-F238E27FC236}">
                <a16:creationId xmlns:a16="http://schemas.microsoft.com/office/drawing/2014/main" id="{827CB55C-237B-4A68-25DC-A41012799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747" y="3165764"/>
            <a:ext cx="2497664" cy="27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D7CF5E0B-9237-E652-C660-F8708D6D8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Classes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E57FC0F3-D802-6F3B-0C2E-4395DBE110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0689E68-A030-3784-4D54-6AEF38878245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E87BFA0-DB47-D288-01DB-B487A4F3566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8798" y="2441400"/>
            <a:ext cx="7953895" cy="35236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5987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256C8-6172-0F9F-D1BD-7805B5650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ML - Diagrama de classes">
            <a:extLst>
              <a:ext uri="{FF2B5EF4-FFF2-40B4-BE49-F238E27FC236}">
                <a16:creationId xmlns:a16="http://schemas.microsoft.com/office/drawing/2014/main" id="{B1D1C888-E07C-898C-2DFD-098C84B38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747" y="3165764"/>
            <a:ext cx="2497664" cy="27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CF2D74E9-9FC1-1DA0-1666-4552A9D13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Classes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1D9E18F0-71FE-4838-6948-9AE89A6331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B59A5054-B722-A488-9EF7-81E9670CFEAC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F35BB85-0EA6-7C15-9BEA-01FE3FEA6984}"/>
              </a:ext>
            </a:extLst>
          </p:cNvPr>
          <p:cNvSpPr txBox="1"/>
          <p:nvPr/>
        </p:nvSpPr>
        <p:spPr>
          <a:xfrm>
            <a:off x="484178" y="2296497"/>
            <a:ext cx="437876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Associação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 relacionamento de associação é a base da interação entre as classes de um projeto de sistema. A associação entre classes pode ser: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Simples;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De agregação;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De composição; 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De dependência.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A92ABFD-ED7B-E44B-1AF6-84EE9BBACC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7733" y="3987011"/>
            <a:ext cx="4896533" cy="96215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BC525631-5BF7-8ADE-8104-6E9BF01DBD26}"/>
              </a:ext>
            </a:extLst>
          </p:cNvPr>
          <p:cNvSpPr txBox="1"/>
          <p:nvPr/>
        </p:nvSpPr>
        <p:spPr>
          <a:xfrm>
            <a:off x="3647733" y="5003358"/>
            <a:ext cx="4608412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>
                <a:solidFill>
                  <a:schemeClr val="bg1"/>
                </a:solidFill>
              </a:rPr>
              <a:t>Representar uma </a:t>
            </a:r>
            <a:r>
              <a:rPr lang="pt-BR" b="1" dirty="0">
                <a:solidFill>
                  <a:schemeClr val="bg1"/>
                </a:solidFill>
              </a:rPr>
              <a:t>associação simples </a:t>
            </a:r>
            <a:r>
              <a:rPr lang="pt-BR" dirty="0">
                <a:solidFill>
                  <a:schemeClr val="bg1"/>
                </a:solidFill>
              </a:rPr>
              <a:t>é utilizada uma linha reta e contínua que conecta as duas classes relacionadas,</a:t>
            </a:r>
          </a:p>
        </p:txBody>
      </p:sp>
    </p:spTree>
    <p:extLst>
      <p:ext uri="{BB962C8B-B14F-4D97-AF65-F5344CB8AC3E}">
        <p14:creationId xmlns:p14="http://schemas.microsoft.com/office/powerpoint/2010/main" val="13821255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1B824A-32A1-980C-90DC-F6E20ABEA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ML - Diagrama de classes">
            <a:extLst>
              <a:ext uri="{FF2B5EF4-FFF2-40B4-BE49-F238E27FC236}">
                <a16:creationId xmlns:a16="http://schemas.microsoft.com/office/drawing/2014/main" id="{0A113BA3-1A1D-20D7-4265-2B05CB8A2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747" y="3165764"/>
            <a:ext cx="2497664" cy="27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95A08AB2-7FD1-1BFB-0EE6-0D258C3FA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Classes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D72B8FA7-0763-BDD5-8DA0-BAAF6D35B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5CA558CB-AD55-C33C-35A4-CD12C358B8DC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C2E786-E405-4C69-3659-CD6771BB8548}"/>
              </a:ext>
            </a:extLst>
          </p:cNvPr>
          <p:cNvSpPr txBox="1"/>
          <p:nvPr/>
        </p:nvSpPr>
        <p:spPr>
          <a:xfrm>
            <a:off x="484178" y="2296497"/>
            <a:ext cx="662320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Agregação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Este relacionamento é uma associação diferente da associação simples apresentada no item anterior. A agregação considera as classes relacionadas como sendo uma o “todo” e a outra a “parte”. Por tal motivo também é conhecida, juntamente com a composição, como relacionamento todo-parte.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8A833AE-455E-4DC0-AB32-A1FAE97E34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8382" y="4327821"/>
            <a:ext cx="6420706" cy="1803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481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1CB9D-482E-34E0-8069-9DE0C2152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ML - Diagrama de classes">
            <a:extLst>
              <a:ext uri="{FF2B5EF4-FFF2-40B4-BE49-F238E27FC236}">
                <a16:creationId xmlns:a16="http://schemas.microsoft.com/office/drawing/2014/main" id="{B041EF28-FF7D-ECAE-782C-080C24BCEE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747" y="3165764"/>
            <a:ext cx="2497664" cy="27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425934DA-32CF-1A68-5E4F-63401D533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Classes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AE33D923-C5F5-F03F-C34B-54598883D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A67CA80-7126-A2A5-0B4F-9E8EB3FDA9D7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7FB7C8D-6A8A-1114-D70A-674CA67FA983}"/>
              </a:ext>
            </a:extLst>
          </p:cNvPr>
          <p:cNvSpPr txBox="1"/>
          <p:nvPr/>
        </p:nvSpPr>
        <p:spPr>
          <a:xfrm>
            <a:off x="484178" y="2296497"/>
            <a:ext cx="66232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Composição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utilização da composição é muito similar à agregação, porém, com uma diferença principal: a existência da “parte” não faz sentido se o “todo” não existir. A representação gráfica da composição é feita com um losango cheio (pintado).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28510221-EF81-C2D1-2507-A10F58985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2897" y="4222517"/>
            <a:ext cx="7390946" cy="1908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680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2CBD2A-AC00-5B76-4650-785C53FC1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 descr="UML - Diagrama de classes">
            <a:extLst>
              <a:ext uri="{FF2B5EF4-FFF2-40B4-BE49-F238E27FC236}">
                <a16:creationId xmlns:a16="http://schemas.microsoft.com/office/drawing/2014/main" id="{40CD5423-3723-578B-E3F3-A2E448DB6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7747" y="3165764"/>
            <a:ext cx="2497664" cy="27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A5F1957E-1C78-3873-2B14-A3FDE0E077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Classes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6B7ED624-BE7B-41FD-0CA4-EA6899D89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9655D4D4-29FF-79FC-4499-D6BD0FACD102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392E769-201A-50C9-373B-F463327C60BF}"/>
              </a:ext>
            </a:extLst>
          </p:cNvPr>
          <p:cNvSpPr txBox="1"/>
          <p:nvPr/>
        </p:nvSpPr>
        <p:spPr>
          <a:xfrm>
            <a:off x="484178" y="2296497"/>
            <a:ext cx="487753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Dependência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dependência de classes é utilizada quando, para que ações sejam executadas por um objeto, é necessário que exista um objeto de outra classe.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Para que a conta possa ser especificada, é necessário que um objeto da classe “Conta” seja passado como parâmetro para o método, portanto, a classe “Caixa” tem uma relação de dependência com a classe “Conta”.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 relacionamento de dependência é representado por uma linha tracejada e uma seta.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A seta indica a classe dependente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neste caso, a classe “Caixa” depende da classe “Conta”.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D3A67C4-CBEA-7739-85DE-44A54B92B9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17860" y="2489329"/>
            <a:ext cx="3662362" cy="2318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307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CE48CA-681B-A2B7-C8E1-2EB2435E3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6FC4C1C-DC58-FD73-255A-5A2C41749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Classes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F43DEF79-A69C-F4FD-9677-D11C94F88B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61AC999-FC82-ED1D-7322-DAC44C86E8EB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9606E8A9-7DD4-D0E8-893B-C1938E773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63212" y="1899025"/>
            <a:ext cx="4473661" cy="4894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8114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F0DB2-486C-A0A2-794C-1C367D9C02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729DA1F-03E1-162B-D003-08028C907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Objetos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CD105692-6EA5-0678-F2F8-6DAFA4D72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8F791DB-A04D-CF67-4D80-C7A95959E95A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BA4F990-19C2-C11F-CAA9-2B718E62D0B8}"/>
              </a:ext>
            </a:extLst>
          </p:cNvPr>
          <p:cNvSpPr txBox="1"/>
          <p:nvPr/>
        </p:nvSpPr>
        <p:spPr>
          <a:xfrm>
            <a:off x="484178" y="2296497"/>
            <a:ext cx="519034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Os diagramas de objetos usam notação semelhante à usada nos diagramas de classe. No entanto, enquanto os diagramas de classe mostram os classificadores reais e seus relacionamentos em um sistema, os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diagramas de objetos mostram instâncias específicas desses classificadores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e os links entre essas instâncias em um determinado momento. 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90604F2-4F55-0ECD-503A-89309DA185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3006" y="2947782"/>
            <a:ext cx="5414154" cy="280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992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7CC27-BB68-495C-E584-E4234F933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Os Principais Diagramas UML - RESUMO RÁPIDO">
            <a:extLst>
              <a:ext uri="{FF2B5EF4-FFF2-40B4-BE49-F238E27FC236}">
                <a16:creationId xmlns:a16="http://schemas.microsoft.com/office/drawing/2014/main" id="{8BE1BAA7-C67B-C1DA-9C78-C3502F204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854" y="2535383"/>
            <a:ext cx="5859296" cy="3393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72791619-ECB4-F292-934E-5EC5A81D9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Objetos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85680AF5-6A58-28B3-A836-7DE1C91DF5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71E4329-12FA-279F-2F15-5A1696621028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AF0CC04-A0BE-10CE-B3F0-FE19B700B7AA}"/>
              </a:ext>
            </a:extLst>
          </p:cNvPr>
          <p:cNvSpPr txBox="1"/>
          <p:nvPr/>
        </p:nvSpPr>
        <p:spPr>
          <a:xfrm>
            <a:off x="484178" y="2296497"/>
            <a:ext cx="519034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Componentes: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Objetos: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são instâncias das classes;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Títulos de classe: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são os atributos específicos de uma determinada classe;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Atributos de classe: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são as características do objeto, os atributos vêm da classe que o objeto é instanciado.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chemeClr val="bg1"/>
                </a:solidFill>
                <a:latin typeface="CIDFont+F1"/>
              </a:rPr>
              <a:t>Ligações: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são linhas que ligam um objeto ao outro hierarquicamente.</a:t>
            </a:r>
          </a:p>
        </p:txBody>
      </p:sp>
    </p:spTree>
    <p:extLst>
      <p:ext uri="{BB962C8B-B14F-4D97-AF65-F5344CB8AC3E}">
        <p14:creationId xmlns:p14="http://schemas.microsoft.com/office/powerpoint/2010/main" val="2301997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DCAB5-E5D4-792A-9796-BEB835A1C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AF26E0C-BF7D-81DC-B3F3-ECF1A6815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Pacotes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499DEFA6-2225-3D7C-262E-15FF05BD2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C852310-35CA-4A56-E934-02D5F299BB16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FCA9C04B-245B-9095-3B0D-61C306F4F0A1}"/>
              </a:ext>
            </a:extLst>
          </p:cNvPr>
          <p:cNvSpPr txBox="1"/>
          <p:nvPr/>
        </p:nvSpPr>
        <p:spPr>
          <a:xfrm>
            <a:off x="484178" y="2296497"/>
            <a:ext cx="519034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Diagramas de pacotes são diagramas estruturais usados para mostrar, em uma forma de pacotes, a organização e disposição de vários elementos de modelos. 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Cada elemento é colocado dentro do pacote e é representado como uma pasta de arquivo dentro do diagrama, e depois organizado hierarquicamente no diagrama.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Diagramas de pacotes são bastante usados para proporcionar uma organização visual de uma arquitetura em camadas de qualquer classificador UML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</p:txBody>
      </p:sp>
      <p:pic>
        <p:nvPicPr>
          <p:cNvPr id="3076" name="Picture 4" descr="Modelos de diagramas de pacotes">
            <a:extLst>
              <a:ext uri="{FF2B5EF4-FFF2-40B4-BE49-F238E27FC236}">
                <a16:creationId xmlns:a16="http://schemas.microsoft.com/office/drawing/2014/main" id="{52707CD2-1BF6-3D8F-BB86-7895592A14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071183"/>
            <a:ext cx="4403147" cy="3858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90006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885ECB-9E7C-FAC5-F84C-FAEE56C7F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7E21043-7C25-8863-2B0E-5EF5F3029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Pacotes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6D75DAEA-75A5-8ECC-50C2-CB4FA2EB2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2150844-8DFC-1BA1-9D84-98C765960B30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8BE9545-6F9B-F1D3-5E27-BDF0B465D95E}"/>
              </a:ext>
            </a:extLst>
          </p:cNvPr>
          <p:cNvSpPr txBox="1"/>
          <p:nvPr/>
        </p:nvSpPr>
        <p:spPr>
          <a:xfrm>
            <a:off x="484178" y="2296497"/>
            <a:ext cx="519034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composição do diagrama de pacotes é relativamente simples. Cada diagrama contém apenas dois símbolos: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B6F3E94B-E0F5-E85B-824E-E7F8AC27B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4178" y="3429000"/>
            <a:ext cx="5281072" cy="3198869"/>
          </a:xfrm>
          <a:prstGeom prst="rect">
            <a:avLst/>
          </a:prstGeom>
        </p:spPr>
      </p:pic>
      <p:pic>
        <p:nvPicPr>
          <p:cNvPr id="4098" name="Picture 2" descr="Software de diagrama de pacotes online">
            <a:extLst>
              <a:ext uri="{FF2B5EF4-FFF2-40B4-BE49-F238E27FC236}">
                <a16:creationId xmlns:a16="http://schemas.microsoft.com/office/drawing/2014/main" id="{41D2848A-20E9-72CC-FBFC-AC46CB7D8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924560"/>
            <a:ext cx="4656816" cy="3986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5728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são modelos de sistemas e sua importância?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DC4EF223-7691-ADF9-0D71-BF43CBA1C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8DFF13D-AD68-EF35-0C3A-499F629EDB18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442B9BC-5574-26BE-AB61-939590591851}"/>
              </a:ext>
            </a:extLst>
          </p:cNvPr>
          <p:cNvSpPr txBox="1"/>
          <p:nvPr/>
        </p:nvSpPr>
        <p:spPr>
          <a:xfrm>
            <a:off x="5486401" y="2421188"/>
            <a:ext cx="49615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i="1" dirty="0">
                <a:solidFill>
                  <a:schemeClr val="bg1"/>
                </a:solidFill>
                <a:latin typeface="CIDFont+F1"/>
              </a:rPr>
              <a:t>Para que haja uma </a:t>
            </a:r>
            <a:r>
              <a:rPr lang="pt-BR" sz="2000" b="1" i="1" dirty="0">
                <a:solidFill>
                  <a:schemeClr val="bg1"/>
                </a:solidFill>
                <a:latin typeface="CIDFont+F1"/>
              </a:rPr>
              <a:t>melhor compreensão daquilo que se quer desenvolver</a:t>
            </a:r>
            <a:r>
              <a:rPr lang="pt-BR" sz="2000" i="1" dirty="0">
                <a:solidFill>
                  <a:schemeClr val="bg1"/>
                </a:solidFill>
                <a:latin typeface="CIDFont+F1"/>
              </a:rPr>
              <a:t>, uma das medidas adotadas no processo de desenvolvimento de software é a criação de modelos (BOOCH; RUMBAUGH; JACOBSON, 2005).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99B290B-AF5A-B918-A4C7-FB23AB3720C3}"/>
              </a:ext>
            </a:extLst>
          </p:cNvPr>
          <p:cNvSpPr txBox="1"/>
          <p:nvPr/>
        </p:nvSpPr>
        <p:spPr>
          <a:xfrm>
            <a:off x="594360" y="5243428"/>
            <a:ext cx="580744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Os modelos de sistemas buscam representar o sistema (software) em si com relação aos requisitos do mesmo. Em outras palavras, os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modelos representam a estrutura do software a ser desenvolvido e suas funcionalidades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.</a:t>
            </a:r>
          </a:p>
        </p:txBody>
      </p:sp>
      <p:pic>
        <p:nvPicPr>
          <p:cNvPr id="1026" name="Picture 2" descr="Booch, Rumbaugh, Jacobson e a UML Unified Modeling Language">
            <a:extLst>
              <a:ext uri="{FF2B5EF4-FFF2-40B4-BE49-F238E27FC236}">
                <a16:creationId xmlns:a16="http://schemas.microsoft.com/office/drawing/2014/main" id="{81710A2A-979B-218B-1F4C-416FD9A6BBE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287"/>
          <a:stretch/>
        </p:blipFill>
        <p:spPr bwMode="auto">
          <a:xfrm>
            <a:off x="594360" y="2421188"/>
            <a:ext cx="4795058" cy="2564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AF7AE-178A-DF21-19E4-7B67A9514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64A6DA4D-4BA4-970B-D99F-E6134E650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Interação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8E6893E5-151A-13BB-2F10-619C8209CC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C118799A-7F2D-5977-4AFE-2AE14AD2D99B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22FFAE4E-6130-FA5D-66DF-3C715B956EBD}"/>
              </a:ext>
            </a:extLst>
          </p:cNvPr>
          <p:cNvSpPr txBox="1"/>
          <p:nvPr/>
        </p:nvSpPr>
        <p:spPr>
          <a:xfrm>
            <a:off x="484178" y="2296497"/>
            <a:ext cx="6082877" cy="410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Os diagramas de interação modelam a interação entre objetos e seus relacionamentos. Isto inclui as mensagens que podem ser trocadas entre eles (BOOCH; RUMBAUGH; JACOBSON, 2005).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São dois os tipos de diagramas de interação:</a:t>
            </a:r>
          </a:p>
          <a:p>
            <a:pPr algn="just"/>
            <a:endParaRPr lang="pt-BR" sz="900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• Diagrama de sequência; e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• Diagrama de comunicação.</a:t>
            </a:r>
          </a:p>
          <a:p>
            <a:pPr algn="just"/>
            <a:endParaRPr lang="pt-BR" sz="900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De acordo com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Booch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Rumbaugh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e Jacobson (2005)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os diagramas de interação são constituídos basicamente por:</a:t>
            </a:r>
          </a:p>
          <a:p>
            <a:pPr algn="just"/>
            <a:endParaRPr lang="pt-BR" sz="900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• Papéis ou objetivos;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• Comunicações ou vínculos; e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• Mensagens.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B0F7407-DF0C-15F8-87F0-67FFE6E8E7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955" y="3054361"/>
            <a:ext cx="4756867" cy="284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030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43EF5-46B6-C046-F597-6CE3BF440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BAF9AE8-BACC-E73F-DC60-55A6D8238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Interação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30F46B75-BBEF-8FF2-AAB6-63C8DABEE8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E600EE4A-0539-E6E4-C0EA-268325979E8B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F298C5E-421C-5CCB-B614-D1D3D236DB08}"/>
              </a:ext>
            </a:extLst>
          </p:cNvPr>
          <p:cNvSpPr txBox="1"/>
          <p:nvPr/>
        </p:nvSpPr>
        <p:spPr>
          <a:xfrm>
            <a:off x="484178" y="2296497"/>
            <a:ext cx="6082877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b="1" dirty="0">
                <a:solidFill>
                  <a:schemeClr val="bg1"/>
                </a:solidFill>
                <a:latin typeface="CIDFont+F1"/>
              </a:rPr>
              <a:t>Diagrama de Sequência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Como visto anteriormente, o diagrama de classes representa os dados do sistema e o diagrama de casos de uso, o uso do sistema. O diagrama de sequência tem uma junção destes dois mundos, representando o uso do sistema com relação aos dados que são acessados e como é feita a interação entre eles. Este diagrama pode ser dividido em dois tipos: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• Diagrama de sequência; e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• Diagrama de sequência de sistema.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Os dois objetos que participam deste diagrama são: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•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Cliente 1: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objeto da classe Cliente; e</a:t>
            </a: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•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Produto 1: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objeto da classe Produto.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12B7C92-0137-2E89-C4C6-C3ADBF8EA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955" y="3054361"/>
            <a:ext cx="4756867" cy="2847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71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BB9676-FBF5-4291-9F7E-B705CDB9F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FAD7D479-B717-810A-3336-4D6F5496B0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626" y="2342143"/>
            <a:ext cx="6968836" cy="4317058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DDBBDE66-2895-07E3-44B3-AF203C87B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Interação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DDFD12CA-FEEA-8F15-DB8E-A216BB71BD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933E6BE-4FE6-A56C-A8B9-CAB5742BABE0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EAF6995-FC72-DA68-FD13-A80F593A7742}"/>
              </a:ext>
            </a:extLst>
          </p:cNvPr>
          <p:cNvSpPr txBox="1"/>
          <p:nvPr/>
        </p:nvSpPr>
        <p:spPr>
          <a:xfrm>
            <a:off x="327489" y="2867666"/>
            <a:ext cx="4521602" cy="39303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Vendedor acessa a interface do sistema;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Sistema lê a lista de produtos e os exibe ao vendedor;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Vendedor escolhe os produtos a serem vendidos;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Vendedor escolhe o cliente comprador (neste caso, o sistema ainda não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leu as informações de cliente);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Sistema busca informações do cliente selecionado e as exibe ao vendedor;</a:t>
            </a:r>
          </a:p>
          <a:p>
            <a:pPr>
              <a:lnSpc>
                <a:spcPct val="150000"/>
              </a:lnSpc>
            </a:pPr>
            <a:r>
              <a:rPr lang="pt-BR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Vendedor confirma a venda;</a:t>
            </a:r>
          </a:p>
          <a:p>
            <a:pPr>
              <a:lnSpc>
                <a:spcPct val="150000"/>
              </a:lnSpc>
            </a:pPr>
            <a:r>
              <a:rPr lang="pt-BR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Sistema envia mensagem de venda efetuada ao vendedor.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589A6CF-5701-8628-2F9E-97D1BABBC5D9}"/>
              </a:ext>
            </a:extLst>
          </p:cNvPr>
          <p:cNvSpPr txBox="1"/>
          <p:nvPr/>
        </p:nvSpPr>
        <p:spPr>
          <a:xfrm>
            <a:off x="327489" y="2245305"/>
            <a:ext cx="478483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leitura do diagrama é feita de cima para </a:t>
            </a:r>
          </a:p>
          <a:p>
            <a:r>
              <a:rPr lang="pt-BR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baixo e da esquerda para a direita:</a:t>
            </a:r>
          </a:p>
        </p:txBody>
      </p:sp>
    </p:spTree>
    <p:extLst>
      <p:ext uri="{BB962C8B-B14F-4D97-AF65-F5344CB8AC3E}">
        <p14:creationId xmlns:p14="http://schemas.microsoft.com/office/powerpoint/2010/main" val="29017149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07DCD-EB81-AA12-BE31-950B74BC2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D4266FE-E3B3-1892-F746-9F6805803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Interação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C19E5E6B-CA6A-9ACC-214B-6EDDAC78AE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6314475-2B36-F7C9-E371-DEA661F8B451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65218C09-08C9-7136-CFCB-AA22391EF0E1}"/>
              </a:ext>
            </a:extLst>
          </p:cNvPr>
          <p:cNvSpPr txBox="1"/>
          <p:nvPr/>
        </p:nvSpPr>
        <p:spPr>
          <a:xfrm>
            <a:off x="559418" y="2397705"/>
            <a:ext cx="85532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Veja nas seguintes figuras as representações gráficas de cada tipo de mensagem.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6DAE873A-6B5F-F635-4A0A-0C5C5EA150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70" y="3065964"/>
            <a:ext cx="2359604" cy="76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8E88BAE9-1A14-5332-D62A-535385E4A9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68" y="3785316"/>
            <a:ext cx="2359605" cy="1172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>
            <a:extLst>
              <a:ext uri="{FF2B5EF4-FFF2-40B4-BE49-F238E27FC236}">
                <a16:creationId xmlns:a16="http://schemas.microsoft.com/office/drawing/2014/main" id="{99357AF2-5B79-8B70-67C8-44A3E91306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68" y="4981570"/>
            <a:ext cx="2359605" cy="660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>
            <a:extLst>
              <a:ext uri="{FF2B5EF4-FFF2-40B4-BE49-F238E27FC236}">
                <a16:creationId xmlns:a16="http://schemas.microsoft.com/office/drawing/2014/main" id="{AC0DE8F2-5A58-5024-1CE1-88FAFEA62F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7668" y="5982415"/>
            <a:ext cx="2359605" cy="505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4" name="Picture 10">
            <a:extLst>
              <a:ext uri="{FF2B5EF4-FFF2-40B4-BE49-F238E27FC236}">
                <a16:creationId xmlns:a16="http://schemas.microsoft.com/office/drawing/2014/main" id="{81B6800E-B3A7-6553-2BA2-346D85297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0968" y="3033662"/>
            <a:ext cx="3249147" cy="128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6" name="Picture 12">
            <a:extLst>
              <a:ext uri="{FF2B5EF4-FFF2-40B4-BE49-F238E27FC236}">
                <a16:creationId xmlns:a16="http://schemas.microsoft.com/office/drawing/2014/main" id="{EDA52CD3-1DDB-12AD-9201-B0247F2D6D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2693" y="4394791"/>
            <a:ext cx="2560140" cy="16823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D296D225-E4B6-81B2-C5B8-9EB61CC9A6D2}"/>
              </a:ext>
            </a:extLst>
          </p:cNvPr>
          <p:cNvSpPr txBox="1"/>
          <p:nvPr/>
        </p:nvSpPr>
        <p:spPr>
          <a:xfrm>
            <a:off x="3311236" y="3113342"/>
            <a:ext cx="34697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1. Representação da mensagem do tipo </a:t>
            </a:r>
            <a:r>
              <a:rPr lang="pt-BR" sz="1200" b="0" dirty="0" err="1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Call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98686D3F-B731-6327-A203-AC8622C72913}"/>
              </a:ext>
            </a:extLst>
          </p:cNvPr>
          <p:cNvSpPr txBox="1"/>
          <p:nvPr/>
        </p:nvSpPr>
        <p:spPr>
          <a:xfrm>
            <a:off x="3311236" y="3909842"/>
            <a:ext cx="3469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2. Representação da mensagem do tipo </a:t>
            </a:r>
            <a:r>
              <a:rPr lang="pt-BR" sz="1200" b="0" dirty="0" err="1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Call</a:t>
            </a:r>
            <a:r>
              <a:rPr lang="pt-BR" sz="1200" b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 de auto delegação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F82F96C-7B84-469C-B87F-B3772403C822}"/>
              </a:ext>
            </a:extLst>
          </p:cNvPr>
          <p:cNvSpPr txBox="1"/>
          <p:nvPr/>
        </p:nvSpPr>
        <p:spPr>
          <a:xfrm>
            <a:off x="3311236" y="5034600"/>
            <a:ext cx="346973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3. Representação da mensagem do tipo </a:t>
            </a:r>
            <a:r>
              <a:rPr lang="pt-BR" sz="1200" b="0" dirty="0" err="1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Send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9AFBCB7-44EB-5AB6-7F01-17B81EC133E5}"/>
              </a:ext>
            </a:extLst>
          </p:cNvPr>
          <p:cNvSpPr txBox="1"/>
          <p:nvPr/>
        </p:nvSpPr>
        <p:spPr>
          <a:xfrm>
            <a:off x="3311236" y="5992747"/>
            <a:ext cx="364165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b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4. Representação da mensagem do tipo </a:t>
            </a:r>
            <a:r>
              <a:rPr lang="pt-BR" sz="1200" b="0" dirty="0" err="1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Return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8DF116E5-A4B8-8AFA-2D4B-C5AB1250B107}"/>
              </a:ext>
            </a:extLst>
          </p:cNvPr>
          <p:cNvSpPr txBox="1"/>
          <p:nvPr/>
        </p:nvSpPr>
        <p:spPr>
          <a:xfrm>
            <a:off x="6549035" y="3817508"/>
            <a:ext cx="1856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b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5. Representação da mensagem do tipo </a:t>
            </a:r>
            <a:r>
              <a:rPr lang="pt-BR" sz="1200" b="0" dirty="0" err="1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Create</a:t>
            </a:r>
            <a:endParaRPr lang="pt-BR" sz="1200" dirty="0">
              <a:solidFill>
                <a:schemeClr val="bg1"/>
              </a:solidFill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9313D176-3F17-52E6-553C-3315A59526EB}"/>
              </a:ext>
            </a:extLst>
          </p:cNvPr>
          <p:cNvSpPr txBox="1"/>
          <p:nvPr/>
        </p:nvSpPr>
        <p:spPr>
          <a:xfrm>
            <a:off x="9030440" y="5332540"/>
            <a:ext cx="18565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b="0" dirty="0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6. Representação da mensagem do tipo </a:t>
            </a:r>
            <a:r>
              <a:rPr lang="pt-BR" sz="1200" b="0" dirty="0" err="1">
                <a:solidFill>
                  <a:schemeClr val="bg1"/>
                </a:solidFill>
                <a:effectLst/>
                <a:latin typeface="Tahoma" panose="020B0604030504040204" pitchFamily="34" charset="0"/>
              </a:rPr>
              <a:t>Destroy</a:t>
            </a:r>
            <a:endParaRPr lang="pt-BR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91839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83E67-DD60-2167-FCE2-F0ECE2694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DEE922BC-63E9-3800-6479-49FF488818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215" y="1938640"/>
            <a:ext cx="3451167" cy="4879237"/>
          </a:xfrm>
          <a:prstGeom prst="rect">
            <a:avLst/>
          </a:prstGeom>
        </p:spPr>
      </p:pic>
      <p:sp>
        <p:nvSpPr>
          <p:cNvPr id="3" name="Título 2">
            <a:extLst>
              <a:ext uri="{FF2B5EF4-FFF2-40B4-BE49-F238E27FC236}">
                <a16:creationId xmlns:a16="http://schemas.microsoft.com/office/drawing/2014/main" id="{A702EBCB-434A-C6EC-7AFD-F9538D9DD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Interação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29F686AB-A2BB-B9FB-86BF-E67FE8270D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EFE259C-5A48-614E-25ED-FCFABB7C4FC0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3C3A22E2-F251-FC0E-59DC-7F0F625481A1}"/>
              </a:ext>
            </a:extLst>
          </p:cNvPr>
          <p:cNvSpPr txBox="1"/>
          <p:nvPr/>
        </p:nvSpPr>
        <p:spPr>
          <a:xfrm>
            <a:off x="6345382" y="2877135"/>
            <a:ext cx="4544291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sz="2000" dirty="0">
                <a:solidFill>
                  <a:schemeClr val="bg1"/>
                </a:solidFill>
                <a:latin typeface="CIDFont+F1"/>
                <a:cs typeface="Arial" panose="020B0604020202020204" pitchFamily="34" charset="0"/>
              </a:rPr>
              <a:t>O </a:t>
            </a:r>
            <a:r>
              <a:rPr lang="pt-BR" sz="2000" b="1" dirty="0">
                <a:solidFill>
                  <a:schemeClr val="bg1"/>
                </a:solidFill>
                <a:latin typeface="CIDFont+F1"/>
                <a:cs typeface="Arial" panose="020B0604020202020204" pitchFamily="34" charset="0"/>
              </a:rPr>
              <a:t>diagrama de </a:t>
            </a:r>
            <a:r>
              <a:rPr lang="pt-BR" sz="2000" b="1" dirty="0">
                <a:solidFill>
                  <a:srgbClr val="0070C0"/>
                </a:solidFill>
                <a:latin typeface="CIDFont+F1"/>
                <a:cs typeface="Arial" panose="020B0604020202020204" pitchFamily="34" charset="0"/>
              </a:rPr>
              <a:t>Sequência de Sistema </a:t>
            </a:r>
            <a:r>
              <a:rPr lang="pt-BR" sz="2000" dirty="0">
                <a:solidFill>
                  <a:schemeClr val="bg1"/>
                </a:solidFill>
                <a:latin typeface="CIDFont+F1"/>
                <a:cs typeface="Arial" panose="020B0604020202020204" pitchFamily="34" charset="0"/>
              </a:rPr>
              <a:t>representa a interação entre o usuário e o sistema (entradas e saídas do sistema) de forma semelhante ao diagrama de sequência, porém, sem detalhar os objetos participantes da realização do </a:t>
            </a:r>
            <a:r>
              <a:rPr lang="pt-BR" sz="2000" b="1" dirty="0">
                <a:solidFill>
                  <a:schemeClr val="bg1"/>
                </a:solidFill>
                <a:latin typeface="CIDFont+F1"/>
                <a:cs typeface="Arial" panose="020B0604020202020204" pitchFamily="34" charset="0"/>
              </a:rPr>
              <a:t>Caso de Uso.</a:t>
            </a:r>
          </a:p>
        </p:txBody>
      </p:sp>
    </p:spTree>
    <p:extLst>
      <p:ext uri="{BB962C8B-B14F-4D97-AF65-F5344CB8AC3E}">
        <p14:creationId xmlns:p14="http://schemas.microsoft.com/office/powerpoint/2010/main" val="1304219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70417-8E55-75A9-B4ED-D8559A705D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F008BC8-2792-6FD9-A933-6842B9ADC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Interação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EFDF9300-1549-8EB8-196F-F27B331B8F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1A8F98E4-F979-4DC9-4D28-B8E0BE1A6FD8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1026" name="Picture 2" descr="UML &gt; Diagrama de Interação">
            <a:extLst>
              <a:ext uri="{FF2B5EF4-FFF2-40B4-BE49-F238E27FC236}">
                <a16:creationId xmlns:a16="http://schemas.microsoft.com/office/drawing/2014/main" id="{267C2E1E-41CF-F381-C787-5DD98EA41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7416" y="2788920"/>
            <a:ext cx="4499744" cy="3186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34A0955-39DF-0DBC-D920-C6AD26E893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" y="2278574"/>
            <a:ext cx="7029104" cy="44106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6246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8A702-AC55-4832-692D-47BCE21CC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29176CE2-0C6F-CDA9-B79E-07C0BC6C3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Interação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B07CF58D-6F8C-783D-4690-2294BAA35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1B3FBF-A7CA-128C-B58F-E579D613EC47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422505AB-6B95-3683-8316-89A1E111F8FD}"/>
              </a:ext>
            </a:extLst>
          </p:cNvPr>
          <p:cNvSpPr txBox="1"/>
          <p:nvPr/>
        </p:nvSpPr>
        <p:spPr>
          <a:xfrm>
            <a:off x="594360" y="2510549"/>
            <a:ext cx="457338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b="1" i="0" u="sng" dirty="0">
                <a:solidFill>
                  <a:schemeClr val="bg1"/>
                </a:solidFill>
                <a:effectLst/>
                <a:latin typeface="CIDFont+F1"/>
              </a:rPr>
              <a:t>Loop</a:t>
            </a:r>
          </a:p>
          <a:p>
            <a:pPr algn="just">
              <a:buNone/>
            </a:pPr>
            <a:r>
              <a:rPr lang="pt-BR" sz="1800" b="0" i="0" dirty="0">
                <a:solidFill>
                  <a:schemeClr val="bg1"/>
                </a:solidFill>
                <a:effectLst/>
                <a:latin typeface="CIDFont+F1"/>
              </a:rPr>
              <a:t> </a:t>
            </a:r>
          </a:p>
          <a:p>
            <a:pPr algn="just"/>
            <a:r>
              <a:rPr lang="pt-BR" sz="1800" b="0" i="0" dirty="0">
                <a:solidFill>
                  <a:schemeClr val="bg1"/>
                </a:solidFill>
                <a:effectLst/>
                <a:latin typeface="CIDFont+F1"/>
              </a:rPr>
              <a:t>Como o próprio nome já indica este tipo de frame indica que as mensagens que estiverem dentro do escopo deste frame </a:t>
            </a:r>
            <a:r>
              <a:rPr lang="pt-BR" sz="1800" b="1" i="0" dirty="0">
                <a:solidFill>
                  <a:schemeClr val="bg1"/>
                </a:solidFill>
                <a:effectLst/>
                <a:latin typeface="CIDFont+F1"/>
              </a:rPr>
              <a:t>farão parte de uma estrutura de repetição considerando alguma condição,</a:t>
            </a:r>
            <a:r>
              <a:rPr lang="pt-BR" sz="1800" b="0" i="0" dirty="0">
                <a:solidFill>
                  <a:schemeClr val="bg1"/>
                </a:solidFill>
                <a:effectLst/>
                <a:latin typeface="CIDFont+F1"/>
              </a:rPr>
              <a:t> que também deve estar descrita no frame. Além de sua condição o frame pode conter também uma breve descrição, indicando qual o seu propósito, mas isso não é obrigatório e em alguns casos nem é necessário, pois a própria condição pode se descrever bem.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0B57D091-9B6C-EF8D-C951-AB6CB0135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627" y="2776634"/>
            <a:ext cx="4528358" cy="1886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190184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404D5-D5DB-B3B7-3028-5F8FF77B0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C59811CA-AFF7-27BB-C33E-3D54F0EA8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Interação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E9C572D7-39D3-2803-9D89-3D8474ED5B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05CE833-6C24-8C5E-DBBB-E1FB8AC63757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D32E211-4C90-FC2D-6994-7DEFDDA613CA}"/>
              </a:ext>
            </a:extLst>
          </p:cNvPr>
          <p:cNvSpPr txBox="1"/>
          <p:nvPr/>
        </p:nvSpPr>
        <p:spPr>
          <a:xfrm>
            <a:off x="594360" y="2510549"/>
            <a:ext cx="4573385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b="1" i="0" dirty="0" err="1">
                <a:solidFill>
                  <a:schemeClr val="bg1"/>
                </a:solidFill>
                <a:effectLst/>
                <a:latin typeface="CIDFont+F1"/>
              </a:rPr>
              <a:t>Opt</a:t>
            </a:r>
            <a:endParaRPr lang="pt-BR" b="1" i="0" dirty="0">
              <a:solidFill>
                <a:schemeClr val="bg1"/>
              </a:solidFill>
              <a:effectLst/>
              <a:latin typeface="CIDFont+F1"/>
            </a:endParaRPr>
          </a:p>
          <a:p>
            <a:pPr algn="just">
              <a:buNone/>
            </a:pPr>
            <a:r>
              <a:rPr lang="pt-BR" b="1" i="0" dirty="0">
                <a:solidFill>
                  <a:schemeClr val="bg1"/>
                </a:solidFill>
                <a:effectLst/>
                <a:latin typeface="CIDFont+F1"/>
              </a:rPr>
              <a:t> </a:t>
            </a:r>
          </a:p>
          <a:p>
            <a:pPr algn="just">
              <a:buNone/>
            </a:pPr>
            <a:r>
              <a:rPr lang="pt-BR" i="0" dirty="0">
                <a:solidFill>
                  <a:schemeClr val="bg1"/>
                </a:solidFill>
                <a:effectLst/>
                <a:latin typeface="CIDFont+F1"/>
              </a:rPr>
              <a:t>Este tipo de frame </a:t>
            </a:r>
            <a:r>
              <a:rPr lang="pt-BR" b="1" i="0" dirty="0">
                <a:solidFill>
                  <a:schemeClr val="bg1"/>
                </a:solidFill>
                <a:effectLst/>
                <a:latin typeface="CIDFont+F1"/>
              </a:rPr>
              <a:t>funciona como um </a:t>
            </a:r>
            <a:r>
              <a:rPr lang="pt-BR" b="1" i="0" dirty="0" err="1">
                <a:solidFill>
                  <a:schemeClr val="bg1"/>
                </a:solidFill>
                <a:effectLst/>
                <a:latin typeface="CIDFont+F1"/>
              </a:rPr>
              <a:t>If</a:t>
            </a:r>
            <a:r>
              <a:rPr lang="pt-BR" b="1" i="0" dirty="0">
                <a:solidFill>
                  <a:schemeClr val="bg1"/>
                </a:solidFill>
                <a:effectLst/>
                <a:latin typeface="CIDFont+F1"/>
              </a:rPr>
              <a:t> na programação</a:t>
            </a:r>
            <a:r>
              <a:rPr lang="pt-BR" i="0" dirty="0">
                <a:solidFill>
                  <a:schemeClr val="bg1"/>
                </a:solidFill>
                <a:effectLst/>
                <a:latin typeface="CIDFont+F1"/>
              </a:rPr>
              <a:t>, portanto logicamente, deve-se especificar uma condição para executar as mensagens dentro do frame, ou seja, o fluxo apenas irá executar as mensagens dentro deste frame caso a condição especificada seja atendida. Lembrando pode-se que também adicionar uma descrição opcional para este frame também. </a:t>
            </a:r>
            <a:endParaRPr lang="pt-BR" sz="1800" i="0" dirty="0">
              <a:solidFill>
                <a:schemeClr val="bg1"/>
              </a:solidFill>
              <a:effectLst/>
              <a:latin typeface="CIDFont+F1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A12E46D0-01A5-7BD2-6152-5871F458B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481" y="2951884"/>
            <a:ext cx="5052771" cy="2133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1123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1CBB5-92F3-1C44-DFB1-2F2CA3E6A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3B411085-20C8-61D4-313B-7FAF20DB1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Entendendo o Diagrama </a:t>
            </a:r>
            <a:r>
              <a:rPr lang="pt-BR" sz="4000" dirty="0">
                <a:solidFill>
                  <a:srgbClr val="0070C0"/>
                </a:solidFill>
              </a:rPr>
              <a:t>de Interação</a:t>
            </a:r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.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2D6E6256-90FB-6265-BEBD-747A3B64AF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6028DC73-1DB6-796F-0ADF-0EB118E8983C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09947BC1-D120-A04B-C271-169385854A06}"/>
              </a:ext>
            </a:extLst>
          </p:cNvPr>
          <p:cNvSpPr txBox="1"/>
          <p:nvPr/>
        </p:nvSpPr>
        <p:spPr>
          <a:xfrm>
            <a:off x="594360" y="2510549"/>
            <a:ext cx="4795058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pt-BR" b="1" i="0" dirty="0">
                <a:solidFill>
                  <a:schemeClr val="bg1"/>
                </a:solidFill>
                <a:effectLst/>
                <a:latin typeface="CIDFont+F1"/>
              </a:rPr>
              <a:t>Alt</a:t>
            </a:r>
          </a:p>
          <a:p>
            <a:pPr algn="just">
              <a:buNone/>
            </a:pPr>
            <a:r>
              <a:rPr lang="pt-BR" i="0" dirty="0">
                <a:solidFill>
                  <a:schemeClr val="bg1"/>
                </a:solidFill>
                <a:effectLst/>
                <a:latin typeface="CIDFont+F1"/>
              </a:rPr>
              <a:t> </a:t>
            </a:r>
          </a:p>
          <a:p>
            <a:pPr algn="just">
              <a:buNone/>
            </a:pPr>
            <a:r>
              <a:rPr lang="pt-BR" i="0" dirty="0">
                <a:solidFill>
                  <a:schemeClr val="bg1"/>
                </a:solidFill>
                <a:effectLst/>
                <a:latin typeface="CIDFont+F1"/>
              </a:rPr>
              <a:t>Este tipo de frame funciona de forma semelhante ao </a:t>
            </a:r>
            <a:r>
              <a:rPr lang="pt-BR" i="0" dirty="0" err="1">
                <a:solidFill>
                  <a:schemeClr val="bg1"/>
                </a:solidFill>
                <a:effectLst/>
                <a:latin typeface="CIDFont+F1"/>
              </a:rPr>
              <a:t>Opt</a:t>
            </a:r>
            <a:r>
              <a:rPr lang="pt-BR" i="0" dirty="0">
                <a:solidFill>
                  <a:schemeClr val="bg1"/>
                </a:solidFill>
                <a:effectLst/>
                <a:latin typeface="CIDFont+F1"/>
              </a:rPr>
              <a:t>, a diferença é que este tipo </a:t>
            </a:r>
            <a:r>
              <a:rPr lang="pt-BR" b="1" i="0" dirty="0">
                <a:solidFill>
                  <a:schemeClr val="bg1"/>
                </a:solidFill>
                <a:effectLst/>
                <a:latin typeface="CIDFont+F1"/>
              </a:rPr>
              <a:t>dá a opção de utilizar o um Else, ou seja, caso a condição não seja atendida, pode-se executar outras mensagens. </a:t>
            </a:r>
            <a:r>
              <a:rPr lang="pt-BR" i="0" dirty="0">
                <a:solidFill>
                  <a:schemeClr val="bg1"/>
                </a:solidFill>
                <a:effectLst/>
                <a:latin typeface="CIDFont+F1"/>
              </a:rPr>
              <a:t>Para isso o frame é dividido na horizontal por uma linha tracejada, na parte de cima é onde ficará a condição do Alt e as mensagens a serem executadas caso a condição seja verdadeira, e na parte inferior do frame, ficarão as mensagens que serão executadas cosa a condição não seja atendida.</a:t>
            </a:r>
            <a:endParaRPr lang="pt-BR" sz="1800" i="0" dirty="0">
              <a:solidFill>
                <a:schemeClr val="bg1"/>
              </a:solidFill>
              <a:effectLst/>
              <a:latin typeface="CIDFont+F1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E2987FA-C190-3739-BDEE-95328BAB3A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2134" y="2614133"/>
            <a:ext cx="4795058" cy="2839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52692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E8512-8C71-E9FA-0480-B7AC55B33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82619CC0-2532-5053-FC55-3CCC6A8EB5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CA4CFDD-B818-B3B3-3834-A3E42CFABAEE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66CFB8DE-33BE-4B32-BA72-60FD26CD15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135" y="198407"/>
            <a:ext cx="7948558" cy="664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040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C78CE2-6AFC-0567-B6CD-7B80741B5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453AB525-5663-98B2-E772-915EE875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são modelos de sistemas e sua importância?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FDFED641-0FCA-0D15-CF41-78AAD2244B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36E8070-6D5E-5578-B745-D27ABCDE5D95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BB7FC9C-4C06-2A59-833A-B4AC7AECAB96}"/>
              </a:ext>
            </a:extLst>
          </p:cNvPr>
          <p:cNvSpPr txBox="1"/>
          <p:nvPr/>
        </p:nvSpPr>
        <p:spPr>
          <a:xfrm>
            <a:off x="594360" y="2389391"/>
            <a:ext cx="8535785" cy="3562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São apresentados por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Sommerville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(2007) alguns tipos de modelos de sistema, são eles: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latin typeface="CIDFont+F1"/>
              </a:rPr>
              <a:t>Modelo de fluxo de dados: </a:t>
            </a:r>
            <a:r>
              <a:rPr lang="pt-BR" sz="1600" dirty="0">
                <a:solidFill>
                  <a:schemeClr val="bg1"/>
                </a:solidFill>
                <a:latin typeface="CIDFont+F1"/>
              </a:rPr>
              <a:t>exibe o processamento dos dados em diferentes estágios do sistema;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latin typeface="CIDFont+F1"/>
              </a:rPr>
              <a:t>Modelo de composição: </a:t>
            </a:r>
            <a:r>
              <a:rPr lang="pt-BR" sz="1600" dirty="0">
                <a:solidFill>
                  <a:schemeClr val="bg1"/>
                </a:solidFill>
                <a:latin typeface="CIDFont+F1"/>
              </a:rPr>
              <a:t>também conhecido como modelo de agregação, exibe como as entidades do sistema são compostas por outras entidades;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latin typeface="CIDFont+F1"/>
              </a:rPr>
              <a:t>Modelo de arquitetura: </a:t>
            </a:r>
            <a:r>
              <a:rPr lang="pt-BR" sz="1600" dirty="0">
                <a:solidFill>
                  <a:schemeClr val="bg1"/>
                </a:solidFill>
                <a:latin typeface="CIDFont+F1"/>
              </a:rPr>
              <a:t>apresentam os subsistemas que compõem um sistema;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latin typeface="CIDFont+F1"/>
              </a:rPr>
              <a:t>Modelo de classificação: </a:t>
            </a:r>
            <a:r>
              <a:rPr lang="pt-BR" sz="1600" dirty="0">
                <a:solidFill>
                  <a:schemeClr val="bg1"/>
                </a:solidFill>
                <a:latin typeface="CIDFont+F1"/>
              </a:rPr>
              <a:t>mostram como as entidades de um sistema possuem características em comum; e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1600" b="1" dirty="0">
                <a:solidFill>
                  <a:schemeClr val="bg1"/>
                </a:solidFill>
                <a:latin typeface="CIDFont+F1"/>
              </a:rPr>
              <a:t>Modelo de estímulo resposta: </a:t>
            </a:r>
            <a:r>
              <a:rPr lang="pt-BR" sz="1600" dirty="0">
                <a:solidFill>
                  <a:schemeClr val="bg1"/>
                </a:solidFill>
                <a:latin typeface="CIDFont+F1"/>
              </a:rPr>
              <a:t>apresenta a reação do sistema a estímulos externos e internos, conhecido também como diagrama de transição de estados ou máquina de estados.</a:t>
            </a:r>
          </a:p>
        </p:txBody>
      </p:sp>
    </p:spTree>
    <p:extLst>
      <p:ext uri="{BB962C8B-B14F-4D97-AF65-F5344CB8AC3E}">
        <p14:creationId xmlns:p14="http://schemas.microsoft.com/office/powerpoint/2010/main" val="3457990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114F4-42BF-E3C5-72B7-38AA76B1D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Diagramas dinâmicos - QR Comer">
            <a:extLst>
              <a:ext uri="{FF2B5EF4-FFF2-40B4-BE49-F238E27FC236}">
                <a16:creationId xmlns:a16="http://schemas.microsoft.com/office/drawing/2014/main" id="{69FE577B-CF88-520B-D3EF-8BCAD4407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255" y="108238"/>
            <a:ext cx="10096634" cy="67497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2AD50728-802D-A3BD-E75D-5E6BC619F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8B1C956-B82B-2B68-18F8-D444FC97DA55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</p:spTree>
    <p:extLst>
      <p:ext uri="{BB962C8B-B14F-4D97-AF65-F5344CB8AC3E}">
        <p14:creationId xmlns:p14="http://schemas.microsoft.com/office/powerpoint/2010/main" val="37601979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4FD9CD-39AD-5AE3-8804-C80AB7C94B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5D80AC08-5DBB-9DF2-4B01-A36011F54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A5EA390-532E-A454-13B9-67B990A7934F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8194" name="Picture 2" descr="Diagramas de Sequência - A Monitoria">
            <a:extLst>
              <a:ext uri="{FF2B5EF4-FFF2-40B4-BE49-F238E27FC236}">
                <a16:creationId xmlns:a16="http://schemas.microsoft.com/office/drawing/2014/main" id="{209CD3FB-6BEB-8751-8E31-3050F7476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04775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464780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46D68-6378-2932-CB6B-83CE6F28E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5804C707-ADB5-7597-E525-4C7C223159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4CBCA62-AD14-1782-C5EC-EE59A1D2AD34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pic>
        <p:nvPicPr>
          <p:cNvPr id="9218" name="Picture 2" descr="Diagramas de Sequência - A Monitoria">
            <a:extLst>
              <a:ext uri="{FF2B5EF4-FFF2-40B4-BE49-F238E27FC236}">
                <a16:creationId xmlns:a16="http://schemas.microsoft.com/office/drawing/2014/main" id="{5D7812FB-C039-F9F1-1BCA-E2321A1A3F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78279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02808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Obrigado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>
                <a:solidFill>
                  <a:schemeClr val="bg1"/>
                </a:solidFill>
              </a:rPr>
              <a:t>Prof. </a:t>
            </a:r>
            <a:r>
              <a:rPr lang="pt-BR" dirty="0" err="1">
                <a:solidFill>
                  <a:schemeClr val="bg1"/>
                </a:solidFill>
              </a:rPr>
              <a:t>MSc</a:t>
            </a:r>
            <a:r>
              <a:rPr lang="pt-BR" dirty="0">
                <a:solidFill>
                  <a:schemeClr val="bg1"/>
                </a:solidFill>
              </a:rPr>
              <a:t>. Emmanoel Monteiro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emmanoeljr@gmail.com</a:t>
            </a:r>
          </a:p>
          <a:p>
            <a:pPr rtl="0"/>
            <a:r>
              <a:rPr lang="pt-BR" b="0" dirty="0">
                <a:solidFill>
                  <a:schemeClr val="bg1"/>
                </a:solidFill>
              </a:rPr>
              <a:t>@emmanoelmonteiro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8099955-6A05-10E7-7507-0487CEA29A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FAF830F-8551-F5BF-C6FC-847E63317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são modelos de sistemas e sua importância?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D1F1DD11-ADA6-D124-1C77-5E2BA228CF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3D6408C0-227C-7489-3E06-5B3445218C61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66F6D283-73C4-6EDE-5F42-C2B1E20B1FFA}"/>
              </a:ext>
            </a:extLst>
          </p:cNvPr>
          <p:cNvSpPr txBox="1"/>
          <p:nvPr/>
        </p:nvSpPr>
        <p:spPr>
          <a:xfrm>
            <a:off x="594361" y="2389391"/>
            <a:ext cx="504444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Os modelos são representações da realidade e segundo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Booch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Rumbaugh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e Jacobson (2005), esta representação é simplificada.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Com esta simplificação da realidade, o modelo tende a ser mais facilmente entendido por pessoas do que a realidade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(um modelo é mais facilmente compreensível que o código-fonte do sistema).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possibilidade de se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fazer alterações e redefinições do projeto de software na fase de modelagem pode trazer redução de custos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pois as alterações que são feitas na fase de construção do software são mais difíceis de serem executadas.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F64BD1-AF3D-58F1-EC1C-0527EAD44A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2531" y="2290079"/>
            <a:ext cx="4404014" cy="35496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3289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6F68B9-5943-743D-3123-AD41DEB089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784F7C42-2CF7-F6AC-2259-E87D4EC7E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são modelos de sistemas e sua importância?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87FBE3D5-9149-08C0-8667-C7F518C736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3BBAF04-82A9-EBC9-028B-3FBF88D5FBB9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14AEA488-95C7-F87A-8F71-9F8CEC110076}"/>
              </a:ext>
            </a:extLst>
          </p:cNvPr>
          <p:cNvSpPr txBox="1"/>
          <p:nvPr/>
        </p:nvSpPr>
        <p:spPr>
          <a:xfrm>
            <a:off x="594361" y="2333971"/>
            <a:ext cx="504444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Outra grande vantagem de se modelar os sistemas é que, quando uma equipe de desenvolvimento de software é alterada,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os novos membros precisam entender o sistema para que possam atuar e continuar o desenvolvimento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ou mesmo dar manutenção no código criado por outra pessoa.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escolha correta dos modelos a serem criados para o desenvolvimento de software pode priorizar os principais problemas, auxiliando em sua resolução.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O ideal é que se possua um conjunto de modelos para a descrição dos problemas e, se possível, criados segundo diferentes pontos de vista e interrelacionados quando necessário.</a:t>
            </a:r>
          </a:p>
        </p:txBody>
      </p:sp>
      <p:pic>
        <p:nvPicPr>
          <p:cNvPr id="3074" name="Picture 2" descr="Diagramas Estruturais da UML: Engenharia de Software.">
            <a:extLst>
              <a:ext uri="{FF2B5EF4-FFF2-40B4-BE49-F238E27FC236}">
                <a16:creationId xmlns:a16="http://schemas.microsoft.com/office/drawing/2014/main" id="{C55450FC-FADD-E8ED-189A-49CCFC075E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65052"/>
            <a:ext cx="5304034" cy="3029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6274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AEF74-1749-C7FE-D2A7-0C9BBB779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502923BF-3418-82F5-D80A-0F3C5ECF2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é a UML e quais seus principais diagramas?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E45135CD-B7B3-13DF-AA81-E1F9673DA0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8C7575DC-8B6A-1085-9456-EF13AA2FEC95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231F66E-65CE-F940-2696-E0D6E1BB8F63}"/>
              </a:ext>
            </a:extLst>
          </p:cNvPr>
          <p:cNvSpPr txBox="1"/>
          <p:nvPr/>
        </p:nvSpPr>
        <p:spPr>
          <a:xfrm>
            <a:off x="484177" y="2296497"/>
            <a:ext cx="580744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UML (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Unified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Modeling</a:t>
            </a:r>
            <a:r>
              <a:rPr lang="pt-BR" i="1" dirty="0">
                <a:solidFill>
                  <a:schemeClr val="bg1"/>
                </a:solidFill>
                <a:latin typeface="CIDFont+F1"/>
              </a:rPr>
              <a:t> </a:t>
            </a:r>
            <a:r>
              <a:rPr lang="pt-BR" i="1" dirty="0" err="1">
                <a:solidFill>
                  <a:schemeClr val="bg1"/>
                </a:solidFill>
                <a:latin typeface="CIDFont+F1"/>
              </a:rPr>
              <a:t>Language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) não é apenas uma linguagem de modelagem de software, mas também pode ser empregada em diversas outras áreas de conhecimento. Algumas destas áreas são citadas por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Booch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Rumbaugh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e Jacobson (2005):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Fluxo de trabalho no sistema legal;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Estrutura de sistemas de saúde; 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Projeto de hardware.</a:t>
            </a:r>
          </a:p>
        </p:txBody>
      </p:sp>
      <p:pic>
        <p:nvPicPr>
          <p:cNvPr id="4098" name="Picture 2" descr="Modelagem de Sistemas com diagramas da UML: Introdução">
            <a:extLst>
              <a:ext uri="{FF2B5EF4-FFF2-40B4-BE49-F238E27FC236}">
                <a16:creationId xmlns:a16="http://schemas.microsoft.com/office/drawing/2014/main" id="{AD6F847B-D096-6DBB-4C80-229A4AB73E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03" y="2357077"/>
            <a:ext cx="4623656" cy="328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8270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86E85-9C4F-8EE3-84FD-11FB5BCE1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B588BDEC-4350-C76F-182B-07CBDF49C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é a UML e quais seus principais diagramas?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93B5DDE5-165D-5EFA-945F-55F82CC87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7483DBF0-199F-CFB4-73E0-046D1B5027F0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3C234041-526E-8BC9-0E72-6295AAC16AA0}"/>
              </a:ext>
            </a:extLst>
          </p:cNvPr>
          <p:cNvSpPr txBox="1"/>
          <p:nvPr/>
        </p:nvSpPr>
        <p:spPr>
          <a:xfrm>
            <a:off x="484177" y="2296497"/>
            <a:ext cx="5807441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São alguns casos onde a UML pode ser aplicada, segundo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Booch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</a:t>
            </a:r>
            <a:r>
              <a:rPr lang="pt-BR" dirty="0" err="1">
                <a:solidFill>
                  <a:schemeClr val="bg1"/>
                </a:solidFill>
                <a:latin typeface="CIDFont+F1"/>
              </a:rPr>
              <a:t>Rumbaugh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 e Jacobson (2005):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Sistemas de informação corporativos;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Serviços bancários;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Serviços financeiros;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Setor de transportes;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Setor de telecomunicações;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Sistemas de eletrônica médica;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Softwares científicos;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dirty="0">
                <a:solidFill>
                  <a:schemeClr val="bg1"/>
                </a:solidFill>
                <a:latin typeface="CIDFont+F1"/>
              </a:rPr>
              <a:t>Serviços distribuídos na internet;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A UML abrange não só a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documentação da arquitetura do sistema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, mas também de seus detalhes, podendo expressar requisitos e </a:t>
            </a:r>
            <a:r>
              <a:rPr lang="pt-BR" b="1" dirty="0">
                <a:solidFill>
                  <a:schemeClr val="bg1"/>
                </a:solidFill>
                <a:latin typeface="CIDFont+F1"/>
              </a:rPr>
              <a:t>modelar as atividades de planejamento </a:t>
            </a:r>
            <a:r>
              <a:rPr lang="pt-BR" dirty="0">
                <a:solidFill>
                  <a:schemeClr val="bg1"/>
                </a:solidFill>
                <a:latin typeface="CIDFont+F1"/>
              </a:rPr>
              <a:t>(BOOCH; RUMBAUGH; JACOBSON, 2005).</a:t>
            </a:r>
          </a:p>
        </p:txBody>
      </p:sp>
      <p:pic>
        <p:nvPicPr>
          <p:cNvPr id="4098" name="Picture 2" descr="Modelagem de Sistemas com diagramas da UML: Introdução">
            <a:extLst>
              <a:ext uri="{FF2B5EF4-FFF2-40B4-BE49-F238E27FC236}">
                <a16:creationId xmlns:a16="http://schemas.microsoft.com/office/drawing/2014/main" id="{1AE3132E-778B-1C21-3492-55CB0F7206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03" y="2357077"/>
            <a:ext cx="4623656" cy="328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4313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2945E8-D636-0D3C-8143-F316B1DB7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86CB1607-5746-5757-B4E0-0B4E8C0A4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sz="4000" dirty="0">
                <a:solidFill>
                  <a:schemeClr val="accent3">
                    <a:lumMod val="50000"/>
                  </a:schemeClr>
                </a:solidFill>
              </a:rPr>
              <a:t>O que é a UML e quais seus principais diagramas?</a:t>
            </a:r>
          </a:p>
        </p:txBody>
      </p:sp>
      <p:pic>
        <p:nvPicPr>
          <p:cNvPr id="5" name="Picture 2" descr="Comunicado | UNINASSAU">
            <a:extLst>
              <a:ext uri="{FF2B5EF4-FFF2-40B4-BE49-F238E27FC236}">
                <a16:creationId xmlns:a16="http://schemas.microsoft.com/office/drawing/2014/main" id="{7A64C302-04A0-3418-852B-A2BC5BA2ED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6848" y="6131247"/>
            <a:ext cx="1471690" cy="576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E42E408-928B-399F-9407-97BCD3760345}"/>
              </a:ext>
            </a:extLst>
          </p:cNvPr>
          <p:cNvSpPr txBox="1"/>
          <p:nvPr/>
        </p:nvSpPr>
        <p:spPr>
          <a:xfrm>
            <a:off x="9958693" y="6228314"/>
            <a:ext cx="20249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100" dirty="0">
                <a:solidFill>
                  <a:schemeClr val="bg1"/>
                </a:solidFill>
              </a:rPr>
              <a:t>Prof. </a:t>
            </a:r>
            <a:r>
              <a:rPr lang="pt-BR" sz="1100" dirty="0" err="1">
                <a:solidFill>
                  <a:schemeClr val="bg1"/>
                </a:solidFill>
              </a:rPr>
              <a:t>MSc</a:t>
            </a:r>
            <a:r>
              <a:rPr lang="pt-BR" sz="1100" dirty="0">
                <a:solidFill>
                  <a:schemeClr val="bg1"/>
                </a:solidFill>
              </a:rPr>
              <a:t>. </a:t>
            </a:r>
            <a:r>
              <a:rPr lang="pt-BR" sz="1100" i="1" dirty="0">
                <a:solidFill>
                  <a:schemeClr val="bg1"/>
                </a:solidFill>
              </a:rPr>
              <a:t>Emmanoel Monteiro</a:t>
            </a:r>
            <a:br>
              <a:rPr lang="pt-BR" sz="1100" dirty="0">
                <a:solidFill>
                  <a:schemeClr val="bg1"/>
                </a:solidFill>
              </a:rPr>
            </a:br>
            <a:r>
              <a:rPr lang="pt-BR" sz="1100" dirty="0">
                <a:solidFill>
                  <a:schemeClr val="bg1"/>
                </a:solidFill>
              </a:rPr>
              <a:t>emmanoeljr@gmail.com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9F0E735-91D6-D377-5B03-749BFD635083}"/>
              </a:ext>
            </a:extLst>
          </p:cNvPr>
          <p:cNvSpPr txBox="1"/>
          <p:nvPr/>
        </p:nvSpPr>
        <p:spPr>
          <a:xfrm>
            <a:off x="484177" y="2296497"/>
            <a:ext cx="5807441" cy="432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pt-BR" dirty="0">
                <a:solidFill>
                  <a:schemeClr val="bg1"/>
                </a:solidFill>
                <a:latin typeface="CIDFont+F1"/>
              </a:rPr>
              <a:t>De acordo com seus criadores a UML possui um total de 13 diagramas, são eles:</a:t>
            </a:r>
          </a:p>
          <a:p>
            <a:pPr algn="just"/>
            <a:endParaRPr lang="pt-BR" dirty="0">
              <a:solidFill>
                <a:schemeClr val="bg1"/>
              </a:solidFill>
              <a:latin typeface="CIDFont+F1"/>
            </a:endParaRPr>
          </a:p>
          <a:p>
            <a:pPr marL="342900" indent="-342900" algn="just">
              <a:buFont typeface="+mj-lt"/>
              <a:buAutoNum type="arabicPeriod"/>
            </a:pPr>
            <a:r>
              <a:rPr lang="pt-BR" sz="1700" b="1" dirty="0">
                <a:solidFill>
                  <a:schemeClr val="bg1"/>
                </a:solidFill>
                <a:latin typeface="CIDFont+F1"/>
              </a:rPr>
              <a:t>Diagrama de classes;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700" b="1" dirty="0">
                <a:solidFill>
                  <a:schemeClr val="bg1"/>
                </a:solidFill>
                <a:latin typeface="CIDFont+F1"/>
              </a:rPr>
              <a:t>Diagrama de objetos;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700" b="1" dirty="0">
                <a:solidFill>
                  <a:schemeClr val="bg1"/>
                </a:solidFill>
                <a:latin typeface="CIDFont+F1"/>
              </a:rPr>
              <a:t>Diagrama de componentes;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700" dirty="0">
                <a:solidFill>
                  <a:schemeClr val="bg1"/>
                </a:solidFill>
                <a:latin typeface="CIDFont+F1"/>
              </a:rPr>
              <a:t>Diagrama de estruturas compostas;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700" b="1" dirty="0">
                <a:solidFill>
                  <a:schemeClr val="bg1"/>
                </a:solidFill>
                <a:latin typeface="CIDFont+F1"/>
              </a:rPr>
              <a:t>Diagrama de casos de uso;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700" b="1" dirty="0">
                <a:solidFill>
                  <a:schemeClr val="bg1"/>
                </a:solidFill>
                <a:latin typeface="CIDFont+F1"/>
              </a:rPr>
              <a:t>Diagrama de sequências;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700" b="1" dirty="0">
                <a:solidFill>
                  <a:schemeClr val="bg1"/>
                </a:solidFill>
                <a:latin typeface="CIDFont+F1"/>
              </a:rPr>
              <a:t>Diagrama de comunicações;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700" dirty="0">
                <a:solidFill>
                  <a:schemeClr val="bg1"/>
                </a:solidFill>
                <a:latin typeface="CIDFont+F1"/>
              </a:rPr>
              <a:t>Diagrama de gráficos de estados;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700" b="1" dirty="0">
                <a:solidFill>
                  <a:schemeClr val="bg1"/>
                </a:solidFill>
                <a:latin typeface="CIDFont+F1"/>
              </a:rPr>
              <a:t>Diagrama de atividades;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700" b="1" dirty="0">
                <a:solidFill>
                  <a:schemeClr val="bg1"/>
                </a:solidFill>
                <a:latin typeface="CIDFont+F1"/>
              </a:rPr>
              <a:t>Diagrama de implantação;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700" b="1" dirty="0">
                <a:solidFill>
                  <a:schemeClr val="bg1"/>
                </a:solidFill>
                <a:latin typeface="CIDFont+F1"/>
              </a:rPr>
              <a:t>Diagrama de pacote;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700" dirty="0">
                <a:solidFill>
                  <a:schemeClr val="bg1"/>
                </a:solidFill>
                <a:latin typeface="CIDFont+F1"/>
              </a:rPr>
              <a:t>Diagrama de temporização;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pt-BR" sz="1700" dirty="0">
                <a:solidFill>
                  <a:schemeClr val="bg1"/>
                </a:solidFill>
                <a:latin typeface="CIDFont+F1"/>
              </a:rPr>
              <a:t>Diagrama de visão geral da interação.</a:t>
            </a:r>
          </a:p>
        </p:txBody>
      </p:sp>
      <p:pic>
        <p:nvPicPr>
          <p:cNvPr id="4098" name="Picture 2" descr="Modelagem de Sistemas com diagramas da UML: Introdução">
            <a:extLst>
              <a:ext uri="{FF2B5EF4-FFF2-40B4-BE49-F238E27FC236}">
                <a16:creationId xmlns:a16="http://schemas.microsoft.com/office/drawing/2014/main" id="{91CFDDE5-E19A-6A5A-C41A-5D6AD4B042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1103" y="2357077"/>
            <a:ext cx="4623656" cy="3286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77975861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332789_TF78853419_Win32" id="{854A30D2-9E34-488C-9C98-B452D2CBAD89}" vid="{DA39436B-3821-44D5-9B65-C78155AED975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{25515599-3913-4507-82B5-A81E73D57D88}tf78853419_win32</Template>
  <TotalTime>1043</TotalTime>
  <Words>3263</Words>
  <Application>Microsoft Office PowerPoint</Application>
  <PresentationFormat>Widescreen</PresentationFormat>
  <Paragraphs>314</Paragraphs>
  <Slides>43</Slides>
  <Notes>43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50" baseType="lpstr">
      <vt:lpstr>Arial</vt:lpstr>
      <vt:lpstr>Calibri</vt:lpstr>
      <vt:lpstr>CIDFont+F1</vt:lpstr>
      <vt:lpstr>Franklin Gothic Book</vt:lpstr>
      <vt:lpstr>Franklin Gothic Demi</vt:lpstr>
      <vt:lpstr>Tahoma</vt:lpstr>
      <vt:lpstr>Personalizado</vt:lpstr>
      <vt:lpstr>ARQUITETURA DE SOFTWARE:  Modelagem e análise de arquiteturas utilizando UML</vt:lpstr>
      <vt:lpstr>Agenda</vt:lpstr>
      <vt:lpstr>O que são modelos de sistemas e sua importância?</vt:lpstr>
      <vt:lpstr>O que são modelos de sistemas e sua importância?</vt:lpstr>
      <vt:lpstr>O que são modelos de sistemas e sua importância?</vt:lpstr>
      <vt:lpstr>O que são modelos de sistemas e sua importância?</vt:lpstr>
      <vt:lpstr>O que é a UML e quais seus principais diagramas?</vt:lpstr>
      <vt:lpstr>O que é a UML e quais seus principais diagramas?</vt:lpstr>
      <vt:lpstr>O que é a UML e quais seus principais diagramas?</vt:lpstr>
      <vt:lpstr>Entendendo o Diagrama de Caso de Uso.</vt:lpstr>
      <vt:lpstr>Entendendo o Diagrama de Caso de Uso.</vt:lpstr>
      <vt:lpstr>Entendendo o Diagrama de Caso de Uso.</vt:lpstr>
      <vt:lpstr>Entendendo o Diagrama de Caso de Uso.</vt:lpstr>
      <vt:lpstr>Entendendo o Diagrama de Caso de Uso.</vt:lpstr>
      <vt:lpstr>Entendendo o Diagrama de Caso de Uso.</vt:lpstr>
      <vt:lpstr>Entendendo o Diagrama de Classes.</vt:lpstr>
      <vt:lpstr>Entendendo o Diagrama de Classes.</vt:lpstr>
      <vt:lpstr>Entendendo o Diagrama de Classes.</vt:lpstr>
      <vt:lpstr>Entendendo o Diagrama de Classes.</vt:lpstr>
      <vt:lpstr>Entendendo o Diagrama de Classes.</vt:lpstr>
      <vt:lpstr>Entendendo o Diagrama de Classes.</vt:lpstr>
      <vt:lpstr>Entendendo o Diagrama de Classes.</vt:lpstr>
      <vt:lpstr>Entendendo o Diagrama de Classes.</vt:lpstr>
      <vt:lpstr>Entendendo o Diagrama de Classes.</vt:lpstr>
      <vt:lpstr>Entendendo o Diagrama de Classes.</vt:lpstr>
      <vt:lpstr>Entendendo o Diagrama de Objetos.</vt:lpstr>
      <vt:lpstr>Entendendo o Diagrama de Objetos.</vt:lpstr>
      <vt:lpstr>Entendendo o Diagrama de Pacotes.</vt:lpstr>
      <vt:lpstr>Entendendo o Diagrama de Pacotes.</vt:lpstr>
      <vt:lpstr>Entendendo o Diagrama de Interação.</vt:lpstr>
      <vt:lpstr>Entendendo o Diagrama de Interação.</vt:lpstr>
      <vt:lpstr>Entendendo o Diagrama de Interação.</vt:lpstr>
      <vt:lpstr>Entendendo o Diagrama de Interação.</vt:lpstr>
      <vt:lpstr>Entendendo o Diagrama de Interação.</vt:lpstr>
      <vt:lpstr>Entendendo o Diagrama de Interação.</vt:lpstr>
      <vt:lpstr>Entendendo o Diagrama de Interação.</vt:lpstr>
      <vt:lpstr>Entendendo o Diagrama de Interação.</vt:lpstr>
      <vt:lpstr>Entendendo o Diagrama de Interação.</vt:lpstr>
      <vt:lpstr>Apresentação do PowerPoint</vt:lpstr>
      <vt:lpstr>Apresentação do PowerPoint</vt:lpstr>
      <vt:lpstr>Apresentação do PowerPoint</vt:lpstr>
      <vt:lpstr>Apresentação do PowerPoint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Emmanoel Monteiro de Sousa Junior</dc:creator>
  <cp:lastModifiedBy>Emmanoel Monteiro</cp:lastModifiedBy>
  <cp:revision>68</cp:revision>
  <dcterms:created xsi:type="dcterms:W3CDTF">2024-11-06T17:53:21Z</dcterms:created>
  <dcterms:modified xsi:type="dcterms:W3CDTF">2025-03-24T19:06:33Z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