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3560"/>
    <a:srgbClr val="F4D42A"/>
    <a:srgbClr val="C62238"/>
    <a:srgbClr val="1F3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EBE16-1634-1340-7329-72812E41849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239F040-6334-F212-D128-0854FDB91B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68B81F63-1687-2DC5-63EC-7B633ABA6DCA}"/>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76D245FB-846F-B9FD-F77D-6CB85DC7D16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04AF1CF-0072-FB1E-E29E-A1C93D30A954}"/>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29507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876EC-7382-53A1-0AFA-E4FA2614F94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1A0CC2E-003E-AB6C-6484-A533CBF5566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F28610F-E865-AA3B-EA78-2829A9E16138}"/>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67810784-E4C1-AC80-67FB-12485472961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B701C0E-B6C6-9E5D-A89C-41BF1E1C5395}"/>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06372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A7CE4D-C8A1-E83C-02E7-395E509B9C3D}"/>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E3C6722-692A-54A9-63F1-E87DE6B7DA3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F7307A6-82D1-D011-932B-DC2A79164332}"/>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D7C5BC97-5251-2D57-E124-F816570952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E5220B9-7DEE-B534-255E-BA5B88F49791}"/>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26430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E4626-56DB-86AC-DDE2-1E8752E1B23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4B94B57-1E9C-C1A3-DBDC-E7C8563C2E1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DB0FD3C-AD60-1049-9C8E-BB2E3B831C69}"/>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DA79CF3E-36A2-0777-F792-BE8D42B9D5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97081F6-3ABE-642D-7B5F-B6D1A4EF89EE}"/>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88959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39664-8964-94D9-E1AE-F6547381269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C14ADDFF-8A8B-9F9D-4603-F6315DD839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698563D6-8D40-471C-9F2E-989C2B779BCE}"/>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699F0D08-CAF6-C5EA-E540-E4ACFBE9B8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889342-02D6-DB8D-883A-0AD184F11BF0}"/>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295298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33B9AF-2D1D-5566-1AA8-086B78DC313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52232E5-E78B-73A2-548F-8F185C31CD8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7D393AE-6984-81B2-0475-790A2419DB0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CF8F2B6-86B6-792B-BB45-9AB9DAEC01E1}"/>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6" name="Espaço Reservado para Rodapé 5">
            <a:extLst>
              <a:ext uri="{FF2B5EF4-FFF2-40B4-BE49-F238E27FC236}">
                <a16:creationId xmlns:a16="http://schemas.microsoft.com/office/drawing/2014/main" id="{09AED945-4226-206A-F599-47F97F1CC57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B025EF4-3423-4C83-2527-4D38D99C03A0}"/>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97304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74389-F181-0DA3-2840-CEE90EDBC3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6D82F90-3211-4E83-CEF9-EDFA7C590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0C24A5C-2EB0-8643-CF3A-5C94804D00DE}"/>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CA01BDD-185D-5B48-2DE9-5DCD2F09D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FEC826A-6BDB-1A97-01BD-12D0DBBA982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94B57F0-F379-41DD-3C12-308917AB7549}"/>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8" name="Espaço Reservado para Rodapé 7">
            <a:extLst>
              <a:ext uri="{FF2B5EF4-FFF2-40B4-BE49-F238E27FC236}">
                <a16:creationId xmlns:a16="http://schemas.microsoft.com/office/drawing/2014/main" id="{A69F6BFE-B311-A07D-6EFB-3E0DDE03498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BA5A031-28E9-E80D-FAA5-461885419E05}"/>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22307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70DF4-2C77-6162-6842-D846F603A46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B4E1678F-0FE2-1262-7ADE-EB2EF648561D}"/>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4" name="Espaço Reservado para Rodapé 3">
            <a:extLst>
              <a:ext uri="{FF2B5EF4-FFF2-40B4-BE49-F238E27FC236}">
                <a16:creationId xmlns:a16="http://schemas.microsoft.com/office/drawing/2014/main" id="{0F020FF2-C884-5BD7-3C2A-24603398169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AAC7FB7-0902-7AFB-B5E9-35903E7FE834}"/>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177512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4B72120-FD87-090D-A4AD-1DF48EEAF096}"/>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3" name="Espaço Reservado para Rodapé 2">
            <a:extLst>
              <a:ext uri="{FF2B5EF4-FFF2-40B4-BE49-F238E27FC236}">
                <a16:creationId xmlns:a16="http://schemas.microsoft.com/office/drawing/2014/main" id="{08F9F3EF-8721-DA8A-B08D-0931EB50F05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EFE504D-473D-9ED5-CD69-5B858646B3C5}"/>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041787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E66C8D-469F-E1B2-A2BC-1A244D20FCE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90FBBFD2-3A40-0C70-0FFA-D56579F740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DD1319B-2F3D-067B-7B7A-2BB8ECB329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6943610-B054-3E66-69DC-2752939AA410}"/>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6" name="Espaço Reservado para Rodapé 5">
            <a:extLst>
              <a:ext uri="{FF2B5EF4-FFF2-40B4-BE49-F238E27FC236}">
                <a16:creationId xmlns:a16="http://schemas.microsoft.com/office/drawing/2014/main" id="{EA1F74DA-DDC3-51DD-50C1-57CE5023DEC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5D088C-E654-F6BF-C270-CB3D83CDBD93}"/>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28620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04424-CF0B-B5EA-59E6-5772BEC824D1}"/>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801705A-F57F-D5EE-B6F3-7C4922DCB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DAC6C6C-ED34-B8A1-65D0-FF5FEA47C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80F9576-DC8A-7DB8-34B4-8368D1B5AB42}"/>
              </a:ext>
            </a:extLst>
          </p:cNvPr>
          <p:cNvSpPr>
            <a:spLocks noGrp="1"/>
          </p:cNvSpPr>
          <p:nvPr>
            <p:ph type="dt" sz="half" idx="10"/>
          </p:nvPr>
        </p:nvSpPr>
        <p:spPr/>
        <p:txBody>
          <a:bodyPr/>
          <a:lstStyle/>
          <a:p>
            <a:fld id="{B96C6ABE-B476-4C43-A4A5-475C7E58FB9C}" type="datetimeFigureOut">
              <a:rPr lang="pt-BR" smtClean="0"/>
              <a:t>18/01/2025</a:t>
            </a:fld>
            <a:endParaRPr lang="pt-BR"/>
          </a:p>
        </p:txBody>
      </p:sp>
      <p:sp>
        <p:nvSpPr>
          <p:cNvPr id="6" name="Espaço Reservado para Rodapé 5">
            <a:extLst>
              <a:ext uri="{FF2B5EF4-FFF2-40B4-BE49-F238E27FC236}">
                <a16:creationId xmlns:a16="http://schemas.microsoft.com/office/drawing/2014/main" id="{C4B0FEBF-D813-0D06-E1B2-E765F550A4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D505501-FC81-AE8D-2A82-41D8D0966615}"/>
              </a:ext>
            </a:extLst>
          </p:cNvPr>
          <p:cNvSpPr>
            <a:spLocks noGrp="1"/>
          </p:cNvSpPr>
          <p:nvPr>
            <p:ph type="sldNum" sz="quarter" idx="12"/>
          </p:nvPr>
        </p:nvSpPr>
        <p:spPr/>
        <p:txBody>
          <a:bodyPr/>
          <a:lstStyle/>
          <a:p>
            <a:fld id="{096C2BE2-3121-4C6F-96C2-6E6EC803A53D}" type="slidenum">
              <a:rPr lang="pt-BR" smtClean="0"/>
              <a:t>‹nº›</a:t>
            </a:fld>
            <a:endParaRPr lang="pt-BR"/>
          </a:p>
        </p:txBody>
      </p:sp>
    </p:spTree>
    <p:extLst>
      <p:ext uri="{BB962C8B-B14F-4D97-AF65-F5344CB8AC3E}">
        <p14:creationId xmlns:p14="http://schemas.microsoft.com/office/powerpoint/2010/main" val="394570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FE7F933-062A-2314-6BC1-D982878FDC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09C6A605-59C8-0CE6-AFF5-D93311E0B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77FC7D3-8714-A122-A1CD-1AE828DF8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C6ABE-B476-4C43-A4A5-475C7E58FB9C}" type="datetimeFigureOut">
              <a:rPr lang="pt-BR" smtClean="0"/>
              <a:t>18/01/2025</a:t>
            </a:fld>
            <a:endParaRPr lang="pt-BR"/>
          </a:p>
        </p:txBody>
      </p:sp>
      <p:sp>
        <p:nvSpPr>
          <p:cNvPr id="5" name="Espaço Reservado para Rodapé 4">
            <a:extLst>
              <a:ext uri="{FF2B5EF4-FFF2-40B4-BE49-F238E27FC236}">
                <a16:creationId xmlns:a16="http://schemas.microsoft.com/office/drawing/2014/main" id="{73EEA8F2-5965-4ACA-4E2F-40F444C43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55CFBC33-C274-A822-587C-53F57297F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C2BE2-3121-4C6F-96C2-6E6EC803A53D}" type="slidenum">
              <a:rPr lang="pt-BR" smtClean="0"/>
              <a:t>‹nº›</a:t>
            </a:fld>
            <a:endParaRPr lang="pt-BR"/>
          </a:p>
        </p:txBody>
      </p:sp>
    </p:spTree>
    <p:extLst>
      <p:ext uri="{BB962C8B-B14F-4D97-AF65-F5344CB8AC3E}">
        <p14:creationId xmlns:p14="http://schemas.microsoft.com/office/powerpoint/2010/main" val="7303343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2E8A60-DCA3-9CEA-EF34-DB55DD9D4E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457" y="473891"/>
            <a:ext cx="6237059" cy="112630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209D8EDC-60A3-FA80-730C-DB3F0B215C31}"/>
              </a:ext>
            </a:extLst>
          </p:cNvPr>
          <p:cNvSpPr txBox="1"/>
          <p:nvPr/>
        </p:nvSpPr>
        <p:spPr>
          <a:xfrm>
            <a:off x="2575412" y="2579020"/>
            <a:ext cx="7294368" cy="1692771"/>
          </a:xfrm>
          <a:prstGeom prst="rect">
            <a:avLst/>
          </a:prstGeom>
          <a:noFill/>
        </p:spPr>
        <p:txBody>
          <a:bodyPr wrap="none" rtlCol="0">
            <a:spAutoFit/>
          </a:bodyPr>
          <a:lstStyle/>
          <a:p>
            <a:pPr algn="ctr"/>
            <a:r>
              <a:rPr lang="pt-BR" sz="4800" b="1" dirty="0"/>
              <a:t>CIENCIAS DA COMPUTAÇÃO</a:t>
            </a:r>
          </a:p>
          <a:p>
            <a:pPr algn="ctr"/>
            <a:r>
              <a:rPr lang="pt-BR" sz="3600" b="1" dirty="0">
                <a:solidFill>
                  <a:srgbClr val="1F3264"/>
                </a:solidFill>
              </a:rPr>
              <a:t>ARQUITETURA DE SOFTWARE</a:t>
            </a:r>
          </a:p>
          <a:p>
            <a:pPr algn="ctr"/>
            <a:r>
              <a:rPr lang="pt-BR" sz="20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6D692F80-CEC0-B2EB-C665-F2500A5E8395}"/>
              </a:ext>
            </a:extLst>
          </p:cNvPr>
          <p:cNvSpPr txBox="1"/>
          <p:nvPr/>
        </p:nvSpPr>
        <p:spPr>
          <a:xfrm>
            <a:off x="3655194" y="5465831"/>
            <a:ext cx="5134804" cy="400110"/>
          </a:xfrm>
          <a:prstGeom prst="rect">
            <a:avLst/>
          </a:prstGeom>
          <a:noFill/>
          <a:effectLst>
            <a:outerShdw blurRad="50800" dist="38100" dir="5400000" algn="t" rotWithShape="0">
              <a:prstClr val="black">
                <a:alpha val="40000"/>
              </a:prstClr>
            </a:outerShdw>
          </a:effectLst>
        </p:spPr>
        <p:txBody>
          <a:bodyPr wrap="none" rtlCol="0">
            <a:spAutoFit/>
          </a:bodyPr>
          <a:lstStyle/>
          <a:p>
            <a:pPr algn="ctr"/>
            <a:r>
              <a:rPr lang="pt-BR" sz="2000" dirty="0"/>
              <a:t>Prof. </a:t>
            </a:r>
            <a:r>
              <a:rPr lang="pt-BR" sz="2000" dirty="0" err="1"/>
              <a:t>MsC</a:t>
            </a:r>
            <a:r>
              <a:rPr lang="pt-BR" sz="2000" dirty="0"/>
              <a:t>. Emmanoel Monteiro de Sousa Junior</a:t>
            </a:r>
            <a:endParaRPr lang="pt-BR" sz="2000" dirty="0">
              <a:solidFill>
                <a:srgbClr val="1F3264"/>
              </a:solidFill>
            </a:endParaRPr>
          </a:p>
        </p:txBody>
      </p:sp>
      <p:sp>
        <p:nvSpPr>
          <p:cNvPr id="6" name="Retângulo: Cantos Arredondados 5">
            <a:extLst>
              <a:ext uri="{FF2B5EF4-FFF2-40B4-BE49-F238E27FC236}">
                <a16:creationId xmlns:a16="http://schemas.microsoft.com/office/drawing/2014/main" id="{E718B137-A522-0E00-1359-EE9D0045D6CF}"/>
              </a:ext>
            </a:extLst>
          </p:cNvPr>
          <p:cNvSpPr/>
          <p:nvPr/>
        </p:nvSpPr>
        <p:spPr>
          <a:xfrm>
            <a:off x="-208182" y="4870219"/>
            <a:ext cx="12508336" cy="151073"/>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D9F10B8B-AFD6-E9A9-1405-865D935A0537}"/>
              </a:ext>
            </a:extLst>
          </p:cNvPr>
          <p:cNvSpPr/>
          <p:nvPr/>
        </p:nvSpPr>
        <p:spPr>
          <a:xfrm>
            <a:off x="-158168" y="1961535"/>
            <a:ext cx="12508336" cy="151073"/>
          </a:xfrm>
          <a:prstGeom prst="roundRect">
            <a:avLst/>
          </a:prstGeom>
          <a:solidFill>
            <a:srgbClr val="193560"/>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3038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02B6C-D5E2-1503-9D36-E53DED49AC9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9E59EB0-D92D-1AA6-74EA-22E1E4BE3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3DF26D5-C68D-42C9-4198-0CF9B23EA86A}"/>
              </a:ext>
            </a:extLst>
          </p:cNvPr>
          <p:cNvSpPr txBox="1"/>
          <p:nvPr/>
        </p:nvSpPr>
        <p:spPr>
          <a:xfrm>
            <a:off x="160529" y="114803"/>
            <a:ext cx="3526286"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CONFIGURAÇÕES E PADRÕES ARQUITETURAIS</a:t>
            </a:r>
          </a:p>
        </p:txBody>
      </p:sp>
      <p:sp>
        <p:nvSpPr>
          <p:cNvPr id="5" name="CaixaDeTexto 4">
            <a:extLst>
              <a:ext uri="{FF2B5EF4-FFF2-40B4-BE49-F238E27FC236}">
                <a16:creationId xmlns:a16="http://schemas.microsoft.com/office/drawing/2014/main" id="{B12E7645-A081-535F-3281-F5343491AF44}"/>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A1B15204-69DA-BF88-1029-065DFCDE5164}"/>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1CB748BB-A162-D64E-D791-F09BF7A2B6F6}"/>
              </a:ext>
            </a:extLst>
          </p:cNvPr>
          <p:cNvSpPr txBox="1"/>
          <p:nvPr/>
        </p:nvSpPr>
        <p:spPr>
          <a:xfrm>
            <a:off x="298653" y="2176431"/>
            <a:ext cx="4671553" cy="3737946"/>
          </a:xfrm>
          <a:prstGeom prst="rect">
            <a:avLst/>
          </a:prstGeom>
          <a:noFill/>
        </p:spPr>
        <p:txBody>
          <a:bodyPr wrap="square">
            <a:spAutoFit/>
          </a:bodyPr>
          <a:lstStyle/>
          <a:p>
            <a:pPr algn="just">
              <a:lnSpc>
                <a:spcPct val="150000"/>
              </a:lnSpc>
            </a:pPr>
            <a:r>
              <a:rPr lang="pt-BR" sz="2000" dirty="0"/>
              <a:t>Configurações arquiteturais referem-se à organização estrutural de componentes e conectores em um sistema. Elas definem como as partes do sistema estão dispostas e interligadas, formando um todo coeso. As configurações podem variar dependendo do estilo arquitetural escolhido e dos requisitos do sistema.</a:t>
            </a:r>
          </a:p>
        </p:txBody>
      </p:sp>
      <p:sp>
        <p:nvSpPr>
          <p:cNvPr id="8" name="CaixaDeTexto 7">
            <a:extLst>
              <a:ext uri="{FF2B5EF4-FFF2-40B4-BE49-F238E27FC236}">
                <a16:creationId xmlns:a16="http://schemas.microsoft.com/office/drawing/2014/main" id="{D29B2C6E-3DFC-54F3-EEE2-66EAB83C6CE7}"/>
              </a:ext>
            </a:extLst>
          </p:cNvPr>
          <p:cNvSpPr txBox="1"/>
          <p:nvPr/>
        </p:nvSpPr>
        <p:spPr>
          <a:xfrm>
            <a:off x="298654" y="1332937"/>
            <a:ext cx="5726889" cy="646331"/>
          </a:xfrm>
          <a:prstGeom prst="rect">
            <a:avLst/>
          </a:prstGeom>
          <a:noFill/>
        </p:spPr>
        <p:txBody>
          <a:bodyPr wrap="none" rtlCol="0">
            <a:spAutoFit/>
          </a:bodyPr>
          <a:lstStyle/>
          <a:p>
            <a:r>
              <a:rPr lang="pt-BR" sz="3600" b="1" dirty="0">
                <a:solidFill>
                  <a:srgbClr val="1F3264"/>
                </a:solidFill>
              </a:rPr>
              <a:t>Configurações Arquiteturais?</a:t>
            </a:r>
          </a:p>
        </p:txBody>
      </p:sp>
      <p:pic>
        <p:nvPicPr>
          <p:cNvPr id="11266" name="Picture 2" descr="Microsserviços versus arquitetura monolítica | Atlassian">
            <a:extLst>
              <a:ext uri="{FF2B5EF4-FFF2-40B4-BE49-F238E27FC236}">
                <a16:creationId xmlns:a16="http://schemas.microsoft.com/office/drawing/2014/main" id="{97D4E711-B737-EC38-1862-9DCAF991E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428" y="2131913"/>
            <a:ext cx="5846532" cy="373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B7015-A568-27C1-1F7F-27A74FE68CE6}"/>
            </a:ext>
          </a:extLst>
        </p:cNvPr>
        <p:cNvGrpSpPr/>
        <p:nvPr/>
      </p:nvGrpSpPr>
      <p:grpSpPr>
        <a:xfrm>
          <a:off x="0" y="0"/>
          <a:ext cx="0" cy="0"/>
          <a:chOff x="0" y="0"/>
          <a:chExt cx="0" cy="0"/>
        </a:xfrm>
      </p:grpSpPr>
      <p:pic>
        <p:nvPicPr>
          <p:cNvPr id="11" name="Imagem 10">
            <a:extLst>
              <a:ext uri="{FF2B5EF4-FFF2-40B4-BE49-F238E27FC236}">
                <a16:creationId xmlns:a16="http://schemas.microsoft.com/office/drawing/2014/main" id="{5F07A548-1738-5AF2-8CA1-0E047A070A9B}"/>
              </a:ext>
            </a:extLst>
          </p:cNvPr>
          <p:cNvPicPr>
            <a:picLocks noChangeAspect="1"/>
          </p:cNvPicPr>
          <p:nvPr/>
        </p:nvPicPr>
        <p:blipFill>
          <a:blip r:embed="rId2"/>
          <a:srcRect l="11560" t="6470" r="10373" b="6395"/>
          <a:stretch/>
        </p:blipFill>
        <p:spPr>
          <a:xfrm>
            <a:off x="5314606" y="1244334"/>
            <a:ext cx="6733079" cy="5041352"/>
          </a:xfrm>
          <a:prstGeom prst="rect">
            <a:avLst/>
          </a:prstGeom>
        </p:spPr>
      </p:pic>
      <p:pic>
        <p:nvPicPr>
          <p:cNvPr id="1026" name="Picture 2">
            <a:extLst>
              <a:ext uri="{FF2B5EF4-FFF2-40B4-BE49-F238E27FC236}">
                <a16:creationId xmlns:a16="http://schemas.microsoft.com/office/drawing/2014/main" id="{1EFB17A4-E11B-CC7A-9FA6-DB8FA4863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B2BC9D3-69EF-0E41-4475-D3267545BFB2}"/>
              </a:ext>
            </a:extLst>
          </p:cNvPr>
          <p:cNvSpPr txBox="1"/>
          <p:nvPr/>
        </p:nvSpPr>
        <p:spPr>
          <a:xfrm>
            <a:off x="160529" y="114803"/>
            <a:ext cx="3526286"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CONFIGURAÇÕES E PADRÕES ARQUITETURAIS</a:t>
            </a:r>
          </a:p>
        </p:txBody>
      </p:sp>
      <p:sp>
        <p:nvSpPr>
          <p:cNvPr id="5" name="CaixaDeTexto 4">
            <a:extLst>
              <a:ext uri="{FF2B5EF4-FFF2-40B4-BE49-F238E27FC236}">
                <a16:creationId xmlns:a16="http://schemas.microsoft.com/office/drawing/2014/main" id="{0D5AD773-19AB-52CE-FF59-A8656B84D8A0}"/>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AFD78AF2-7196-C35B-CF41-AF7A9EE9C5B5}"/>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8C4D33F2-F750-130E-FCE1-E0CFE58F1523}"/>
              </a:ext>
            </a:extLst>
          </p:cNvPr>
          <p:cNvSpPr txBox="1"/>
          <p:nvPr/>
        </p:nvSpPr>
        <p:spPr>
          <a:xfrm>
            <a:off x="298654" y="2176431"/>
            <a:ext cx="4922276" cy="3276282"/>
          </a:xfrm>
          <a:prstGeom prst="rect">
            <a:avLst/>
          </a:prstGeom>
          <a:noFill/>
        </p:spPr>
        <p:txBody>
          <a:bodyPr wrap="square">
            <a:spAutoFit/>
          </a:bodyPr>
          <a:lstStyle/>
          <a:p>
            <a:pPr algn="just">
              <a:lnSpc>
                <a:spcPct val="150000"/>
              </a:lnSpc>
            </a:pPr>
            <a:r>
              <a:rPr lang="pt-BR" sz="2000" dirty="0"/>
              <a:t>Padrões arquiteturais são modelos reutilizáveis que oferecem soluções para problemas comuns no design de software. Eles são abstrações que ajudam os engenheiros a construir sistemas robustos, escaláveis e manuteníveis. Alguns padrões amplamente usados incluem:</a:t>
            </a:r>
          </a:p>
        </p:txBody>
      </p:sp>
      <p:sp>
        <p:nvSpPr>
          <p:cNvPr id="8" name="CaixaDeTexto 7">
            <a:extLst>
              <a:ext uri="{FF2B5EF4-FFF2-40B4-BE49-F238E27FC236}">
                <a16:creationId xmlns:a16="http://schemas.microsoft.com/office/drawing/2014/main" id="{6D0029D8-8555-9A17-F2A3-81BD5CAAA80F}"/>
              </a:ext>
            </a:extLst>
          </p:cNvPr>
          <p:cNvSpPr txBox="1"/>
          <p:nvPr/>
        </p:nvSpPr>
        <p:spPr>
          <a:xfrm>
            <a:off x="298654" y="1332937"/>
            <a:ext cx="4558492" cy="646331"/>
          </a:xfrm>
          <a:prstGeom prst="rect">
            <a:avLst/>
          </a:prstGeom>
          <a:noFill/>
        </p:spPr>
        <p:txBody>
          <a:bodyPr wrap="none" rtlCol="0">
            <a:spAutoFit/>
          </a:bodyPr>
          <a:lstStyle/>
          <a:p>
            <a:r>
              <a:rPr lang="pt-BR" sz="3600" b="1" dirty="0">
                <a:solidFill>
                  <a:srgbClr val="1F3264"/>
                </a:solidFill>
              </a:rPr>
              <a:t>Padrões Arquiteturais?</a:t>
            </a:r>
          </a:p>
        </p:txBody>
      </p:sp>
    </p:spTree>
    <p:extLst>
      <p:ext uri="{BB962C8B-B14F-4D97-AF65-F5344CB8AC3E}">
        <p14:creationId xmlns:p14="http://schemas.microsoft.com/office/powerpoint/2010/main" val="341361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5E18-924D-FAB5-B427-54DECA35339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F3B1FDC-5161-B074-CDC5-49D532EEE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852E270-3016-AA6D-8C42-079465D6B006}"/>
              </a:ext>
            </a:extLst>
          </p:cNvPr>
          <p:cNvSpPr txBox="1"/>
          <p:nvPr/>
        </p:nvSpPr>
        <p:spPr>
          <a:xfrm>
            <a:off x="160529" y="114803"/>
            <a:ext cx="3526286"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CONFIGURAÇÕES E PADRÕES ARQUITETURAIS</a:t>
            </a:r>
          </a:p>
        </p:txBody>
      </p:sp>
      <p:sp>
        <p:nvSpPr>
          <p:cNvPr id="5" name="CaixaDeTexto 4">
            <a:extLst>
              <a:ext uri="{FF2B5EF4-FFF2-40B4-BE49-F238E27FC236}">
                <a16:creationId xmlns:a16="http://schemas.microsoft.com/office/drawing/2014/main" id="{5BDEF601-7A22-2274-AE78-215CC17C8D14}"/>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E7EA69D8-9030-4F94-3767-E34E11138EA7}"/>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B7B872B5-AA50-0B6B-2CC0-792744287A7E}"/>
              </a:ext>
            </a:extLst>
          </p:cNvPr>
          <p:cNvSpPr txBox="1"/>
          <p:nvPr/>
        </p:nvSpPr>
        <p:spPr>
          <a:xfrm>
            <a:off x="298653" y="2176431"/>
            <a:ext cx="5939915" cy="4199611"/>
          </a:xfrm>
          <a:prstGeom prst="rect">
            <a:avLst/>
          </a:prstGeom>
          <a:noFill/>
        </p:spPr>
        <p:txBody>
          <a:bodyPr wrap="square">
            <a:spAutoFit/>
          </a:bodyPr>
          <a:lstStyle/>
          <a:p>
            <a:pPr algn="just">
              <a:lnSpc>
                <a:spcPct val="150000"/>
              </a:lnSpc>
            </a:pPr>
            <a:r>
              <a:rPr lang="pt-BR" sz="2000" dirty="0"/>
              <a:t>Configurações são moldadas pelos padrões arquiteturais escolhidos. Por exemplo, uma configuração hierárquica em uma arquitetura em camadas organiza componentes em níveis bem definidos, enquanto uma configuração distribuída em microsserviços prioriza independência e escalabilidade. A escolha do padrão impacta diretamente a forma como os componentes se comunicam e como os requisitos de qualidade são atendidos.</a:t>
            </a:r>
          </a:p>
        </p:txBody>
      </p:sp>
      <p:sp>
        <p:nvSpPr>
          <p:cNvPr id="8" name="CaixaDeTexto 7">
            <a:extLst>
              <a:ext uri="{FF2B5EF4-FFF2-40B4-BE49-F238E27FC236}">
                <a16:creationId xmlns:a16="http://schemas.microsoft.com/office/drawing/2014/main" id="{8D97347C-2A80-CE48-CF68-0F82F42F4125}"/>
              </a:ext>
            </a:extLst>
          </p:cNvPr>
          <p:cNvSpPr txBox="1"/>
          <p:nvPr/>
        </p:nvSpPr>
        <p:spPr>
          <a:xfrm>
            <a:off x="298654" y="1332937"/>
            <a:ext cx="7594964" cy="646331"/>
          </a:xfrm>
          <a:prstGeom prst="rect">
            <a:avLst/>
          </a:prstGeom>
          <a:noFill/>
        </p:spPr>
        <p:txBody>
          <a:bodyPr wrap="none" rtlCol="0">
            <a:spAutoFit/>
          </a:bodyPr>
          <a:lstStyle/>
          <a:p>
            <a:r>
              <a:rPr lang="pt-BR" sz="3600" b="1" dirty="0">
                <a:solidFill>
                  <a:srgbClr val="1F3264"/>
                </a:solidFill>
              </a:rPr>
              <a:t>Relação entre Configurações e Padrões</a:t>
            </a:r>
          </a:p>
        </p:txBody>
      </p:sp>
      <p:pic>
        <p:nvPicPr>
          <p:cNvPr id="12290" name="Picture 2" descr="Monolítico x microsserviços — Diferença entre arquiteturas de  desenvolvimento de software — AWS">
            <a:extLst>
              <a:ext uri="{FF2B5EF4-FFF2-40B4-BE49-F238E27FC236}">
                <a16:creationId xmlns:a16="http://schemas.microsoft.com/office/drawing/2014/main" id="{3E151AE5-2730-5B2D-E852-77D9A20E25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662" y="2206076"/>
            <a:ext cx="5808305" cy="356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731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61041-B904-16CA-7AA9-5737CE121EB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4BBAD386-D79F-9A69-68CC-94FC89E27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E33920C-1CB9-E5A8-413B-663D1E56DE71}"/>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71D8CB89-0995-F644-0C0F-8F5B66C91340}"/>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436DF485-CC8A-9727-7E37-2EF1CDC8A13C}"/>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5B04A777-424E-C5FC-5F98-33480DEB2C7E}"/>
              </a:ext>
            </a:extLst>
          </p:cNvPr>
          <p:cNvSpPr txBox="1"/>
          <p:nvPr/>
        </p:nvSpPr>
        <p:spPr>
          <a:xfrm>
            <a:off x="298653" y="1979268"/>
            <a:ext cx="11749031" cy="23529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pt-BR" sz="2000" dirty="0"/>
              <a:t>GARLAN, D.; SHAW, M. Software </a:t>
            </a:r>
            <a:r>
              <a:rPr lang="pt-BR" sz="2000" dirty="0" err="1"/>
              <a:t>Architecture</a:t>
            </a:r>
            <a:r>
              <a:rPr lang="pt-BR" sz="2000" dirty="0"/>
              <a:t>: Perspectives </a:t>
            </a:r>
            <a:r>
              <a:rPr lang="pt-BR" sz="2000" dirty="0" err="1"/>
              <a:t>on</a:t>
            </a:r>
            <a:r>
              <a:rPr lang="pt-BR" sz="2000" dirty="0"/>
              <a:t> </a:t>
            </a:r>
            <a:r>
              <a:rPr lang="pt-BR" sz="2000" dirty="0" err="1"/>
              <a:t>an</a:t>
            </a:r>
            <a:r>
              <a:rPr lang="pt-BR" sz="2000" dirty="0"/>
              <a:t> </a:t>
            </a:r>
            <a:r>
              <a:rPr lang="pt-BR" sz="2000" dirty="0" err="1"/>
              <a:t>Emerging</a:t>
            </a:r>
            <a:r>
              <a:rPr lang="pt-BR" sz="2000" dirty="0"/>
              <a:t> Discipline. Upper </a:t>
            </a:r>
            <a:r>
              <a:rPr lang="pt-BR" sz="2000" dirty="0" err="1"/>
              <a:t>Saddle</a:t>
            </a:r>
            <a:r>
              <a:rPr lang="pt-BR" sz="2000" dirty="0"/>
              <a:t> River: Prentice Hall, 1996.</a:t>
            </a:r>
          </a:p>
          <a:p>
            <a:pPr marL="342900" indent="-342900" algn="just">
              <a:lnSpc>
                <a:spcPct val="150000"/>
              </a:lnSpc>
              <a:buFont typeface="Arial" panose="020B0604020202020204" pitchFamily="34" charset="0"/>
              <a:buChar char="•"/>
            </a:pPr>
            <a:r>
              <a:rPr lang="pt-BR" sz="2000" dirty="0"/>
              <a:t>BASS, L.; CLEMENTS, P.; KAZMAN, R. Software </a:t>
            </a:r>
            <a:r>
              <a:rPr lang="pt-BR" sz="2000" dirty="0" err="1"/>
              <a:t>Architecture</a:t>
            </a:r>
            <a:r>
              <a:rPr lang="pt-BR" sz="2000" dirty="0"/>
              <a:t> in </a:t>
            </a:r>
            <a:r>
              <a:rPr lang="pt-BR" sz="2000" dirty="0" err="1"/>
              <a:t>Practice</a:t>
            </a:r>
            <a:r>
              <a:rPr lang="pt-BR" sz="2000" dirty="0"/>
              <a:t>. 3rd ed. Boston: Addison-Wesley, 2012.</a:t>
            </a:r>
          </a:p>
          <a:p>
            <a:pPr marL="342900" indent="-342900" algn="just">
              <a:lnSpc>
                <a:spcPct val="150000"/>
              </a:lnSpc>
              <a:buFont typeface="Arial" panose="020B0604020202020204" pitchFamily="34" charset="0"/>
              <a:buChar char="•"/>
            </a:pPr>
            <a:r>
              <a:rPr lang="pt-BR" sz="2000" dirty="0"/>
              <a:t>FOWLER, M. </a:t>
            </a:r>
            <a:r>
              <a:rPr lang="pt-BR" sz="2000" dirty="0" err="1"/>
              <a:t>Patterns</a:t>
            </a:r>
            <a:r>
              <a:rPr lang="pt-BR" sz="2000" dirty="0"/>
              <a:t> </a:t>
            </a:r>
            <a:r>
              <a:rPr lang="pt-BR" sz="2000" dirty="0" err="1"/>
              <a:t>of</a:t>
            </a:r>
            <a:r>
              <a:rPr lang="pt-BR" sz="2000" dirty="0"/>
              <a:t> Enterprise </a:t>
            </a:r>
            <a:r>
              <a:rPr lang="pt-BR" sz="2000" dirty="0" err="1"/>
              <a:t>Application</a:t>
            </a:r>
            <a:r>
              <a:rPr lang="pt-BR" sz="2000" dirty="0"/>
              <a:t> </a:t>
            </a:r>
            <a:r>
              <a:rPr lang="pt-BR" sz="2000" dirty="0" err="1"/>
              <a:t>Architecture</a:t>
            </a:r>
            <a:r>
              <a:rPr lang="pt-BR" sz="2000" dirty="0"/>
              <a:t>. Boston: Addison-Wesley, 2003.</a:t>
            </a:r>
          </a:p>
        </p:txBody>
      </p:sp>
      <p:sp>
        <p:nvSpPr>
          <p:cNvPr id="8" name="CaixaDeTexto 7">
            <a:extLst>
              <a:ext uri="{FF2B5EF4-FFF2-40B4-BE49-F238E27FC236}">
                <a16:creationId xmlns:a16="http://schemas.microsoft.com/office/drawing/2014/main" id="{7A4FD39B-0675-8E2A-C4A2-6BD827AF56E2}"/>
              </a:ext>
            </a:extLst>
          </p:cNvPr>
          <p:cNvSpPr txBox="1"/>
          <p:nvPr/>
        </p:nvSpPr>
        <p:spPr>
          <a:xfrm>
            <a:off x="298654" y="1332937"/>
            <a:ext cx="5057475" cy="646331"/>
          </a:xfrm>
          <a:prstGeom prst="rect">
            <a:avLst/>
          </a:prstGeom>
          <a:noFill/>
        </p:spPr>
        <p:txBody>
          <a:bodyPr wrap="none" rtlCol="0">
            <a:spAutoFit/>
          </a:bodyPr>
          <a:lstStyle/>
          <a:p>
            <a:r>
              <a:rPr lang="pt-BR" sz="3600" b="1" dirty="0">
                <a:solidFill>
                  <a:srgbClr val="1F3264"/>
                </a:solidFill>
              </a:rPr>
              <a:t>Referências Bibliográficas</a:t>
            </a:r>
          </a:p>
        </p:txBody>
      </p:sp>
    </p:spTree>
    <p:extLst>
      <p:ext uri="{BB962C8B-B14F-4D97-AF65-F5344CB8AC3E}">
        <p14:creationId xmlns:p14="http://schemas.microsoft.com/office/powerpoint/2010/main" val="126966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0A41A-6040-3C50-8707-A3EFEA72B7B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438F754-884D-54C6-1F6D-BD45BE38B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F1AB876-C7BB-FAE5-EF40-9E4013DDAA10}"/>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D14D2577-5EC2-D293-F2E0-D9F25FDED1F4}"/>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0CA788A9-D387-E1FF-B171-0E3B0EDC50C4}"/>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D1C6AE30-B0D0-A77B-B730-DC423AA2ABCC}"/>
              </a:ext>
            </a:extLst>
          </p:cNvPr>
          <p:cNvSpPr txBox="1"/>
          <p:nvPr/>
        </p:nvSpPr>
        <p:spPr>
          <a:xfrm>
            <a:off x="298653" y="2176431"/>
            <a:ext cx="7147279" cy="4199611"/>
          </a:xfrm>
          <a:prstGeom prst="rect">
            <a:avLst/>
          </a:prstGeom>
          <a:noFill/>
        </p:spPr>
        <p:txBody>
          <a:bodyPr wrap="square">
            <a:spAutoFit/>
          </a:bodyPr>
          <a:lstStyle/>
          <a:p>
            <a:pPr algn="just">
              <a:lnSpc>
                <a:spcPct val="150000"/>
              </a:lnSpc>
            </a:pPr>
            <a:r>
              <a:rPr lang="pt-BR" sz="2000" dirty="0"/>
              <a:t>A arquitetura de software é o alicerce que define como os </a:t>
            </a:r>
            <a:r>
              <a:rPr lang="pt-BR" sz="2000" b="1" dirty="0"/>
              <a:t>componentes</a:t>
            </a:r>
            <a:r>
              <a:rPr lang="pt-BR" sz="2000" dirty="0"/>
              <a:t> de um sistema interagem para atender aos requisitos funcionais e não funcionais. Segundo Bass, Clements e </a:t>
            </a:r>
            <a:r>
              <a:rPr lang="pt-BR" sz="2000" dirty="0" err="1"/>
              <a:t>Kazman</a:t>
            </a:r>
            <a:r>
              <a:rPr lang="pt-BR" sz="2000" dirty="0"/>
              <a:t>, “</a:t>
            </a:r>
            <a:r>
              <a:rPr lang="pt-BR" sz="2000" b="1" dirty="0"/>
              <a:t>a arquitetura de software compreende as estruturas fundamentais de um sistema, incluindo seus componentes, suas relações entre si e o ambiente em que estão inseridos</a:t>
            </a:r>
            <a:r>
              <a:rPr lang="pt-BR" sz="2000" dirty="0"/>
              <a:t>” (BASS; CLEMENTS; KAZMAN, 2012). Em essência, a arquitetura funciona como um plano para construir e evoluir sistemas complexos, </a:t>
            </a:r>
            <a:r>
              <a:rPr lang="pt-BR" sz="2000" b="1" dirty="0"/>
              <a:t>balanceando qualidade, desempenho e manutenção</a:t>
            </a:r>
            <a:r>
              <a:rPr lang="pt-BR" sz="2000" dirty="0"/>
              <a:t>.</a:t>
            </a:r>
          </a:p>
        </p:txBody>
      </p:sp>
      <p:sp>
        <p:nvSpPr>
          <p:cNvPr id="8" name="CaixaDeTexto 7">
            <a:extLst>
              <a:ext uri="{FF2B5EF4-FFF2-40B4-BE49-F238E27FC236}">
                <a16:creationId xmlns:a16="http://schemas.microsoft.com/office/drawing/2014/main" id="{FF777A1F-2940-4C31-2839-E342C4E484AB}"/>
              </a:ext>
            </a:extLst>
          </p:cNvPr>
          <p:cNvSpPr txBox="1"/>
          <p:nvPr/>
        </p:nvSpPr>
        <p:spPr>
          <a:xfrm>
            <a:off x="298654" y="1332937"/>
            <a:ext cx="6627712" cy="646331"/>
          </a:xfrm>
          <a:prstGeom prst="rect">
            <a:avLst/>
          </a:prstGeom>
          <a:noFill/>
        </p:spPr>
        <p:txBody>
          <a:bodyPr wrap="none" rtlCol="0">
            <a:spAutoFit/>
          </a:bodyPr>
          <a:lstStyle/>
          <a:p>
            <a:r>
              <a:rPr lang="pt-BR" sz="3600" b="1" dirty="0">
                <a:solidFill>
                  <a:srgbClr val="1F3264"/>
                </a:solidFill>
              </a:rPr>
              <a:t>O que é Arquitetura de Software?</a:t>
            </a:r>
          </a:p>
        </p:txBody>
      </p:sp>
      <p:pic>
        <p:nvPicPr>
          <p:cNvPr id="2052" name="Picture 4" descr="design pattern - Alternativas ao MVC para aplicações Web - Stack Overflow  em Português">
            <a:extLst>
              <a:ext uri="{FF2B5EF4-FFF2-40B4-BE49-F238E27FC236}">
                <a16:creationId xmlns:a16="http://schemas.microsoft.com/office/drawing/2014/main" id="{01A72D0B-D313-AECF-E484-8531EC6DE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457" y="1995799"/>
            <a:ext cx="3978890" cy="375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421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6D17C-970E-4855-1864-EC545B975F7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696DA04-B088-E7CC-00D7-05E9FB7F9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51F2FEC7-5E60-2A3C-9C5F-34C3A23849F2}"/>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D64969F8-9A05-577C-259C-2450B94CC973}"/>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98453415-9BEF-048C-2A72-D45FBA95FC21}"/>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6EF7B17B-95CF-9892-DADB-3E2DF9EEC81D}"/>
              </a:ext>
            </a:extLst>
          </p:cNvPr>
          <p:cNvSpPr txBox="1"/>
          <p:nvPr/>
        </p:nvSpPr>
        <p:spPr>
          <a:xfrm>
            <a:off x="298653" y="2028951"/>
            <a:ext cx="11441063" cy="4661276"/>
          </a:xfrm>
          <a:prstGeom prst="rect">
            <a:avLst/>
          </a:prstGeom>
          <a:noFill/>
        </p:spPr>
        <p:txBody>
          <a:bodyPr wrap="square">
            <a:spAutoFit/>
          </a:bodyPr>
          <a:lstStyle/>
          <a:p>
            <a:pPr algn="just">
              <a:lnSpc>
                <a:spcPct val="150000"/>
              </a:lnSpc>
            </a:pPr>
            <a:r>
              <a:rPr lang="pt-BR" sz="2000" dirty="0"/>
              <a:t>Os conceitos arquiteturais são abstrações que permitem aos engenheiros de software compreender e projetar sistemas de maneira eficiente. Eles envolvem:</a:t>
            </a:r>
          </a:p>
          <a:p>
            <a:pPr marL="342900" indent="-342900" algn="just">
              <a:lnSpc>
                <a:spcPct val="150000"/>
              </a:lnSpc>
              <a:buFont typeface="Arial" panose="020B0604020202020204" pitchFamily="34" charset="0"/>
              <a:buChar char="•"/>
            </a:pPr>
            <a:r>
              <a:rPr lang="pt-BR" sz="2000" b="1" dirty="0"/>
              <a:t>Visões Arquiteturais: </a:t>
            </a:r>
            <a:r>
              <a:rPr lang="pt-BR" sz="2000" dirty="0"/>
              <a:t>Diferentes perspectivas do sistema, como a funcional, a estrutural e a de implantação.</a:t>
            </a:r>
          </a:p>
          <a:p>
            <a:pPr marL="342900" indent="-342900" algn="just">
              <a:lnSpc>
                <a:spcPct val="150000"/>
              </a:lnSpc>
              <a:buFont typeface="Arial" panose="020B0604020202020204" pitchFamily="34" charset="0"/>
              <a:buChar char="•"/>
            </a:pPr>
            <a:r>
              <a:rPr lang="pt-BR" sz="2000" b="1" dirty="0"/>
              <a:t>Estilos Arquiteturais: </a:t>
            </a:r>
            <a:r>
              <a:rPr lang="pt-BR" sz="2000" dirty="0"/>
              <a:t>Padrões amplamente utilizados, como arquitetura em camadas, cliente-servidor e microsserviços.</a:t>
            </a:r>
          </a:p>
          <a:p>
            <a:pPr marL="342900" indent="-342900" algn="just">
              <a:lnSpc>
                <a:spcPct val="150000"/>
              </a:lnSpc>
              <a:buFont typeface="Arial" panose="020B0604020202020204" pitchFamily="34" charset="0"/>
              <a:buChar char="•"/>
            </a:pPr>
            <a:r>
              <a:rPr lang="pt-BR" sz="2000" b="1" dirty="0"/>
              <a:t>Requisitos de Qualidade: </a:t>
            </a:r>
            <a:r>
              <a:rPr lang="pt-BR" sz="2000" dirty="0"/>
              <a:t>Características como escalabilidade, desempenho e segurança, que influenciam a escolha da arquitetura.</a:t>
            </a:r>
          </a:p>
          <a:p>
            <a:pPr algn="just">
              <a:lnSpc>
                <a:spcPct val="150000"/>
              </a:lnSpc>
            </a:pPr>
            <a:r>
              <a:rPr lang="pt-BR" sz="2000" dirty="0"/>
              <a:t>Como destaca </a:t>
            </a:r>
            <a:r>
              <a:rPr lang="pt-BR" sz="2000" dirty="0" err="1"/>
              <a:t>Kruchten</a:t>
            </a:r>
            <a:r>
              <a:rPr lang="pt-BR" sz="2000" dirty="0"/>
              <a:t>, “a arquitetura de software fornece a ponte entre os requisitos e a implementação” (KRUCHTEN, 1995).</a:t>
            </a:r>
          </a:p>
        </p:txBody>
      </p:sp>
      <p:sp>
        <p:nvSpPr>
          <p:cNvPr id="8" name="CaixaDeTexto 7">
            <a:extLst>
              <a:ext uri="{FF2B5EF4-FFF2-40B4-BE49-F238E27FC236}">
                <a16:creationId xmlns:a16="http://schemas.microsoft.com/office/drawing/2014/main" id="{F45257AA-E47F-B0C6-91AB-F284AB466315}"/>
              </a:ext>
            </a:extLst>
          </p:cNvPr>
          <p:cNvSpPr txBox="1"/>
          <p:nvPr/>
        </p:nvSpPr>
        <p:spPr>
          <a:xfrm>
            <a:off x="298654" y="1332937"/>
            <a:ext cx="4679294" cy="646331"/>
          </a:xfrm>
          <a:prstGeom prst="rect">
            <a:avLst/>
          </a:prstGeom>
          <a:noFill/>
        </p:spPr>
        <p:txBody>
          <a:bodyPr wrap="none" rtlCol="0">
            <a:spAutoFit/>
          </a:bodyPr>
          <a:lstStyle/>
          <a:p>
            <a:r>
              <a:rPr lang="pt-BR" sz="3600" b="1" dirty="0">
                <a:solidFill>
                  <a:srgbClr val="1F3264"/>
                </a:solidFill>
              </a:rPr>
              <a:t>Conceitos Arquiteturais</a:t>
            </a:r>
          </a:p>
        </p:txBody>
      </p:sp>
    </p:spTree>
    <p:extLst>
      <p:ext uri="{BB962C8B-B14F-4D97-AF65-F5344CB8AC3E}">
        <p14:creationId xmlns:p14="http://schemas.microsoft.com/office/powerpoint/2010/main" val="252937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F63E9-CF4B-44CB-3D41-4EEE5963DFE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00BDC84-590F-F4FF-CDB5-92B8F93C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2696CC1-437B-991B-D2C7-7209B841AACD}"/>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FD4A9946-3888-455E-A2DD-9232073D0B4A}"/>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C66A2054-1961-B9AB-7E45-A764C52BE866}"/>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543B8FA-334A-921C-4786-F7829FF714EF}"/>
              </a:ext>
            </a:extLst>
          </p:cNvPr>
          <p:cNvSpPr txBox="1"/>
          <p:nvPr/>
        </p:nvSpPr>
        <p:spPr>
          <a:xfrm>
            <a:off x="298654" y="2028951"/>
            <a:ext cx="6371302" cy="4661276"/>
          </a:xfrm>
          <a:prstGeom prst="rect">
            <a:avLst/>
          </a:prstGeom>
          <a:noFill/>
        </p:spPr>
        <p:txBody>
          <a:bodyPr wrap="square">
            <a:spAutoFit/>
          </a:bodyPr>
          <a:lstStyle/>
          <a:p>
            <a:pPr algn="just">
              <a:lnSpc>
                <a:spcPct val="150000"/>
              </a:lnSpc>
            </a:pPr>
            <a:r>
              <a:rPr lang="pt-BR" sz="2000" dirty="0"/>
              <a:t>Os componentes são as unidades funcionais da arquitetura. Eles encapsulam uma ou mais responsabilidades do sistema e interagem por meio de interfaces definidas. Exemplos incluem:</a:t>
            </a:r>
          </a:p>
          <a:p>
            <a:pPr marL="342900" indent="-342900" algn="just">
              <a:lnSpc>
                <a:spcPct val="150000"/>
              </a:lnSpc>
              <a:buFont typeface="Arial" panose="020B0604020202020204" pitchFamily="34" charset="0"/>
              <a:buChar char="•"/>
            </a:pPr>
            <a:r>
              <a:rPr lang="pt-BR" sz="2000" b="1" dirty="0"/>
              <a:t>Módulos</a:t>
            </a:r>
            <a:r>
              <a:rPr lang="pt-BR" sz="2000" dirty="0"/>
              <a:t>:  Responsáveis por funcionalidades específicas.</a:t>
            </a:r>
          </a:p>
          <a:p>
            <a:pPr marL="342900" indent="-342900" algn="just">
              <a:lnSpc>
                <a:spcPct val="150000"/>
              </a:lnSpc>
              <a:buFont typeface="Arial" panose="020B0604020202020204" pitchFamily="34" charset="0"/>
              <a:buChar char="•"/>
            </a:pPr>
            <a:r>
              <a:rPr lang="pt-BR" sz="2000" b="1" dirty="0"/>
              <a:t>Serviços</a:t>
            </a:r>
            <a:r>
              <a:rPr lang="pt-BR" sz="2000" dirty="0"/>
              <a:t>: Usados em arquiteturas baseadas em microsserviços.</a:t>
            </a:r>
          </a:p>
          <a:p>
            <a:pPr algn="just">
              <a:lnSpc>
                <a:spcPct val="150000"/>
              </a:lnSpc>
            </a:pPr>
            <a:r>
              <a:rPr lang="pt-BR" sz="2000" dirty="0"/>
              <a:t>De acordo com Shaw e </a:t>
            </a:r>
            <a:r>
              <a:rPr lang="pt-BR" sz="2000" dirty="0" err="1"/>
              <a:t>Garlan</a:t>
            </a:r>
            <a:r>
              <a:rPr lang="pt-BR" sz="2000" dirty="0"/>
              <a:t>, “os componentes são as entidades computacionais que executam o processamento” (SHAW; GARLAN, 1996).</a:t>
            </a:r>
          </a:p>
        </p:txBody>
      </p:sp>
      <p:sp>
        <p:nvSpPr>
          <p:cNvPr id="8" name="CaixaDeTexto 7">
            <a:extLst>
              <a:ext uri="{FF2B5EF4-FFF2-40B4-BE49-F238E27FC236}">
                <a16:creationId xmlns:a16="http://schemas.microsoft.com/office/drawing/2014/main" id="{BCDF2908-DCE3-B031-CF09-64744EC40445}"/>
              </a:ext>
            </a:extLst>
          </p:cNvPr>
          <p:cNvSpPr txBox="1"/>
          <p:nvPr/>
        </p:nvSpPr>
        <p:spPr>
          <a:xfrm>
            <a:off x="298654" y="1332937"/>
            <a:ext cx="2845331" cy="646331"/>
          </a:xfrm>
          <a:prstGeom prst="rect">
            <a:avLst/>
          </a:prstGeom>
          <a:noFill/>
        </p:spPr>
        <p:txBody>
          <a:bodyPr wrap="none" rtlCol="0">
            <a:spAutoFit/>
          </a:bodyPr>
          <a:lstStyle/>
          <a:p>
            <a:r>
              <a:rPr lang="pt-BR" sz="3600" b="1" dirty="0">
                <a:solidFill>
                  <a:srgbClr val="1F3264"/>
                </a:solidFill>
              </a:rPr>
              <a:t>Componentes</a:t>
            </a:r>
          </a:p>
        </p:txBody>
      </p:sp>
      <p:pic>
        <p:nvPicPr>
          <p:cNvPr id="3076" name="Picture 4" descr="Sparx Systems - Tutorial UML 2 - Diagrama de Componentes">
            <a:extLst>
              <a:ext uri="{FF2B5EF4-FFF2-40B4-BE49-F238E27FC236}">
                <a16:creationId xmlns:a16="http://schemas.microsoft.com/office/drawing/2014/main" id="{7B0A11BB-6A9F-87B3-9A0C-A9114BE54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434" y="1480983"/>
            <a:ext cx="4257675"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8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694DD-4A87-170C-54F0-3CDDE2EC2E5D}"/>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05F308B-5727-8975-4C6D-92A2A8809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2B4FF25-4D57-DFDA-E967-448BCC0787F9}"/>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4ED3ED19-F543-2217-A807-486545186787}"/>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3406CBFB-F631-E931-2EA7-566F0754FBB8}"/>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103B2F05-EFA4-07D8-285B-FF3EE5B4889C}"/>
              </a:ext>
            </a:extLst>
          </p:cNvPr>
          <p:cNvSpPr txBox="1"/>
          <p:nvPr/>
        </p:nvSpPr>
        <p:spPr>
          <a:xfrm>
            <a:off x="298653" y="2028951"/>
            <a:ext cx="11749031" cy="2814617"/>
          </a:xfrm>
          <a:prstGeom prst="rect">
            <a:avLst/>
          </a:prstGeom>
          <a:noFill/>
        </p:spPr>
        <p:txBody>
          <a:bodyPr wrap="square">
            <a:spAutoFit/>
          </a:bodyPr>
          <a:lstStyle/>
          <a:p>
            <a:pPr algn="just">
              <a:lnSpc>
                <a:spcPct val="150000"/>
              </a:lnSpc>
            </a:pPr>
            <a:r>
              <a:rPr lang="pt-BR" sz="2000" dirty="0"/>
              <a:t>Os conectores representam os mecanismos que permitem a comunicação entre os componentes. Eles definem:</a:t>
            </a:r>
          </a:p>
          <a:p>
            <a:pPr marL="342900" indent="-342900" algn="just">
              <a:lnSpc>
                <a:spcPct val="150000"/>
              </a:lnSpc>
              <a:buFont typeface="Arial" panose="020B0604020202020204" pitchFamily="34" charset="0"/>
              <a:buChar char="•"/>
            </a:pPr>
            <a:r>
              <a:rPr lang="pt-BR" sz="2000" b="1" dirty="0"/>
              <a:t>Protocolos de Comunicação</a:t>
            </a:r>
            <a:r>
              <a:rPr lang="pt-BR" sz="2000" dirty="0"/>
              <a:t>: Como HTTP ou </a:t>
            </a:r>
            <a:r>
              <a:rPr lang="pt-BR" sz="2000" dirty="0" err="1"/>
              <a:t>WebSocket</a:t>
            </a:r>
            <a:r>
              <a:rPr lang="pt-BR" sz="2000" dirty="0"/>
              <a:t>.</a:t>
            </a:r>
          </a:p>
          <a:p>
            <a:pPr marL="342900" indent="-342900" algn="just">
              <a:lnSpc>
                <a:spcPct val="150000"/>
              </a:lnSpc>
              <a:buFont typeface="Arial" panose="020B0604020202020204" pitchFamily="34" charset="0"/>
              <a:buChar char="•"/>
            </a:pPr>
            <a:r>
              <a:rPr lang="pt-BR" sz="2000" b="1" dirty="0"/>
              <a:t>Interfaces</a:t>
            </a:r>
            <a:r>
              <a:rPr lang="pt-BR" sz="2000" dirty="0"/>
              <a:t>: Conjuntos de regras para troca de informações.</a:t>
            </a:r>
          </a:p>
          <a:p>
            <a:pPr marL="342900" indent="-342900" algn="just">
              <a:lnSpc>
                <a:spcPct val="150000"/>
              </a:lnSpc>
              <a:buFont typeface="Arial" panose="020B0604020202020204" pitchFamily="34" charset="0"/>
              <a:buChar char="•"/>
            </a:pPr>
            <a:r>
              <a:rPr lang="pt-BR" sz="2000" b="1" dirty="0"/>
              <a:t>Estilos de Interação</a:t>
            </a:r>
            <a:r>
              <a:rPr lang="pt-BR" sz="2000" dirty="0"/>
              <a:t>: Chamadas de método, mensagens ou publicação/assinatura.</a:t>
            </a:r>
          </a:p>
          <a:p>
            <a:pPr algn="just">
              <a:lnSpc>
                <a:spcPct val="150000"/>
              </a:lnSpc>
            </a:pPr>
            <a:r>
              <a:rPr lang="pt-BR" sz="2000" dirty="0"/>
              <a:t>Como explica Shaw, “os conectores representam as regras e meios pelos quais os componentes interagem” (SHAW; GARLAN, 1996).</a:t>
            </a:r>
          </a:p>
        </p:txBody>
      </p:sp>
      <p:sp>
        <p:nvSpPr>
          <p:cNvPr id="8" name="CaixaDeTexto 7">
            <a:extLst>
              <a:ext uri="{FF2B5EF4-FFF2-40B4-BE49-F238E27FC236}">
                <a16:creationId xmlns:a16="http://schemas.microsoft.com/office/drawing/2014/main" id="{BD1857A8-3BF9-C2B6-A025-92CCD9B598EC}"/>
              </a:ext>
            </a:extLst>
          </p:cNvPr>
          <p:cNvSpPr txBox="1"/>
          <p:nvPr/>
        </p:nvSpPr>
        <p:spPr>
          <a:xfrm>
            <a:off x="298654" y="1332937"/>
            <a:ext cx="2331023" cy="646331"/>
          </a:xfrm>
          <a:prstGeom prst="rect">
            <a:avLst/>
          </a:prstGeom>
          <a:noFill/>
        </p:spPr>
        <p:txBody>
          <a:bodyPr wrap="none" rtlCol="0">
            <a:spAutoFit/>
          </a:bodyPr>
          <a:lstStyle/>
          <a:p>
            <a:r>
              <a:rPr lang="pt-BR" sz="3600" b="1" dirty="0">
                <a:solidFill>
                  <a:srgbClr val="1F3264"/>
                </a:solidFill>
              </a:rPr>
              <a:t>Conectores</a:t>
            </a:r>
          </a:p>
        </p:txBody>
      </p:sp>
      <p:pic>
        <p:nvPicPr>
          <p:cNvPr id="5122" name="Picture 2" descr="A folha de referências do design do sistema: estilos de API - REST,  GraphQL, WebSocket, Webhook, RPC/gRPC, SOAP | HackerNoon">
            <a:extLst>
              <a:ext uri="{FF2B5EF4-FFF2-40B4-BE49-F238E27FC236}">
                <a16:creationId xmlns:a16="http://schemas.microsoft.com/office/drawing/2014/main" id="{BE6D9126-2E0B-E869-F4FA-5FB4DDE8B7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402" y="4615871"/>
            <a:ext cx="6047294" cy="1666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25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2E4CC-2E4D-3E92-533C-B848B68CA50F}"/>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1BA0A6B0-AD59-E887-0602-632761787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6EB09F8-113E-A27A-ECB3-6EE483159906}"/>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0FB4564F-BA8D-5E59-0BCC-2B83E199B653}"/>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869C4CF5-DAA0-0103-D4A3-F91230F7BF67}"/>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B189807-389B-5714-A278-79F8C4097F18}"/>
              </a:ext>
            </a:extLst>
          </p:cNvPr>
          <p:cNvSpPr txBox="1"/>
          <p:nvPr/>
        </p:nvSpPr>
        <p:spPr>
          <a:xfrm>
            <a:off x="298653" y="2543586"/>
            <a:ext cx="8625485" cy="4199611"/>
          </a:xfrm>
          <a:prstGeom prst="rect">
            <a:avLst/>
          </a:prstGeom>
          <a:noFill/>
        </p:spPr>
        <p:txBody>
          <a:bodyPr wrap="square">
            <a:spAutoFit/>
          </a:bodyPr>
          <a:lstStyle/>
          <a:p>
            <a:pPr algn="just">
              <a:lnSpc>
                <a:spcPct val="150000"/>
              </a:lnSpc>
            </a:pPr>
            <a:r>
              <a:rPr lang="pt-BR" sz="2000" dirty="0"/>
              <a:t>Os </a:t>
            </a:r>
            <a:r>
              <a:rPr lang="pt-BR" sz="2000" b="1" dirty="0">
                <a:solidFill>
                  <a:srgbClr val="002060"/>
                </a:solidFill>
              </a:rPr>
              <a:t>conceitos arquiteturais</a:t>
            </a:r>
            <a:r>
              <a:rPr lang="pt-BR" sz="2000" dirty="0">
                <a:solidFill>
                  <a:srgbClr val="002060"/>
                </a:solidFill>
              </a:rPr>
              <a:t> </a:t>
            </a:r>
            <a:r>
              <a:rPr lang="pt-BR" sz="2000" dirty="0"/>
              <a:t>fornecem a estrutura e o raciocínio para organizar </a:t>
            </a:r>
            <a:r>
              <a:rPr lang="pt-BR" sz="2000" b="1" dirty="0"/>
              <a:t>componentes e conectores</a:t>
            </a:r>
            <a:r>
              <a:rPr lang="pt-BR" sz="2000" dirty="0"/>
              <a:t>. Enquanto os </a:t>
            </a:r>
            <a:r>
              <a:rPr lang="pt-BR" sz="2000" b="1" dirty="0">
                <a:solidFill>
                  <a:srgbClr val="002060"/>
                </a:solidFill>
              </a:rPr>
              <a:t>componentes</a:t>
            </a:r>
            <a:r>
              <a:rPr lang="pt-BR" sz="2000" b="1" dirty="0"/>
              <a:t> implementam funcionalidades específicas</a:t>
            </a:r>
            <a:r>
              <a:rPr lang="pt-BR" sz="2000" dirty="0"/>
              <a:t>, os </a:t>
            </a:r>
            <a:r>
              <a:rPr lang="pt-BR" sz="2000" b="1" dirty="0">
                <a:solidFill>
                  <a:srgbClr val="002060"/>
                </a:solidFill>
              </a:rPr>
              <a:t>conectores</a:t>
            </a:r>
            <a:r>
              <a:rPr lang="pt-BR" sz="2000" b="1" dirty="0"/>
              <a:t> permitem que essas funcionalidades se integrem</a:t>
            </a:r>
            <a:r>
              <a:rPr lang="pt-BR" sz="2000" dirty="0"/>
              <a:t>, promovendo a colaboração entre partes distintas do sistema. Juntos, eles formam um sistema coeso e alinhado aos objetivos arquiteturais. </a:t>
            </a:r>
          </a:p>
          <a:p>
            <a:pPr algn="just">
              <a:lnSpc>
                <a:spcPct val="150000"/>
              </a:lnSpc>
            </a:pPr>
            <a:endParaRPr lang="pt-BR" sz="2000" dirty="0"/>
          </a:p>
          <a:p>
            <a:pPr algn="just">
              <a:lnSpc>
                <a:spcPct val="150000"/>
              </a:lnSpc>
            </a:pPr>
            <a:r>
              <a:rPr lang="pt-BR" sz="2000" dirty="0"/>
              <a:t>Um exemplo e a arquitetura em camadas, onde os componentes em diferentes camadas são conectados por protocolos de comunicação ou APIs, garantindo separação de responsabilidades e manutenção fácil.</a:t>
            </a:r>
          </a:p>
        </p:txBody>
      </p:sp>
      <p:sp>
        <p:nvSpPr>
          <p:cNvPr id="8" name="CaixaDeTexto 7">
            <a:extLst>
              <a:ext uri="{FF2B5EF4-FFF2-40B4-BE49-F238E27FC236}">
                <a16:creationId xmlns:a16="http://schemas.microsoft.com/office/drawing/2014/main" id="{060177E2-B95E-A631-C901-95519F2135C1}"/>
              </a:ext>
            </a:extLst>
          </p:cNvPr>
          <p:cNvSpPr txBox="1"/>
          <p:nvPr/>
        </p:nvSpPr>
        <p:spPr>
          <a:xfrm>
            <a:off x="298654" y="1332937"/>
            <a:ext cx="7632346" cy="1200329"/>
          </a:xfrm>
          <a:prstGeom prst="rect">
            <a:avLst/>
          </a:prstGeom>
          <a:noFill/>
        </p:spPr>
        <p:txBody>
          <a:bodyPr wrap="none" rtlCol="0">
            <a:spAutoFit/>
          </a:bodyPr>
          <a:lstStyle/>
          <a:p>
            <a:r>
              <a:rPr lang="pt-BR" sz="3600" b="1" dirty="0">
                <a:solidFill>
                  <a:srgbClr val="1F3264"/>
                </a:solidFill>
              </a:rPr>
              <a:t>Relação entre Conceitos Arquiteturais, </a:t>
            </a:r>
          </a:p>
          <a:p>
            <a:r>
              <a:rPr lang="pt-BR" sz="3600" b="1" dirty="0">
                <a:solidFill>
                  <a:srgbClr val="1F3264"/>
                </a:solidFill>
              </a:rPr>
              <a:t>Componentes e Conectores</a:t>
            </a:r>
          </a:p>
        </p:txBody>
      </p:sp>
      <p:pic>
        <p:nvPicPr>
          <p:cNvPr id="3" name="Picture 4" descr="design pattern - Alternativas ao MVC para aplicações Web - Stack Overflow  em Português">
            <a:extLst>
              <a:ext uri="{FF2B5EF4-FFF2-40B4-BE49-F238E27FC236}">
                <a16:creationId xmlns:a16="http://schemas.microsoft.com/office/drawing/2014/main" id="{ED2219E7-7BBF-4998-10FF-D3C07F378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138" y="1322504"/>
            <a:ext cx="3116848" cy="294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735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B0981-A67E-9C76-AFF6-716CD99A6FC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FAB6C20F-F005-2CC1-FF87-8CAE3A6EC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4A709E7-A047-7A13-B269-758CEAD996FA}"/>
              </a:ext>
            </a:extLst>
          </p:cNvPr>
          <p:cNvSpPr txBox="1"/>
          <p:nvPr/>
        </p:nvSpPr>
        <p:spPr>
          <a:xfrm>
            <a:off x="160529" y="114803"/>
            <a:ext cx="4642105"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CONCEITOS ARQUITETURAIS, COMPONENTES E CONECTORES</a:t>
            </a:r>
          </a:p>
        </p:txBody>
      </p:sp>
      <p:sp>
        <p:nvSpPr>
          <p:cNvPr id="5" name="CaixaDeTexto 4">
            <a:extLst>
              <a:ext uri="{FF2B5EF4-FFF2-40B4-BE49-F238E27FC236}">
                <a16:creationId xmlns:a16="http://schemas.microsoft.com/office/drawing/2014/main" id="{3D9654FE-26BF-8752-653F-E9083EDE7336}"/>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C291828C-09E1-F015-FE93-1DEC1B3E87E2}"/>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BF819037-04A5-AEC4-7C18-A7D50CE7DF4B}"/>
              </a:ext>
            </a:extLst>
          </p:cNvPr>
          <p:cNvSpPr txBox="1"/>
          <p:nvPr/>
        </p:nvSpPr>
        <p:spPr>
          <a:xfrm>
            <a:off x="298653" y="1979268"/>
            <a:ext cx="11749031" cy="23529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pt-BR" sz="2000" dirty="0"/>
              <a:t>BASS, L.; CLEMENTS, P.; KAZMAN, R. Software </a:t>
            </a:r>
            <a:r>
              <a:rPr lang="pt-BR" sz="2000" dirty="0" err="1"/>
              <a:t>Architecture</a:t>
            </a:r>
            <a:r>
              <a:rPr lang="pt-BR" sz="2000" dirty="0"/>
              <a:t> in </a:t>
            </a:r>
            <a:r>
              <a:rPr lang="pt-BR" sz="2000" dirty="0" err="1"/>
              <a:t>Practice</a:t>
            </a:r>
            <a:r>
              <a:rPr lang="pt-BR" sz="2000" dirty="0"/>
              <a:t>. 3rd ed. Boston: Addison-Wesley, 2012.</a:t>
            </a:r>
          </a:p>
          <a:p>
            <a:pPr marL="342900" indent="-342900" algn="just">
              <a:lnSpc>
                <a:spcPct val="150000"/>
              </a:lnSpc>
              <a:buFont typeface="Arial" panose="020B0604020202020204" pitchFamily="34" charset="0"/>
              <a:buChar char="•"/>
            </a:pPr>
            <a:r>
              <a:rPr lang="pt-BR" sz="2000" dirty="0"/>
              <a:t>KRUCHTEN, P. The 4+1 </a:t>
            </a:r>
            <a:r>
              <a:rPr lang="pt-BR" sz="2000" dirty="0" err="1"/>
              <a:t>View</a:t>
            </a:r>
            <a:r>
              <a:rPr lang="pt-BR" sz="2000" dirty="0"/>
              <a:t> Model </a:t>
            </a:r>
            <a:r>
              <a:rPr lang="pt-BR" sz="2000" dirty="0" err="1"/>
              <a:t>of</a:t>
            </a:r>
            <a:r>
              <a:rPr lang="pt-BR" sz="2000" dirty="0"/>
              <a:t> </a:t>
            </a:r>
            <a:r>
              <a:rPr lang="pt-BR" sz="2000" dirty="0" err="1"/>
              <a:t>Architecture</a:t>
            </a:r>
            <a:r>
              <a:rPr lang="pt-BR" sz="2000" dirty="0"/>
              <a:t>. IEEE Software, v. 12, n. 6, p. 42-50, 1995.</a:t>
            </a:r>
          </a:p>
          <a:p>
            <a:pPr marL="342900" indent="-342900" algn="just">
              <a:lnSpc>
                <a:spcPct val="150000"/>
              </a:lnSpc>
              <a:buFont typeface="Arial" panose="020B0604020202020204" pitchFamily="34" charset="0"/>
              <a:buChar char="•"/>
            </a:pPr>
            <a:r>
              <a:rPr lang="pt-BR" sz="2000" dirty="0"/>
              <a:t>SHAW, M.; GARLAN, D. Software </a:t>
            </a:r>
            <a:r>
              <a:rPr lang="pt-BR" sz="2000" dirty="0" err="1"/>
              <a:t>Architecture</a:t>
            </a:r>
            <a:r>
              <a:rPr lang="pt-BR" sz="2000" dirty="0"/>
              <a:t>: Perspectives </a:t>
            </a:r>
            <a:r>
              <a:rPr lang="pt-BR" sz="2000" dirty="0" err="1"/>
              <a:t>on</a:t>
            </a:r>
            <a:r>
              <a:rPr lang="pt-BR" sz="2000" dirty="0"/>
              <a:t> </a:t>
            </a:r>
            <a:r>
              <a:rPr lang="pt-BR" sz="2000" dirty="0" err="1"/>
              <a:t>an</a:t>
            </a:r>
            <a:r>
              <a:rPr lang="pt-BR" sz="2000" dirty="0"/>
              <a:t> </a:t>
            </a:r>
            <a:r>
              <a:rPr lang="pt-BR" sz="2000" dirty="0" err="1"/>
              <a:t>Emerging</a:t>
            </a:r>
            <a:r>
              <a:rPr lang="pt-BR" sz="2000" dirty="0"/>
              <a:t> Discipline. Upper </a:t>
            </a:r>
            <a:r>
              <a:rPr lang="pt-BR" sz="2000" dirty="0" err="1"/>
              <a:t>Saddle</a:t>
            </a:r>
            <a:r>
              <a:rPr lang="pt-BR" sz="2000" dirty="0"/>
              <a:t> River: Prentice Hall, 1996.</a:t>
            </a:r>
          </a:p>
        </p:txBody>
      </p:sp>
      <p:sp>
        <p:nvSpPr>
          <p:cNvPr id="8" name="CaixaDeTexto 7">
            <a:extLst>
              <a:ext uri="{FF2B5EF4-FFF2-40B4-BE49-F238E27FC236}">
                <a16:creationId xmlns:a16="http://schemas.microsoft.com/office/drawing/2014/main" id="{773580B7-0791-96C9-49FB-62BA59E9BE21}"/>
              </a:ext>
            </a:extLst>
          </p:cNvPr>
          <p:cNvSpPr txBox="1"/>
          <p:nvPr/>
        </p:nvSpPr>
        <p:spPr>
          <a:xfrm>
            <a:off x="298654" y="1332937"/>
            <a:ext cx="5057475" cy="646331"/>
          </a:xfrm>
          <a:prstGeom prst="rect">
            <a:avLst/>
          </a:prstGeom>
          <a:noFill/>
        </p:spPr>
        <p:txBody>
          <a:bodyPr wrap="none" rtlCol="0">
            <a:spAutoFit/>
          </a:bodyPr>
          <a:lstStyle/>
          <a:p>
            <a:r>
              <a:rPr lang="pt-BR" sz="3600" b="1" dirty="0">
                <a:solidFill>
                  <a:srgbClr val="1F3264"/>
                </a:solidFill>
              </a:rPr>
              <a:t>Referências Bibliográficas</a:t>
            </a:r>
          </a:p>
        </p:txBody>
      </p:sp>
    </p:spTree>
    <p:extLst>
      <p:ext uri="{BB962C8B-B14F-4D97-AF65-F5344CB8AC3E}">
        <p14:creationId xmlns:p14="http://schemas.microsoft.com/office/powerpoint/2010/main" val="71993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B46CD-47D0-FB59-F075-C6481C67ADDD}"/>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7BBD08EA-8C74-435B-171F-2E5AB8A02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457" y="473891"/>
            <a:ext cx="6237059" cy="112630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0014C70-C572-509A-BF70-F9B7D446C43A}"/>
              </a:ext>
            </a:extLst>
          </p:cNvPr>
          <p:cNvSpPr txBox="1"/>
          <p:nvPr/>
        </p:nvSpPr>
        <p:spPr>
          <a:xfrm>
            <a:off x="2575412" y="2579020"/>
            <a:ext cx="7294368" cy="1692771"/>
          </a:xfrm>
          <a:prstGeom prst="rect">
            <a:avLst/>
          </a:prstGeom>
          <a:noFill/>
        </p:spPr>
        <p:txBody>
          <a:bodyPr wrap="none" rtlCol="0">
            <a:spAutoFit/>
          </a:bodyPr>
          <a:lstStyle/>
          <a:p>
            <a:pPr algn="ctr"/>
            <a:r>
              <a:rPr lang="pt-BR" sz="4800" b="1" dirty="0"/>
              <a:t>CIENCIAS DA COMPUTAÇÃO</a:t>
            </a:r>
          </a:p>
          <a:p>
            <a:pPr algn="ctr"/>
            <a:r>
              <a:rPr lang="pt-BR" sz="3600" b="1" dirty="0">
                <a:solidFill>
                  <a:srgbClr val="1F3264"/>
                </a:solidFill>
              </a:rPr>
              <a:t>ARQUITETURA DE SOFTWARE</a:t>
            </a:r>
          </a:p>
          <a:p>
            <a:pPr algn="ctr"/>
            <a:r>
              <a:rPr lang="pt-BR" sz="2000" dirty="0">
                <a:solidFill>
                  <a:srgbClr val="1F3264"/>
                </a:solidFill>
              </a:rPr>
              <a:t>CONFIGURAÇÕES E PADRÕES ARQUITETURAIS</a:t>
            </a:r>
          </a:p>
        </p:txBody>
      </p:sp>
      <p:sp>
        <p:nvSpPr>
          <p:cNvPr id="5" name="CaixaDeTexto 4">
            <a:extLst>
              <a:ext uri="{FF2B5EF4-FFF2-40B4-BE49-F238E27FC236}">
                <a16:creationId xmlns:a16="http://schemas.microsoft.com/office/drawing/2014/main" id="{E62BB8B4-7F4B-13E4-68D2-004894FAE624}"/>
              </a:ext>
            </a:extLst>
          </p:cNvPr>
          <p:cNvSpPr txBox="1"/>
          <p:nvPr/>
        </p:nvSpPr>
        <p:spPr>
          <a:xfrm>
            <a:off x="3655194" y="5465831"/>
            <a:ext cx="5134804" cy="400110"/>
          </a:xfrm>
          <a:prstGeom prst="rect">
            <a:avLst/>
          </a:prstGeom>
          <a:noFill/>
          <a:effectLst>
            <a:outerShdw blurRad="50800" dist="38100" dir="5400000" algn="t" rotWithShape="0">
              <a:prstClr val="black">
                <a:alpha val="40000"/>
              </a:prstClr>
            </a:outerShdw>
          </a:effectLst>
        </p:spPr>
        <p:txBody>
          <a:bodyPr wrap="none" rtlCol="0">
            <a:spAutoFit/>
          </a:bodyPr>
          <a:lstStyle/>
          <a:p>
            <a:pPr algn="ctr"/>
            <a:r>
              <a:rPr lang="pt-BR" sz="2000" dirty="0"/>
              <a:t>Prof. </a:t>
            </a:r>
            <a:r>
              <a:rPr lang="pt-BR" sz="2000" dirty="0" err="1"/>
              <a:t>MsC</a:t>
            </a:r>
            <a:r>
              <a:rPr lang="pt-BR" sz="2000" dirty="0"/>
              <a:t>. Emmanoel Monteiro de Sousa Junior</a:t>
            </a:r>
            <a:endParaRPr lang="pt-BR" sz="2000" dirty="0">
              <a:solidFill>
                <a:srgbClr val="1F3264"/>
              </a:solidFill>
            </a:endParaRPr>
          </a:p>
        </p:txBody>
      </p:sp>
      <p:sp>
        <p:nvSpPr>
          <p:cNvPr id="6" name="Retângulo: Cantos Arredondados 5">
            <a:extLst>
              <a:ext uri="{FF2B5EF4-FFF2-40B4-BE49-F238E27FC236}">
                <a16:creationId xmlns:a16="http://schemas.microsoft.com/office/drawing/2014/main" id="{F9E8295F-4D6E-6F84-0537-2581E2A17C93}"/>
              </a:ext>
            </a:extLst>
          </p:cNvPr>
          <p:cNvSpPr/>
          <p:nvPr/>
        </p:nvSpPr>
        <p:spPr>
          <a:xfrm>
            <a:off x="-208182" y="4870219"/>
            <a:ext cx="12508336" cy="151073"/>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B5CF6713-F9B4-F75F-5229-1E29F6260497}"/>
              </a:ext>
            </a:extLst>
          </p:cNvPr>
          <p:cNvSpPr/>
          <p:nvPr/>
        </p:nvSpPr>
        <p:spPr>
          <a:xfrm>
            <a:off x="-158168" y="1961535"/>
            <a:ext cx="12508336" cy="151073"/>
          </a:xfrm>
          <a:prstGeom prst="roundRect">
            <a:avLst/>
          </a:prstGeom>
          <a:solidFill>
            <a:srgbClr val="193560"/>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7844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D5071-895F-9466-0815-80C25E09660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33AE8CA2-E29E-FEEC-5859-68C8100D9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933" y="114803"/>
            <a:ext cx="4601752" cy="83099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2E989492-09CC-6F10-93FB-6B4B7BB38154}"/>
              </a:ext>
            </a:extLst>
          </p:cNvPr>
          <p:cNvSpPr txBox="1"/>
          <p:nvPr/>
        </p:nvSpPr>
        <p:spPr>
          <a:xfrm>
            <a:off x="160529" y="114803"/>
            <a:ext cx="3526286" cy="830997"/>
          </a:xfrm>
          <a:prstGeom prst="rect">
            <a:avLst/>
          </a:prstGeom>
          <a:noFill/>
        </p:spPr>
        <p:txBody>
          <a:bodyPr wrap="none" rtlCol="0">
            <a:spAutoFit/>
          </a:bodyPr>
          <a:lstStyle/>
          <a:p>
            <a:r>
              <a:rPr lang="pt-BR" sz="2000" b="1" dirty="0"/>
              <a:t>CIENCIAS DA COMPUTAÇÃO</a:t>
            </a:r>
          </a:p>
          <a:p>
            <a:r>
              <a:rPr lang="pt-BR" sz="1400" b="1" dirty="0">
                <a:solidFill>
                  <a:srgbClr val="1F3264"/>
                </a:solidFill>
              </a:rPr>
              <a:t>ARQUITETURA DE SOFTWARE</a:t>
            </a:r>
          </a:p>
          <a:p>
            <a:r>
              <a:rPr lang="pt-BR" sz="1400" dirty="0">
                <a:solidFill>
                  <a:srgbClr val="1F3264"/>
                </a:solidFill>
              </a:rPr>
              <a:t>CONFIGURAÇÕES E PADRÕES ARQUITETURAIS</a:t>
            </a:r>
          </a:p>
        </p:txBody>
      </p:sp>
      <p:sp>
        <p:nvSpPr>
          <p:cNvPr id="5" name="CaixaDeTexto 4">
            <a:extLst>
              <a:ext uri="{FF2B5EF4-FFF2-40B4-BE49-F238E27FC236}">
                <a16:creationId xmlns:a16="http://schemas.microsoft.com/office/drawing/2014/main" id="{F12E9DB2-FF57-9269-E900-1233675AE574}"/>
              </a:ext>
            </a:extLst>
          </p:cNvPr>
          <p:cNvSpPr txBox="1"/>
          <p:nvPr/>
        </p:nvSpPr>
        <p:spPr>
          <a:xfrm>
            <a:off x="8924138" y="6466198"/>
            <a:ext cx="3123547" cy="276999"/>
          </a:xfrm>
          <a:prstGeom prst="rect">
            <a:avLst/>
          </a:prstGeom>
          <a:noFill/>
          <a:effectLst>
            <a:outerShdw blurRad="50800" dist="38100" dir="8100000" algn="tr" rotWithShape="0">
              <a:prstClr val="black">
                <a:alpha val="40000"/>
              </a:prstClr>
            </a:outerShdw>
          </a:effectLst>
        </p:spPr>
        <p:txBody>
          <a:bodyPr wrap="none" rtlCol="0">
            <a:spAutoFit/>
          </a:bodyPr>
          <a:lstStyle/>
          <a:p>
            <a:pPr algn="ctr"/>
            <a:r>
              <a:rPr lang="pt-BR" sz="1200" i="1" dirty="0"/>
              <a:t>Prof. </a:t>
            </a:r>
            <a:r>
              <a:rPr lang="pt-BR" sz="1200" i="1" dirty="0" err="1"/>
              <a:t>MsC</a:t>
            </a:r>
            <a:r>
              <a:rPr lang="pt-BR" sz="1200" i="1" dirty="0"/>
              <a:t>. Emmanoel Monteiro de Sousa Junior</a:t>
            </a:r>
            <a:endParaRPr lang="pt-BR" sz="1200" i="1" dirty="0">
              <a:solidFill>
                <a:srgbClr val="1F3264"/>
              </a:solidFill>
            </a:endParaRPr>
          </a:p>
        </p:txBody>
      </p:sp>
      <p:sp>
        <p:nvSpPr>
          <p:cNvPr id="2" name="Retângulo: Cantos Arredondados 1">
            <a:extLst>
              <a:ext uri="{FF2B5EF4-FFF2-40B4-BE49-F238E27FC236}">
                <a16:creationId xmlns:a16="http://schemas.microsoft.com/office/drawing/2014/main" id="{8C73E6EB-6739-BE03-355A-3BC4F811D7A9}"/>
              </a:ext>
            </a:extLst>
          </p:cNvPr>
          <p:cNvSpPr/>
          <p:nvPr/>
        </p:nvSpPr>
        <p:spPr>
          <a:xfrm>
            <a:off x="-132734" y="988140"/>
            <a:ext cx="6371302" cy="117989"/>
          </a:xfrm>
          <a:prstGeom prst="roundRect">
            <a:avLst/>
          </a:prstGeom>
          <a:solidFill>
            <a:srgbClr val="C62238"/>
          </a:solidFill>
          <a:ln>
            <a:no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7163A145-7376-BEAA-84F3-8E0CCEED0B7B}"/>
              </a:ext>
            </a:extLst>
          </p:cNvPr>
          <p:cNvSpPr txBox="1"/>
          <p:nvPr/>
        </p:nvSpPr>
        <p:spPr>
          <a:xfrm>
            <a:off x="298653" y="2176431"/>
            <a:ext cx="6382365" cy="3737946"/>
          </a:xfrm>
          <a:prstGeom prst="rect">
            <a:avLst/>
          </a:prstGeom>
          <a:noFill/>
        </p:spPr>
        <p:txBody>
          <a:bodyPr wrap="square">
            <a:spAutoFit/>
          </a:bodyPr>
          <a:lstStyle/>
          <a:p>
            <a:pPr algn="just">
              <a:lnSpc>
                <a:spcPct val="150000"/>
              </a:lnSpc>
            </a:pPr>
            <a:r>
              <a:rPr lang="pt-BR" sz="2000" dirty="0"/>
              <a:t>No contexto da engenharia de software, </a:t>
            </a:r>
            <a:r>
              <a:rPr lang="pt-BR" sz="2000" b="1" dirty="0"/>
              <a:t>configurações e padrões arquiteturais</a:t>
            </a:r>
            <a:r>
              <a:rPr lang="pt-BR" sz="2000" dirty="0"/>
              <a:t> desempenham um papel crucial na organização e na manutenção de sistemas complexos. </a:t>
            </a:r>
            <a:r>
              <a:rPr lang="pt-BR" sz="2000" b="1" dirty="0"/>
              <a:t>Esses elementos garantem consistência, reutilização de soluções testadas e alinhamento aos requisitos de qualidade do sistema</a:t>
            </a:r>
            <a:r>
              <a:rPr lang="pt-BR" sz="2000" dirty="0"/>
              <a:t>. Segundo </a:t>
            </a:r>
            <a:r>
              <a:rPr lang="pt-BR" sz="2000" dirty="0" err="1"/>
              <a:t>Garlan</a:t>
            </a:r>
            <a:r>
              <a:rPr lang="pt-BR" sz="2000" dirty="0"/>
              <a:t> e Shaw, "os padrões arquiteturais são soluções conceituais que abordam problemas recorrentes no design de software" (GARLAN; SHAW, 1996).</a:t>
            </a:r>
          </a:p>
        </p:txBody>
      </p:sp>
      <p:sp>
        <p:nvSpPr>
          <p:cNvPr id="8" name="CaixaDeTexto 7">
            <a:extLst>
              <a:ext uri="{FF2B5EF4-FFF2-40B4-BE49-F238E27FC236}">
                <a16:creationId xmlns:a16="http://schemas.microsoft.com/office/drawing/2014/main" id="{DE665896-C5CE-6F5E-94DA-936655C88C1D}"/>
              </a:ext>
            </a:extLst>
          </p:cNvPr>
          <p:cNvSpPr txBox="1"/>
          <p:nvPr/>
        </p:nvSpPr>
        <p:spPr>
          <a:xfrm>
            <a:off x="298654" y="1332937"/>
            <a:ext cx="9184950" cy="646331"/>
          </a:xfrm>
          <a:prstGeom prst="rect">
            <a:avLst/>
          </a:prstGeom>
          <a:noFill/>
        </p:spPr>
        <p:txBody>
          <a:bodyPr wrap="none" rtlCol="0">
            <a:spAutoFit/>
          </a:bodyPr>
          <a:lstStyle/>
          <a:p>
            <a:r>
              <a:rPr lang="pt-BR" sz="3600" b="1" dirty="0">
                <a:solidFill>
                  <a:srgbClr val="1F3264"/>
                </a:solidFill>
              </a:rPr>
              <a:t>CONFIGURAÇÕES E PADRÕES ARQUITETURAIS?</a:t>
            </a:r>
          </a:p>
        </p:txBody>
      </p:sp>
      <p:pic>
        <p:nvPicPr>
          <p:cNvPr id="8194" name="Picture 2" descr="Blog do Matheus Castiglioni | Arquitetura vs Design de Software">
            <a:extLst>
              <a:ext uri="{FF2B5EF4-FFF2-40B4-BE49-F238E27FC236}">
                <a16:creationId xmlns:a16="http://schemas.microsoft.com/office/drawing/2014/main" id="{73E053A7-0817-0690-1CF8-B7AD74E7E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468" y="2878216"/>
            <a:ext cx="4125143" cy="233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50004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TotalTime>
  <Words>1084</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Emmanoel Monteiro</dc:creator>
  <cp:lastModifiedBy>Emmanoel Monteiro</cp:lastModifiedBy>
  <cp:revision>4</cp:revision>
  <dcterms:created xsi:type="dcterms:W3CDTF">2025-01-18T17:50:37Z</dcterms:created>
  <dcterms:modified xsi:type="dcterms:W3CDTF">2025-01-18T19:27:10Z</dcterms:modified>
</cp:coreProperties>
</file>