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2"/>
  </p:notesMasterIdLst>
  <p:handoutMasterIdLst>
    <p:handoutMasterId r:id="rId33"/>
  </p:handoutMasterIdLst>
  <p:sldIdLst>
    <p:sldId id="410" r:id="rId5"/>
    <p:sldId id="383" r:id="rId6"/>
    <p:sldId id="409" r:id="rId7"/>
    <p:sldId id="435" r:id="rId8"/>
    <p:sldId id="452" r:id="rId9"/>
    <p:sldId id="443" r:id="rId10"/>
    <p:sldId id="453" r:id="rId11"/>
    <p:sldId id="454" r:id="rId12"/>
    <p:sldId id="445" r:id="rId13"/>
    <p:sldId id="455" r:id="rId14"/>
    <p:sldId id="456" r:id="rId15"/>
    <p:sldId id="458" r:id="rId16"/>
    <p:sldId id="457" r:id="rId17"/>
    <p:sldId id="450" r:id="rId18"/>
    <p:sldId id="459" r:id="rId19"/>
    <p:sldId id="465" r:id="rId20"/>
    <p:sldId id="460" r:id="rId21"/>
    <p:sldId id="466" r:id="rId22"/>
    <p:sldId id="461" r:id="rId23"/>
    <p:sldId id="467" r:id="rId24"/>
    <p:sldId id="462" r:id="rId25"/>
    <p:sldId id="468" r:id="rId26"/>
    <p:sldId id="463" r:id="rId27"/>
    <p:sldId id="469" r:id="rId28"/>
    <p:sldId id="470" r:id="rId29"/>
    <p:sldId id="464" r:id="rId30"/>
    <p:sldId id="398" r:id="rId3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24/02/2025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24/02/2025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09174-CECA-3537-8047-74EF8EB4E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4653AD2-75EC-4E15-45A4-78BB4E36F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BD1FFCD-BD38-D1F2-1F25-3F89C553D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BD6B6DD-FEFC-8E05-B8C6-9988627B7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272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36F67-3827-ECC3-A291-A4C41D52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A142453-86AD-65FC-644B-88D4F6245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D779A71-2F8C-EC51-9809-E245D3874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9E4E0AB-2A59-273E-09EB-902546707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392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25D3C-ED84-3224-559B-D3E98B62F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6B76C6A-D47E-807C-7AD0-5B74A4639E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3673E73-C671-D0E0-0C5C-C57FB86E4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94E9671-2F40-2B57-4E13-C93AF1FDA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27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C4801-D94A-532C-210F-7B27781DB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D5357BE-D4C0-E868-7ED9-3388F63436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61D535A-27C0-3A0D-5A0D-5FAC768B9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EDB4752-1440-E910-9923-AFA063EBD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21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4D7C5-98BF-2623-DC31-3F4780A93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672E2FCA-C3A4-60F3-23CF-652CD36AB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741C578-4689-64C7-23B6-9AB49AD53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05CBC34-2526-C549-A166-A653900FA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959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6749B-0FB2-3F62-7C7D-4D224D4A9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9E5713E-74C1-D259-C8B7-06A53500C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30A8D1D3-1551-9A9A-FD74-72D19CDD3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3AEC202-95F9-BC24-EBB4-B6F8AEBAE4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150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D01FB-64D9-AFB5-900B-81E8AAB86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16727AC-2FE1-8F2F-B12C-6D0E48138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C6EB1C6-9324-FA92-FFA7-DE11ED291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3985A89-6348-CAA2-B976-CB93CE888A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036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602CE-F0B8-C268-A089-7690ED2F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598E1C4-90DC-DDC4-4C7C-A1551A8F5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8E5FB8D-C614-AFFD-0522-640583C56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B166F07-E3F1-812E-3FCE-7DBC34EDCE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091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A03AD-62B8-4A3D-78E6-0192325C1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645773CF-6EC9-B376-D6E8-658C6612A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51A2088-2759-11E3-3FF0-AED13298B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306B461-AC04-A01A-136F-F1FBEC881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992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835E-7BDB-996F-30C6-5EDD441EF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3572548-B511-F50F-BC80-2E716B639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9F51811-242C-1787-D15A-61D414657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AE07892-C7DC-129A-F0C8-59369FC70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95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D7C88-C50D-67D1-5155-01E50D127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61B5EA6-F35D-3E02-3791-321E20732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397BBCE-F9C8-4817-1BFD-A8ED65C6F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7FD434F-EADE-B7B9-560C-0D4BC1310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977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F9D9A-4730-0467-8E7C-7DC09154F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FA57B03-0A7C-0101-6245-18C82520AD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11C0D9A-0E7B-BECB-6BE1-B675EFA3A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08BEAD7-B0BC-4931-06BF-C966A7BF3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2105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46641-0637-4CC8-BEE6-F5200F191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9ADB42B-A915-B731-29D1-2CC84F89D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8CBED02-137D-1469-F7F9-5440CAF6B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769CB2E-EF36-B545-FAEA-A1454A9EE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836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B6BE1-D2BF-C2BA-2BDE-4E0532001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66FA634-9478-8056-104A-2E7995BA7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F397557-70DF-60DC-BE8E-0F524C595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CDCBDFF-A625-CFC8-C03F-DBDDBAEF7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328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BF969-2CDB-2102-45E7-E3BFA255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451F6A2-738F-A4AE-F1A1-F0FCBF0A42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5B68C48-CBD7-9EE5-7EEA-91EF571EC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5EBE00-2ADB-7D76-F157-333F96F5F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6641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11BE2-E07F-BA92-0AF4-04E9E9A4F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D74B3DD-43BD-BD5E-6C2E-CF787D6D13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6C25F13-F574-68AC-BD4F-5A6332B9E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2BF70C7-E714-0D4E-5167-88A413C63E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3167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A1132-21C8-BC29-60A5-80FCF255D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7913DCE-4B3F-983B-1D7B-A273C2583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5F191EA-E57F-73EC-4B78-C5D94B908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C9B138F-11DE-E889-8013-88A16B77A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647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C215A-AFB4-7090-FF4A-616644226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5749A29-5268-0962-0D4A-987B4385E2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42EB308-7A37-D8E4-3517-F55A3EF555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9FE4419-3073-9EE7-638D-8F942FF7E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072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4E161-78A5-1002-6A04-8DCF38878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A2957CA-C71D-895B-9FAB-9276C3FF25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FDBD3D4-EDB8-6662-E114-D3D0EBA44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AEBE370-E9CE-911F-1DE6-1100B26701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0026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BD04C-190C-4ED1-B4B0-6E271829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2E592F1-A612-D933-FB2D-781076F7A1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951CAD2-8BE5-61BE-E7FA-B004A1F9B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D134214-1AB6-DE81-F137-7F4279BCC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999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0AF95-4F5E-416E-C3AA-F83FD4E52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91B1920-CB2B-E6BD-6536-44815884B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9F03549-AC0F-63FA-E1FB-BB441F60E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27274AA-7F52-F871-9F14-532B5B1A6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98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B4E7E-C999-D673-1F3A-0C4B1907F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740F3F8-B61E-E0B0-91A9-D75BC4C70D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C9BEFB5-89EB-08AC-7720-30EC068D7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DCFE3FD-A36C-288A-C872-6966AA55AA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73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F10AA-A6CB-8614-1609-820F88C69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FBB8749-9953-2783-9063-EB1BDE103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787CAC0-1221-3DE9-81CD-A5C4F837F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B6EDEFE-A617-2A9F-C18C-56EC8C437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176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735" y="1905249"/>
            <a:ext cx="5295169" cy="169014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2800" dirty="0"/>
              <a:t>ARQUITETURA DE SOFTWARE: </a:t>
            </a:r>
            <a:br>
              <a:rPr lang="pt-BR" sz="2800" dirty="0"/>
            </a:br>
            <a:r>
              <a:rPr lang="pt-BR" sz="2800" b="0" dirty="0">
                <a:solidFill>
                  <a:srgbClr val="0070C0"/>
                </a:solidFill>
              </a:rPr>
              <a:t>CONCEITOS ARQUITETURAIS</a:t>
            </a:r>
          </a:p>
        </p:txBody>
      </p:sp>
      <p:pic>
        <p:nvPicPr>
          <p:cNvPr id="1026" name="Picture 2" descr="Comunicado | UNINASSAU">
            <a:extLst>
              <a:ext uri="{FF2B5EF4-FFF2-40B4-BE49-F238E27FC236}">
                <a16:creationId xmlns:a16="http://schemas.microsoft.com/office/drawing/2014/main" id="{0BE46C83-2E5C-BDEC-878E-105A066B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73" y="2160743"/>
            <a:ext cx="3464841" cy="13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D9540F-1B58-3BCE-1A74-A791FFA2A1CE}"/>
              </a:ext>
            </a:extLst>
          </p:cNvPr>
          <p:cNvSpPr txBox="1"/>
          <p:nvPr/>
        </p:nvSpPr>
        <p:spPr>
          <a:xfrm>
            <a:off x="6303114" y="4169744"/>
            <a:ext cx="504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Prof.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MSc</a:t>
            </a:r>
            <a:r>
              <a:rPr lang="pt-BR" b="1" dirty="0">
                <a:solidFill>
                  <a:schemeClr val="bg1"/>
                </a:solidFill>
              </a:rPr>
              <a:t>. </a:t>
            </a:r>
            <a:r>
              <a:rPr lang="pt-BR" dirty="0">
                <a:solidFill>
                  <a:schemeClr val="bg1"/>
                </a:solidFill>
              </a:rPr>
              <a:t>Emmanoel Monteiro S. Junior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7E95F-B88E-B772-A165-72C19A350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F60B500-BA9B-F40D-D4D8-689469C3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9040959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são Componentes e Conectores na arquitetura de software.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9ACCD896-C385-27B6-F393-43DA525B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475D2FB-C66A-0C34-9318-EEEB6AF19A7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5D0989-9B54-0FDA-9B11-BEF42BAE51AC}"/>
              </a:ext>
            </a:extLst>
          </p:cNvPr>
          <p:cNvSpPr txBox="1"/>
          <p:nvPr/>
        </p:nvSpPr>
        <p:spPr>
          <a:xfrm>
            <a:off x="492836" y="2776952"/>
            <a:ext cx="47069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Características dos Componentes: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Encapsulamento: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Esconde sua implementação interna.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Reutilização: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Pode ser usado em diferentes sistemas.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Independência: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Pode ser modificado sem afetar diretamente outros componentes.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0564D5-A884-3223-6255-A39E8D85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53" y="1576316"/>
            <a:ext cx="5580960" cy="46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4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43641-7A3E-B2BD-AB2E-1D0A8540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F1F119-C14A-59A1-966B-10EABBEA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9254178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são Componentes e Conectores na arquitetura de software.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3392CBB-6260-6B9C-27EE-4344CC954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F71554-03F5-9852-D566-F3B1277D8C53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AA0C9D-2CBA-5996-0834-8F9544081435}"/>
              </a:ext>
            </a:extLst>
          </p:cNvPr>
          <p:cNvSpPr txBox="1"/>
          <p:nvPr/>
        </p:nvSpPr>
        <p:spPr>
          <a:xfrm>
            <a:off x="484177" y="2296497"/>
            <a:ext cx="5611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Conectores: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São os mecanismos de comunicação entre os componentes. Representam a forma como os componentes interagem, seja por chamadas de função, troca de mensagens, eventos, entre outros.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FC3DB6-9A48-6BFE-16AB-BF63F1E4D294}"/>
              </a:ext>
            </a:extLst>
          </p:cNvPr>
          <p:cNvSpPr txBox="1"/>
          <p:nvPr/>
        </p:nvSpPr>
        <p:spPr>
          <a:xfrm>
            <a:off x="484176" y="3534940"/>
            <a:ext cx="109727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Tipos de Conectores Comuns:</a:t>
            </a:r>
          </a:p>
          <a:p>
            <a:pPr algn="just"/>
            <a:endParaRPr lang="pt-BR" b="1" dirty="0">
              <a:solidFill>
                <a:schemeClr val="bg1"/>
              </a:solidFill>
              <a:latin typeface="CIDFont+F1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Chamada de Procedimento Remoto (RPC):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Comunicação síncrona entre componentes distribuídos.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Mensageria (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Message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Bus):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Comunicação assíncrona baseada em filas, como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RabbitMQ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ou Kafka.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REST APIs e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gRPC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Comunicação via protocolos baseados em HTTP ou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Protobuf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Eventos e Observadores: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Um componente notifica outros sobre mudanças, seguindo o padrão Event-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Driven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Conectores de Dados (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Database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Connectors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):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Permitem que os componentes acessem bancos de dados.</a:t>
            </a:r>
          </a:p>
        </p:txBody>
      </p:sp>
      <p:pic>
        <p:nvPicPr>
          <p:cNvPr id="7170" name="Picture 2" descr="Azure Service Bus — Entendendo seu funcionamento — Parte 1 | by Renicius  Pagotto Fostaini | Medium">
            <a:extLst>
              <a:ext uri="{FF2B5EF4-FFF2-40B4-BE49-F238E27FC236}">
                <a16:creationId xmlns:a16="http://schemas.microsoft.com/office/drawing/2014/main" id="{C362DAC8-5ECC-2CAC-1FAC-517ECA86A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63" y="1942405"/>
            <a:ext cx="3988570" cy="19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28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6C59F-4964-ABFF-5E5A-81E88EC56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4BDF656-9FF2-F142-064C-6FABE9F4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9254178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são Componentes e Conectores na arquitetura de software.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9F02BA9A-12A1-D444-3C0F-5F4FF4AE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519E6B6-E5EF-D692-F47F-DA557A9047FC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7170" name="Picture 2" descr="Azure Service Bus — Entendendo seu funcionamento — Parte 1 | by Renicius  Pagotto Fostaini | Medium">
            <a:extLst>
              <a:ext uri="{FF2B5EF4-FFF2-40B4-BE49-F238E27FC236}">
                <a16:creationId xmlns:a16="http://schemas.microsoft.com/office/drawing/2014/main" id="{8D8D0F7A-F004-BC5B-9550-BED88F9D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582446"/>
            <a:ext cx="7415324" cy="364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03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BE60-5B5C-2DCD-6135-013EA0E24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FD0C30-88E4-0A59-4498-CCE726FF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9000016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são Componentes e Conectores na arquitetura de software.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3700CB53-737F-0E10-C590-378184759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F693DEB-0307-94B6-1922-598F7D7FC173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BEB381D-4CF8-490B-0497-53A33494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30084"/>
              </p:ext>
            </p:extLst>
          </p:nvPr>
        </p:nvGraphicFramePr>
        <p:xfrm>
          <a:off x="889635" y="2537175"/>
          <a:ext cx="10382250" cy="1097280"/>
        </p:xfrm>
        <a:graphic>
          <a:graphicData uri="http://schemas.openxmlformats.org/drawingml/2006/table">
            <a:tbl>
              <a:tblPr/>
              <a:tblGrid>
                <a:gridCol w="1782128">
                  <a:extLst>
                    <a:ext uri="{9D8B030D-6E8A-4147-A177-3AD203B41FA5}">
                      <a16:colId xmlns:a16="http://schemas.microsoft.com/office/drawing/2014/main" val="2049016345"/>
                    </a:ext>
                  </a:extLst>
                </a:gridCol>
                <a:gridCol w="8600122">
                  <a:extLst>
                    <a:ext uri="{9D8B030D-6E8A-4147-A177-3AD203B41FA5}">
                      <a16:colId xmlns:a16="http://schemas.microsoft.com/office/drawing/2014/main" val="3121413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Conceito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Definição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7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</a:rPr>
                        <a:t>Componente</a:t>
                      </a:r>
                      <a:endParaRPr lang="pt-BR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Unidade computacional independente que executa uma funcionalidade específica.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936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</a:rPr>
                        <a:t>Conector</a:t>
                      </a:r>
                      <a:endParaRPr lang="pt-BR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Mecanismo que permite a comunicação entre componentes.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8699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AB3EB0A9-FD1E-16BB-BBC9-0C66114B1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34" y="4008054"/>
            <a:ext cx="98648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chemeClr val="bg1"/>
                </a:solidFill>
                <a:latin typeface="CIDFont+F1"/>
              </a:rPr>
              <a:t>Em um sistema arquitetural bem definido, os </a:t>
            </a:r>
            <a:r>
              <a:rPr lang="pt-BR" altLang="pt-BR" b="1" dirty="0">
                <a:solidFill>
                  <a:schemeClr val="bg1"/>
                </a:solidFill>
                <a:latin typeface="CIDFont+F1"/>
              </a:rPr>
              <a:t>componentes realizam o processamento</a:t>
            </a:r>
            <a:r>
              <a:rPr lang="pt-BR" altLang="pt-BR" dirty="0">
                <a:solidFill>
                  <a:schemeClr val="bg1"/>
                </a:solidFill>
                <a:latin typeface="CIDFont+F1"/>
              </a:rPr>
              <a:t>, enquanto os </a:t>
            </a:r>
            <a:r>
              <a:rPr lang="pt-BR" altLang="pt-BR" b="1" dirty="0">
                <a:solidFill>
                  <a:schemeClr val="bg1"/>
                </a:solidFill>
                <a:latin typeface="CIDFont+F1"/>
              </a:rPr>
              <a:t>conectores definem como essas unidades interagem</a:t>
            </a:r>
            <a:r>
              <a:rPr lang="pt-BR" altLang="pt-BR" dirty="0">
                <a:solidFill>
                  <a:schemeClr val="bg1"/>
                </a:solidFill>
                <a:latin typeface="CIDFont+F1"/>
              </a:rPr>
              <a:t>, garantindo escalabilidade, flexibilidade e modularidade.</a:t>
            </a:r>
          </a:p>
        </p:txBody>
      </p:sp>
    </p:spTree>
    <p:extLst>
      <p:ext uri="{BB962C8B-B14F-4D97-AF65-F5344CB8AC3E}">
        <p14:creationId xmlns:p14="http://schemas.microsoft.com/office/powerpoint/2010/main" val="10293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A5B9D-D413-3F62-C4BC-9482B5D03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523BE67A-89A9-8685-547F-225F8C20E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5DB6EF3-A21A-5EF8-D22E-073DDBE65CFB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2160070-6128-8F52-8843-74D199E1F9FB}"/>
              </a:ext>
            </a:extLst>
          </p:cNvPr>
          <p:cNvSpPr txBox="1"/>
          <p:nvPr/>
        </p:nvSpPr>
        <p:spPr>
          <a:xfrm>
            <a:off x="484177" y="2296497"/>
            <a:ext cx="42652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Padrões arquiteturais são modelos reutilizáveis que oferecem soluções para problemas comuns no design de software.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Eles são abstrações que ajudam os engenheiros a construir sistemas robustos, escaláveis e manuteníveis.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padrões de arquitetura de software podem ser classificados em grupos com base no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estilo arquitetural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e nos problemas que resolvem.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Aqui está uma classificação abrangente dos 10 padrões mais conhecidos, agrupados por suas características principais: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FDDA0E-39B5-3C45-899F-07300B0A0C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560" t="6470" r="10373" b="6395"/>
          <a:stretch/>
        </p:blipFill>
        <p:spPr>
          <a:xfrm>
            <a:off x="5006871" y="1909481"/>
            <a:ext cx="5455816" cy="4085009"/>
          </a:xfrm>
          <a:prstGeom prst="rect">
            <a:avLst/>
          </a:prstGeom>
        </p:spPr>
      </p:pic>
      <p:sp>
        <p:nvSpPr>
          <p:cNvPr id="10" name="Título 2">
            <a:extLst>
              <a:ext uri="{FF2B5EF4-FFF2-40B4-BE49-F238E27FC236}">
                <a16:creationId xmlns:a16="http://schemas.microsoft.com/office/drawing/2014/main" id="{77171F4B-924C-BCFE-1EB4-176B762F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113726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D439A-3680-8451-D621-4BB6F1F35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8FD753D3-027B-ED46-3115-B5F887D38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3432712-59D5-B9C3-AD7A-71BDC262EC84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EFEE8F-2FC0-33C6-32BC-DE91101F244D}"/>
              </a:ext>
            </a:extLst>
          </p:cNvPr>
          <p:cNvSpPr txBox="1"/>
          <p:nvPr/>
        </p:nvSpPr>
        <p:spPr>
          <a:xfrm>
            <a:off x="484177" y="2296497"/>
            <a:ext cx="871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1) Padrões Baseados na Organização da Estrutura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D8085093-EE41-5168-15E9-0C52887B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BAD850-1DCA-9DF1-CBDB-47D4B7ECB95D}"/>
              </a:ext>
            </a:extLst>
          </p:cNvPr>
          <p:cNvSpPr txBox="1"/>
          <p:nvPr/>
        </p:nvSpPr>
        <p:spPr>
          <a:xfrm>
            <a:off x="484177" y="2727936"/>
            <a:ext cx="1055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Estes padrões definem como os componentes do sistema são organizados estruturalmente.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DC4135-BA60-7EE2-78FD-BB34E8D1F09F}"/>
              </a:ext>
            </a:extLst>
          </p:cNvPr>
          <p:cNvSpPr txBox="1"/>
          <p:nvPr/>
        </p:nvSpPr>
        <p:spPr>
          <a:xfrm>
            <a:off x="484177" y="3189601"/>
            <a:ext cx="105568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Arquitetura em Camadas (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Layered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Architecture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)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Divide o sistema em camadas empilhadas, como Apresentação, Aplicação, Domínio e Infraestrutura.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Aplicações corporativas, sistemas bancários.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Arquitetura Hexagonal (Ports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and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Adapters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)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Separa a lógica de negócios das interfaces externas (UI, Banco de Dados, APIs).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Aplicações resilientes a mudanças na infraestrutura.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Arquitetura de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Microservices</a:t>
            </a:r>
            <a:endParaRPr lang="pt-BR" b="1" dirty="0">
              <a:solidFill>
                <a:schemeClr val="bg1"/>
              </a:solidFill>
              <a:latin typeface="CIDFont+F1"/>
            </a:endParaRP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Sistema dividido em pequenos serviços independentes, cada um com seu próprio banco de dados e APIs.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Aplicações escaláveis como Netflix, Uber.</a:t>
            </a:r>
          </a:p>
        </p:txBody>
      </p:sp>
    </p:spTree>
    <p:extLst>
      <p:ext uri="{BB962C8B-B14F-4D97-AF65-F5344CB8AC3E}">
        <p14:creationId xmlns:p14="http://schemas.microsoft.com/office/powerpoint/2010/main" val="215166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79ECD-C344-E343-6062-538440C42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plementing Domain Driven Design | ABP.IO Documentation">
            <a:extLst>
              <a:ext uri="{FF2B5EF4-FFF2-40B4-BE49-F238E27FC236}">
                <a16:creationId xmlns:a16="http://schemas.microsoft.com/office/drawing/2014/main" id="{11F3D8B4-83A9-6465-BE94-B71B6FD0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27" y="3054627"/>
            <a:ext cx="4838555" cy="307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26E18E9C-978A-D1A0-1354-ED32FA21D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CCCA9A-815E-E819-86C6-4E29D3CB1FF5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55E02B-0DDB-C855-3FDC-51B9C2B50138}"/>
              </a:ext>
            </a:extLst>
          </p:cNvPr>
          <p:cNvSpPr txBox="1"/>
          <p:nvPr/>
        </p:nvSpPr>
        <p:spPr>
          <a:xfrm>
            <a:off x="484177" y="2296497"/>
            <a:ext cx="871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1) Padrões Baseados na Organização da Estrutura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FF1C5F1E-1EF4-5E5E-4762-A89C7F66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0EAA32-EF9A-3BA7-BF86-37FCBF67B9BB}"/>
              </a:ext>
            </a:extLst>
          </p:cNvPr>
          <p:cNvSpPr txBox="1"/>
          <p:nvPr/>
        </p:nvSpPr>
        <p:spPr>
          <a:xfrm>
            <a:off x="484177" y="2727936"/>
            <a:ext cx="1055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Estes padrões definem como os componentes do sistema são organizados estruturalmente.</a:t>
            </a:r>
          </a:p>
        </p:txBody>
      </p:sp>
      <p:pic>
        <p:nvPicPr>
          <p:cNvPr id="1026" name="Picture 2" descr="Visão geral da arquitetura de três camadas - Arquiteturas multicamada sem  servidor da AWS com o Amazon API Gateway e o AWS Lambda">
            <a:extLst>
              <a:ext uri="{FF2B5EF4-FFF2-40B4-BE49-F238E27FC236}">
                <a16:creationId xmlns:a16="http://schemas.microsoft.com/office/drawing/2014/main" id="{CF994CCB-CB66-382E-3112-40A3073B8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84" y="3553128"/>
            <a:ext cx="53530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2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C304C-9D49-CD38-A635-0D6E8BD37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39591545-4083-BCC3-0B1E-B05329D8C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7D16FA-524D-55D8-0102-E5BCFF85BB41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62A580-66DC-86ED-28CE-ABF8324FD937}"/>
              </a:ext>
            </a:extLst>
          </p:cNvPr>
          <p:cNvSpPr txBox="1"/>
          <p:nvPr/>
        </p:nvSpPr>
        <p:spPr>
          <a:xfrm>
            <a:off x="484177" y="2296497"/>
            <a:ext cx="871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2) Padrões Baseados em Fluxo de Dados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F1E7FA4F-9C00-C618-4E17-FBB8DB1C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8C0CFD-5DB4-2A1F-9287-EC3F226B95A5}"/>
              </a:ext>
            </a:extLst>
          </p:cNvPr>
          <p:cNvSpPr txBox="1"/>
          <p:nvPr/>
        </p:nvSpPr>
        <p:spPr>
          <a:xfrm>
            <a:off x="484177" y="2727936"/>
            <a:ext cx="1055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Estes padrões organizam a comunicação e processamento dos dados.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5FF88D-C010-7CD2-32A0-413368708807}"/>
              </a:ext>
            </a:extLst>
          </p:cNvPr>
          <p:cNvSpPr txBox="1"/>
          <p:nvPr/>
        </p:nvSpPr>
        <p:spPr>
          <a:xfrm>
            <a:off x="484177" y="3189601"/>
            <a:ext cx="105568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Pipe-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and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-Filter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Componentes processam dados em etapas sequenciais, conectados por "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pipes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" que transmitem informações.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Compiladores, ETL (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Extract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Transform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Load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Event-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Driven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Architecture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(EDA)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Os componentes se comunicam por eventos em vez de chamadas diretas.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Sistemas de streaming, IoT.</a:t>
            </a:r>
          </a:p>
        </p:txBody>
      </p:sp>
    </p:spTree>
    <p:extLst>
      <p:ext uri="{BB962C8B-B14F-4D97-AF65-F5344CB8AC3E}">
        <p14:creationId xmlns:p14="http://schemas.microsoft.com/office/powerpoint/2010/main" val="3382035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27F3D-4351-E67B-680B-389011D32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39A327F8-2B07-37CD-6DCB-4EF60B72C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16877A2-03AA-2ECF-2FBA-3D01B4502C5B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935F4D6-4290-0047-DBA8-0BFCBB65B535}"/>
              </a:ext>
            </a:extLst>
          </p:cNvPr>
          <p:cNvSpPr txBox="1"/>
          <p:nvPr/>
        </p:nvSpPr>
        <p:spPr>
          <a:xfrm>
            <a:off x="484177" y="2296497"/>
            <a:ext cx="871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2) Padrões Baseados em Fluxo de Dados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A3EB6952-12A2-B778-1715-E8848227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BB9550-06B2-2BF0-319D-5688622F5DB2}"/>
              </a:ext>
            </a:extLst>
          </p:cNvPr>
          <p:cNvSpPr txBox="1"/>
          <p:nvPr/>
        </p:nvSpPr>
        <p:spPr>
          <a:xfrm>
            <a:off x="484177" y="2727936"/>
            <a:ext cx="1055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Estes padrões organizam a comunicação e processamento dos dados.</a:t>
            </a:r>
          </a:p>
        </p:txBody>
      </p:sp>
      <p:pic>
        <p:nvPicPr>
          <p:cNvPr id="2050" name="Picture 2" descr="Padrão de Pipes e Filtros - Azure Architecture Center | Microsoft Learn">
            <a:extLst>
              <a:ext uri="{FF2B5EF4-FFF2-40B4-BE49-F238E27FC236}">
                <a16:creationId xmlns:a16="http://schemas.microsoft.com/office/drawing/2014/main" id="{2F852C90-1D33-7527-9C3A-2A343497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7" y="3279656"/>
            <a:ext cx="77152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93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21605-F7C8-87C7-F1A4-57389DEBD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56587B53-9F81-593F-695E-608D0AE89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388A3E-A942-938F-E5D8-751B8CEF528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BCD6106-6771-E17B-EF52-33188104BED7}"/>
              </a:ext>
            </a:extLst>
          </p:cNvPr>
          <p:cNvSpPr txBox="1"/>
          <p:nvPr/>
        </p:nvSpPr>
        <p:spPr>
          <a:xfrm>
            <a:off x="484177" y="2296497"/>
            <a:ext cx="871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3) Padrões Baseados em Comportamento e Comunicação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A3698AC8-4289-2A7B-51B0-AF162956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7269FAD-19CC-8B1F-C309-258700A21034}"/>
              </a:ext>
            </a:extLst>
          </p:cNvPr>
          <p:cNvSpPr txBox="1"/>
          <p:nvPr/>
        </p:nvSpPr>
        <p:spPr>
          <a:xfrm>
            <a:off x="484177" y="2727936"/>
            <a:ext cx="1055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Estes padrões focam na interação entre os componentes.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33AF7D-9515-BDFF-87FD-E918044A051A}"/>
              </a:ext>
            </a:extLst>
          </p:cNvPr>
          <p:cNvSpPr txBox="1"/>
          <p:nvPr/>
        </p:nvSpPr>
        <p:spPr>
          <a:xfrm>
            <a:off x="484177" y="3189601"/>
            <a:ext cx="105568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Arquitetura Cliente-Servidor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O cliente faz requisições e o servidor responde, podendo ser síncrono ou assíncrono.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Aplicações Web, Bancos de Dados.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Peer-to-Peer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(P2P)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Cada nó pode atuar tanto como cliente quanto como servidor, compartilhando recursos.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BitTorrent, Blockchain.</a:t>
            </a:r>
          </a:p>
        </p:txBody>
      </p:sp>
    </p:spTree>
    <p:extLst>
      <p:ext uri="{BB962C8B-B14F-4D97-AF65-F5344CB8AC3E}">
        <p14:creationId xmlns:p14="http://schemas.microsoft.com/office/powerpoint/2010/main" val="417247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10024234" cy="3709987"/>
          </a:xfrm>
        </p:spPr>
        <p:txBody>
          <a:bodyPr tIns="457200" rtlCol="0"/>
          <a:lstStyle>
            <a:defPPr>
              <a:defRPr lang="pt-BR"/>
            </a:defPPr>
          </a:lstStyle>
          <a:p>
            <a:pPr rtl="0"/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 que é arquitetura de software?</a:t>
            </a:r>
          </a:p>
          <a:p>
            <a:pPr rtl="0"/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Conceitos arquiteturais</a:t>
            </a:r>
          </a:p>
          <a:p>
            <a:pPr rtl="0"/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 diferença entre estilo arquitetural e padrão arquitetural.</a:t>
            </a:r>
          </a:p>
          <a:p>
            <a:pPr rtl="0"/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 que são componentes e conectores na arquitetura de software</a:t>
            </a:r>
          </a:p>
          <a:p>
            <a:pPr rtl="0"/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Padrões de arquitetura de software mais conhecidos</a:t>
            </a:r>
          </a:p>
        </p:txBody>
      </p:sp>
      <p:pic>
        <p:nvPicPr>
          <p:cNvPr id="4" name="Picture 2" descr="Comunicado | UNINASSAU">
            <a:extLst>
              <a:ext uri="{FF2B5EF4-FFF2-40B4-BE49-F238E27FC236}">
                <a16:creationId xmlns:a16="http://schemas.microsoft.com/office/drawing/2014/main" id="{60D46417-A839-3FB4-694B-70284FB2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E16225-4D14-48B6-01FD-32307BA0CC91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8B1E7-DE86-32F0-4866-4032A6401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104E8C5E-FED0-D944-6D68-CF48F5AB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C4F221B-3F9A-3B42-7D5A-90ECE9F9A810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B44FE8-0D01-BE6E-88E5-24E193B0E517}"/>
              </a:ext>
            </a:extLst>
          </p:cNvPr>
          <p:cNvSpPr txBox="1"/>
          <p:nvPr/>
        </p:nvSpPr>
        <p:spPr>
          <a:xfrm>
            <a:off x="484177" y="2296497"/>
            <a:ext cx="871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3) Padrões Baseados em Comportamento e Comunicação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8AB0663B-83F8-C10B-169E-0FDFADA5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919244-6D3D-13B9-205A-EDF7F07F173D}"/>
              </a:ext>
            </a:extLst>
          </p:cNvPr>
          <p:cNvSpPr txBox="1"/>
          <p:nvPr/>
        </p:nvSpPr>
        <p:spPr>
          <a:xfrm>
            <a:off x="484177" y="2727936"/>
            <a:ext cx="1055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Estes padrões focam na interação entre os componentes.</a:t>
            </a:r>
          </a:p>
        </p:txBody>
      </p:sp>
      <p:pic>
        <p:nvPicPr>
          <p:cNvPr id="3076" name="Picture 4" descr="Introdução a Arquitetura Cliente-Servidor | by Guilherme Sampaio | Medium">
            <a:extLst>
              <a:ext uri="{FF2B5EF4-FFF2-40B4-BE49-F238E27FC236}">
                <a16:creationId xmlns:a16="http://schemas.microsoft.com/office/drawing/2014/main" id="{6120C800-1D0C-FD11-295A-06AF2ADF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" y="3189601"/>
            <a:ext cx="5451764" cy="327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176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18342-BE65-7779-0202-F42321DF9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E139DA6F-8FC1-3735-1DF7-E3CB3640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3DB8DD-3384-DB2A-CE1E-2C46B1AE5F71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432776-16B8-435C-4A8B-695E68625118}"/>
              </a:ext>
            </a:extLst>
          </p:cNvPr>
          <p:cNvSpPr txBox="1"/>
          <p:nvPr/>
        </p:nvSpPr>
        <p:spPr>
          <a:xfrm>
            <a:off x="484177" y="2296497"/>
            <a:ext cx="871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4) Padrões Baseados na Modularidade e Manutenção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307F9E26-7CDA-A931-00AE-3743AE21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C04449-DF36-6108-0A6A-6CAA71BA34CA}"/>
              </a:ext>
            </a:extLst>
          </p:cNvPr>
          <p:cNvSpPr txBox="1"/>
          <p:nvPr/>
        </p:nvSpPr>
        <p:spPr>
          <a:xfrm>
            <a:off x="484177" y="2727936"/>
            <a:ext cx="1055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Estes padrões ajudam a organizar código para facilitar manutenção e evolução.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C6FC82-38FE-CA71-D3AB-85A04B47BACE}"/>
              </a:ext>
            </a:extLst>
          </p:cNvPr>
          <p:cNvSpPr txBox="1"/>
          <p:nvPr/>
        </p:nvSpPr>
        <p:spPr>
          <a:xfrm>
            <a:off x="484177" y="3189601"/>
            <a:ext cx="105568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Model-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View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-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Controller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(MVC)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Separa a interface do usuário (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View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), a lógica de negócios (Model) e o controle das interações (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Controller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</a:t>
            </a:r>
            <a:r>
              <a:rPr lang="en-US" dirty="0">
                <a:solidFill>
                  <a:schemeClr val="bg1"/>
                </a:solidFill>
                <a:latin typeface="CIDFont+F1"/>
              </a:rPr>
              <a:t>Frameworks </a:t>
            </a:r>
            <a:r>
              <a:rPr lang="en-US" dirty="0" err="1">
                <a:solidFill>
                  <a:schemeClr val="bg1"/>
                </a:solidFill>
                <a:latin typeface="CIDFont+F1"/>
              </a:rPr>
              <a:t>como</a:t>
            </a:r>
            <a:r>
              <a:rPr lang="en-US" dirty="0">
                <a:solidFill>
                  <a:schemeClr val="bg1"/>
                </a:solidFill>
                <a:latin typeface="CIDFont+F1"/>
              </a:rPr>
              <a:t> Angular, React, Django, Spring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b="1" dirty="0">
                <a:solidFill>
                  <a:schemeClr val="bg1"/>
                </a:solidFill>
                <a:latin typeface="CIDFont+F1"/>
              </a:rPr>
              <a:t>CQRS (Command Query Responsibility Segregation)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Separa operações de leitura e escrita para melhorar performance e escalabilidade.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Aplicações de alta concorrência, e-commerce.</a:t>
            </a:r>
          </a:p>
        </p:txBody>
      </p:sp>
    </p:spTree>
    <p:extLst>
      <p:ext uri="{BB962C8B-B14F-4D97-AF65-F5344CB8AC3E}">
        <p14:creationId xmlns:p14="http://schemas.microsoft.com/office/powerpoint/2010/main" val="2989460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D964B-2445-88BC-E16F-F9D27FE63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MVC Architecture. MVC (Model-View-Controller) is a… | by Sadika | Medium">
            <a:extLst>
              <a:ext uri="{FF2B5EF4-FFF2-40B4-BE49-F238E27FC236}">
                <a16:creationId xmlns:a16="http://schemas.microsoft.com/office/drawing/2014/main" id="{B35435CE-D8FA-82EA-9D15-C9721B95B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764" y="1778538"/>
            <a:ext cx="4887929" cy="409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67BD376F-F2B5-F117-B4F8-883DAA70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D945DAF-8AA8-747A-DAB8-E2515D214709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7EA3FA-92D8-5C6F-3DA8-131A7C2D7185}"/>
              </a:ext>
            </a:extLst>
          </p:cNvPr>
          <p:cNvSpPr txBox="1"/>
          <p:nvPr/>
        </p:nvSpPr>
        <p:spPr>
          <a:xfrm>
            <a:off x="484177" y="2296497"/>
            <a:ext cx="3810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4) Padrões Baseados na Modularidade e Manutenção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546289FC-9561-63AC-35EA-F9C40E21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CA000B-F755-0D4E-FA81-740725762360}"/>
              </a:ext>
            </a:extLst>
          </p:cNvPr>
          <p:cNvSpPr txBox="1"/>
          <p:nvPr/>
        </p:nvSpPr>
        <p:spPr>
          <a:xfrm>
            <a:off x="484177" y="3558933"/>
            <a:ext cx="38107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Estes padrões ajudam a organizar código para facilitar manutenção e evolução.</a:t>
            </a:r>
          </a:p>
        </p:txBody>
      </p:sp>
    </p:spTree>
    <p:extLst>
      <p:ext uri="{BB962C8B-B14F-4D97-AF65-F5344CB8AC3E}">
        <p14:creationId xmlns:p14="http://schemas.microsoft.com/office/powerpoint/2010/main" val="3954622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19B81-3C97-2BE1-9E10-4015286E4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5A9F1E79-16B2-B004-E749-9DFAC7F2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7CDE36A-04F5-7CA2-072D-6F7474A24A29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BBD70E-1040-87F6-834F-6992EA969F91}"/>
              </a:ext>
            </a:extLst>
          </p:cNvPr>
          <p:cNvSpPr txBox="1"/>
          <p:nvPr/>
        </p:nvSpPr>
        <p:spPr>
          <a:xfrm>
            <a:off x="484177" y="2296497"/>
            <a:ext cx="871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5) Padrão Híbrido (Combinação de Estratégias)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53532DF4-4978-D925-E9F7-5E471A2C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6D780E-82DF-2B79-0EFE-4D0C4B3B1CA8}"/>
              </a:ext>
            </a:extLst>
          </p:cNvPr>
          <p:cNvSpPr txBox="1"/>
          <p:nvPr/>
        </p:nvSpPr>
        <p:spPr>
          <a:xfrm>
            <a:off x="484177" y="2875697"/>
            <a:ext cx="105568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Arquitetura Space-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Based</a:t>
            </a:r>
            <a:endParaRPr lang="pt-BR" b="1" dirty="0">
              <a:solidFill>
                <a:schemeClr val="bg1"/>
              </a:solidFill>
              <a:latin typeface="CIDFont+F1"/>
            </a:endParaRP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Usa componentes distribuídos em espaços de memória compartilhada para lidar com alta escalabilidade e carga variável.</a:t>
            </a:r>
          </a:p>
          <a:p>
            <a:pPr lvl="1"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Sistemas financeiros e de trading.</a:t>
            </a:r>
          </a:p>
        </p:txBody>
      </p:sp>
    </p:spTree>
    <p:extLst>
      <p:ext uri="{BB962C8B-B14F-4D97-AF65-F5344CB8AC3E}">
        <p14:creationId xmlns:p14="http://schemas.microsoft.com/office/powerpoint/2010/main" val="4160917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771A7-7405-7675-3180-81D52042B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A65A916D-7DF7-A753-853C-267997BF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E2E9858-6668-91C9-CF3E-8ECA04540072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10311A-C303-5453-0594-99B3C199A138}"/>
              </a:ext>
            </a:extLst>
          </p:cNvPr>
          <p:cNvSpPr txBox="1"/>
          <p:nvPr/>
        </p:nvSpPr>
        <p:spPr>
          <a:xfrm>
            <a:off x="6726273" y="2099239"/>
            <a:ext cx="3783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5) Padrão Híbrido (Combinação de Estratégias)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D5AE922F-4CE2-94BC-49C5-25C48B9B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137D00-54FA-CB8B-6CEA-AFDEE60E2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13" y="1807361"/>
            <a:ext cx="6198460" cy="471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24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03232-1C0E-31F6-F40C-5C38762A9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2944B99B-62B4-0CF0-ECC4-16265823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9CC33F-AD9A-197C-4C64-39A2755BBA19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5CBE8E3F-D772-F2D2-512A-01D8E435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2E892F-33AB-8879-B36C-2C3E4F39F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24" y="1960082"/>
            <a:ext cx="5127568" cy="469911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73794B0-B2A0-6710-3A70-0A29D38D3A2F}"/>
              </a:ext>
            </a:extLst>
          </p:cNvPr>
          <p:cNvSpPr txBox="1"/>
          <p:nvPr/>
        </p:nvSpPr>
        <p:spPr>
          <a:xfrm>
            <a:off x="6726273" y="2099239"/>
            <a:ext cx="3783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5) Padrão Híbrido (Combinação de Estratégias)</a:t>
            </a:r>
          </a:p>
        </p:txBody>
      </p:sp>
    </p:spTree>
    <p:extLst>
      <p:ext uri="{BB962C8B-B14F-4D97-AF65-F5344CB8AC3E}">
        <p14:creationId xmlns:p14="http://schemas.microsoft.com/office/powerpoint/2010/main" val="361524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B5289-003D-E8EE-DB5A-9D8AE8294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7A0C04DD-5DDD-BC3D-48F5-038C09789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4E37E7-5E07-5C9A-4CDF-6DB00C358DDE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60433FF5-C80A-6EC0-D8C6-3D19F435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5D426CD-9937-10CF-3854-ABD670F35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3404"/>
              </p:ext>
            </p:extLst>
          </p:nvPr>
        </p:nvGraphicFramePr>
        <p:xfrm>
          <a:off x="698854" y="3429000"/>
          <a:ext cx="8754991" cy="2194560"/>
        </p:xfrm>
        <a:graphic>
          <a:graphicData uri="http://schemas.openxmlformats.org/drawingml/2006/table">
            <a:tbl>
              <a:tblPr/>
              <a:tblGrid>
                <a:gridCol w="3450365">
                  <a:extLst>
                    <a:ext uri="{9D8B030D-6E8A-4147-A177-3AD203B41FA5}">
                      <a16:colId xmlns:a16="http://schemas.microsoft.com/office/drawing/2014/main" val="3771661954"/>
                    </a:ext>
                  </a:extLst>
                </a:gridCol>
                <a:gridCol w="5304626">
                  <a:extLst>
                    <a:ext uri="{9D8B030D-6E8A-4147-A177-3AD203B41FA5}">
                      <a16:colId xmlns:a16="http://schemas.microsoft.com/office/drawing/2014/main" val="1355651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tx1"/>
                          </a:solidFill>
                          <a:latin typeface="CIDFont+F1"/>
                        </a:rPr>
                        <a:t>Categoria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  <a:latin typeface="CIDFont+F1"/>
                        </a:rPr>
                        <a:t>Padrões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289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Organização Estrutural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  <a:latin typeface="CIDFont+F1"/>
                        </a:rPr>
                        <a:t>Camadas, Hexagonal, Microservices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5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Fluxo de Dados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  <a:latin typeface="CIDFont+F1"/>
                        </a:rPr>
                        <a:t>Pipe-and-Filter, Event-Driven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599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Comportamento &amp; Comunicação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  <a:latin typeface="CIDFont+F1"/>
                        </a:rPr>
                        <a:t>Cliente-Servidor, Peer-to-Peer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293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Modularidade &amp; Manutenção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MVC, CQRS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229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Híbrido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Space-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  <a:latin typeface="CIDFont+F1"/>
                        </a:rPr>
                        <a:t>Based</a:t>
                      </a:r>
                      <a:endParaRPr lang="pt-BR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1988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30A43F1-BCB2-2390-815F-5836D5A2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" y="2251827"/>
            <a:ext cx="89639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b="1" dirty="0">
                <a:solidFill>
                  <a:schemeClr val="bg1"/>
                </a:solidFill>
                <a:latin typeface="CIDFont+F1"/>
              </a:rPr>
              <a:t>Resumo da Classificação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chemeClr val="bg1"/>
                </a:solidFill>
                <a:latin typeface="CIDFont+F1"/>
              </a:rPr>
              <a:t>Cada padrão é mais adequado a diferentes cenários, e a escolha correta depende dos requisitos do projeto, como escalabilidade, desempenho e manutenção</a:t>
            </a:r>
          </a:p>
        </p:txBody>
      </p:sp>
    </p:spTree>
    <p:extLst>
      <p:ext uri="{BB962C8B-B14F-4D97-AF65-F5344CB8AC3E}">
        <p14:creationId xmlns:p14="http://schemas.microsoft.com/office/powerpoint/2010/main" val="3688914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Prof. </a:t>
            </a:r>
            <a:r>
              <a:rPr lang="pt-BR" dirty="0" err="1">
                <a:solidFill>
                  <a:schemeClr val="bg1"/>
                </a:solidFill>
              </a:rPr>
              <a:t>MSc</a:t>
            </a:r>
            <a:r>
              <a:rPr lang="pt-BR" dirty="0">
                <a:solidFill>
                  <a:schemeClr val="bg1"/>
                </a:solidFill>
              </a:rPr>
              <a:t>. Emmanoel Monteiro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emmanoeljr@gmail.com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@emmanoelmonteiro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é Arquitetura de Software?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C4EF223-7691-ADF9-0D71-BF43CBA1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DFF13D-AD68-EF35-0C3A-499F629EDB1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2B9BC-5574-26BE-AB61-939590591851}"/>
              </a:ext>
            </a:extLst>
          </p:cNvPr>
          <p:cNvSpPr txBox="1"/>
          <p:nvPr/>
        </p:nvSpPr>
        <p:spPr>
          <a:xfrm>
            <a:off x="484177" y="2296497"/>
            <a:ext cx="580744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arquitetura de software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é o alicerce que define como os componentes de um sistema interagem para atender aos requisitos funcionais e não funcionais.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Segundo Bass, Clements 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Kazman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“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a arquitetura de software compreende as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estruturas fundamentais de um sistema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, incluindo seus componentes, suas relações entre si e o ambiente em que estão inseridos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” (BASS; CLEMENTS; KAZMAN, 2012).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Em essência, a arquitetura funciona como um plano para construir e evoluir sistemas complexos,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balanceando qualidade, desempenho e manutenção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</p:txBody>
      </p:sp>
      <p:pic>
        <p:nvPicPr>
          <p:cNvPr id="4" name="Picture 4" descr="design pattern - Alternativas ao MVC para aplicações Web - Stack Overflow  em Português">
            <a:extLst>
              <a:ext uri="{FF2B5EF4-FFF2-40B4-BE49-F238E27FC236}">
                <a16:creationId xmlns:a16="http://schemas.microsoft.com/office/drawing/2014/main" id="{4C2601A6-B2B7-5F22-4A84-ADE508CB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84" y="2088170"/>
            <a:ext cx="3691729" cy="348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AF26A-6478-F620-22AA-6AB56DB13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F2CE260-7FE9-9993-19B0-A30A7ED3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Conceitos Arquiteturais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F836386D-F004-E9C4-6AD9-A31C6C79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B87FED-F99B-10F1-E8DB-D89A2E7F8243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CDD0FD-60F1-386A-B9FC-4004D0FE77EF}"/>
              </a:ext>
            </a:extLst>
          </p:cNvPr>
          <p:cNvSpPr txBox="1"/>
          <p:nvPr/>
        </p:nvSpPr>
        <p:spPr>
          <a:xfrm>
            <a:off x="484177" y="2296497"/>
            <a:ext cx="706303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conceitos arquiteturais são abstrações que permitem aos engenheiros de software compreender e projetar sistemas de maneira eficiente. Eles envolvem: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Estilo Arquiteturais: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Diferentes perspectivas do sistema, como a funcional, a estrutural e a de implantação.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Padrões Arquiteturais: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Padrões amplamente utilizados, como arquitetura em camadas, cliente-servidor e microsserviços.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Requisitos de Qualidade: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Características como escalabilidade, desempenho e segurança, que influenciam a escolha da arquitetura.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Como destaca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Kruchten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“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a arquitetura de software fornece a ponte entre os requisitos e a implementação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” (KRUCHTEN, 1995).</a:t>
            </a:r>
          </a:p>
        </p:txBody>
      </p:sp>
    </p:spTree>
    <p:extLst>
      <p:ext uri="{BB962C8B-B14F-4D97-AF65-F5344CB8AC3E}">
        <p14:creationId xmlns:p14="http://schemas.microsoft.com/office/powerpoint/2010/main" val="207895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05F3F-EDE2-9072-E5A0-32DD0A5F1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48CB628-7416-7A54-4557-E9652CB8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467753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A diferença entre estilo arquitetural e padrão arquitetural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B82218BD-5F25-5A5C-6D08-2F6A1A08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FA0A166-9E55-2672-C2A5-91CE7BCC0027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975C0E-2AA7-C32B-2BDC-9DB98F5F9299}"/>
              </a:ext>
            </a:extLst>
          </p:cNvPr>
          <p:cNvSpPr txBox="1"/>
          <p:nvPr/>
        </p:nvSpPr>
        <p:spPr>
          <a:xfrm>
            <a:off x="484178" y="2296497"/>
            <a:ext cx="49612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diferença entre estilo arquitetural e padrão arquitetural em software está no nível de abstração e na aplicabilidade de cada conceito: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Estilo Arquitetural: </a:t>
            </a:r>
            <a:r>
              <a:rPr lang="pt-BR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Refere-se a um conjunto de princípios e restrições gerais que guiam a organização de um sistema de software. Define a estrutura e a comunicação entre os componentes.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Camadas (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Layers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), Microsserviços, Cliente-Servidor, Monolítico, Event-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Driven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Pipe-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and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-Filter.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A33A47-B177-A808-8916-6295029B2CB3}"/>
              </a:ext>
            </a:extLst>
          </p:cNvPr>
          <p:cNvSpPr txBox="1"/>
          <p:nvPr/>
        </p:nvSpPr>
        <p:spPr>
          <a:xfrm>
            <a:off x="7422730" y="2202762"/>
            <a:ext cx="35484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 conceito foi popularizado por Roy Fielding em sua tese de doutorado, onde definiu o estilo REST.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REST, acrônimo para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Representational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State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Transfer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é um estilo arquitetural para sistemas hipermídia distribuídos. Ele foi introduzido e definido, no ano 2000. Trata-se de um conjunto de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restrições arquiteturais aplicados a World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Wide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Web</a:t>
            </a:r>
          </a:p>
        </p:txBody>
      </p:sp>
      <p:pic>
        <p:nvPicPr>
          <p:cNvPr id="1026" name="Picture 2" descr="Roy Fielding - Adobe | LinkedIn">
            <a:extLst>
              <a:ext uri="{FF2B5EF4-FFF2-40B4-BE49-F238E27FC236}">
                <a16:creationId xmlns:a16="http://schemas.microsoft.com/office/drawing/2014/main" id="{2AEF443B-0C42-D1C8-A712-26D2B0A3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935" y="2296497"/>
            <a:ext cx="1574318" cy="157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23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19B62-4028-C3B0-48B4-AC07FEC26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E69F42-3758-7AAC-862C-00BA6775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522344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A diferença entre estilo arquitetural e padrão arquitetural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FCB9BE46-0520-427E-E52C-FFD54C6A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AC210F7-7070-E47B-AF01-C7968740292B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1028" name="Picture 4" descr="Part 2] REST API components &amp; How to read them">
            <a:extLst>
              <a:ext uri="{FF2B5EF4-FFF2-40B4-BE49-F238E27FC236}">
                <a16:creationId xmlns:a16="http://schemas.microsoft.com/office/drawing/2014/main" id="{3AC75A29-D4EE-A616-6BBD-ECAEAD2B7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t="25849" r="6642" b="23582"/>
          <a:stretch/>
        </p:blipFill>
        <p:spPr bwMode="auto">
          <a:xfrm>
            <a:off x="594360" y="2400522"/>
            <a:ext cx="10481481" cy="346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11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A1A69-5322-DBFD-6D68-8ED8ECBFC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B23C39A-638C-885E-C20B-EE2ABA6E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645174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A diferença entre estilo arquitetural e padrão arquitetural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0CC4692F-5F5E-8190-76B1-39A4C740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84D04DC-EEF7-C14B-0C05-A72E50C5421C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7A42418-D243-F38B-3098-D4C1E2303D0A}"/>
              </a:ext>
            </a:extLst>
          </p:cNvPr>
          <p:cNvSpPr txBox="1"/>
          <p:nvPr/>
        </p:nvSpPr>
        <p:spPr>
          <a:xfrm>
            <a:off x="484178" y="2296497"/>
            <a:ext cx="53821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Padrão Arquitetural: </a:t>
            </a:r>
            <a:r>
              <a:rPr lang="pt-BR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É uma solução mais detalhada e reutilizável para problemas comuns dentro de um contexto arquitetural específico. Um padrão pode ser aplicado dentro de um estilo arquitetural.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MVC (Model-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View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-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Controller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), CQRS (Command Query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Responsibility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Segregation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Repository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Pattern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Broker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Pattern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Saga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Pattern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Documentado por autores como Martin Fowler (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Patterns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of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Enterprise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Application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Architecture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 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Buschmann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et al. (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Pattern-Oriented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Software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Architecture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).</a:t>
            </a:r>
          </a:p>
        </p:txBody>
      </p:sp>
      <p:pic>
        <p:nvPicPr>
          <p:cNvPr id="3074" name="Picture 2" descr="A API REST pode ser usada como camada de negócios?">
            <a:extLst>
              <a:ext uri="{FF2B5EF4-FFF2-40B4-BE49-F238E27FC236}">
                <a16:creationId xmlns:a16="http://schemas.microsoft.com/office/drawing/2014/main" id="{332FDA24-47A0-DE65-B4FC-A4213374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38" y="2944588"/>
            <a:ext cx="5241522" cy="27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6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ED8D7-AE2C-F6E7-2C4A-D7AFD0E61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3C9D04E-1AA6-49AF-3CDC-63669103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645174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A diferença entre estilo arquitetural e padrão arquitetural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028C73E0-8DC2-6C3A-2355-FF31A5A55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B986E89-A3D5-23F5-A3D1-BEB73821F6E0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B5DAB6C-112B-880A-3DC2-609DF3B4AB06}"/>
              </a:ext>
            </a:extLst>
          </p:cNvPr>
          <p:cNvSpPr txBox="1"/>
          <p:nvPr/>
        </p:nvSpPr>
        <p:spPr>
          <a:xfrm>
            <a:off x="484178" y="2296497"/>
            <a:ext cx="53821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Ou seja, um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estilo arquitetural é um conceito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mais amplo, enquanto um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padrão arquitetural é uma solução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mais específica que pode ser aplicada dentro de um estilo.</a:t>
            </a:r>
          </a:p>
        </p:txBody>
      </p:sp>
      <p:pic>
        <p:nvPicPr>
          <p:cNvPr id="3074" name="Picture 2" descr="A API REST pode ser usada como camada de negócios?">
            <a:extLst>
              <a:ext uri="{FF2B5EF4-FFF2-40B4-BE49-F238E27FC236}">
                <a16:creationId xmlns:a16="http://schemas.microsoft.com/office/drawing/2014/main" id="{42DCFAB4-1867-D282-263B-DA11EEE6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75284"/>
            <a:ext cx="5241522" cy="27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art 2] REST API components &amp; How to read them">
            <a:extLst>
              <a:ext uri="{FF2B5EF4-FFF2-40B4-BE49-F238E27FC236}">
                <a16:creationId xmlns:a16="http://schemas.microsoft.com/office/drawing/2014/main" id="{491BFA2F-18CC-946D-6960-6F56322D0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t="25849" r="6642" b="23582"/>
          <a:stretch/>
        </p:blipFill>
        <p:spPr bwMode="auto">
          <a:xfrm>
            <a:off x="594360" y="4492043"/>
            <a:ext cx="6065747" cy="200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81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9B5B0-4ECF-8220-C309-6488CFA71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964B849-7B1C-28A7-D15C-19CEDC5C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9136494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são Componentes e Conectores na arquitetura de software.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E9A6D76E-50D2-82E1-1819-19CCE2439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FFB6080-A755-E376-221A-64E55F7E0D04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DF70F55-8B66-C10A-8D51-27A89037FA2F}"/>
              </a:ext>
            </a:extLst>
          </p:cNvPr>
          <p:cNvSpPr txBox="1"/>
          <p:nvPr/>
        </p:nvSpPr>
        <p:spPr>
          <a:xfrm>
            <a:off x="484177" y="2296497"/>
            <a:ext cx="561182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Na arquitetura de software, Componentes e Conectores são os principais blocos de construção usados para estruturar sistemas complexos.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Componentes: </a:t>
            </a:r>
            <a:r>
              <a:rPr lang="pt-BR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Representam as unidades computacionais do sistema, responsáveis por realizar operações e armazenar dados. São módulos independentes que encapsulam lógica de negócio, dados ou processamento.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Em uma aplicação web, um componente pode ser um módulo de autenticação ou um serviço de pagamento. Em um sistema baseado em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microserviços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cada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microserviço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pode ser um componente.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37B0A6-D102-5EBE-D053-8667EB4C98A0}"/>
              </a:ext>
            </a:extLst>
          </p:cNvPr>
          <p:cNvSpPr txBox="1"/>
          <p:nvPr/>
        </p:nvSpPr>
        <p:spPr>
          <a:xfrm>
            <a:off x="6562298" y="3681492"/>
            <a:ext cx="51007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Características dos Componentes: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Encapsulamento: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Esconde sua implementação interna.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Reutilização: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Pode ser usado em diferentes sistemas.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Independência: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Pode ser modificado sem afetar diretamente outros componentes.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5600C29-49A7-0F2C-CB1C-F0E3080C4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308" y="1372388"/>
            <a:ext cx="2581546" cy="216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93885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{25515599-3913-4507-82B5-A81E73D57D88}tf78853419_win32</Template>
  <TotalTime>715</TotalTime>
  <Words>1890</Words>
  <Application>Microsoft Office PowerPoint</Application>
  <PresentationFormat>Widescreen</PresentationFormat>
  <Paragraphs>215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CIDFont+F1</vt:lpstr>
      <vt:lpstr>Franklin Gothic Book</vt:lpstr>
      <vt:lpstr>Franklin Gothic Demi</vt:lpstr>
      <vt:lpstr>Personalizado</vt:lpstr>
      <vt:lpstr>ARQUITETURA DE SOFTWARE:  CONCEITOS ARQUITETURAIS</vt:lpstr>
      <vt:lpstr>Agenda</vt:lpstr>
      <vt:lpstr>O que é Arquitetura de Software?</vt:lpstr>
      <vt:lpstr>Conceitos Arquiteturais</vt:lpstr>
      <vt:lpstr>A diferença entre estilo arquitetural e padrão arquitetural</vt:lpstr>
      <vt:lpstr>A diferença entre estilo arquitetural e padrão arquitetural</vt:lpstr>
      <vt:lpstr>A diferença entre estilo arquitetural e padrão arquitetural</vt:lpstr>
      <vt:lpstr>A diferença entre estilo arquitetural e padrão arquitetural</vt:lpstr>
      <vt:lpstr>O que são Componentes e Conectores na arquitetura de software.</vt:lpstr>
      <vt:lpstr>O que são Componentes e Conectores na arquitetura de software.</vt:lpstr>
      <vt:lpstr>O que são Componentes e Conectores na arquitetura de software.</vt:lpstr>
      <vt:lpstr>O que são Componentes e Conectores na arquitetura de software.</vt:lpstr>
      <vt:lpstr>O que são Componentes e Conectores na arquitetura de software.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Emmanoel Monteiro de Sousa Junior</dc:creator>
  <cp:lastModifiedBy>Emmanoel Monteiro</cp:lastModifiedBy>
  <cp:revision>39</cp:revision>
  <dcterms:created xsi:type="dcterms:W3CDTF">2024-11-06T17:53:21Z</dcterms:created>
  <dcterms:modified xsi:type="dcterms:W3CDTF">2025-02-24T21:14:52Z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