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31"/>
  </p:notesMasterIdLst>
  <p:handoutMasterIdLst>
    <p:handoutMasterId r:id="rId32"/>
  </p:handoutMasterIdLst>
  <p:sldIdLst>
    <p:sldId id="410" r:id="rId5"/>
    <p:sldId id="383" r:id="rId6"/>
    <p:sldId id="409" r:id="rId7"/>
    <p:sldId id="479" r:id="rId8"/>
    <p:sldId id="480" r:id="rId9"/>
    <p:sldId id="481" r:id="rId10"/>
    <p:sldId id="482" r:id="rId11"/>
    <p:sldId id="483" r:id="rId12"/>
    <p:sldId id="471" r:id="rId13"/>
    <p:sldId id="484" r:id="rId14"/>
    <p:sldId id="486" r:id="rId15"/>
    <p:sldId id="485" r:id="rId16"/>
    <p:sldId id="487" r:id="rId17"/>
    <p:sldId id="488" r:id="rId18"/>
    <p:sldId id="489" r:id="rId19"/>
    <p:sldId id="490" r:id="rId20"/>
    <p:sldId id="491" r:id="rId21"/>
    <p:sldId id="492" r:id="rId22"/>
    <p:sldId id="493" r:id="rId23"/>
    <p:sldId id="494" r:id="rId24"/>
    <p:sldId id="495" r:id="rId25"/>
    <p:sldId id="496" r:id="rId26"/>
    <p:sldId id="497" r:id="rId27"/>
    <p:sldId id="498" r:id="rId28"/>
    <p:sldId id="499" r:id="rId29"/>
    <p:sldId id="398" r:id="rId3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327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394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2F41AB2A-FCB0-449C-94A2-E3FFDC5F192E}" type="datetime1">
              <a:rPr lang="pt-BR" smtClean="0"/>
              <a:t>28/07/2025</a:t>
            </a:fld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E2C230DF-5933-439D-898F-38E9AC9BA68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8" name="Espaço Reservado para Cabeçalho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fld id="{6F315709-B4D1-47A8-A516-AEABF47ED22D}" type="datetime1">
              <a:rPr lang="pt-BR" smtClean="0"/>
              <a:pPr/>
              <a:t>28/07/2025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A89C7E07-3C67-C64C-8DA0-0404F63039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8F29D7-1DFE-4BE5-0041-1EEA16BBB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5B7A228A-9212-B333-6A21-C1F9FD7BCB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2E53F524-A58C-A5DB-080B-7E246227AF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9BEE48C8-702E-ABEA-5D90-66D3C07BF4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4299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681D27-EB31-7AA0-A06E-B2FCC713F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54FE7687-4E38-3BE7-49F1-95972A0CC9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36803EB0-F549-EF66-5BCE-E1898C3034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04378A4F-DB25-A45E-1752-AC7BCD17D0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49842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8E884-0089-437A-AC22-1BC43593A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94416293-5640-832B-6C2D-355A33DEA3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A5D82E5D-05BB-F7D3-B433-6897E4B288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DFEF2BB8-0D20-E767-39B8-3D79366F04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92782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BF9701-F167-C2CF-0195-790C18142E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B57DAD9C-2B7B-3A33-ECFB-4B61C0A901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35D9226C-3CBC-D83C-7218-4FED4B5AB1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C5A09E83-829E-3484-3922-4574BBF060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03303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0B0473-7AE3-1BB7-07F5-8FC61AF6E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70C19E40-E334-420A-884D-89E2AFFD0A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CA0CC447-7826-19D6-2BA1-42556F7B49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27DF6D4B-4643-7259-5B85-7AEA1B68CF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31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126612-D923-F60D-F1EB-2AF594EDE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0B3E9ACD-F4EE-DFC1-7A99-8DCE12E953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486B324B-449A-1DD7-BC33-7830EFE6D7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C9B21DAE-2F1A-D489-A68F-25C4DB1EE2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67865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A0DAF-9BA2-279D-5500-8DE50C927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E81040DB-E74B-CE01-C348-4A5C20AF01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256C5317-F743-26F6-E817-F20D239C98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6E2CDCF2-D788-48EB-9BCC-587F395A4D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13553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11E37-6D56-0B1F-1E65-FA7327D58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25234D64-5FF2-4C15-DC4A-A9F4538B59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1046F74A-C9E2-A93E-710B-2786AFF331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15722FF1-8F04-5212-6C2E-41DD3FFDEC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1698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B4EFA-660C-F17D-C45C-2BED398DF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4C1115D7-C633-F9C4-FE5D-05FEF44FEA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75CCB15E-E8E8-7DC7-EF93-0ECD524C88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8B3FEDF-3B3E-3AB9-6C80-6EC5156AFD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82249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526E29-6F9A-9BF4-2CDD-1BCCE25CF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E783B858-CF59-2C45-04B4-1EF030863E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6AC94D12-3AEE-6FE5-4C28-E05D24122E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91A223A2-351D-547F-D590-9D144BC790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0592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1E36B2-5BDA-82BB-E9BF-033B81074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DCF76E65-B16B-8881-BFB0-5F2CFF513F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9850945C-AA74-2586-2DAC-DCCD233615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6F79108B-BED8-4F77-C398-D50085CD64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32779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09271C-8F37-1781-0CD3-FF1DA499A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8F531FEB-4062-FA76-26F9-E3BDCAA8BE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9B81BFA9-A657-E227-5BAC-F59D22FED1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907AE87D-87F4-C841-4BB1-152D5D78CC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72263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B266E8-7A2C-8D43-A8D2-3348A3942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AA69DA73-4D3A-6A3F-7B59-D8CCEC1966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EE9224A0-9D93-E849-DF3C-3CBE586672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C33CE1FD-1987-1E80-2BFE-8563394CEE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16802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BD54D4-0FA9-A50E-E96B-4E5106DC7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8E3C7A8C-93E1-F817-44D9-C97A69E690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268F9E81-396D-B9EC-0D56-A528A6FA26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8DFB6B80-791D-286C-C0AB-B4D926059A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59105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F051BC-488E-D4AF-5068-50CF611A67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EA93ED89-9281-0460-ABE8-0B1E058599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E2326CB9-9994-815A-F64D-6A5FF0AA7B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5C89FC97-8894-40B6-5251-800A323721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40350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1350A4-8C1B-4690-2F7B-D6FB8BC10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893365B1-1EF5-96D6-FB4A-6C2283CFA9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BEAE439A-975C-1B65-AAE3-4D79D914E8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A4D3DA5-7D0E-5880-AD88-AB8A8BEE25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56339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26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0433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52692C-1A3F-BE5D-DB38-9CBD71FA7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C33AB534-00FB-9F74-DC3D-EC180408A1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1F53EDF5-03BC-EC5A-B423-7628D01506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23AE63B-2258-D42A-3753-705E83FF1F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8632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5A2888-C7DF-4348-5F54-31761404B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02831C68-FD09-1E17-C76A-9BC91AE675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1BAEB2F5-D330-C0F5-3BE1-A92747B3AB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8451C280-733C-DDCD-3996-B63A1DA355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104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ED9F6F-2CD2-657B-14AE-B61C98864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DA9FDA16-B9CD-A087-9741-118C51CC66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05A06B29-E875-9526-099C-400C166964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A386BF4E-1693-6B9E-8A95-5376F01788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4199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587E9-2B70-7F2B-FEE5-7438ABA314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44A52C67-BEAE-2F1D-B09C-E4190761E0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74DDF1CE-3152-CE10-C91D-4B502C6A75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55053815-0709-7642-416F-0E8DC7467A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182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FD6BF-0AAA-C774-0058-C8C3DB909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7610D318-66C2-6E27-0727-12E00147EC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BB338A3A-71FC-1573-FFD4-C52D563A9F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254816DC-0636-9AA3-4A0B-440989A179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9796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967D33-A593-EEDE-B5A0-18A1223B6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F29FB389-F4EB-19FE-9030-B6C8C4CA84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DA0054B9-8976-F48E-7686-1C81969A67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71FFBE8C-1F57-8A88-5641-22515A191C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3612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pt-B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Forma Liv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e tabela do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orma Livre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5" name="Forma Livre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7" name="Forma Livre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ço Reservado para Conteú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marL="457200" indent="0">
              <a:spcBef>
                <a:spcPts val="1800"/>
              </a:spcBef>
              <a:buNone/>
              <a:defRPr lang="pt-BR" sz="2000"/>
            </a:lvl2pPr>
            <a:lvl3pPr marL="914400" indent="0">
              <a:spcBef>
                <a:spcPts val="1800"/>
              </a:spcBef>
              <a:buNone/>
              <a:defRPr lang="pt-BR" sz="2000"/>
            </a:lvl3pPr>
            <a:lvl4pPr marL="1371600" indent="0">
              <a:spcBef>
                <a:spcPts val="1800"/>
              </a:spcBef>
              <a:buNone/>
              <a:defRPr lang="pt-BR" sz="2000"/>
            </a:lvl4pPr>
            <a:lvl5pPr marL="1828800" indent="0">
              <a:spcBef>
                <a:spcPts val="1800"/>
              </a:spcBef>
              <a:buNone/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pt-BR" sz="2000"/>
            </a:lvl1pPr>
            <a:lvl2pPr>
              <a:spcBef>
                <a:spcPts val="600"/>
              </a:spcBef>
              <a:defRPr lang="pt-BR" sz="2000"/>
            </a:lvl2pPr>
            <a:lvl3pPr>
              <a:spcBef>
                <a:spcPts val="1800"/>
              </a:spcBef>
              <a:defRPr lang="pt-BR" sz="2000"/>
            </a:lvl3pPr>
            <a:lvl4pPr>
              <a:spcBef>
                <a:spcPts val="1800"/>
              </a:spcBef>
              <a:defRPr lang="pt-BR" sz="2000"/>
            </a:lvl4pPr>
            <a:lvl5pPr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Dois Conteúdo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a Liv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" name="Forma Livre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4" name="Forma Liv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pt-BR" sz="2000"/>
            </a:lvl1pPr>
            <a:lvl2pPr>
              <a:spcBef>
                <a:spcPts val="600"/>
              </a:spcBef>
              <a:defRPr lang="pt-BR" sz="2000"/>
            </a:lvl2pPr>
            <a:lvl3pPr>
              <a:spcBef>
                <a:spcPts val="1800"/>
              </a:spcBef>
              <a:defRPr lang="pt-BR" sz="2000"/>
            </a:lvl3pPr>
            <a:lvl4pPr>
              <a:spcBef>
                <a:spcPts val="1800"/>
              </a:spcBef>
              <a:defRPr lang="pt-BR" sz="2000"/>
            </a:lvl4pPr>
            <a:lvl5pPr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 dirty="0"/>
              <a:t>Clique para adicionar conteúdo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7" name="Espaço Reservado para Conteú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pt-BR" sz="2000"/>
            </a:lvl1pPr>
            <a:lvl2pPr>
              <a:spcBef>
                <a:spcPts val="1800"/>
              </a:spcBef>
              <a:defRPr lang="pt-BR" sz="2000"/>
            </a:lvl2pPr>
            <a:lvl3pPr>
              <a:spcBef>
                <a:spcPts val="1800"/>
              </a:spcBef>
              <a:defRPr lang="pt-BR" sz="2000"/>
            </a:lvl3pPr>
            <a:lvl4pPr>
              <a:spcBef>
                <a:spcPts val="1800"/>
              </a:spcBef>
              <a:defRPr lang="pt-BR" sz="2000"/>
            </a:lvl4pPr>
            <a:lvl5pPr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9" name="Espaço Reservado para Tabela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pt-BR"/>
            </a:lvl1pPr>
          </a:lstStyle>
          <a:p>
            <a:pPr rtl="0"/>
            <a:r>
              <a:rPr lang="pt-BR"/>
              <a:t>Clique no ícone para adicionar tabela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pt-B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Forma Liv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pt-B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pt-BR" sz="4000"/>
            </a:lvl2pPr>
            <a:lvl3pPr>
              <a:defRPr lang="pt-BR" sz="4000"/>
            </a:lvl3pPr>
            <a:lvl4pPr>
              <a:defRPr lang="pt-BR" sz="4000"/>
            </a:lvl4pPr>
            <a:lvl5pPr>
              <a:defRPr lang="pt-BR" sz="4000"/>
            </a:lvl5pPr>
          </a:lstStyle>
          <a:p>
            <a:pPr lvl="0" rtl="0"/>
            <a:r>
              <a:rPr lang="pt-BR"/>
              <a:t>Clique para adicionar o texto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" name="Forma Liv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9" name="Forma Liv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2" name="Títu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 spc="50" baseline="0"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2" name="Espaço Reservado para Conteúdo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pt-BR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pt-BR" sz="2000"/>
            </a:lvl2pPr>
            <a:lvl3pPr indent="-283464">
              <a:spcBef>
                <a:spcPts val="1800"/>
              </a:spcBef>
              <a:defRPr lang="pt-BR" sz="2000"/>
            </a:lvl3pPr>
            <a:lvl4pPr indent="-283464">
              <a:spcBef>
                <a:spcPts val="1800"/>
              </a:spcBef>
              <a:defRPr lang="pt-BR" sz="2000"/>
            </a:lvl4pPr>
            <a:lvl5pPr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3" name="Espaço Reservado para o Número do Slide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42" name="Espaço Reservado para Data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a seçã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pt-BR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pt-B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pt-BR" sz="2000"/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pt-B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pt-BR" sz="4000"/>
            </a:lvl2pPr>
            <a:lvl3pPr>
              <a:defRPr lang="pt-BR" sz="4000"/>
            </a:lvl3pPr>
            <a:lvl4pPr>
              <a:defRPr lang="pt-BR" sz="4000"/>
            </a:lvl4pPr>
            <a:lvl5pPr>
              <a:defRPr lang="pt-BR" sz="4000"/>
            </a:lvl5pPr>
          </a:lstStyle>
          <a:p>
            <a:pPr lvl="0" rtl="0"/>
            <a:r>
              <a:rPr lang="pt-BR"/>
              <a:t>Clique para adicionar o texto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upo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orma Livre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Forma Livre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" name="Forma Livre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2" name="Espaço Reservado para Conteúdo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pt-BR" sz="2000"/>
            </a:lvl1pPr>
            <a:lvl2pPr indent="-283464">
              <a:spcBef>
                <a:spcPts val="1800"/>
              </a:spcBef>
              <a:defRPr lang="pt-BR" sz="2000"/>
            </a:lvl2pPr>
            <a:lvl3pPr indent="-283464">
              <a:spcBef>
                <a:spcPts val="1800"/>
              </a:spcBef>
              <a:defRPr lang="pt-BR" sz="2000"/>
            </a:lvl3pPr>
            <a:lvl4pPr indent="-283464">
              <a:spcBef>
                <a:spcPts val="1800"/>
              </a:spcBef>
              <a:defRPr lang="pt-BR" sz="2000"/>
            </a:lvl4pPr>
            <a:lvl5pPr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pt-B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Forma Liv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pt-B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pt-BR" sz="4000"/>
            </a:lvl2pPr>
            <a:lvl3pPr>
              <a:defRPr lang="pt-BR" sz="4000"/>
            </a:lvl3pPr>
            <a:lvl4pPr>
              <a:defRPr lang="pt-BR" sz="4000"/>
            </a:lvl4pPr>
            <a:lvl5pPr>
              <a:defRPr lang="pt-BR" sz="4000"/>
            </a:lvl5pPr>
          </a:lstStyle>
          <a:p>
            <a:pPr lvl="0" rtl="0"/>
            <a:r>
              <a:rPr lang="pt-BR"/>
              <a:t>Clique para adicionar o texto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Dois Conteúdo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a Liv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" name="Forma Livre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4" name="Forma Liv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2" name="Espaço Reservado para Conteúdo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marL="283464" indent="-283464">
              <a:spcBef>
                <a:spcPts val="1800"/>
              </a:spcBef>
              <a:defRPr lang="pt-BR" sz="2000"/>
            </a:lvl2pPr>
            <a:lvl3pPr marL="594360" indent="-283464">
              <a:spcBef>
                <a:spcPts val="1800"/>
              </a:spcBef>
              <a:defRPr lang="pt-BR" sz="2000"/>
            </a:lvl3pPr>
            <a:lvl4pPr marL="822960" indent="-283464">
              <a:spcBef>
                <a:spcPts val="1800"/>
              </a:spcBef>
              <a:defRPr lang="pt-BR" sz="2000"/>
            </a:lvl4pPr>
            <a:lvl5pPr marL="1005840"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3" name="Espaço Reservado para Conteúdo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marL="283464" indent="-283464">
              <a:spcBef>
                <a:spcPts val="1800"/>
              </a:spcBef>
              <a:defRPr lang="pt-BR" sz="2000"/>
            </a:lvl2pPr>
            <a:lvl3pPr marL="548640" indent="-283464">
              <a:spcBef>
                <a:spcPts val="1800"/>
              </a:spcBef>
              <a:defRPr lang="pt-BR" sz="2000"/>
            </a:lvl3pPr>
            <a:lvl4pPr marL="822960" indent="-283464">
              <a:spcBef>
                <a:spcPts val="1800"/>
              </a:spcBef>
              <a:defRPr lang="pt-BR" sz="2000"/>
            </a:lvl4pPr>
            <a:lvl5pPr marL="1005840"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Forma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" name="Forma Livre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4" name="Forma Livre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8" name="Forma Livre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9" name="Forma Livre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ço Reservado para Conteú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pt-BR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pt-BR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pt-BR" sz="2000"/>
            </a:lvl3pPr>
            <a:lvl4pPr marL="1371600" indent="0">
              <a:spcBef>
                <a:spcPts val="1800"/>
              </a:spcBef>
              <a:buFont typeface="+mj-lt"/>
              <a:buNone/>
              <a:defRPr lang="pt-BR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endParaRPr lang="pt-BR" dirty="0"/>
          </a:p>
        </p:txBody>
      </p:sp>
      <p:sp>
        <p:nvSpPr>
          <p:cNvPr id="2" name="Espaço Reservado para Conteúdo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marL="283464" indent="-283464">
              <a:spcBef>
                <a:spcPts val="1800"/>
              </a:spcBef>
              <a:defRPr lang="pt-BR" sz="2000"/>
            </a:lvl2pPr>
            <a:lvl3pPr marL="548640" indent="-283464">
              <a:spcBef>
                <a:spcPts val="1800"/>
              </a:spcBef>
              <a:defRPr lang="pt-BR" sz="2000"/>
            </a:lvl3pPr>
            <a:lvl4pPr marL="822960" indent="-283464">
              <a:spcBef>
                <a:spcPts val="1800"/>
              </a:spcBef>
              <a:defRPr lang="pt-BR" sz="2000"/>
            </a:lvl4pPr>
            <a:lvl5pPr marL="1005840"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e imagem do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3" name="Espaço Reservado para Conteúdo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indent="-283464">
              <a:spcBef>
                <a:spcPts val="1800"/>
              </a:spcBef>
              <a:defRPr lang="pt-BR" sz="2000"/>
            </a:lvl2pPr>
            <a:lvl3pPr indent="-283464">
              <a:spcBef>
                <a:spcPts val="1800"/>
              </a:spcBef>
              <a:defRPr lang="pt-BR" sz="2000"/>
            </a:lvl3pPr>
            <a:lvl4pPr indent="-283464">
              <a:spcBef>
                <a:spcPts val="1800"/>
              </a:spcBef>
              <a:defRPr lang="pt-BR" sz="2000"/>
            </a:lvl4pPr>
            <a:lvl5pPr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pt-BR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2" name="Espaço Reservado para Títu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</a:p>
        </p:txBody>
      </p:sp>
      <p:sp>
        <p:nvSpPr>
          <p:cNvPr id="30" name="Espaço Reservado para Dat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pt-BR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pt-BR" dirty="0">
              <a:latin typeface="+mn-lt"/>
            </a:endParaRPr>
          </a:p>
        </p:txBody>
      </p:sp>
      <p:sp>
        <p:nvSpPr>
          <p:cNvPr id="32" name="Espaço Reservado para o Número do Slide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pt-BR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pt-BR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pt-BR">
          <a:solidFill>
            <a:schemeClr val="tx2"/>
          </a:solidFill>
        </a:defRPr>
      </a:lvl2pPr>
      <a:lvl3pPr eaLnBrk="1" hangingPunct="1">
        <a:defRPr lang="pt-BR">
          <a:solidFill>
            <a:schemeClr val="tx2"/>
          </a:solidFill>
        </a:defRPr>
      </a:lvl3pPr>
      <a:lvl4pPr eaLnBrk="1" hangingPunct="1">
        <a:defRPr lang="pt-BR">
          <a:solidFill>
            <a:schemeClr val="tx2"/>
          </a:solidFill>
        </a:defRPr>
      </a:lvl4pPr>
      <a:lvl5pPr eaLnBrk="1" hangingPunct="1">
        <a:defRPr lang="pt-BR">
          <a:solidFill>
            <a:schemeClr val="tx2"/>
          </a:solidFill>
        </a:defRPr>
      </a:lvl5pPr>
      <a:lvl6pPr eaLnBrk="1" hangingPunct="1">
        <a:defRPr lang="pt-BR">
          <a:solidFill>
            <a:schemeClr val="tx2"/>
          </a:solidFill>
        </a:defRPr>
      </a:lvl6pPr>
      <a:lvl7pPr eaLnBrk="1" hangingPunct="1">
        <a:defRPr lang="pt-BR">
          <a:solidFill>
            <a:schemeClr val="tx2"/>
          </a:solidFill>
        </a:defRPr>
      </a:lvl7pPr>
      <a:lvl8pPr eaLnBrk="1" hangingPunct="1">
        <a:defRPr lang="pt-BR">
          <a:solidFill>
            <a:schemeClr val="tx2"/>
          </a:solidFill>
        </a:defRPr>
      </a:lvl8pPr>
      <a:lvl9pPr eaLnBrk="1" hangingPunct="1">
        <a:defRPr lang="pt-BR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nvlpubs.nist.gov/nistpubs/legacy/sp/nistspecialpublication800-145.pdf" TargetMode="Externa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jpeg"/><Relationship Id="rId7" Type="http://schemas.openxmlformats.org/officeDocument/2006/relationships/image" Target="../media/image12.jpe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jpeg"/><Relationship Id="rId4" Type="http://schemas.openxmlformats.org/officeDocument/2006/relationships/image" Target="../media/image2.png"/><Relationship Id="rId9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4735" y="1905249"/>
            <a:ext cx="5295169" cy="1690141"/>
          </a:xfrm>
        </p:spPr>
        <p:txBody>
          <a:bodyPr rtlCol="0"/>
          <a:lstStyle>
            <a:defPPr>
              <a:defRPr lang="pt-BR"/>
            </a:defPPr>
          </a:lstStyle>
          <a:p>
            <a:pPr rtl="0">
              <a:lnSpc>
                <a:spcPct val="100000"/>
              </a:lnSpc>
            </a:pPr>
            <a:r>
              <a:rPr lang="pt-BR" sz="2800" dirty="0"/>
              <a:t>Fundamentos de Cloud </a:t>
            </a:r>
            <a:r>
              <a:rPr lang="pt-BR" sz="2800" dirty="0" err="1"/>
              <a:t>Computing</a:t>
            </a:r>
            <a:endParaRPr lang="pt-BR" sz="2800" b="0" dirty="0">
              <a:solidFill>
                <a:srgbClr val="0070C0"/>
              </a:solidFill>
            </a:endParaRPr>
          </a:p>
        </p:txBody>
      </p:sp>
      <p:pic>
        <p:nvPicPr>
          <p:cNvPr id="1026" name="Picture 2" descr="Comunicado | UNINASSAU">
            <a:extLst>
              <a:ext uri="{FF2B5EF4-FFF2-40B4-BE49-F238E27FC236}">
                <a16:creationId xmlns:a16="http://schemas.microsoft.com/office/drawing/2014/main" id="{0BE46C83-2E5C-BDEC-878E-105A066B9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273" y="2160743"/>
            <a:ext cx="3464841" cy="13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FD9540F-1B58-3BCE-1A74-A791FFA2A1CE}"/>
              </a:ext>
            </a:extLst>
          </p:cNvPr>
          <p:cNvSpPr txBox="1"/>
          <p:nvPr/>
        </p:nvSpPr>
        <p:spPr>
          <a:xfrm>
            <a:off x="6303114" y="4169744"/>
            <a:ext cx="504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IDFont+F1"/>
              </a:rPr>
              <a:t>Prof.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MSc</a:t>
            </a:r>
            <a:r>
              <a:rPr lang="pt-BR" b="1" dirty="0">
                <a:solidFill>
                  <a:schemeClr val="bg1"/>
                </a:solidFill>
              </a:rPr>
              <a:t>. </a:t>
            </a:r>
            <a:r>
              <a:rPr lang="pt-BR" dirty="0">
                <a:solidFill>
                  <a:schemeClr val="bg1"/>
                </a:solidFill>
              </a:rPr>
              <a:t>Emmanoel Monteiro S. Junior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EEE3F0-E389-599A-6924-55B3F28C4C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nstituto Nacional de Padrões e Tecnologia (NIST) - CyberHoot">
            <a:extLst>
              <a:ext uri="{FF2B5EF4-FFF2-40B4-BE49-F238E27FC236}">
                <a16:creationId xmlns:a16="http://schemas.microsoft.com/office/drawing/2014/main" id="{BCB02583-C1A3-B218-2664-7C381AC4F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292" y="2550460"/>
            <a:ext cx="6041967" cy="378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15BCAA71-63B8-5F15-15FD-DB8D594A8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2. Tecnologia de Cloud </a:t>
            </a:r>
            <a:r>
              <a:rPr lang="pt-BR" sz="4000" dirty="0" err="1">
                <a:solidFill>
                  <a:schemeClr val="accent3">
                    <a:lumMod val="50000"/>
                  </a:schemeClr>
                </a:solidFill>
              </a:rPr>
              <a:t>Computing</a:t>
            </a:r>
            <a:endParaRPr lang="pt-BR" sz="40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56E9D51-A3B4-9EB2-C17E-6B8F18B7FD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049" y="6457182"/>
            <a:ext cx="1854679" cy="33196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941090A-CD53-95AB-9BCC-E98F4C1C7DF9}"/>
              </a:ext>
            </a:extLst>
          </p:cNvPr>
          <p:cNvSpPr txBox="1"/>
          <p:nvPr/>
        </p:nvSpPr>
        <p:spPr>
          <a:xfrm>
            <a:off x="132272" y="6573703"/>
            <a:ext cx="26540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Prof. </a:t>
            </a:r>
            <a:r>
              <a:rPr lang="pt-BR" sz="800" b="1" dirty="0" err="1">
                <a:solidFill>
                  <a:schemeClr val="bg1"/>
                </a:solidFill>
              </a:rPr>
              <a:t>MSc</a:t>
            </a:r>
            <a:r>
              <a:rPr lang="pt-BR" sz="800" b="1" dirty="0">
                <a:solidFill>
                  <a:schemeClr val="bg1"/>
                </a:solidFill>
              </a:rPr>
              <a:t>. </a:t>
            </a:r>
            <a:r>
              <a:rPr lang="pt-BR" sz="800" b="1" i="1" dirty="0">
                <a:solidFill>
                  <a:schemeClr val="bg1"/>
                </a:solidFill>
              </a:rPr>
              <a:t>Emmanoel Monteiro </a:t>
            </a:r>
            <a:r>
              <a:rPr lang="pt-BR" sz="800" i="1" dirty="0">
                <a:solidFill>
                  <a:schemeClr val="bg1"/>
                </a:solidFill>
              </a:rPr>
              <a:t>| </a:t>
            </a:r>
            <a:r>
              <a:rPr lang="pt-BR" sz="8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2C2A067-6C86-8BC5-E531-1EEFFA68384F}"/>
              </a:ext>
            </a:extLst>
          </p:cNvPr>
          <p:cNvSpPr txBox="1"/>
          <p:nvPr/>
        </p:nvSpPr>
        <p:spPr>
          <a:xfrm>
            <a:off x="594360" y="2413292"/>
            <a:ext cx="63052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 dirty="0">
                <a:solidFill>
                  <a:schemeClr val="bg1"/>
                </a:solidFill>
                <a:latin typeface="CIDFont+F1"/>
              </a:rPr>
              <a:t>1.1 As 5 </a:t>
            </a:r>
            <a:r>
              <a:rPr lang="en-US" sz="1800" b="1" dirty="0" err="1">
                <a:solidFill>
                  <a:schemeClr val="bg1"/>
                </a:solidFill>
                <a:latin typeface="CIDFont+F1"/>
              </a:rPr>
              <a:t>características</a:t>
            </a:r>
            <a:r>
              <a:rPr lang="en-US" sz="1800" b="1" dirty="0">
                <a:solidFill>
                  <a:schemeClr val="bg1"/>
                </a:solidFill>
                <a:latin typeface="CIDFont+F1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CIDFont+F1"/>
              </a:rPr>
              <a:t>essenciais</a:t>
            </a:r>
            <a:r>
              <a:rPr lang="en-US" sz="1800" b="1" dirty="0">
                <a:solidFill>
                  <a:schemeClr val="bg1"/>
                </a:solidFill>
                <a:latin typeface="CIDFont+F1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IDFont+F1"/>
              </a:rPr>
              <a:t>do </a:t>
            </a:r>
            <a:r>
              <a:rPr lang="en-US" sz="1800" b="1" dirty="0">
                <a:solidFill>
                  <a:schemeClr val="bg1"/>
                </a:solidFill>
                <a:latin typeface="CIDFont+F1"/>
              </a:rPr>
              <a:t>NIST</a:t>
            </a:r>
            <a:r>
              <a:rPr lang="en-US" sz="1800" dirty="0">
                <a:solidFill>
                  <a:schemeClr val="bg1"/>
                </a:solidFill>
                <a:latin typeface="CIDFont+F1"/>
              </a:rPr>
              <a:t> para Cloud Computing </a:t>
            </a:r>
          </a:p>
          <a:p>
            <a:pPr algn="just"/>
            <a:endParaRPr lang="en-US" dirty="0">
              <a:solidFill>
                <a:schemeClr val="bg1"/>
              </a:solidFill>
              <a:latin typeface="CIDFont+F1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800" dirty="0" err="1">
                <a:solidFill>
                  <a:schemeClr val="bg1"/>
                </a:solidFill>
                <a:latin typeface="CIDFont+F1"/>
              </a:rPr>
              <a:t>Autoatendimento</a:t>
            </a:r>
            <a:r>
              <a:rPr lang="en-US" sz="1800" dirty="0">
                <a:solidFill>
                  <a:schemeClr val="bg1"/>
                </a:solidFill>
                <a:latin typeface="CIDFont+F1"/>
              </a:rPr>
              <a:t> sob </a:t>
            </a:r>
            <a:r>
              <a:rPr lang="en-US" sz="1800" dirty="0" err="1">
                <a:solidFill>
                  <a:schemeClr val="bg1"/>
                </a:solidFill>
                <a:latin typeface="CIDFont+F1"/>
              </a:rPr>
              <a:t>demanda</a:t>
            </a:r>
            <a:r>
              <a:rPr lang="en-US" sz="1800" dirty="0">
                <a:solidFill>
                  <a:schemeClr val="bg1"/>
                </a:solidFill>
                <a:latin typeface="CIDFont+F1"/>
              </a:rPr>
              <a:t> (</a:t>
            </a:r>
            <a:r>
              <a:rPr lang="en-US" sz="1800" i="1" dirty="0">
                <a:solidFill>
                  <a:schemeClr val="bg1"/>
                </a:solidFill>
                <a:latin typeface="CIDFont+F1"/>
              </a:rPr>
              <a:t>On-demand self-service</a:t>
            </a:r>
            <a:r>
              <a:rPr lang="en-US" sz="1800" dirty="0">
                <a:solidFill>
                  <a:schemeClr val="bg1"/>
                </a:solidFill>
                <a:latin typeface="CIDFont+F1"/>
              </a:rPr>
              <a:t>),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CIDFont+F1"/>
              </a:rPr>
              <a:t>Amplo </a:t>
            </a:r>
            <a:r>
              <a:rPr lang="en-US" dirty="0" err="1">
                <a:solidFill>
                  <a:schemeClr val="bg1"/>
                </a:solidFill>
                <a:latin typeface="CIDFont+F1"/>
              </a:rPr>
              <a:t>acesso</a:t>
            </a:r>
            <a:r>
              <a:rPr lang="en-US" dirty="0">
                <a:solidFill>
                  <a:schemeClr val="bg1"/>
                </a:solidFill>
                <a:latin typeface="CIDFont+F1"/>
              </a:rPr>
              <a:t> à rede (</a:t>
            </a:r>
            <a:r>
              <a:rPr lang="en-US" i="1" dirty="0">
                <a:solidFill>
                  <a:schemeClr val="bg1"/>
                </a:solidFill>
                <a:latin typeface="CIDFont+F1"/>
              </a:rPr>
              <a:t>Broad </a:t>
            </a:r>
            <a:r>
              <a:rPr lang="en-US" sz="1800" i="1" dirty="0">
                <a:solidFill>
                  <a:schemeClr val="bg1"/>
                </a:solidFill>
                <a:latin typeface="CIDFont+F1"/>
              </a:rPr>
              <a:t>network access</a:t>
            </a:r>
            <a:r>
              <a:rPr lang="en-US" sz="1800" dirty="0">
                <a:solidFill>
                  <a:schemeClr val="bg1"/>
                </a:solidFill>
                <a:latin typeface="CIDFont+F1"/>
              </a:rPr>
              <a:t>),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err="1">
                <a:solidFill>
                  <a:schemeClr val="bg1"/>
                </a:solidFill>
                <a:latin typeface="CIDFont+F1"/>
              </a:rPr>
              <a:t>Agrupamento</a:t>
            </a:r>
            <a:r>
              <a:rPr lang="en-US" dirty="0">
                <a:solidFill>
                  <a:schemeClr val="bg1"/>
                </a:solidFill>
                <a:latin typeface="CIDFont+F1"/>
              </a:rPr>
              <a:t> de </a:t>
            </a:r>
            <a:r>
              <a:rPr lang="en-US" dirty="0" err="1">
                <a:solidFill>
                  <a:schemeClr val="bg1"/>
                </a:solidFill>
                <a:latin typeface="CIDFont+F1"/>
              </a:rPr>
              <a:t>recursos</a:t>
            </a:r>
            <a:r>
              <a:rPr lang="en-US" dirty="0">
                <a:solidFill>
                  <a:schemeClr val="bg1"/>
                </a:solidFill>
                <a:latin typeface="CIDFont+F1"/>
              </a:rPr>
              <a:t> (</a:t>
            </a:r>
            <a:r>
              <a:rPr lang="en-US" i="1" dirty="0">
                <a:solidFill>
                  <a:schemeClr val="bg1"/>
                </a:solidFill>
                <a:latin typeface="CIDFont+F1"/>
              </a:rPr>
              <a:t>Resource </a:t>
            </a:r>
            <a:r>
              <a:rPr lang="en-US" sz="1800" i="1" dirty="0">
                <a:solidFill>
                  <a:schemeClr val="bg1"/>
                </a:solidFill>
                <a:latin typeface="CIDFont+F1"/>
              </a:rPr>
              <a:t>pooling</a:t>
            </a:r>
            <a:r>
              <a:rPr lang="en-US" sz="1800" dirty="0">
                <a:solidFill>
                  <a:schemeClr val="bg1"/>
                </a:solidFill>
                <a:latin typeface="CIDFont+F1"/>
              </a:rPr>
              <a:t>),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err="1">
                <a:solidFill>
                  <a:schemeClr val="bg1"/>
                </a:solidFill>
                <a:latin typeface="CIDFont+F1"/>
              </a:rPr>
              <a:t>Elasticidade</a:t>
            </a:r>
            <a:r>
              <a:rPr lang="en-US" dirty="0">
                <a:solidFill>
                  <a:schemeClr val="bg1"/>
                </a:solidFill>
                <a:latin typeface="CIDFont+F1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IDFont+F1"/>
              </a:rPr>
              <a:t>rápida</a:t>
            </a:r>
            <a:r>
              <a:rPr lang="en-US" dirty="0">
                <a:solidFill>
                  <a:schemeClr val="bg1"/>
                </a:solidFill>
                <a:latin typeface="CIDFont+F1"/>
              </a:rPr>
              <a:t> (</a:t>
            </a:r>
            <a:r>
              <a:rPr lang="en-US" i="1" dirty="0">
                <a:solidFill>
                  <a:schemeClr val="bg1"/>
                </a:solidFill>
                <a:latin typeface="CIDFont+F1"/>
              </a:rPr>
              <a:t>Rapid </a:t>
            </a:r>
            <a:r>
              <a:rPr lang="en-US" sz="1800" i="1" dirty="0">
                <a:solidFill>
                  <a:schemeClr val="bg1"/>
                </a:solidFill>
                <a:latin typeface="CIDFont+F1"/>
              </a:rPr>
              <a:t>elasticity</a:t>
            </a:r>
            <a:r>
              <a:rPr lang="en-US" sz="1800" dirty="0">
                <a:solidFill>
                  <a:schemeClr val="bg1"/>
                </a:solidFill>
                <a:latin typeface="CIDFont+F1"/>
              </a:rPr>
              <a:t>),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err="1">
                <a:solidFill>
                  <a:schemeClr val="bg1"/>
                </a:solidFill>
                <a:latin typeface="CIDFont+F1"/>
              </a:rPr>
              <a:t>Serviço</a:t>
            </a:r>
            <a:r>
              <a:rPr lang="en-US" dirty="0">
                <a:solidFill>
                  <a:schemeClr val="bg1"/>
                </a:solidFill>
                <a:latin typeface="CIDFont+F1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IDFont+F1"/>
              </a:rPr>
              <a:t>medido</a:t>
            </a:r>
            <a:r>
              <a:rPr lang="en-US" dirty="0">
                <a:solidFill>
                  <a:schemeClr val="bg1"/>
                </a:solidFill>
                <a:latin typeface="CIDFont+F1"/>
              </a:rPr>
              <a:t> (</a:t>
            </a:r>
            <a:r>
              <a:rPr lang="en-US" i="1" dirty="0">
                <a:solidFill>
                  <a:schemeClr val="bg1"/>
                </a:solidFill>
                <a:latin typeface="CIDFont+F1"/>
              </a:rPr>
              <a:t>Measured </a:t>
            </a:r>
            <a:r>
              <a:rPr lang="en-US" sz="1800" i="1" dirty="0">
                <a:solidFill>
                  <a:schemeClr val="bg1"/>
                </a:solidFill>
                <a:latin typeface="CIDFont+F1"/>
              </a:rPr>
              <a:t>service</a:t>
            </a:r>
            <a:r>
              <a:rPr lang="en-US" sz="1800" dirty="0">
                <a:solidFill>
                  <a:schemeClr val="bg1"/>
                </a:solidFill>
                <a:latin typeface="CIDFont+F1"/>
              </a:rPr>
              <a:t>).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D8EEFF9-580F-9B80-E8CE-19B212E93E9A}"/>
              </a:ext>
            </a:extLst>
          </p:cNvPr>
          <p:cNvSpPr txBox="1"/>
          <p:nvPr/>
        </p:nvSpPr>
        <p:spPr>
          <a:xfrm>
            <a:off x="6357850" y="5222352"/>
            <a:ext cx="54739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hlinkClick r:id="rId5"/>
              </a:rPr>
              <a:t>https://nvlpubs.nist.gov/nistpubs/legacy/sp/nistspecialpublication800-145.pdf</a:t>
            </a:r>
            <a:r>
              <a:rPr lang="pt-BR" sz="12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4604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C1E41E-4C7D-9EA0-A8F1-2F9860C1F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B458911-3E97-8F6A-61DD-C1DEF1F6E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3795" y="2479964"/>
            <a:ext cx="8347802" cy="3976153"/>
          </a:xfrm>
          <a:prstGeom prst="rect">
            <a:avLst/>
          </a:prstGeom>
        </p:spPr>
      </p:pic>
      <p:pic>
        <p:nvPicPr>
          <p:cNvPr id="6146" name="Picture 2" descr="Instituto Nacional de Padrões e Tecnologia (NIST) - CyberHoot">
            <a:extLst>
              <a:ext uri="{FF2B5EF4-FFF2-40B4-BE49-F238E27FC236}">
                <a16:creationId xmlns:a16="http://schemas.microsoft.com/office/drawing/2014/main" id="{8DE9AB37-0C83-AF19-074F-CDCB0331B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39" y="2421704"/>
            <a:ext cx="2700556" cy="169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C04F7B42-1414-DB16-B574-AA5012A2A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2. Tecnologia de Cloud </a:t>
            </a:r>
            <a:r>
              <a:rPr lang="pt-BR" sz="4000" dirty="0" err="1">
                <a:solidFill>
                  <a:schemeClr val="accent3">
                    <a:lumMod val="50000"/>
                  </a:schemeClr>
                </a:solidFill>
              </a:rPr>
              <a:t>Computing</a:t>
            </a:r>
            <a:endParaRPr lang="pt-BR" sz="40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D6A68F7-3807-DE5B-3C61-FB47292520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049" y="6457182"/>
            <a:ext cx="1854679" cy="33196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7B96C17-34BD-EDA5-3808-9896CFB2F62B}"/>
              </a:ext>
            </a:extLst>
          </p:cNvPr>
          <p:cNvSpPr txBox="1"/>
          <p:nvPr/>
        </p:nvSpPr>
        <p:spPr>
          <a:xfrm>
            <a:off x="132272" y="6573703"/>
            <a:ext cx="26540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Prof. </a:t>
            </a:r>
            <a:r>
              <a:rPr lang="pt-BR" sz="800" b="1" dirty="0" err="1">
                <a:solidFill>
                  <a:schemeClr val="bg1"/>
                </a:solidFill>
              </a:rPr>
              <a:t>MSc</a:t>
            </a:r>
            <a:r>
              <a:rPr lang="pt-BR" sz="800" b="1" dirty="0">
                <a:solidFill>
                  <a:schemeClr val="bg1"/>
                </a:solidFill>
              </a:rPr>
              <a:t>. </a:t>
            </a:r>
            <a:r>
              <a:rPr lang="pt-BR" sz="800" b="1" i="1" dirty="0">
                <a:solidFill>
                  <a:schemeClr val="bg1"/>
                </a:solidFill>
              </a:rPr>
              <a:t>Emmanoel Monteiro </a:t>
            </a:r>
            <a:r>
              <a:rPr lang="pt-BR" sz="800" i="1" dirty="0">
                <a:solidFill>
                  <a:schemeClr val="bg1"/>
                </a:solidFill>
              </a:rPr>
              <a:t>| </a:t>
            </a:r>
            <a:r>
              <a:rPr lang="pt-BR" sz="800" dirty="0">
                <a:solidFill>
                  <a:schemeClr val="bg1"/>
                </a:solidFill>
              </a:rPr>
              <a:t>emmanoeljr@gmail.com</a:t>
            </a:r>
          </a:p>
        </p:txBody>
      </p:sp>
    </p:spTree>
    <p:extLst>
      <p:ext uri="{BB962C8B-B14F-4D97-AF65-F5344CB8AC3E}">
        <p14:creationId xmlns:p14="http://schemas.microsoft.com/office/powerpoint/2010/main" val="3502073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D46242-29E5-AB8F-3BD6-0134638DA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83273EC3-629F-E52D-61F8-06685FA6B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124" y="1952840"/>
            <a:ext cx="8327925" cy="4684457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A460E49B-376B-D04C-29DF-C2A5D18A6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2. Tecnologia de Cloud </a:t>
            </a:r>
            <a:r>
              <a:rPr lang="pt-BR" sz="4000" dirty="0" err="1">
                <a:solidFill>
                  <a:schemeClr val="accent3">
                    <a:lumMod val="50000"/>
                  </a:schemeClr>
                </a:solidFill>
              </a:rPr>
              <a:t>Computing</a:t>
            </a:r>
            <a:endParaRPr lang="pt-BR" sz="40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C5FC56B-D00C-374E-AB3B-6DE622BA60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049" y="6457182"/>
            <a:ext cx="1854679" cy="33196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99264E9-D0C4-B245-85AD-BC633D192991}"/>
              </a:ext>
            </a:extLst>
          </p:cNvPr>
          <p:cNvSpPr txBox="1"/>
          <p:nvPr/>
        </p:nvSpPr>
        <p:spPr>
          <a:xfrm>
            <a:off x="132272" y="6573703"/>
            <a:ext cx="26540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Prof. </a:t>
            </a:r>
            <a:r>
              <a:rPr lang="pt-BR" sz="800" b="1" dirty="0" err="1">
                <a:solidFill>
                  <a:schemeClr val="bg1"/>
                </a:solidFill>
              </a:rPr>
              <a:t>MSc</a:t>
            </a:r>
            <a:r>
              <a:rPr lang="pt-BR" sz="800" b="1" dirty="0">
                <a:solidFill>
                  <a:schemeClr val="bg1"/>
                </a:solidFill>
              </a:rPr>
              <a:t>. </a:t>
            </a:r>
            <a:r>
              <a:rPr lang="pt-BR" sz="800" b="1" i="1" dirty="0">
                <a:solidFill>
                  <a:schemeClr val="bg1"/>
                </a:solidFill>
              </a:rPr>
              <a:t>Emmanoel Monteiro </a:t>
            </a:r>
            <a:r>
              <a:rPr lang="pt-BR" sz="800" i="1" dirty="0">
                <a:solidFill>
                  <a:schemeClr val="bg1"/>
                </a:solidFill>
              </a:rPr>
              <a:t>| </a:t>
            </a:r>
            <a:r>
              <a:rPr lang="pt-BR" sz="800" dirty="0">
                <a:solidFill>
                  <a:schemeClr val="bg1"/>
                </a:solidFill>
              </a:rPr>
              <a:t>emmanoeljr@gmail.com</a:t>
            </a:r>
          </a:p>
        </p:txBody>
      </p:sp>
    </p:spTree>
    <p:extLst>
      <p:ext uri="{BB962C8B-B14F-4D97-AF65-F5344CB8AC3E}">
        <p14:creationId xmlns:p14="http://schemas.microsoft.com/office/powerpoint/2010/main" val="3286819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AEF34F-72AE-912C-D02A-6AE145DAA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Para que serve e qual é o conceito de virtualização?">
            <a:extLst>
              <a:ext uri="{FF2B5EF4-FFF2-40B4-BE49-F238E27FC236}">
                <a16:creationId xmlns:a16="http://schemas.microsoft.com/office/drawing/2014/main" id="{5D361098-62D7-1FD7-0910-4DF0DEB0D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273" y="1944899"/>
            <a:ext cx="4628804" cy="4628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C42EF78D-7331-B25C-2CC9-056A33585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2. Tecnologia de Cloud </a:t>
            </a:r>
            <a:r>
              <a:rPr lang="pt-BR" sz="4000" dirty="0" err="1">
                <a:solidFill>
                  <a:schemeClr val="accent3">
                    <a:lumMod val="50000"/>
                  </a:schemeClr>
                </a:solidFill>
              </a:rPr>
              <a:t>Computing</a:t>
            </a:r>
            <a:endParaRPr lang="pt-BR" sz="40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899CE91-BE28-CB96-9DF3-29918256C9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049" y="6457182"/>
            <a:ext cx="1854679" cy="33196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82EF6A3-8B21-2918-48C6-942331F6E162}"/>
              </a:ext>
            </a:extLst>
          </p:cNvPr>
          <p:cNvSpPr txBox="1"/>
          <p:nvPr/>
        </p:nvSpPr>
        <p:spPr>
          <a:xfrm>
            <a:off x="132272" y="6573703"/>
            <a:ext cx="26540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Prof. </a:t>
            </a:r>
            <a:r>
              <a:rPr lang="pt-BR" sz="800" b="1" dirty="0" err="1">
                <a:solidFill>
                  <a:schemeClr val="bg1"/>
                </a:solidFill>
              </a:rPr>
              <a:t>MSc</a:t>
            </a:r>
            <a:r>
              <a:rPr lang="pt-BR" sz="800" b="1" dirty="0">
                <a:solidFill>
                  <a:schemeClr val="bg1"/>
                </a:solidFill>
              </a:rPr>
              <a:t>. </a:t>
            </a:r>
            <a:r>
              <a:rPr lang="pt-BR" sz="800" b="1" i="1" dirty="0">
                <a:solidFill>
                  <a:schemeClr val="bg1"/>
                </a:solidFill>
              </a:rPr>
              <a:t>Emmanoel Monteiro </a:t>
            </a:r>
            <a:r>
              <a:rPr lang="pt-BR" sz="800" i="1" dirty="0">
                <a:solidFill>
                  <a:schemeClr val="bg1"/>
                </a:solidFill>
              </a:rPr>
              <a:t>| </a:t>
            </a:r>
            <a:r>
              <a:rPr lang="pt-BR" sz="8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2377FB0-03DE-A424-0F22-0E2A90882B37}"/>
              </a:ext>
            </a:extLst>
          </p:cNvPr>
          <p:cNvSpPr txBox="1"/>
          <p:nvPr/>
        </p:nvSpPr>
        <p:spPr>
          <a:xfrm>
            <a:off x="594361" y="2413292"/>
            <a:ext cx="462880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 dirty="0">
                <a:solidFill>
                  <a:schemeClr val="bg1"/>
                </a:solidFill>
                <a:latin typeface="CIDFont+F1"/>
              </a:rPr>
              <a:t>1.2 </a:t>
            </a:r>
            <a:r>
              <a:rPr lang="en-US" sz="1800" b="1" dirty="0" err="1">
                <a:solidFill>
                  <a:schemeClr val="bg1"/>
                </a:solidFill>
                <a:latin typeface="CIDFont+F1"/>
              </a:rPr>
              <a:t>Conceitos</a:t>
            </a:r>
            <a:r>
              <a:rPr lang="en-US" sz="1800" b="1" dirty="0">
                <a:solidFill>
                  <a:schemeClr val="bg1"/>
                </a:solidFill>
                <a:latin typeface="CIDFont+F1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CIDFont+F1"/>
              </a:rPr>
              <a:t>Fundamentais</a:t>
            </a:r>
            <a:endParaRPr lang="en-US" sz="1800" b="1" dirty="0">
              <a:solidFill>
                <a:schemeClr val="bg1"/>
              </a:solidFill>
              <a:latin typeface="CIDFont+F1"/>
            </a:endParaRPr>
          </a:p>
          <a:p>
            <a:pPr algn="just"/>
            <a:endParaRPr lang="en-US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Como tecnologias como virtualização permitem o 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compartilhamento inteligente de hardware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, como a distribuição de 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recursos garante desempenho e resiliência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, e como a automação e orquestração gerenciam essa complexidade de forma escalável.</a:t>
            </a:r>
          </a:p>
        </p:txBody>
      </p:sp>
    </p:spTree>
    <p:extLst>
      <p:ext uri="{BB962C8B-B14F-4D97-AF65-F5344CB8AC3E}">
        <p14:creationId xmlns:p14="http://schemas.microsoft.com/office/powerpoint/2010/main" val="1820964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B0933C-76FF-1119-7C66-BA3F8E174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1968BBF-9AEB-19D9-676A-AA9800C15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2. Tecnologia de Cloud </a:t>
            </a:r>
            <a:r>
              <a:rPr lang="pt-BR" sz="4000" dirty="0" err="1">
                <a:solidFill>
                  <a:schemeClr val="accent3">
                    <a:lumMod val="50000"/>
                  </a:schemeClr>
                </a:solidFill>
              </a:rPr>
              <a:t>Computing</a:t>
            </a:r>
            <a:endParaRPr lang="pt-BR" sz="40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A20DC44-C96A-71B5-B749-90D0ECAAA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049" y="6457182"/>
            <a:ext cx="1854679" cy="33196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801AF5D-DDD7-EA9F-719B-842C534E52D3}"/>
              </a:ext>
            </a:extLst>
          </p:cNvPr>
          <p:cNvSpPr txBox="1"/>
          <p:nvPr/>
        </p:nvSpPr>
        <p:spPr>
          <a:xfrm>
            <a:off x="132272" y="6573703"/>
            <a:ext cx="26540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Prof. </a:t>
            </a:r>
            <a:r>
              <a:rPr lang="pt-BR" sz="800" b="1" dirty="0" err="1">
                <a:solidFill>
                  <a:schemeClr val="bg1"/>
                </a:solidFill>
              </a:rPr>
              <a:t>MSc</a:t>
            </a:r>
            <a:r>
              <a:rPr lang="pt-BR" sz="800" b="1" dirty="0">
                <a:solidFill>
                  <a:schemeClr val="bg1"/>
                </a:solidFill>
              </a:rPr>
              <a:t>. </a:t>
            </a:r>
            <a:r>
              <a:rPr lang="pt-BR" sz="800" b="1" i="1" dirty="0">
                <a:solidFill>
                  <a:schemeClr val="bg1"/>
                </a:solidFill>
              </a:rPr>
              <a:t>Emmanoel Monteiro </a:t>
            </a:r>
            <a:r>
              <a:rPr lang="pt-BR" sz="800" i="1" dirty="0">
                <a:solidFill>
                  <a:schemeClr val="bg1"/>
                </a:solidFill>
              </a:rPr>
              <a:t>| </a:t>
            </a:r>
            <a:r>
              <a:rPr lang="pt-BR" sz="8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2864603-EA71-B934-FA3E-AE0018AE0238}"/>
              </a:ext>
            </a:extLst>
          </p:cNvPr>
          <p:cNvSpPr txBox="1"/>
          <p:nvPr/>
        </p:nvSpPr>
        <p:spPr>
          <a:xfrm>
            <a:off x="594361" y="2413292"/>
            <a:ext cx="462880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 dirty="0">
                <a:solidFill>
                  <a:schemeClr val="bg1"/>
                </a:solidFill>
                <a:latin typeface="CIDFont+F1"/>
              </a:rPr>
              <a:t>1.2 </a:t>
            </a:r>
            <a:r>
              <a:rPr lang="en-US" sz="1800" b="1" dirty="0" err="1">
                <a:solidFill>
                  <a:schemeClr val="bg1"/>
                </a:solidFill>
                <a:latin typeface="CIDFont+F1"/>
              </a:rPr>
              <a:t>Conceitos</a:t>
            </a:r>
            <a:r>
              <a:rPr lang="en-US" sz="1800" b="1" dirty="0">
                <a:solidFill>
                  <a:schemeClr val="bg1"/>
                </a:solidFill>
                <a:latin typeface="CIDFont+F1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CIDFont+F1"/>
              </a:rPr>
              <a:t>Fundamentais</a:t>
            </a:r>
            <a:endParaRPr lang="en-US" sz="1800" b="1" dirty="0">
              <a:solidFill>
                <a:schemeClr val="bg1"/>
              </a:solidFill>
              <a:latin typeface="CIDFont+F1"/>
            </a:endParaRPr>
          </a:p>
          <a:p>
            <a:pPr algn="just"/>
            <a:endParaRPr lang="en-US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b="1" dirty="0">
                <a:solidFill>
                  <a:schemeClr val="bg1"/>
                </a:solidFill>
                <a:latin typeface="CIDFont+F1"/>
              </a:rPr>
              <a:t>A) </a:t>
            </a:r>
            <a:r>
              <a:rPr lang="pt-BR" b="1" dirty="0" err="1">
                <a:solidFill>
                  <a:schemeClr val="bg1"/>
                </a:solidFill>
                <a:latin typeface="CIDFont+F1"/>
              </a:rPr>
              <a:t>Hipervisores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 (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Type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 1 e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Type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 2)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A virtualização é a tecnologia que permite que um único hardware físico execute múltiplas instâncias de sistemas operacionais e aplicações de forma isolada, como se cada uma estivesse em uma máquina própria. No coração dessa capacidade estão os </a:t>
            </a:r>
            <a:r>
              <a:rPr lang="pt-BR" b="1" dirty="0" err="1">
                <a:solidFill>
                  <a:schemeClr val="bg1"/>
                </a:solidFill>
                <a:latin typeface="CIDFont+F1"/>
              </a:rPr>
              <a:t>hipervisores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, softwares que criam e gerenciam essas máquinas virtuais (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VMs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).</a:t>
            </a:r>
          </a:p>
        </p:txBody>
      </p:sp>
      <p:pic>
        <p:nvPicPr>
          <p:cNvPr id="9218" name="Picture 2" descr="Hypervisor bare metal: o que é | Tipos de Hypervisor - ManageEngine  OpManager">
            <a:extLst>
              <a:ext uri="{FF2B5EF4-FFF2-40B4-BE49-F238E27FC236}">
                <a16:creationId xmlns:a16="http://schemas.microsoft.com/office/drawing/2014/main" id="{5D03D790-B427-3939-33B1-28A592F39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832" y="2021524"/>
            <a:ext cx="4628804" cy="418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739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2976F2-0358-3221-1242-B24BD0F5F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BC48F377-1E40-5CEF-4FBF-C21A35645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2. Tecnologia de Cloud </a:t>
            </a:r>
            <a:r>
              <a:rPr lang="pt-BR" sz="4000" dirty="0" err="1">
                <a:solidFill>
                  <a:schemeClr val="accent3">
                    <a:lumMod val="50000"/>
                  </a:schemeClr>
                </a:solidFill>
              </a:rPr>
              <a:t>Computing</a:t>
            </a:r>
            <a:endParaRPr lang="pt-BR" sz="40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EB5E450-113C-0BF9-91FD-CE1D5FCA12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049" y="6457182"/>
            <a:ext cx="1854679" cy="33196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026123A-92E4-EF42-4781-E29DCE8D407A}"/>
              </a:ext>
            </a:extLst>
          </p:cNvPr>
          <p:cNvSpPr txBox="1"/>
          <p:nvPr/>
        </p:nvSpPr>
        <p:spPr>
          <a:xfrm>
            <a:off x="132272" y="6573703"/>
            <a:ext cx="26540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Prof. </a:t>
            </a:r>
            <a:r>
              <a:rPr lang="pt-BR" sz="800" b="1" dirty="0" err="1">
                <a:solidFill>
                  <a:schemeClr val="bg1"/>
                </a:solidFill>
              </a:rPr>
              <a:t>MSc</a:t>
            </a:r>
            <a:r>
              <a:rPr lang="pt-BR" sz="800" b="1" dirty="0">
                <a:solidFill>
                  <a:schemeClr val="bg1"/>
                </a:solidFill>
              </a:rPr>
              <a:t>. </a:t>
            </a:r>
            <a:r>
              <a:rPr lang="pt-BR" sz="800" b="1" i="1" dirty="0">
                <a:solidFill>
                  <a:schemeClr val="bg1"/>
                </a:solidFill>
              </a:rPr>
              <a:t>Emmanoel Monteiro </a:t>
            </a:r>
            <a:r>
              <a:rPr lang="pt-BR" sz="800" i="1" dirty="0">
                <a:solidFill>
                  <a:schemeClr val="bg1"/>
                </a:solidFill>
              </a:rPr>
              <a:t>| </a:t>
            </a:r>
            <a:r>
              <a:rPr lang="pt-BR" sz="8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A395889-E921-39FB-1AD6-B00B2EF1D0A6}"/>
              </a:ext>
            </a:extLst>
          </p:cNvPr>
          <p:cNvSpPr txBox="1"/>
          <p:nvPr/>
        </p:nvSpPr>
        <p:spPr>
          <a:xfrm>
            <a:off x="594361" y="2413292"/>
            <a:ext cx="462880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 dirty="0">
                <a:solidFill>
                  <a:schemeClr val="bg1"/>
                </a:solidFill>
                <a:latin typeface="CIDFont+F1"/>
              </a:rPr>
              <a:t>1.2 </a:t>
            </a:r>
            <a:r>
              <a:rPr lang="en-US" sz="1800" b="1" dirty="0" err="1">
                <a:solidFill>
                  <a:schemeClr val="bg1"/>
                </a:solidFill>
                <a:latin typeface="CIDFont+F1"/>
              </a:rPr>
              <a:t>Conceitos</a:t>
            </a:r>
            <a:r>
              <a:rPr lang="en-US" sz="1800" b="1" dirty="0">
                <a:solidFill>
                  <a:schemeClr val="bg1"/>
                </a:solidFill>
                <a:latin typeface="CIDFont+F1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CIDFont+F1"/>
              </a:rPr>
              <a:t>Fundamentais</a:t>
            </a:r>
            <a:endParaRPr lang="en-US" sz="1800" b="1" dirty="0">
              <a:solidFill>
                <a:schemeClr val="bg1"/>
              </a:solidFill>
              <a:latin typeface="CIDFont+F1"/>
            </a:endParaRPr>
          </a:p>
          <a:p>
            <a:pPr algn="just"/>
            <a:endParaRPr lang="en-US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b="1" dirty="0" err="1">
                <a:solidFill>
                  <a:schemeClr val="bg1"/>
                </a:solidFill>
                <a:latin typeface="CIDFont+F1"/>
              </a:rPr>
              <a:t>Hipervisor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 Tipo 1 (Bare-Metal):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Este tipo de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hipervisor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 é instalado diretamente no hardware físico do servidor, sem a necessidade de um sistema operacional hospedeiro. 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Ele tem controle total sobre os recursos de hardware, o que resulta em um desempenho superior para as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VMs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, além de maior segurança e estabilidade. 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Pense nele como o sistema operacional dedicado a gerenciar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VMs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039076C-EDF1-9845-834F-3A34D67914B3}"/>
              </a:ext>
            </a:extLst>
          </p:cNvPr>
          <p:cNvSpPr txBox="1"/>
          <p:nvPr/>
        </p:nvSpPr>
        <p:spPr>
          <a:xfrm>
            <a:off x="6096000" y="5780711"/>
            <a:ext cx="36853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IDFont+F1"/>
              </a:rPr>
              <a:t>Exemplos: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 VMware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ESXi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, Microsoft Hyper-V, Citrix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XenServer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E66208F-884E-E7A6-B2E7-3B4AC48216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651" y="2311592"/>
            <a:ext cx="3386006" cy="325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540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93D04C-FD24-F1BE-2C4D-5CE9D5289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C4FFA63-3041-1271-1A27-4F0AAD1E8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2. Tecnologia de Cloud </a:t>
            </a:r>
            <a:r>
              <a:rPr lang="pt-BR" sz="4000" dirty="0" err="1">
                <a:solidFill>
                  <a:schemeClr val="accent3">
                    <a:lumMod val="50000"/>
                  </a:schemeClr>
                </a:solidFill>
              </a:rPr>
              <a:t>Computing</a:t>
            </a:r>
            <a:endParaRPr lang="pt-BR" sz="40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A73136F-5F38-B5C6-F499-56ACCAA0E0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049" y="6457182"/>
            <a:ext cx="1854679" cy="33196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968A6D3-9970-B6A4-3D3C-93BB0240D50E}"/>
              </a:ext>
            </a:extLst>
          </p:cNvPr>
          <p:cNvSpPr txBox="1"/>
          <p:nvPr/>
        </p:nvSpPr>
        <p:spPr>
          <a:xfrm>
            <a:off x="132272" y="6573703"/>
            <a:ext cx="26540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Prof. </a:t>
            </a:r>
            <a:r>
              <a:rPr lang="pt-BR" sz="800" b="1" dirty="0" err="1">
                <a:solidFill>
                  <a:schemeClr val="bg1"/>
                </a:solidFill>
              </a:rPr>
              <a:t>MSc</a:t>
            </a:r>
            <a:r>
              <a:rPr lang="pt-BR" sz="800" b="1" dirty="0">
                <a:solidFill>
                  <a:schemeClr val="bg1"/>
                </a:solidFill>
              </a:rPr>
              <a:t>. </a:t>
            </a:r>
            <a:r>
              <a:rPr lang="pt-BR" sz="800" b="1" i="1" dirty="0">
                <a:solidFill>
                  <a:schemeClr val="bg1"/>
                </a:solidFill>
              </a:rPr>
              <a:t>Emmanoel Monteiro </a:t>
            </a:r>
            <a:r>
              <a:rPr lang="pt-BR" sz="800" i="1" dirty="0">
                <a:solidFill>
                  <a:schemeClr val="bg1"/>
                </a:solidFill>
              </a:rPr>
              <a:t>| </a:t>
            </a:r>
            <a:r>
              <a:rPr lang="pt-BR" sz="8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77D3F7D-8540-DD35-F7A4-DA4EE3DF9A3D}"/>
              </a:ext>
            </a:extLst>
          </p:cNvPr>
          <p:cNvSpPr txBox="1"/>
          <p:nvPr/>
        </p:nvSpPr>
        <p:spPr>
          <a:xfrm>
            <a:off x="594361" y="2413292"/>
            <a:ext cx="462880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 dirty="0">
                <a:solidFill>
                  <a:schemeClr val="bg1"/>
                </a:solidFill>
                <a:latin typeface="CIDFont+F1"/>
              </a:rPr>
              <a:t>1.2 </a:t>
            </a:r>
            <a:r>
              <a:rPr lang="en-US" sz="1800" b="1" dirty="0" err="1">
                <a:solidFill>
                  <a:schemeClr val="bg1"/>
                </a:solidFill>
                <a:latin typeface="CIDFont+F1"/>
              </a:rPr>
              <a:t>Conceitos</a:t>
            </a:r>
            <a:r>
              <a:rPr lang="en-US" sz="1800" b="1" dirty="0">
                <a:solidFill>
                  <a:schemeClr val="bg1"/>
                </a:solidFill>
                <a:latin typeface="CIDFont+F1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CIDFont+F1"/>
              </a:rPr>
              <a:t>Fundamentais</a:t>
            </a:r>
            <a:endParaRPr lang="en-US" sz="1800" b="1" dirty="0">
              <a:solidFill>
                <a:schemeClr val="bg1"/>
              </a:solidFill>
              <a:latin typeface="CIDFont+F1"/>
            </a:endParaRPr>
          </a:p>
          <a:p>
            <a:pPr algn="just"/>
            <a:endParaRPr lang="en-US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b="1" dirty="0" err="1">
                <a:solidFill>
                  <a:schemeClr val="bg1"/>
                </a:solidFill>
                <a:latin typeface="CIDFont+F1"/>
              </a:rPr>
              <a:t>Hipervisor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 Tipo 2 (</a:t>
            </a:r>
            <a:r>
              <a:rPr lang="pt-BR" b="1" dirty="0" err="1">
                <a:solidFill>
                  <a:schemeClr val="bg1"/>
                </a:solidFill>
                <a:latin typeface="CIDFont+F1"/>
              </a:rPr>
              <a:t>Hosted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): </a:t>
            </a:r>
          </a:p>
          <a:p>
            <a:pPr algn="just"/>
            <a:endParaRPr lang="pt-BR" b="1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Ao contrário do Tipo 1, este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hipervisor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 é executado como uma aplicação sobre um sistema operacional hospedeiro (como Windows,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macOS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 ou Linux). 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Embora seja mais fácil de instalar e usar para ambientes de desenvolvimento ou teste, ele introduz uma camada extra de abstração, o que pode impactar ligeiramente o desempenho das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VMs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3C11593-EB29-1A87-A8F6-EE35CDD271F9}"/>
              </a:ext>
            </a:extLst>
          </p:cNvPr>
          <p:cNvSpPr txBox="1"/>
          <p:nvPr/>
        </p:nvSpPr>
        <p:spPr>
          <a:xfrm>
            <a:off x="6096000" y="5780711"/>
            <a:ext cx="36853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CIDFont+F1"/>
              </a:rPr>
              <a:t>Exemplos: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 Oracle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VirtualBox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, VMware Workstation,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Parallels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 Desktop.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7A0676B-AFDA-CCB4-87E6-5E47F1DD4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560" y="1946543"/>
            <a:ext cx="3446187" cy="383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08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8EE9E3-CE1B-9B12-93D4-1558E62A3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EA1A21E-8E32-06A6-A642-DB9583DC8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2. Tecnologia de Cloud </a:t>
            </a:r>
            <a:r>
              <a:rPr lang="pt-BR" sz="4000" dirty="0" err="1">
                <a:solidFill>
                  <a:schemeClr val="accent3">
                    <a:lumMod val="50000"/>
                  </a:schemeClr>
                </a:solidFill>
              </a:rPr>
              <a:t>Computing</a:t>
            </a:r>
            <a:endParaRPr lang="pt-BR" sz="40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3B9396F-870E-614E-C9E4-94243CEEF1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049" y="6457182"/>
            <a:ext cx="1854679" cy="33196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0479EA0-3A77-D61C-3ED6-DD210AF52872}"/>
              </a:ext>
            </a:extLst>
          </p:cNvPr>
          <p:cNvSpPr txBox="1"/>
          <p:nvPr/>
        </p:nvSpPr>
        <p:spPr>
          <a:xfrm>
            <a:off x="132272" y="6573703"/>
            <a:ext cx="26540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Prof. </a:t>
            </a:r>
            <a:r>
              <a:rPr lang="pt-BR" sz="800" b="1" dirty="0" err="1">
                <a:solidFill>
                  <a:schemeClr val="bg1"/>
                </a:solidFill>
              </a:rPr>
              <a:t>MSc</a:t>
            </a:r>
            <a:r>
              <a:rPr lang="pt-BR" sz="800" b="1" dirty="0">
                <a:solidFill>
                  <a:schemeClr val="bg1"/>
                </a:solidFill>
              </a:rPr>
              <a:t>. </a:t>
            </a:r>
            <a:r>
              <a:rPr lang="pt-BR" sz="800" b="1" i="1" dirty="0">
                <a:solidFill>
                  <a:schemeClr val="bg1"/>
                </a:solidFill>
              </a:rPr>
              <a:t>Emmanoel Monteiro </a:t>
            </a:r>
            <a:r>
              <a:rPr lang="pt-BR" sz="800" i="1" dirty="0">
                <a:solidFill>
                  <a:schemeClr val="bg1"/>
                </a:solidFill>
              </a:rPr>
              <a:t>| </a:t>
            </a:r>
            <a:r>
              <a:rPr lang="pt-BR" sz="8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A476A3D-DED4-5CE9-1758-7EF514F8436D}"/>
              </a:ext>
            </a:extLst>
          </p:cNvPr>
          <p:cNvSpPr txBox="1"/>
          <p:nvPr/>
        </p:nvSpPr>
        <p:spPr>
          <a:xfrm>
            <a:off x="594361" y="2413292"/>
            <a:ext cx="462880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 dirty="0">
                <a:solidFill>
                  <a:schemeClr val="bg1"/>
                </a:solidFill>
                <a:latin typeface="CIDFont+F1"/>
              </a:rPr>
              <a:t>1.2 </a:t>
            </a:r>
            <a:r>
              <a:rPr lang="en-US" sz="1800" b="1" dirty="0" err="1">
                <a:solidFill>
                  <a:schemeClr val="bg1"/>
                </a:solidFill>
                <a:latin typeface="CIDFont+F1"/>
              </a:rPr>
              <a:t>Conceitos</a:t>
            </a:r>
            <a:r>
              <a:rPr lang="en-US" sz="1800" b="1" dirty="0">
                <a:solidFill>
                  <a:schemeClr val="bg1"/>
                </a:solidFill>
                <a:latin typeface="CIDFont+F1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CIDFont+F1"/>
              </a:rPr>
              <a:t>Fundamentais</a:t>
            </a:r>
            <a:endParaRPr lang="en-US" sz="1800" b="1" dirty="0">
              <a:solidFill>
                <a:schemeClr val="bg1"/>
              </a:solidFill>
              <a:latin typeface="CIDFont+F1"/>
            </a:endParaRPr>
          </a:p>
          <a:p>
            <a:pPr algn="just"/>
            <a:endParaRPr lang="en-US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b="1" dirty="0">
                <a:solidFill>
                  <a:schemeClr val="bg1"/>
                </a:solidFill>
                <a:latin typeface="CIDFont+F1"/>
              </a:rPr>
              <a:t>B) Diferença entre </a:t>
            </a:r>
            <a:r>
              <a:rPr lang="pt-BR" b="1" dirty="0" err="1">
                <a:solidFill>
                  <a:schemeClr val="bg1"/>
                </a:solidFill>
                <a:latin typeface="CIDFont+F1"/>
              </a:rPr>
              <a:t>VMs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 e Contêineres (Docker, </a:t>
            </a:r>
            <a:r>
              <a:rPr lang="pt-BR" b="1" dirty="0" err="1">
                <a:solidFill>
                  <a:schemeClr val="bg1"/>
                </a:solidFill>
                <a:latin typeface="CIDFont+F1"/>
              </a:rPr>
              <a:t>Kubernetes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)</a:t>
            </a:r>
          </a:p>
          <a:p>
            <a:pPr algn="just"/>
            <a:endParaRPr lang="pt-BR" b="1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Enquanto a virtualização de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VMs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 isola sistemas operacionais inteiros, os contêineres oferecem uma forma mais leve e eficiente de isolamento de aplicações. Ambos são cruciais na nuvem, mas servem a propósitos ligeiramente diferentes.</a:t>
            </a:r>
          </a:p>
        </p:txBody>
      </p:sp>
      <p:pic>
        <p:nvPicPr>
          <p:cNvPr id="12290" name="Picture 2" descr="Containers e VMs: Diferenças e usos - 4Linux">
            <a:extLst>
              <a:ext uri="{FF2B5EF4-FFF2-40B4-BE49-F238E27FC236}">
                <a16:creationId xmlns:a16="http://schemas.microsoft.com/office/drawing/2014/main" id="{0921761B-784E-8110-1859-7C03BC1F5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509" y="2673303"/>
            <a:ext cx="5749637" cy="333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395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36AB05-D2D7-4371-0260-139D84FE6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BAB6827-F0F4-392F-F09D-FF37756F2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2. Tecnologia de Cloud </a:t>
            </a:r>
            <a:r>
              <a:rPr lang="pt-BR" sz="4000" dirty="0" err="1">
                <a:solidFill>
                  <a:schemeClr val="accent3">
                    <a:lumMod val="50000"/>
                  </a:schemeClr>
                </a:solidFill>
              </a:rPr>
              <a:t>Computing</a:t>
            </a:r>
            <a:endParaRPr lang="pt-BR" sz="40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612E896-B245-5488-DDC6-A17C0F72B4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049" y="6457182"/>
            <a:ext cx="1854679" cy="33196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7F9A47C-5563-C72B-D0C3-A582987D5742}"/>
              </a:ext>
            </a:extLst>
          </p:cNvPr>
          <p:cNvSpPr txBox="1"/>
          <p:nvPr/>
        </p:nvSpPr>
        <p:spPr>
          <a:xfrm>
            <a:off x="132272" y="6573703"/>
            <a:ext cx="26540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Prof. </a:t>
            </a:r>
            <a:r>
              <a:rPr lang="pt-BR" sz="800" b="1" dirty="0" err="1">
                <a:solidFill>
                  <a:schemeClr val="bg1"/>
                </a:solidFill>
              </a:rPr>
              <a:t>MSc</a:t>
            </a:r>
            <a:r>
              <a:rPr lang="pt-BR" sz="800" b="1" dirty="0">
                <a:solidFill>
                  <a:schemeClr val="bg1"/>
                </a:solidFill>
              </a:rPr>
              <a:t>. </a:t>
            </a:r>
            <a:r>
              <a:rPr lang="pt-BR" sz="800" b="1" i="1" dirty="0">
                <a:solidFill>
                  <a:schemeClr val="bg1"/>
                </a:solidFill>
              </a:rPr>
              <a:t>Emmanoel Monteiro </a:t>
            </a:r>
            <a:r>
              <a:rPr lang="pt-BR" sz="800" i="1" dirty="0">
                <a:solidFill>
                  <a:schemeClr val="bg1"/>
                </a:solidFill>
              </a:rPr>
              <a:t>| </a:t>
            </a:r>
            <a:r>
              <a:rPr lang="pt-BR" sz="8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BCBF318-E301-F631-B200-1D93A9DE088E}"/>
              </a:ext>
            </a:extLst>
          </p:cNvPr>
          <p:cNvSpPr txBox="1"/>
          <p:nvPr/>
        </p:nvSpPr>
        <p:spPr>
          <a:xfrm>
            <a:off x="594361" y="2413292"/>
            <a:ext cx="462880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 dirty="0">
                <a:solidFill>
                  <a:schemeClr val="bg1"/>
                </a:solidFill>
                <a:latin typeface="CIDFont+F1"/>
              </a:rPr>
              <a:t>1.2 </a:t>
            </a:r>
            <a:r>
              <a:rPr lang="en-US" sz="1800" b="1" dirty="0" err="1">
                <a:solidFill>
                  <a:schemeClr val="bg1"/>
                </a:solidFill>
                <a:latin typeface="CIDFont+F1"/>
              </a:rPr>
              <a:t>Conceitos</a:t>
            </a:r>
            <a:r>
              <a:rPr lang="en-US" sz="1800" b="1" dirty="0">
                <a:solidFill>
                  <a:schemeClr val="bg1"/>
                </a:solidFill>
                <a:latin typeface="CIDFont+F1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CIDFont+F1"/>
              </a:rPr>
              <a:t>Fundamentais</a:t>
            </a:r>
            <a:endParaRPr lang="en-US" sz="1800" b="1" dirty="0">
              <a:solidFill>
                <a:schemeClr val="bg1"/>
              </a:solidFill>
              <a:latin typeface="CIDFont+F1"/>
            </a:endParaRPr>
          </a:p>
          <a:p>
            <a:pPr algn="just"/>
            <a:endParaRPr lang="en-US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b="1" dirty="0">
                <a:solidFill>
                  <a:schemeClr val="bg1"/>
                </a:solidFill>
                <a:latin typeface="CIDFont+F1"/>
              </a:rPr>
              <a:t>Máquinas Virtuais (</a:t>
            </a:r>
            <a:r>
              <a:rPr lang="pt-BR" b="1" dirty="0" err="1">
                <a:solidFill>
                  <a:schemeClr val="bg1"/>
                </a:solidFill>
                <a:latin typeface="CIDFont+F1"/>
              </a:rPr>
              <a:t>VMs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):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Cada VM inclui um sistema operacional convidado completo (com seu próprio kernel, bibliotecas e binários) e a aplicação. Elas são robustas e oferecem isolamento total, mas são mais pesadas em termos de recursos (RAM, CPU, armazenamento) e levam mais tempo para inicializar. 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Imagine cada VM como uma casa separada, com sua própria fundação, paredes e telhado.</a:t>
            </a:r>
          </a:p>
        </p:txBody>
      </p:sp>
      <p:pic>
        <p:nvPicPr>
          <p:cNvPr id="12290" name="Picture 2" descr="Containers e VMs: Diferenças e usos - 4Linux">
            <a:extLst>
              <a:ext uri="{FF2B5EF4-FFF2-40B4-BE49-F238E27FC236}">
                <a16:creationId xmlns:a16="http://schemas.microsoft.com/office/drawing/2014/main" id="{78C8163C-4611-B6EB-66B6-F3E460ED1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509" y="2673303"/>
            <a:ext cx="5749637" cy="333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698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1C6F82-42FE-81E8-4FA7-B3363DF5F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B010E6A-B128-1E4D-E900-9D751F976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2. Tecnologia de Cloud </a:t>
            </a:r>
            <a:r>
              <a:rPr lang="pt-BR" sz="4000" dirty="0" err="1">
                <a:solidFill>
                  <a:schemeClr val="accent3">
                    <a:lumMod val="50000"/>
                  </a:schemeClr>
                </a:solidFill>
              </a:rPr>
              <a:t>Computing</a:t>
            </a:r>
            <a:endParaRPr lang="pt-BR" sz="40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7D17E27-0A0B-3B38-CB03-EB35C8FD6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049" y="6457182"/>
            <a:ext cx="1854679" cy="33196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D504531-43A0-BCFC-77E6-C774E941DBB0}"/>
              </a:ext>
            </a:extLst>
          </p:cNvPr>
          <p:cNvSpPr txBox="1"/>
          <p:nvPr/>
        </p:nvSpPr>
        <p:spPr>
          <a:xfrm>
            <a:off x="132272" y="6573703"/>
            <a:ext cx="26540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Prof. </a:t>
            </a:r>
            <a:r>
              <a:rPr lang="pt-BR" sz="800" b="1" dirty="0" err="1">
                <a:solidFill>
                  <a:schemeClr val="bg1"/>
                </a:solidFill>
              </a:rPr>
              <a:t>MSc</a:t>
            </a:r>
            <a:r>
              <a:rPr lang="pt-BR" sz="800" b="1" dirty="0">
                <a:solidFill>
                  <a:schemeClr val="bg1"/>
                </a:solidFill>
              </a:rPr>
              <a:t>. </a:t>
            </a:r>
            <a:r>
              <a:rPr lang="pt-BR" sz="800" b="1" i="1" dirty="0">
                <a:solidFill>
                  <a:schemeClr val="bg1"/>
                </a:solidFill>
              </a:rPr>
              <a:t>Emmanoel Monteiro </a:t>
            </a:r>
            <a:r>
              <a:rPr lang="pt-BR" sz="800" i="1" dirty="0">
                <a:solidFill>
                  <a:schemeClr val="bg1"/>
                </a:solidFill>
              </a:rPr>
              <a:t>| </a:t>
            </a:r>
            <a:r>
              <a:rPr lang="pt-BR" sz="8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53C0EA9-CFE8-A559-7B80-6D750BCEA26C}"/>
              </a:ext>
            </a:extLst>
          </p:cNvPr>
          <p:cNvSpPr txBox="1"/>
          <p:nvPr/>
        </p:nvSpPr>
        <p:spPr>
          <a:xfrm>
            <a:off x="594361" y="2413292"/>
            <a:ext cx="462880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 dirty="0">
                <a:solidFill>
                  <a:schemeClr val="bg1"/>
                </a:solidFill>
                <a:latin typeface="CIDFont+F1"/>
              </a:rPr>
              <a:t>1.2 </a:t>
            </a:r>
            <a:r>
              <a:rPr lang="en-US" sz="1800" b="1" dirty="0" err="1">
                <a:solidFill>
                  <a:schemeClr val="bg1"/>
                </a:solidFill>
                <a:latin typeface="CIDFont+F1"/>
              </a:rPr>
              <a:t>Conceitos</a:t>
            </a:r>
            <a:r>
              <a:rPr lang="en-US" sz="1800" b="1" dirty="0">
                <a:solidFill>
                  <a:schemeClr val="bg1"/>
                </a:solidFill>
                <a:latin typeface="CIDFont+F1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CIDFont+F1"/>
              </a:rPr>
              <a:t>Fundamentais</a:t>
            </a:r>
            <a:endParaRPr lang="en-US" sz="1800" b="1" dirty="0">
              <a:solidFill>
                <a:schemeClr val="bg1"/>
              </a:solidFill>
              <a:latin typeface="CIDFont+F1"/>
            </a:endParaRPr>
          </a:p>
          <a:p>
            <a:pPr algn="just"/>
            <a:endParaRPr lang="en-US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b="1" dirty="0">
                <a:solidFill>
                  <a:schemeClr val="bg1"/>
                </a:solidFill>
                <a:latin typeface="CIDFont+F1"/>
              </a:rPr>
              <a:t>Contêineres (Docker, </a:t>
            </a:r>
            <a:r>
              <a:rPr lang="pt-BR" b="1" dirty="0" err="1">
                <a:solidFill>
                  <a:schemeClr val="bg1"/>
                </a:solidFill>
                <a:latin typeface="CIDFont+F1"/>
              </a:rPr>
              <a:t>Kubernetes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):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Diferentemente das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VMs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, os contêineres compartilham o kernel do sistema operacional do host. 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Eles empacotam apenas a aplicação e suas dependências (bibliotecas e binários), tornando-os muito mais leves, rápidos para iniciar e com menor consumo de recursos. 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Eles são ideais para arquiteturas de microsserviços.</a:t>
            </a:r>
          </a:p>
        </p:txBody>
      </p:sp>
      <p:pic>
        <p:nvPicPr>
          <p:cNvPr id="12290" name="Picture 2" descr="Containers e VMs: Diferenças e usos - 4Linux">
            <a:extLst>
              <a:ext uri="{FF2B5EF4-FFF2-40B4-BE49-F238E27FC236}">
                <a16:creationId xmlns:a16="http://schemas.microsoft.com/office/drawing/2014/main" id="{CF569F9B-22D5-4DD6-ED5C-031B7FD8E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509" y="2673303"/>
            <a:ext cx="5749637" cy="333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260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4" y="2281238"/>
            <a:ext cx="10024234" cy="3709987"/>
          </a:xfrm>
        </p:spPr>
        <p:txBody>
          <a:bodyPr tIns="457200" rtlCol="0"/>
          <a:lstStyle>
            <a:defPPr>
              <a:defRPr lang="pt-BR"/>
            </a:defPPr>
          </a:lstStyle>
          <a:p>
            <a:pPr marL="457200" indent="-457200" rtl="0">
              <a:buFont typeface="+mj-lt"/>
              <a:buAutoNum type="arabicPeriod"/>
            </a:pPr>
            <a:r>
              <a:rPr lang="pt-BR" dirty="0">
                <a:solidFill>
                  <a:srgbClr val="002060"/>
                </a:solidFill>
              </a:rPr>
              <a:t>O que é Cloud </a:t>
            </a:r>
            <a:r>
              <a:rPr lang="pt-BR" dirty="0" err="1">
                <a:solidFill>
                  <a:srgbClr val="002060"/>
                </a:solidFill>
              </a:rPr>
              <a:t>Computing</a:t>
            </a:r>
            <a:endParaRPr lang="pt-BR" dirty="0">
              <a:solidFill>
                <a:srgbClr val="002060"/>
              </a:solidFill>
            </a:endParaRPr>
          </a:p>
          <a:p>
            <a:pPr marL="457200" indent="-457200" rtl="0">
              <a:buFont typeface="+mj-lt"/>
              <a:buAutoNum type="arabicPeriod"/>
            </a:pPr>
            <a:r>
              <a:rPr lang="pt-BR" dirty="0">
                <a:solidFill>
                  <a:srgbClr val="002060"/>
                </a:solidFill>
              </a:rPr>
              <a:t>Tecnologia de Cloud </a:t>
            </a:r>
            <a:r>
              <a:rPr lang="pt-BR" dirty="0" err="1">
                <a:solidFill>
                  <a:srgbClr val="002060"/>
                </a:solidFill>
              </a:rPr>
              <a:t>Computing</a:t>
            </a:r>
            <a:endParaRPr lang="pt-BR" dirty="0">
              <a:solidFill>
                <a:srgbClr val="002060"/>
              </a:solidFill>
            </a:endParaRPr>
          </a:p>
          <a:p>
            <a:pPr marL="457200" indent="-457200" rtl="0">
              <a:buFont typeface="+mj-lt"/>
              <a:buAutoNum type="arabicPeriod"/>
            </a:pPr>
            <a:r>
              <a:rPr lang="pt-BR" b="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O Ciclo de Vida de Cloud</a:t>
            </a:r>
          </a:p>
          <a:p>
            <a:pPr marL="457200" indent="-457200" rtl="0">
              <a:buFont typeface="+mj-lt"/>
              <a:buAutoNum type="arabicPeriod"/>
            </a:pPr>
            <a:r>
              <a:rPr lang="pt-BR" b="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Modelos de Referência para Cloud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0E2EA5B-3333-C56A-27E4-2551D76F04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049" y="6457182"/>
            <a:ext cx="1854679" cy="33196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1DDB8A3-81CE-B6CE-FEA9-EEC25AE11121}"/>
              </a:ext>
            </a:extLst>
          </p:cNvPr>
          <p:cNvSpPr txBox="1"/>
          <p:nvPr/>
        </p:nvSpPr>
        <p:spPr>
          <a:xfrm>
            <a:off x="132272" y="6573703"/>
            <a:ext cx="26540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Prof. </a:t>
            </a:r>
            <a:r>
              <a:rPr lang="pt-BR" sz="800" b="1" dirty="0" err="1">
                <a:solidFill>
                  <a:schemeClr val="bg1"/>
                </a:solidFill>
              </a:rPr>
              <a:t>MSc</a:t>
            </a:r>
            <a:r>
              <a:rPr lang="pt-BR" sz="800" b="1" dirty="0">
                <a:solidFill>
                  <a:schemeClr val="bg1"/>
                </a:solidFill>
              </a:rPr>
              <a:t>. </a:t>
            </a:r>
            <a:r>
              <a:rPr lang="pt-BR" sz="800" b="1" i="1" dirty="0">
                <a:solidFill>
                  <a:schemeClr val="bg1"/>
                </a:solidFill>
              </a:rPr>
              <a:t>Emmanoel Monteiro </a:t>
            </a:r>
            <a:r>
              <a:rPr lang="pt-BR" sz="800" i="1" dirty="0">
                <a:solidFill>
                  <a:schemeClr val="bg1"/>
                </a:solidFill>
              </a:rPr>
              <a:t>| </a:t>
            </a:r>
            <a:r>
              <a:rPr lang="pt-BR" sz="800" dirty="0">
                <a:solidFill>
                  <a:schemeClr val="bg1"/>
                </a:solidFill>
              </a:rPr>
              <a:t>emmanoeljr@gmail.com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D6DDC-1FF0-CB89-16B1-B0E28A6498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B40F600-55B3-15F6-DD7C-8A74F2EC1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2. Tecnologia de Cloud </a:t>
            </a:r>
            <a:r>
              <a:rPr lang="pt-BR" sz="4000" dirty="0" err="1">
                <a:solidFill>
                  <a:schemeClr val="accent3">
                    <a:lumMod val="50000"/>
                  </a:schemeClr>
                </a:solidFill>
              </a:rPr>
              <a:t>Computing</a:t>
            </a:r>
            <a:endParaRPr lang="pt-BR" sz="40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BEB6A6C-E9B6-7F94-A5FF-D08ED2DFE3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049" y="6457182"/>
            <a:ext cx="1854679" cy="33196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0D2ECA3-BDA6-8A55-EF4F-752D96B96873}"/>
              </a:ext>
            </a:extLst>
          </p:cNvPr>
          <p:cNvSpPr txBox="1"/>
          <p:nvPr/>
        </p:nvSpPr>
        <p:spPr>
          <a:xfrm>
            <a:off x="132272" y="6573703"/>
            <a:ext cx="26540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Prof. </a:t>
            </a:r>
            <a:r>
              <a:rPr lang="pt-BR" sz="800" b="1" dirty="0" err="1">
                <a:solidFill>
                  <a:schemeClr val="bg1"/>
                </a:solidFill>
              </a:rPr>
              <a:t>MSc</a:t>
            </a:r>
            <a:r>
              <a:rPr lang="pt-BR" sz="800" b="1" dirty="0">
                <a:solidFill>
                  <a:schemeClr val="bg1"/>
                </a:solidFill>
              </a:rPr>
              <a:t>. </a:t>
            </a:r>
            <a:r>
              <a:rPr lang="pt-BR" sz="800" b="1" i="1" dirty="0">
                <a:solidFill>
                  <a:schemeClr val="bg1"/>
                </a:solidFill>
              </a:rPr>
              <a:t>Emmanoel Monteiro </a:t>
            </a:r>
            <a:r>
              <a:rPr lang="pt-BR" sz="800" i="1" dirty="0">
                <a:solidFill>
                  <a:schemeClr val="bg1"/>
                </a:solidFill>
              </a:rPr>
              <a:t>| </a:t>
            </a:r>
            <a:r>
              <a:rPr lang="pt-BR" sz="8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5548771-2979-AA6D-0086-EEDF16A252AE}"/>
              </a:ext>
            </a:extLst>
          </p:cNvPr>
          <p:cNvSpPr txBox="1"/>
          <p:nvPr/>
        </p:nvSpPr>
        <p:spPr>
          <a:xfrm>
            <a:off x="594361" y="2413292"/>
            <a:ext cx="462880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 dirty="0">
                <a:solidFill>
                  <a:schemeClr val="bg1"/>
                </a:solidFill>
                <a:latin typeface="CIDFont+F1"/>
              </a:rPr>
              <a:t>1.2 </a:t>
            </a:r>
            <a:r>
              <a:rPr lang="en-US" sz="1800" b="1" dirty="0" err="1">
                <a:solidFill>
                  <a:schemeClr val="bg1"/>
                </a:solidFill>
                <a:latin typeface="CIDFont+F1"/>
              </a:rPr>
              <a:t>Conceitos</a:t>
            </a:r>
            <a:r>
              <a:rPr lang="en-US" sz="1800" b="1" dirty="0">
                <a:solidFill>
                  <a:schemeClr val="bg1"/>
                </a:solidFill>
                <a:latin typeface="CIDFont+F1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CIDFont+F1"/>
              </a:rPr>
              <a:t>Fundamentais</a:t>
            </a:r>
            <a:endParaRPr lang="en-US" sz="1800" b="1" dirty="0">
              <a:solidFill>
                <a:schemeClr val="bg1"/>
              </a:solidFill>
              <a:latin typeface="CIDFont+F1"/>
            </a:endParaRPr>
          </a:p>
          <a:p>
            <a:pPr algn="just"/>
            <a:endParaRPr lang="en-US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b="1" dirty="0">
                <a:solidFill>
                  <a:schemeClr val="bg1"/>
                </a:solidFill>
                <a:latin typeface="CIDFont+F1"/>
              </a:rPr>
              <a:t>D) Balanceamento de Carga e Tolerância a Falhas</a:t>
            </a:r>
          </a:p>
          <a:p>
            <a:pPr algn="just"/>
            <a:endParaRPr lang="pt-BR" b="1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A nuvem é projetada para ser altamente disponível e resiliente. Dois conceitos-chave que garantem isso são o balanceamento de carga e a tolerância a falhas.</a:t>
            </a:r>
          </a:p>
        </p:txBody>
      </p:sp>
      <p:pic>
        <p:nvPicPr>
          <p:cNvPr id="13314" name="Picture 2" descr="Scalability and Load Balancing: The Backbone of Modern System Design | by  Yash Paliwal | Medium">
            <a:extLst>
              <a:ext uri="{FF2B5EF4-FFF2-40B4-BE49-F238E27FC236}">
                <a16:creationId xmlns:a16="http://schemas.microsoft.com/office/drawing/2014/main" id="{DFB447CE-B8E5-512A-BAE4-6763ACD63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996" y="2987877"/>
            <a:ext cx="5985164" cy="3112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472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D1E65-CEDA-CCBF-BF7E-641D3B8F69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BD114DB-B9D1-922C-C1A4-A4900EC58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2. Tecnologia de Cloud </a:t>
            </a:r>
            <a:r>
              <a:rPr lang="pt-BR" sz="4000" dirty="0" err="1">
                <a:solidFill>
                  <a:schemeClr val="accent3">
                    <a:lumMod val="50000"/>
                  </a:schemeClr>
                </a:solidFill>
              </a:rPr>
              <a:t>Computing</a:t>
            </a:r>
            <a:endParaRPr lang="pt-BR" sz="40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6C62E9B-2CA3-CAB2-0E7C-37F02DE2FC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049" y="6457182"/>
            <a:ext cx="1854679" cy="33196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E75C84A-10A8-8A9F-1F12-444D723ACBD6}"/>
              </a:ext>
            </a:extLst>
          </p:cNvPr>
          <p:cNvSpPr txBox="1"/>
          <p:nvPr/>
        </p:nvSpPr>
        <p:spPr>
          <a:xfrm>
            <a:off x="132272" y="6573703"/>
            <a:ext cx="26540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Prof. </a:t>
            </a:r>
            <a:r>
              <a:rPr lang="pt-BR" sz="800" b="1" dirty="0" err="1">
                <a:solidFill>
                  <a:schemeClr val="bg1"/>
                </a:solidFill>
              </a:rPr>
              <a:t>MSc</a:t>
            </a:r>
            <a:r>
              <a:rPr lang="pt-BR" sz="800" b="1" dirty="0">
                <a:solidFill>
                  <a:schemeClr val="bg1"/>
                </a:solidFill>
              </a:rPr>
              <a:t>. </a:t>
            </a:r>
            <a:r>
              <a:rPr lang="pt-BR" sz="800" b="1" i="1" dirty="0">
                <a:solidFill>
                  <a:schemeClr val="bg1"/>
                </a:solidFill>
              </a:rPr>
              <a:t>Emmanoel Monteiro </a:t>
            </a:r>
            <a:r>
              <a:rPr lang="pt-BR" sz="800" i="1" dirty="0">
                <a:solidFill>
                  <a:schemeClr val="bg1"/>
                </a:solidFill>
              </a:rPr>
              <a:t>| </a:t>
            </a:r>
            <a:r>
              <a:rPr lang="pt-BR" sz="8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4ED7446-885F-0BD5-A618-118C9F99D3E6}"/>
              </a:ext>
            </a:extLst>
          </p:cNvPr>
          <p:cNvSpPr txBox="1"/>
          <p:nvPr/>
        </p:nvSpPr>
        <p:spPr>
          <a:xfrm>
            <a:off x="594361" y="2413292"/>
            <a:ext cx="462880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 dirty="0">
                <a:solidFill>
                  <a:schemeClr val="bg1"/>
                </a:solidFill>
                <a:latin typeface="CIDFont+F1"/>
              </a:rPr>
              <a:t>1.2 </a:t>
            </a:r>
            <a:r>
              <a:rPr lang="en-US" sz="1800" b="1" dirty="0" err="1">
                <a:solidFill>
                  <a:schemeClr val="bg1"/>
                </a:solidFill>
                <a:latin typeface="CIDFont+F1"/>
              </a:rPr>
              <a:t>Conceitos</a:t>
            </a:r>
            <a:r>
              <a:rPr lang="en-US" sz="1800" b="1" dirty="0">
                <a:solidFill>
                  <a:schemeClr val="bg1"/>
                </a:solidFill>
                <a:latin typeface="CIDFont+F1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CIDFont+F1"/>
              </a:rPr>
              <a:t>Fundamentais</a:t>
            </a:r>
            <a:endParaRPr lang="en-US" sz="1800" b="1" dirty="0">
              <a:solidFill>
                <a:schemeClr val="bg1"/>
              </a:solidFill>
              <a:latin typeface="CIDFont+F1"/>
            </a:endParaRPr>
          </a:p>
          <a:p>
            <a:pPr algn="just"/>
            <a:endParaRPr lang="en-US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b="1" dirty="0">
                <a:solidFill>
                  <a:schemeClr val="bg1"/>
                </a:solidFill>
                <a:latin typeface="CIDFont+F1"/>
              </a:rPr>
              <a:t>Balanceamento de Carga: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À medida que a demanda por uma aplicação aumenta, um único servidor pode não ser suficiente para lidar com todo o tráfego. 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Um balanceador de carga 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distribui o tráfego de rede e as requisições entre múltiplos servidores ou instâncias da aplicação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. Isso evita sobrecarga em um único ponto, melhora o desempenho geral e garante que a aplicação permaneça responsiva mesmo sob alta demanda.</a:t>
            </a:r>
          </a:p>
        </p:txBody>
      </p:sp>
      <p:pic>
        <p:nvPicPr>
          <p:cNvPr id="14338" name="Picture 2" descr="Balanceamento de carga e seus diferentes tipos : r/programming">
            <a:extLst>
              <a:ext uri="{FF2B5EF4-FFF2-40B4-BE49-F238E27FC236}">
                <a16:creationId xmlns:a16="http://schemas.microsoft.com/office/drawing/2014/main" id="{588F0016-BF0D-E49B-BAB0-EAAF3CF71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138" y="2950651"/>
            <a:ext cx="542925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366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D5E6E-6FE9-09EF-EC9D-BBCBA8BC9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8926581-0743-3CAA-773E-08385975D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2. Tecnologia de Cloud </a:t>
            </a:r>
            <a:r>
              <a:rPr lang="pt-BR" sz="4000" dirty="0" err="1">
                <a:solidFill>
                  <a:schemeClr val="accent3">
                    <a:lumMod val="50000"/>
                  </a:schemeClr>
                </a:solidFill>
              </a:rPr>
              <a:t>Computing</a:t>
            </a:r>
            <a:endParaRPr lang="pt-BR" sz="40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BBF47BD-438D-3524-720C-CEE46D891A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049" y="6457182"/>
            <a:ext cx="1854679" cy="33196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ADCBD01-1F67-0833-8229-533B1F2B72A3}"/>
              </a:ext>
            </a:extLst>
          </p:cNvPr>
          <p:cNvSpPr txBox="1"/>
          <p:nvPr/>
        </p:nvSpPr>
        <p:spPr>
          <a:xfrm>
            <a:off x="132272" y="6573703"/>
            <a:ext cx="26540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Prof. </a:t>
            </a:r>
            <a:r>
              <a:rPr lang="pt-BR" sz="800" b="1" dirty="0" err="1">
                <a:solidFill>
                  <a:schemeClr val="bg1"/>
                </a:solidFill>
              </a:rPr>
              <a:t>MSc</a:t>
            </a:r>
            <a:r>
              <a:rPr lang="pt-BR" sz="800" b="1" dirty="0">
                <a:solidFill>
                  <a:schemeClr val="bg1"/>
                </a:solidFill>
              </a:rPr>
              <a:t>. </a:t>
            </a:r>
            <a:r>
              <a:rPr lang="pt-BR" sz="800" b="1" i="1" dirty="0">
                <a:solidFill>
                  <a:schemeClr val="bg1"/>
                </a:solidFill>
              </a:rPr>
              <a:t>Emmanoel Monteiro </a:t>
            </a:r>
            <a:r>
              <a:rPr lang="pt-BR" sz="800" i="1" dirty="0">
                <a:solidFill>
                  <a:schemeClr val="bg1"/>
                </a:solidFill>
              </a:rPr>
              <a:t>| </a:t>
            </a:r>
            <a:r>
              <a:rPr lang="pt-BR" sz="8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CEFB5CC-DCD9-6F4E-6EEE-A85D8B9C7D75}"/>
              </a:ext>
            </a:extLst>
          </p:cNvPr>
          <p:cNvSpPr txBox="1"/>
          <p:nvPr/>
        </p:nvSpPr>
        <p:spPr>
          <a:xfrm>
            <a:off x="594361" y="2413292"/>
            <a:ext cx="462880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 dirty="0">
                <a:solidFill>
                  <a:schemeClr val="bg1"/>
                </a:solidFill>
                <a:latin typeface="CIDFont+F1"/>
              </a:rPr>
              <a:t>1.2 </a:t>
            </a:r>
            <a:r>
              <a:rPr lang="en-US" sz="1800" b="1" dirty="0" err="1">
                <a:solidFill>
                  <a:schemeClr val="bg1"/>
                </a:solidFill>
                <a:latin typeface="CIDFont+F1"/>
              </a:rPr>
              <a:t>Conceitos</a:t>
            </a:r>
            <a:r>
              <a:rPr lang="en-US" sz="1800" b="1" dirty="0">
                <a:solidFill>
                  <a:schemeClr val="bg1"/>
                </a:solidFill>
                <a:latin typeface="CIDFont+F1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CIDFont+F1"/>
              </a:rPr>
              <a:t>Fundamentais</a:t>
            </a:r>
            <a:endParaRPr lang="en-US" sz="1800" b="1" dirty="0">
              <a:solidFill>
                <a:schemeClr val="bg1"/>
              </a:solidFill>
              <a:latin typeface="CIDFont+F1"/>
            </a:endParaRPr>
          </a:p>
          <a:p>
            <a:pPr algn="just"/>
            <a:endParaRPr lang="en-US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b="1" dirty="0">
                <a:solidFill>
                  <a:schemeClr val="bg1"/>
                </a:solidFill>
                <a:latin typeface="CIDFont+F1"/>
              </a:rPr>
              <a:t>Tolerância a Falhas: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Refere-se à capacidade de um sistema continuar operando normalmente mesmo quando um ou mais de seus componentes falham. 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Na nuvem, 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isso é alcançado por meio de redundância e replicação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. Se um servidor, um banco de dados ou até mesmo uma zona de disponibilidade inteira falhar, a nuvem possui mecanismos para automaticamente redirecionar o tráfego ou iniciar novas instâncias em outro local, minimizando o tempo de inatividade e a perda de dados.</a:t>
            </a:r>
          </a:p>
        </p:txBody>
      </p:sp>
      <p:pic>
        <p:nvPicPr>
          <p:cNvPr id="15362" name="Picture 2" descr="Snowflake - #1. Overview">
            <a:extLst>
              <a:ext uri="{FF2B5EF4-FFF2-40B4-BE49-F238E27FC236}">
                <a16:creationId xmlns:a16="http://schemas.microsoft.com/office/drawing/2014/main" id="{C3BE45C1-7C4D-0BD0-7D82-4432C563B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254" y="2677500"/>
            <a:ext cx="5636508" cy="3599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990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51647-C36F-3410-D626-CB4B57F0C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B4A43E85-7731-EC33-372D-82D1D7CBC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2. Tecnologia de Cloud </a:t>
            </a:r>
            <a:r>
              <a:rPr lang="pt-BR" sz="4000" dirty="0" err="1">
                <a:solidFill>
                  <a:schemeClr val="accent3">
                    <a:lumMod val="50000"/>
                  </a:schemeClr>
                </a:solidFill>
              </a:rPr>
              <a:t>Computing</a:t>
            </a:r>
            <a:endParaRPr lang="pt-BR" sz="40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D92D246-6E6E-EF56-D640-56CC2A9A2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049" y="6457182"/>
            <a:ext cx="1854679" cy="33196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5E956D6-1421-922D-8F20-D2F0EAFEF0D9}"/>
              </a:ext>
            </a:extLst>
          </p:cNvPr>
          <p:cNvSpPr txBox="1"/>
          <p:nvPr/>
        </p:nvSpPr>
        <p:spPr>
          <a:xfrm>
            <a:off x="132272" y="6573703"/>
            <a:ext cx="26540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Prof. </a:t>
            </a:r>
            <a:r>
              <a:rPr lang="pt-BR" sz="800" b="1" dirty="0" err="1">
                <a:solidFill>
                  <a:schemeClr val="bg1"/>
                </a:solidFill>
              </a:rPr>
              <a:t>MSc</a:t>
            </a:r>
            <a:r>
              <a:rPr lang="pt-BR" sz="800" b="1" dirty="0">
                <a:solidFill>
                  <a:schemeClr val="bg1"/>
                </a:solidFill>
              </a:rPr>
              <a:t>. </a:t>
            </a:r>
            <a:r>
              <a:rPr lang="pt-BR" sz="800" b="1" i="1" dirty="0">
                <a:solidFill>
                  <a:schemeClr val="bg1"/>
                </a:solidFill>
              </a:rPr>
              <a:t>Emmanoel Monteiro </a:t>
            </a:r>
            <a:r>
              <a:rPr lang="pt-BR" sz="800" i="1" dirty="0">
                <a:solidFill>
                  <a:schemeClr val="bg1"/>
                </a:solidFill>
              </a:rPr>
              <a:t>| </a:t>
            </a:r>
            <a:r>
              <a:rPr lang="pt-BR" sz="8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BDAFB2D-F39E-82C7-490E-B82E7D6218EC}"/>
              </a:ext>
            </a:extLst>
          </p:cNvPr>
          <p:cNvSpPr txBox="1"/>
          <p:nvPr/>
        </p:nvSpPr>
        <p:spPr>
          <a:xfrm>
            <a:off x="594361" y="2413292"/>
            <a:ext cx="462880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 dirty="0">
                <a:solidFill>
                  <a:schemeClr val="bg1"/>
                </a:solidFill>
                <a:latin typeface="CIDFont+F1"/>
              </a:rPr>
              <a:t>1.2 </a:t>
            </a:r>
            <a:r>
              <a:rPr lang="en-US" sz="1800" b="1" dirty="0" err="1">
                <a:solidFill>
                  <a:schemeClr val="bg1"/>
                </a:solidFill>
                <a:latin typeface="CIDFont+F1"/>
              </a:rPr>
              <a:t>Conceitos</a:t>
            </a:r>
            <a:r>
              <a:rPr lang="en-US" sz="1800" b="1" dirty="0">
                <a:solidFill>
                  <a:schemeClr val="bg1"/>
                </a:solidFill>
                <a:latin typeface="CIDFont+F1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CIDFont+F1"/>
              </a:rPr>
              <a:t>Fundamentais</a:t>
            </a:r>
            <a:endParaRPr lang="en-US" sz="1800" b="1" dirty="0">
              <a:solidFill>
                <a:schemeClr val="bg1"/>
              </a:solidFill>
              <a:latin typeface="CIDFont+F1"/>
            </a:endParaRPr>
          </a:p>
          <a:p>
            <a:pPr algn="just"/>
            <a:endParaRPr lang="en-US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b="1" dirty="0">
                <a:solidFill>
                  <a:schemeClr val="bg1"/>
                </a:solidFill>
                <a:latin typeface="CIDFont+F1"/>
              </a:rPr>
              <a:t>E) APIs e Infraestrutura como Código (</a:t>
            </a:r>
            <a:r>
              <a:rPr lang="pt-BR" b="1" dirty="0" err="1">
                <a:solidFill>
                  <a:schemeClr val="bg1"/>
                </a:solidFill>
                <a:latin typeface="CIDFont+F1"/>
              </a:rPr>
              <a:t>IaC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)</a:t>
            </a:r>
          </a:p>
          <a:p>
            <a:pPr algn="just"/>
            <a:endParaRPr lang="pt-BR" b="1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Esses conceitos são fundamentais para a agilidade e automação na nuvem, permitindo que os desenvolvedores e operadores gerenciem recursos de forma programática.</a:t>
            </a:r>
          </a:p>
        </p:txBody>
      </p:sp>
      <p:pic>
        <p:nvPicPr>
          <p:cNvPr id="16388" name="Picture 4" descr="3 Cloud Computing 4) USAGE OF API'S -API stands for Application... |  Download Scientific Diagram">
            <a:extLst>
              <a:ext uri="{FF2B5EF4-FFF2-40B4-BE49-F238E27FC236}">
                <a16:creationId xmlns:a16="http://schemas.microsoft.com/office/drawing/2014/main" id="{A7C1A143-FDEA-519E-D2A6-C8371A524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091" y="2413292"/>
            <a:ext cx="5129213" cy="3937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720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11DE5-0D8A-F5CE-2201-BD7E4A6FA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3E6A1BD-34F1-8BF1-0634-E3FF56414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2. Tecnologia de Cloud </a:t>
            </a:r>
            <a:r>
              <a:rPr lang="pt-BR" sz="4000" dirty="0" err="1">
                <a:solidFill>
                  <a:schemeClr val="accent3">
                    <a:lumMod val="50000"/>
                  </a:schemeClr>
                </a:solidFill>
              </a:rPr>
              <a:t>Computing</a:t>
            </a:r>
            <a:endParaRPr lang="pt-BR" sz="40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2E85F7C-15E6-29A2-ED02-C22A73C24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049" y="6457182"/>
            <a:ext cx="1854679" cy="33196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F779AE1-5DEC-FDB0-18DB-0D9779BE1230}"/>
              </a:ext>
            </a:extLst>
          </p:cNvPr>
          <p:cNvSpPr txBox="1"/>
          <p:nvPr/>
        </p:nvSpPr>
        <p:spPr>
          <a:xfrm>
            <a:off x="132272" y="6573703"/>
            <a:ext cx="26540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Prof. </a:t>
            </a:r>
            <a:r>
              <a:rPr lang="pt-BR" sz="800" b="1" dirty="0" err="1">
                <a:solidFill>
                  <a:schemeClr val="bg1"/>
                </a:solidFill>
              </a:rPr>
              <a:t>MSc</a:t>
            </a:r>
            <a:r>
              <a:rPr lang="pt-BR" sz="800" b="1" dirty="0">
                <a:solidFill>
                  <a:schemeClr val="bg1"/>
                </a:solidFill>
              </a:rPr>
              <a:t>. </a:t>
            </a:r>
            <a:r>
              <a:rPr lang="pt-BR" sz="800" b="1" i="1" dirty="0">
                <a:solidFill>
                  <a:schemeClr val="bg1"/>
                </a:solidFill>
              </a:rPr>
              <a:t>Emmanoel Monteiro </a:t>
            </a:r>
            <a:r>
              <a:rPr lang="pt-BR" sz="800" i="1" dirty="0">
                <a:solidFill>
                  <a:schemeClr val="bg1"/>
                </a:solidFill>
              </a:rPr>
              <a:t>| </a:t>
            </a:r>
            <a:r>
              <a:rPr lang="pt-BR" sz="8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568A54F-3672-DF93-AC66-302943FAF700}"/>
              </a:ext>
            </a:extLst>
          </p:cNvPr>
          <p:cNvSpPr txBox="1"/>
          <p:nvPr/>
        </p:nvSpPr>
        <p:spPr>
          <a:xfrm>
            <a:off x="594361" y="2413292"/>
            <a:ext cx="462880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 dirty="0">
                <a:solidFill>
                  <a:schemeClr val="bg1"/>
                </a:solidFill>
                <a:latin typeface="CIDFont+F1"/>
              </a:rPr>
              <a:t>1.2 </a:t>
            </a:r>
            <a:r>
              <a:rPr lang="en-US" sz="1800" b="1" dirty="0" err="1">
                <a:solidFill>
                  <a:schemeClr val="bg1"/>
                </a:solidFill>
                <a:latin typeface="CIDFont+F1"/>
              </a:rPr>
              <a:t>Conceitos</a:t>
            </a:r>
            <a:r>
              <a:rPr lang="en-US" sz="1800" b="1" dirty="0">
                <a:solidFill>
                  <a:schemeClr val="bg1"/>
                </a:solidFill>
                <a:latin typeface="CIDFont+F1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CIDFont+F1"/>
              </a:rPr>
              <a:t>Fundamentais</a:t>
            </a:r>
            <a:endParaRPr lang="en-US" sz="1800" b="1" dirty="0">
              <a:solidFill>
                <a:schemeClr val="bg1"/>
              </a:solidFill>
              <a:latin typeface="CIDFont+F1"/>
            </a:endParaRPr>
          </a:p>
          <a:p>
            <a:pPr algn="just"/>
            <a:endParaRPr lang="en-US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b="1" dirty="0">
                <a:solidFill>
                  <a:schemeClr val="bg1"/>
                </a:solidFill>
                <a:latin typeface="CIDFont+F1"/>
              </a:rPr>
              <a:t>APIs (</a:t>
            </a:r>
            <a:r>
              <a:rPr lang="pt-BR" b="1" dirty="0" err="1">
                <a:solidFill>
                  <a:schemeClr val="bg1"/>
                </a:solidFill>
                <a:latin typeface="CIDFont+F1"/>
              </a:rPr>
              <a:t>Application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CIDFont+F1"/>
              </a:rPr>
              <a:t>Programming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 Interfaces):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São conjuntos de definições e protocolos que permitem que diferentes softwares se comuniquem entre si. 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Na nuvem, as APIs são a espinha dorsal da interação com os provedores de serviços. 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Elas permitem que você provisione servidores, configure redes, gerencie bancos de dados e realize praticamente qualquer operação na nuvem por meio de código, em vez de cliques manuais em um console.</a:t>
            </a:r>
          </a:p>
        </p:txBody>
      </p:sp>
      <p:pic>
        <p:nvPicPr>
          <p:cNvPr id="17410" name="Picture 2" descr="Your Ultimate Guide to Securing an API in the Cloud">
            <a:extLst>
              <a:ext uri="{FF2B5EF4-FFF2-40B4-BE49-F238E27FC236}">
                <a16:creationId xmlns:a16="http://schemas.microsoft.com/office/drawing/2014/main" id="{BDFCBA9F-CFD8-0833-075A-CF639B73F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418" y="2631131"/>
            <a:ext cx="5797873" cy="347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153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540E8-7858-CB39-05E4-8C1AEA7EB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DB111C1-D2B5-63EE-51FE-014DDB95E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2. Tecnologia de Cloud </a:t>
            </a:r>
            <a:r>
              <a:rPr lang="pt-BR" sz="4000" dirty="0" err="1">
                <a:solidFill>
                  <a:schemeClr val="accent3">
                    <a:lumMod val="50000"/>
                  </a:schemeClr>
                </a:solidFill>
              </a:rPr>
              <a:t>Computing</a:t>
            </a:r>
            <a:endParaRPr lang="pt-BR" sz="40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4705F8D-3B12-49FD-2547-1F7460D14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049" y="6457182"/>
            <a:ext cx="1854679" cy="33196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BB22B16-13FF-038D-B8DD-9DEBC0847E7E}"/>
              </a:ext>
            </a:extLst>
          </p:cNvPr>
          <p:cNvSpPr txBox="1"/>
          <p:nvPr/>
        </p:nvSpPr>
        <p:spPr>
          <a:xfrm>
            <a:off x="132272" y="6573703"/>
            <a:ext cx="26540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Prof. </a:t>
            </a:r>
            <a:r>
              <a:rPr lang="pt-BR" sz="800" b="1" dirty="0" err="1">
                <a:solidFill>
                  <a:schemeClr val="bg1"/>
                </a:solidFill>
              </a:rPr>
              <a:t>MSc</a:t>
            </a:r>
            <a:r>
              <a:rPr lang="pt-BR" sz="800" b="1" dirty="0">
                <a:solidFill>
                  <a:schemeClr val="bg1"/>
                </a:solidFill>
              </a:rPr>
              <a:t>. </a:t>
            </a:r>
            <a:r>
              <a:rPr lang="pt-BR" sz="800" b="1" i="1" dirty="0">
                <a:solidFill>
                  <a:schemeClr val="bg1"/>
                </a:solidFill>
              </a:rPr>
              <a:t>Emmanoel Monteiro </a:t>
            </a:r>
            <a:r>
              <a:rPr lang="pt-BR" sz="800" i="1" dirty="0">
                <a:solidFill>
                  <a:schemeClr val="bg1"/>
                </a:solidFill>
              </a:rPr>
              <a:t>| </a:t>
            </a:r>
            <a:r>
              <a:rPr lang="pt-BR" sz="8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EBA2526-E107-34B9-ACB3-CE0E6BC9DECE}"/>
              </a:ext>
            </a:extLst>
          </p:cNvPr>
          <p:cNvSpPr txBox="1"/>
          <p:nvPr/>
        </p:nvSpPr>
        <p:spPr>
          <a:xfrm>
            <a:off x="594361" y="2413292"/>
            <a:ext cx="462880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 dirty="0">
                <a:solidFill>
                  <a:schemeClr val="bg1"/>
                </a:solidFill>
                <a:latin typeface="CIDFont+F1"/>
              </a:rPr>
              <a:t>1.2 </a:t>
            </a:r>
            <a:r>
              <a:rPr lang="en-US" sz="1800" b="1" dirty="0" err="1">
                <a:solidFill>
                  <a:schemeClr val="bg1"/>
                </a:solidFill>
                <a:latin typeface="CIDFont+F1"/>
              </a:rPr>
              <a:t>Conceitos</a:t>
            </a:r>
            <a:r>
              <a:rPr lang="en-US" sz="1800" b="1" dirty="0">
                <a:solidFill>
                  <a:schemeClr val="bg1"/>
                </a:solidFill>
                <a:latin typeface="CIDFont+F1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CIDFont+F1"/>
              </a:rPr>
              <a:t>Fundamentais</a:t>
            </a:r>
            <a:endParaRPr lang="en-US" sz="1800" b="1" dirty="0">
              <a:solidFill>
                <a:schemeClr val="bg1"/>
              </a:solidFill>
              <a:latin typeface="CIDFont+F1"/>
            </a:endParaRPr>
          </a:p>
          <a:p>
            <a:pPr algn="just"/>
            <a:endParaRPr lang="en-US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b="1" dirty="0">
                <a:solidFill>
                  <a:schemeClr val="bg1"/>
                </a:solidFill>
                <a:latin typeface="CIDFont+F1"/>
              </a:rPr>
              <a:t>Infraestrutura como Código (</a:t>
            </a:r>
            <a:r>
              <a:rPr lang="pt-BR" b="1" dirty="0" err="1">
                <a:solidFill>
                  <a:schemeClr val="bg1"/>
                </a:solidFill>
                <a:latin typeface="CIDFont+F1"/>
              </a:rPr>
              <a:t>IaC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):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É a prática de gerenciar e provisionar a infraestrutura de TI usando arquivos de configuração (código) em vez de processos manuais. 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Em vez de configurar servidores, redes e bancos de dados manualmente, 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você os descreve em arquivos que podem ser </a:t>
            </a:r>
            <a:r>
              <a:rPr lang="pt-BR" b="1" dirty="0" err="1">
                <a:solidFill>
                  <a:schemeClr val="bg1"/>
                </a:solidFill>
                <a:latin typeface="CIDFont+F1"/>
              </a:rPr>
              <a:t>versionados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, testados e implantados de forma automatizada.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 Isso garante consistência, reprodutibilidade e acelera o processo de provisionamento.</a:t>
            </a:r>
          </a:p>
        </p:txBody>
      </p:sp>
      <p:pic>
        <p:nvPicPr>
          <p:cNvPr id="18434" name="Picture 2" descr="Infrastructure as Code (IaC) vs Infrastructure from Code (IfC): Navigating  Modern Infrastructure Management | by Moonishaider | Medium">
            <a:extLst>
              <a:ext uri="{FF2B5EF4-FFF2-40B4-BE49-F238E27FC236}">
                <a16:creationId xmlns:a16="http://schemas.microsoft.com/office/drawing/2014/main" id="{0508B4B1-05C7-7E53-6DC8-278EE1EC1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968" y="3089564"/>
            <a:ext cx="6463284" cy="3120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3528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Obrigado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>
                <a:solidFill>
                  <a:schemeClr val="bg1"/>
                </a:solidFill>
              </a:rPr>
              <a:t>Prof. </a:t>
            </a:r>
            <a:r>
              <a:rPr lang="pt-BR" dirty="0" err="1">
                <a:solidFill>
                  <a:schemeClr val="bg1"/>
                </a:solidFill>
              </a:rPr>
              <a:t>MSc</a:t>
            </a:r>
            <a:r>
              <a:rPr lang="pt-BR" dirty="0">
                <a:solidFill>
                  <a:schemeClr val="bg1"/>
                </a:solidFill>
              </a:rPr>
              <a:t>. Emmanoel Monteiro</a:t>
            </a:r>
          </a:p>
          <a:p>
            <a:pPr rtl="0"/>
            <a:r>
              <a:rPr lang="pt-BR" b="0" dirty="0">
                <a:solidFill>
                  <a:schemeClr val="bg1"/>
                </a:solidFill>
              </a:rPr>
              <a:t>emmanoeljr@gmail.com</a:t>
            </a:r>
          </a:p>
          <a:p>
            <a:pPr rtl="0"/>
            <a:r>
              <a:rPr lang="pt-BR" b="0" dirty="0">
                <a:solidFill>
                  <a:schemeClr val="bg1"/>
                </a:solidFill>
              </a:rPr>
              <a:t>@emmanoelmonteiro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B2C9EBC-2DBA-B46A-75D3-505806D7C3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6029489"/>
            <a:ext cx="3425549" cy="61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C37279A-330D-886F-340D-494A5005E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1. O que é Cloud </a:t>
            </a:r>
            <a:r>
              <a:rPr lang="pt-BR" sz="4000" dirty="0" err="1">
                <a:solidFill>
                  <a:schemeClr val="accent3">
                    <a:lumMod val="50000"/>
                  </a:schemeClr>
                </a:solidFill>
              </a:rPr>
              <a:t>Computing</a:t>
            </a:r>
            <a:endParaRPr lang="pt-BR" sz="4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442B9BC-5574-26BE-AB61-939590591851}"/>
              </a:ext>
            </a:extLst>
          </p:cNvPr>
          <p:cNvSpPr txBox="1"/>
          <p:nvPr/>
        </p:nvSpPr>
        <p:spPr>
          <a:xfrm>
            <a:off x="484178" y="2296497"/>
            <a:ext cx="468356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chemeClr val="bg1"/>
                </a:solidFill>
                <a:latin typeface="CIDFont+F1"/>
              </a:rPr>
              <a:t>A computação em nuvem, ou Cloud </a:t>
            </a:r>
            <a:r>
              <a:rPr lang="pt-BR" sz="2000" dirty="0" err="1">
                <a:solidFill>
                  <a:schemeClr val="bg1"/>
                </a:solidFill>
                <a:latin typeface="CIDFont+F1"/>
              </a:rPr>
              <a:t>Computing</a:t>
            </a:r>
            <a:r>
              <a:rPr lang="pt-BR" sz="2000" dirty="0">
                <a:solidFill>
                  <a:schemeClr val="bg1"/>
                </a:solidFill>
                <a:latin typeface="CIDFont+F1"/>
              </a:rPr>
              <a:t>, </a:t>
            </a:r>
            <a:r>
              <a:rPr lang="pt-BR" sz="2000" b="1" dirty="0">
                <a:solidFill>
                  <a:schemeClr val="bg1"/>
                </a:solidFill>
                <a:latin typeface="CIDFont+F1"/>
              </a:rPr>
              <a:t>é um modelo que permite o acesso sob demanda a uma vasta gama de recursos de computação </a:t>
            </a:r>
            <a:r>
              <a:rPr lang="pt-BR" sz="2000" dirty="0">
                <a:solidFill>
                  <a:schemeClr val="bg1"/>
                </a:solidFill>
                <a:latin typeface="CIDFont+F1"/>
              </a:rPr>
              <a:t>(servidores, armazenamento, bancos de dados, redes, software, análises, etc.) pela internet, oferecidos por um provedor de nuvem como um serviço.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B37A502-2E9C-73F8-90C2-D50A797DE3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049" y="6457182"/>
            <a:ext cx="1854679" cy="33196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B39F2FD-AE89-929B-F483-2ED7770798F3}"/>
              </a:ext>
            </a:extLst>
          </p:cNvPr>
          <p:cNvSpPr txBox="1"/>
          <p:nvPr/>
        </p:nvSpPr>
        <p:spPr>
          <a:xfrm>
            <a:off x="132272" y="6573703"/>
            <a:ext cx="26540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Prof. </a:t>
            </a:r>
            <a:r>
              <a:rPr lang="pt-BR" sz="800" b="1" dirty="0" err="1">
                <a:solidFill>
                  <a:schemeClr val="bg1"/>
                </a:solidFill>
              </a:rPr>
              <a:t>MSc</a:t>
            </a:r>
            <a:r>
              <a:rPr lang="pt-BR" sz="800" b="1" dirty="0">
                <a:solidFill>
                  <a:schemeClr val="bg1"/>
                </a:solidFill>
              </a:rPr>
              <a:t>. </a:t>
            </a:r>
            <a:r>
              <a:rPr lang="pt-BR" sz="800" b="1" i="1" dirty="0">
                <a:solidFill>
                  <a:schemeClr val="bg1"/>
                </a:solidFill>
              </a:rPr>
              <a:t>Emmanoel Monteiro </a:t>
            </a:r>
            <a:r>
              <a:rPr lang="pt-BR" sz="800" i="1" dirty="0">
                <a:solidFill>
                  <a:schemeClr val="bg1"/>
                </a:solidFill>
              </a:rPr>
              <a:t>| </a:t>
            </a:r>
            <a:r>
              <a:rPr lang="pt-BR" sz="800" dirty="0">
                <a:solidFill>
                  <a:schemeClr val="bg1"/>
                </a:solidFill>
              </a:rPr>
              <a:t>emmanoeljr@gmail.com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5ED6C4D-2BDC-3861-C6D5-10A7722AE8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5442" y="2866703"/>
            <a:ext cx="6131718" cy="343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372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EDAA80-ED33-BB0D-17D1-76972C9AB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7094C9C2-B6E1-FFA6-1D4B-1D58D053A2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049" y="6457182"/>
            <a:ext cx="1854679" cy="33196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B7CE6A9-5F17-2144-F88D-70C5F6924832}"/>
              </a:ext>
            </a:extLst>
          </p:cNvPr>
          <p:cNvSpPr txBox="1"/>
          <p:nvPr/>
        </p:nvSpPr>
        <p:spPr>
          <a:xfrm>
            <a:off x="132272" y="6573703"/>
            <a:ext cx="26540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Prof. </a:t>
            </a:r>
            <a:r>
              <a:rPr lang="pt-BR" sz="800" b="1" dirty="0" err="1">
                <a:solidFill>
                  <a:schemeClr val="bg1"/>
                </a:solidFill>
              </a:rPr>
              <a:t>MSc</a:t>
            </a:r>
            <a:r>
              <a:rPr lang="pt-BR" sz="800" b="1" dirty="0">
                <a:solidFill>
                  <a:schemeClr val="bg1"/>
                </a:solidFill>
              </a:rPr>
              <a:t>. </a:t>
            </a:r>
            <a:r>
              <a:rPr lang="pt-BR" sz="800" b="1" i="1" dirty="0">
                <a:solidFill>
                  <a:schemeClr val="bg1"/>
                </a:solidFill>
              </a:rPr>
              <a:t>Emmanoel Monteiro </a:t>
            </a:r>
            <a:r>
              <a:rPr lang="pt-BR" sz="800" i="1" dirty="0">
                <a:solidFill>
                  <a:schemeClr val="bg1"/>
                </a:solidFill>
              </a:rPr>
              <a:t>| </a:t>
            </a:r>
            <a:r>
              <a:rPr lang="pt-BR" sz="8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CB3C948-5831-CCDC-2855-C772119E0EE9}"/>
              </a:ext>
            </a:extLst>
          </p:cNvPr>
          <p:cNvSpPr txBox="1"/>
          <p:nvPr/>
        </p:nvSpPr>
        <p:spPr>
          <a:xfrm>
            <a:off x="6096000" y="3674056"/>
            <a:ext cx="472301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800" dirty="0">
                <a:solidFill>
                  <a:schemeClr val="bg1"/>
                </a:solidFill>
                <a:latin typeface="CIDFont+F1"/>
              </a:rPr>
              <a:t>Em vez de possuir e manter sua própria infraestrutura de tecnologia, </a:t>
            </a:r>
            <a:r>
              <a:rPr lang="pt-BR" sz="1800" b="1" dirty="0">
                <a:solidFill>
                  <a:schemeClr val="bg1"/>
                </a:solidFill>
                <a:latin typeface="CIDFont+F1"/>
              </a:rPr>
              <a:t>você pode alugar esses recursos conforme a necessidade, pagando apenas pelo que usa. </a:t>
            </a:r>
            <a:r>
              <a:rPr lang="pt-BR" sz="1800" dirty="0">
                <a:solidFill>
                  <a:schemeClr val="bg1"/>
                </a:solidFill>
                <a:latin typeface="CIDFont+F1"/>
              </a:rPr>
              <a:t>Isso proporciona flexibilidade, escalabilidade e eficiência de custos, transformando a forma como indivíduos e empresas consomem e oferecem serviços digitais.</a:t>
            </a:r>
            <a:endParaRPr lang="pt-BR" dirty="0"/>
          </a:p>
        </p:txBody>
      </p:sp>
      <p:pic>
        <p:nvPicPr>
          <p:cNvPr id="2050" name="Picture 2" descr="O que é a computação em nuvem?">
            <a:extLst>
              <a:ext uri="{FF2B5EF4-FFF2-40B4-BE49-F238E27FC236}">
                <a16:creationId xmlns:a16="http://schemas.microsoft.com/office/drawing/2014/main" id="{52B1F1A1-BC3F-2F2C-C405-5716914BF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" y="2692545"/>
            <a:ext cx="5162967" cy="3126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2">
            <a:extLst>
              <a:ext uri="{FF2B5EF4-FFF2-40B4-BE49-F238E27FC236}">
                <a16:creationId xmlns:a16="http://schemas.microsoft.com/office/drawing/2014/main" id="{BA707F7F-639A-5C23-D07E-0440AD2E7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1. O que é Cloud </a:t>
            </a:r>
            <a:r>
              <a:rPr lang="pt-BR" sz="4000" dirty="0" err="1">
                <a:solidFill>
                  <a:schemeClr val="accent3">
                    <a:lumMod val="50000"/>
                  </a:schemeClr>
                </a:solidFill>
              </a:rPr>
              <a:t>Computing</a:t>
            </a:r>
            <a:endParaRPr lang="pt-BR" sz="40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636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DFB27E-4AD1-5FB1-2586-E71CE1A95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61E291E-DB5D-5167-6F90-CF91C48B3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1. O que é Cloud </a:t>
            </a:r>
            <a:r>
              <a:rPr lang="pt-BR" sz="4000" dirty="0" err="1">
                <a:solidFill>
                  <a:schemeClr val="accent3">
                    <a:lumMod val="50000"/>
                  </a:schemeClr>
                </a:solidFill>
              </a:rPr>
              <a:t>Computing</a:t>
            </a:r>
            <a:endParaRPr lang="pt-BR" sz="40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6F28CEE-6FD4-A713-6B3D-ED2DFE9FDA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049" y="6457182"/>
            <a:ext cx="1854679" cy="33196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02DCCC1-00C4-D0B8-CDCF-FC9AACE2434A}"/>
              </a:ext>
            </a:extLst>
          </p:cNvPr>
          <p:cNvSpPr txBox="1"/>
          <p:nvPr/>
        </p:nvSpPr>
        <p:spPr>
          <a:xfrm>
            <a:off x="132272" y="6573703"/>
            <a:ext cx="26540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Prof. </a:t>
            </a:r>
            <a:r>
              <a:rPr lang="pt-BR" sz="800" b="1" dirty="0" err="1">
                <a:solidFill>
                  <a:schemeClr val="bg1"/>
                </a:solidFill>
              </a:rPr>
              <a:t>MSc</a:t>
            </a:r>
            <a:r>
              <a:rPr lang="pt-BR" sz="800" b="1" dirty="0">
                <a:solidFill>
                  <a:schemeClr val="bg1"/>
                </a:solidFill>
              </a:rPr>
              <a:t>. </a:t>
            </a:r>
            <a:r>
              <a:rPr lang="pt-BR" sz="800" b="1" i="1" dirty="0">
                <a:solidFill>
                  <a:schemeClr val="bg1"/>
                </a:solidFill>
              </a:rPr>
              <a:t>Emmanoel Monteiro </a:t>
            </a:r>
            <a:r>
              <a:rPr lang="pt-BR" sz="800" i="1" dirty="0">
                <a:solidFill>
                  <a:schemeClr val="bg1"/>
                </a:solidFill>
              </a:rPr>
              <a:t>| </a:t>
            </a:r>
            <a:r>
              <a:rPr lang="pt-BR" sz="8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830DC85-3961-89F5-BF65-1091A0CBF366}"/>
              </a:ext>
            </a:extLst>
          </p:cNvPr>
          <p:cNvSpPr txBox="1"/>
          <p:nvPr/>
        </p:nvSpPr>
        <p:spPr>
          <a:xfrm>
            <a:off x="594360" y="2413292"/>
            <a:ext cx="31740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800" dirty="0">
                <a:solidFill>
                  <a:schemeClr val="bg1"/>
                </a:solidFill>
                <a:latin typeface="CIDFont+F1"/>
              </a:rPr>
              <a:t>Exemplos Práticos no Dia a Dia:</a:t>
            </a:r>
          </a:p>
          <a:p>
            <a:pPr algn="just"/>
            <a:endParaRPr lang="pt-BR" sz="1800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b="1" dirty="0">
                <a:solidFill>
                  <a:schemeClr val="bg1"/>
                </a:solidFill>
              </a:rPr>
              <a:t>Armazenamento e Compartilhamento de Arquivos</a:t>
            </a:r>
          </a:p>
        </p:txBody>
      </p:sp>
      <p:pic>
        <p:nvPicPr>
          <p:cNvPr id="3076" name="Picture 4" descr="Recursos obrigatórios no armazenamento em nuvem | iCloud Tutoriais">
            <a:extLst>
              <a:ext uri="{FF2B5EF4-FFF2-40B4-BE49-F238E27FC236}">
                <a16:creationId xmlns:a16="http://schemas.microsoft.com/office/drawing/2014/main" id="{CBF28929-032A-B707-FE65-372DFFC93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268" y="2312831"/>
            <a:ext cx="5622781" cy="381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871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C74A94-B5DB-3C30-112D-8A318DA16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B473CC92-54F9-705D-D960-064FBB4D1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O que é Cloud </a:t>
            </a:r>
            <a:r>
              <a:rPr lang="pt-BR" sz="4000" dirty="0" err="1">
                <a:solidFill>
                  <a:schemeClr val="accent3">
                    <a:lumMod val="50000"/>
                  </a:schemeClr>
                </a:solidFill>
              </a:rPr>
              <a:t>Computing</a:t>
            </a:r>
            <a:endParaRPr lang="pt-BR" sz="40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3543EDB-7EA9-E87B-660E-F8E2925A9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049" y="6457182"/>
            <a:ext cx="1854679" cy="33196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293E507-FB27-6956-F19B-084334AA4278}"/>
              </a:ext>
            </a:extLst>
          </p:cNvPr>
          <p:cNvSpPr txBox="1"/>
          <p:nvPr/>
        </p:nvSpPr>
        <p:spPr>
          <a:xfrm>
            <a:off x="132272" y="6573703"/>
            <a:ext cx="26540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Prof. </a:t>
            </a:r>
            <a:r>
              <a:rPr lang="pt-BR" sz="800" b="1" dirty="0" err="1">
                <a:solidFill>
                  <a:schemeClr val="bg1"/>
                </a:solidFill>
              </a:rPr>
              <a:t>MSc</a:t>
            </a:r>
            <a:r>
              <a:rPr lang="pt-BR" sz="800" b="1" dirty="0">
                <a:solidFill>
                  <a:schemeClr val="bg1"/>
                </a:solidFill>
              </a:rPr>
              <a:t>. </a:t>
            </a:r>
            <a:r>
              <a:rPr lang="pt-BR" sz="800" b="1" i="1" dirty="0">
                <a:solidFill>
                  <a:schemeClr val="bg1"/>
                </a:solidFill>
              </a:rPr>
              <a:t>Emmanoel Monteiro </a:t>
            </a:r>
            <a:r>
              <a:rPr lang="pt-BR" sz="800" i="1" dirty="0">
                <a:solidFill>
                  <a:schemeClr val="bg1"/>
                </a:solidFill>
              </a:rPr>
              <a:t>| </a:t>
            </a:r>
            <a:r>
              <a:rPr lang="pt-BR" sz="8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6C1CCCD-7360-3A62-B4C4-89D48D9B54F4}"/>
              </a:ext>
            </a:extLst>
          </p:cNvPr>
          <p:cNvSpPr txBox="1"/>
          <p:nvPr/>
        </p:nvSpPr>
        <p:spPr>
          <a:xfrm>
            <a:off x="594360" y="2413292"/>
            <a:ext cx="31740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800" dirty="0">
                <a:solidFill>
                  <a:schemeClr val="bg1"/>
                </a:solidFill>
                <a:latin typeface="CIDFont+F1"/>
              </a:rPr>
              <a:t>Exemplos Práticos no Dia a Dia:</a:t>
            </a:r>
          </a:p>
          <a:p>
            <a:pPr algn="just"/>
            <a:endParaRPr lang="pt-BR" sz="1800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b="1" dirty="0">
                <a:solidFill>
                  <a:schemeClr val="bg1"/>
                </a:solidFill>
              </a:rPr>
              <a:t>Serviços de Streaming de Mídia</a:t>
            </a:r>
          </a:p>
        </p:txBody>
      </p:sp>
      <p:pic>
        <p:nvPicPr>
          <p:cNvPr id="4098" name="Picture 2" descr="Confira os serviços de streaming disponíveis no Brasil após chegada do HBO  Max">
            <a:extLst>
              <a:ext uri="{FF2B5EF4-FFF2-40B4-BE49-F238E27FC236}">
                <a16:creationId xmlns:a16="http://schemas.microsoft.com/office/drawing/2014/main" id="{355D0006-9E03-D1CD-43D1-A52F3684A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411655"/>
            <a:ext cx="5056909" cy="4045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17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9ABF19-A6E9-5875-B19E-95C1E5ED9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A2D25F6-49B3-B112-1DCA-FD838AB69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1. O que é Cloud </a:t>
            </a:r>
            <a:r>
              <a:rPr lang="pt-BR" sz="4000" dirty="0" err="1">
                <a:solidFill>
                  <a:schemeClr val="accent3">
                    <a:lumMod val="50000"/>
                  </a:schemeClr>
                </a:solidFill>
              </a:rPr>
              <a:t>Computing</a:t>
            </a:r>
            <a:endParaRPr lang="pt-BR" sz="40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C3689B2-4AF3-486F-CBCF-57A70DC69C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049" y="6457182"/>
            <a:ext cx="1854679" cy="33196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6A369E7-92CD-F044-8DC5-9A8AF51249DA}"/>
              </a:ext>
            </a:extLst>
          </p:cNvPr>
          <p:cNvSpPr txBox="1"/>
          <p:nvPr/>
        </p:nvSpPr>
        <p:spPr>
          <a:xfrm>
            <a:off x="132272" y="6573703"/>
            <a:ext cx="26540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Prof. </a:t>
            </a:r>
            <a:r>
              <a:rPr lang="pt-BR" sz="800" b="1" dirty="0" err="1">
                <a:solidFill>
                  <a:schemeClr val="bg1"/>
                </a:solidFill>
              </a:rPr>
              <a:t>MSc</a:t>
            </a:r>
            <a:r>
              <a:rPr lang="pt-BR" sz="800" b="1" dirty="0">
                <a:solidFill>
                  <a:schemeClr val="bg1"/>
                </a:solidFill>
              </a:rPr>
              <a:t>. </a:t>
            </a:r>
            <a:r>
              <a:rPr lang="pt-BR" sz="800" b="1" i="1" dirty="0">
                <a:solidFill>
                  <a:schemeClr val="bg1"/>
                </a:solidFill>
              </a:rPr>
              <a:t>Emmanoel Monteiro </a:t>
            </a:r>
            <a:r>
              <a:rPr lang="pt-BR" sz="800" i="1" dirty="0">
                <a:solidFill>
                  <a:schemeClr val="bg1"/>
                </a:solidFill>
              </a:rPr>
              <a:t>| </a:t>
            </a:r>
            <a:r>
              <a:rPr lang="pt-BR" sz="8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E1E5B45-BC48-45A4-224D-A2D19ACA602B}"/>
              </a:ext>
            </a:extLst>
          </p:cNvPr>
          <p:cNvSpPr txBox="1"/>
          <p:nvPr/>
        </p:nvSpPr>
        <p:spPr>
          <a:xfrm>
            <a:off x="594360" y="2413292"/>
            <a:ext cx="31740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800" dirty="0">
                <a:solidFill>
                  <a:schemeClr val="bg1"/>
                </a:solidFill>
                <a:latin typeface="CIDFont+F1"/>
              </a:rPr>
              <a:t>Exemplos Práticos no Dia a Dia:</a:t>
            </a:r>
          </a:p>
          <a:p>
            <a:pPr algn="just"/>
            <a:endParaRPr lang="pt-BR" sz="1800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b="1" dirty="0">
                <a:solidFill>
                  <a:schemeClr val="bg1"/>
                </a:solidFill>
              </a:rPr>
              <a:t>Aplicativos de Colaboração Online</a:t>
            </a:r>
          </a:p>
        </p:txBody>
      </p:sp>
      <p:pic>
        <p:nvPicPr>
          <p:cNvPr id="5124" name="Picture 4" descr="Office 365 - Grvppe">
            <a:extLst>
              <a:ext uri="{FF2B5EF4-FFF2-40B4-BE49-F238E27FC236}">
                <a16:creationId xmlns:a16="http://schemas.microsoft.com/office/drawing/2014/main" id="{981922C6-5FB5-6F14-7AB5-60B37BF67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184" y="2177516"/>
            <a:ext cx="3431151" cy="2502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Google Cloud Imagens – Procure 5,286 fotos, vetores e vídeos | Adobe Stock">
            <a:extLst>
              <a:ext uri="{FF2B5EF4-FFF2-40B4-BE49-F238E27FC236}">
                <a16:creationId xmlns:a16="http://schemas.microsoft.com/office/drawing/2014/main" id="{25D07582-AA7B-A0C4-034D-B94C7BE88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176" y="4228026"/>
            <a:ext cx="3852862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31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3D95DF-195B-D051-1602-244E97323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What Is Cloud Computing? ☁️ Guide by Wallarm">
            <a:extLst>
              <a:ext uri="{FF2B5EF4-FFF2-40B4-BE49-F238E27FC236}">
                <a16:creationId xmlns:a16="http://schemas.microsoft.com/office/drawing/2014/main" id="{9AAC5A93-9E4B-F6BE-183E-7C981EE8C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356" y="948537"/>
            <a:ext cx="8879818" cy="576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322A0D1-30A4-EEF5-EE0A-2D96C2E88F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049" y="6457182"/>
            <a:ext cx="1854679" cy="33196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56A91A4-5D6F-0134-4974-195E0874539E}"/>
              </a:ext>
            </a:extLst>
          </p:cNvPr>
          <p:cNvSpPr txBox="1"/>
          <p:nvPr/>
        </p:nvSpPr>
        <p:spPr>
          <a:xfrm>
            <a:off x="132272" y="6573703"/>
            <a:ext cx="26540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Prof. </a:t>
            </a:r>
            <a:r>
              <a:rPr lang="pt-BR" sz="800" b="1" dirty="0" err="1">
                <a:solidFill>
                  <a:schemeClr val="bg1"/>
                </a:solidFill>
              </a:rPr>
              <a:t>MSc</a:t>
            </a:r>
            <a:r>
              <a:rPr lang="pt-BR" sz="800" b="1" dirty="0">
                <a:solidFill>
                  <a:schemeClr val="bg1"/>
                </a:solidFill>
              </a:rPr>
              <a:t>. </a:t>
            </a:r>
            <a:r>
              <a:rPr lang="pt-BR" sz="800" b="1" i="1" dirty="0">
                <a:solidFill>
                  <a:schemeClr val="bg1"/>
                </a:solidFill>
              </a:rPr>
              <a:t>Emmanoel Monteiro </a:t>
            </a:r>
            <a:r>
              <a:rPr lang="pt-BR" sz="800" i="1" dirty="0">
                <a:solidFill>
                  <a:schemeClr val="bg1"/>
                </a:solidFill>
              </a:rPr>
              <a:t>| </a:t>
            </a:r>
            <a:r>
              <a:rPr lang="pt-BR" sz="800" dirty="0">
                <a:solidFill>
                  <a:schemeClr val="bg1"/>
                </a:solidFill>
              </a:rPr>
              <a:t>emmanoeljr@gmail.com</a:t>
            </a:r>
          </a:p>
        </p:txBody>
      </p:sp>
      <p:pic>
        <p:nvPicPr>
          <p:cNvPr id="4" name="Picture 6" descr="Amazon Web Services – Wikipédia, a enciclopédia livre">
            <a:extLst>
              <a:ext uri="{FF2B5EF4-FFF2-40B4-BE49-F238E27FC236}">
                <a16:creationId xmlns:a16="http://schemas.microsoft.com/office/drawing/2014/main" id="{D1BC4998-3F6F-C52E-FEBD-AB3F8039D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199" y="4688359"/>
            <a:ext cx="1051393" cy="629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7A9F5A0-28A5-1332-947B-E33E9C5A9C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4362" y="2480064"/>
            <a:ext cx="894459" cy="894459"/>
          </a:xfrm>
          <a:prstGeom prst="rect">
            <a:avLst/>
          </a:prstGeom>
        </p:spPr>
      </p:pic>
      <p:pic>
        <p:nvPicPr>
          <p:cNvPr id="9" name="Picture 12" descr="Microsoft Azure Cloud Platform: What Works, What's Needed at Ignite">
            <a:extLst>
              <a:ext uri="{FF2B5EF4-FFF2-40B4-BE49-F238E27FC236}">
                <a16:creationId xmlns:a16="http://schemas.microsoft.com/office/drawing/2014/main" id="{69CF6567-8B44-9107-C8E5-E26D020CB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8430" y="2082656"/>
            <a:ext cx="960339" cy="49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Sutori">
            <a:extLst>
              <a:ext uri="{FF2B5EF4-FFF2-40B4-BE49-F238E27FC236}">
                <a16:creationId xmlns:a16="http://schemas.microsoft.com/office/drawing/2014/main" id="{7FF03226-7F64-D1D2-43A8-3AD315A65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034" y="2474268"/>
            <a:ext cx="977194" cy="53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Primeiro computador comercial da história chegou há 70 anos – Ipesi">
            <a:extLst>
              <a:ext uri="{FF2B5EF4-FFF2-40B4-BE49-F238E27FC236}">
                <a16:creationId xmlns:a16="http://schemas.microsoft.com/office/drawing/2014/main" id="{CB763103-51A7-93B6-87C8-F6C8A4ACB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10" y="1706527"/>
            <a:ext cx="2365920" cy="153548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Tecnologia de computação em nuvem e armazenamento de dados on-line para o  conceito de rede de negócios. | Foto Premium">
            <a:extLst>
              <a:ext uri="{FF2B5EF4-FFF2-40B4-BE49-F238E27FC236}">
                <a16:creationId xmlns:a16="http://schemas.microsoft.com/office/drawing/2014/main" id="{9B3DF6C6-62BB-C81C-7662-F66CF19DF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362" y="4164020"/>
            <a:ext cx="2105916" cy="134941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Logo Netflix - Conheça a história e baixe o Logotipo Netflix">
            <a:extLst>
              <a:ext uri="{FF2B5EF4-FFF2-40B4-BE49-F238E27FC236}">
                <a16:creationId xmlns:a16="http://schemas.microsoft.com/office/drawing/2014/main" id="{A82937AD-AFBF-A430-96F6-C50A80EF6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406" y="2691459"/>
            <a:ext cx="997279" cy="41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B551D720-48D5-AE82-C7B7-C3949DA497D4}"/>
              </a:ext>
            </a:extLst>
          </p:cNvPr>
          <p:cNvSpPr txBox="1"/>
          <p:nvPr/>
        </p:nvSpPr>
        <p:spPr>
          <a:xfrm>
            <a:off x="6647068" y="2982975"/>
            <a:ext cx="86639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000" b="1" i="0" dirty="0">
                <a:solidFill>
                  <a:srgbClr val="767676"/>
                </a:solidFill>
                <a:effectLst/>
                <a:latin typeface="Arial" panose="020B0604020202020204" pitchFamily="34" charset="0"/>
              </a:rPr>
              <a:t>1997 - 2008</a:t>
            </a:r>
            <a:endParaRPr lang="pt-BR" sz="10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7EAE674-3443-D8CD-5014-C6BB118ABF89}"/>
              </a:ext>
            </a:extLst>
          </p:cNvPr>
          <p:cNvSpPr txBox="1"/>
          <p:nvPr/>
        </p:nvSpPr>
        <p:spPr>
          <a:xfrm>
            <a:off x="9249789" y="2608697"/>
            <a:ext cx="4976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000" b="1" i="0" dirty="0">
                <a:solidFill>
                  <a:srgbClr val="767676"/>
                </a:solidFill>
                <a:effectLst/>
                <a:latin typeface="Arial" panose="020B0604020202020204" pitchFamily="34" charset="0"/>
              </a:rPr>
              <a:t>2008</a:t>
            </a:r>
            <a:endParaRPr lang="pt-BR" sz="1000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61E3D83-E39A-6BE3-462A-E5D6C57E2757}"/>
              </a:ext>
            </a:extLst>
          </p:cNvPr>
          <p:cNvSpPr txBox="1"/>
          <p:nvPr/>
        </p:nvSpPr>
        <p:spPr>
          <a:xfrm>
            <a:off x="8602781" y="3227206"/>
            <a:ext cx="4976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000" b="1" i="0" dirty="0">
                <a:solidFill>
                  <a:srgbClr val="767676"/>
                </a:solidFill>
                <a:effectLst/>
                <a:latin typeface="Arial" panose="020B0604020202020204" pitchFamily="34" charset="0"/>
              </a:rPr>
              <a:t>2008</a:t>
            </a:r>
            <a:endParaRPr lang="pt-BR" sz="1000" dirty="0"/>
          </a:p>
        </p:txBody>
      </p:sp>
      <p:pic>
        <p:nvPicPr>
          <p:cNvPr id="17" name="Picture 4">
            <a:extLst>
              <a:ext uri="{FF2B5EF4-FFF2-40B4-BE49-F238E27FC236}">
                <a16:creationId xmlns:a16="http://schemas.microsoft.com/office/drawing/2014/main" id="{CEB69774-2D5E-EF11-0FF4-5D2959979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612" y="2432217"/>
            <a:ext cx="776070" cy="23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A6826795-66EB-9228-25BA-78CFC0FE7498}"/>
              </a:ext>
            </a:extLst>
          </p:cNvPr>
          <p:cNvSpPr txBox="1"/>
          <p:nvPr/>
        </p:nvSpPr>
        <p:spPr>
          <a:xfrm>
            <a:off x="7661241" y="2608696"/>
            <a:ext cx="4976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000" b="1" i="0" dirty="0">
                <a:solidFill>
                  <a:srgbClr val="767676"/>
                </a:solidFill>
                <a:effectLst/>
                <a:latin typeface="Arial" panose="020B0604020202020204" pitchFamily="34" charset="0"/>
              </a:rPr>
              <a:t>2006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1247916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89E2C2-537D-A724-3823-2284FA55C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0A25ACD-6092-1AA0-021C-12E84E74F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2. Tecnologia de Cloud </a:t>
            </a:r>
            <a:r>
              <a:rPr lang="pt-BR" sz="4000" dirty="0" err="1">
                <a:solidFill>
                  <a:schemeClr val="accent3">
                    <a:lumMod val="50000"/>
                  </a:schemeClr>
                </a:solidFill>
              </a:rPr>
              <a:t>Computing</a:t>
            </a:r>
            <a:endParaRPr lang="pt-BR" sz="40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1E69326-C3F9-3710-9EA2-12A2D3341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049" y="6457182"/>
            <a:ext cx="1854679" cy="33196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F111162-96E2-195D-DDB1-361E7B25BCBB}"/>
              </a:ext>
            </a:extLst>
          </p:cNvPr>
          <p:cNvSpPr txBox="1"/>
          <p:nvPr/>
        </p:nvSpPr>
        <p:spPr>
          <a:xfrm>
            <a:off x="132272" y="6573703"/>
            <a:ext cx="26540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>
                <a:solidFill>
                  <a:schemeClr val="bg1"/>
                </a:solidFill>
              </a:rPr>
              <a:t>Prof. </a:t>
            </a:r>
            <a:r>
              <a:rPr lang="pt-BR" sz="800" b="1" dirty="0" err="1">
                <a:solidFill>
                  <a:schemeClr val="bg1"/>
                </a:solidFill>
              </a:rPr>
              <a:t>MSc</a:t>
            </a:r>
            <a:r>
              <a:rPr lang="pt-BR" sz="800" b="1" dirty="0">
                <a:solidFill>
                  <a:schemeClr val="bg1"/>
                </a:solidFill>
              </a:rPr>
              <a:t>. </a:t>
            </a:r>
            <a:r>
              <a:rPr lang="pt-BR" sz="800" b="1" i="1" dirty="0">
                <a:solidFill>
                  <a:schemeClr val="bg1"/>
                </a:solidFill>
              </a:rPr>
              <a:t>Emmanoel Monteiro </a:t>
            </a:r>
            <a:r>
              <a:rPr lang="pt-BR" sz="800" i="1" dirty="0">
                <a:solidFill>
                  <a:schemeClr val="bg1"/>
                </a:solidFill>
              </a:rPr>
              <a:t>| </a:t>
            </a:r>
            <a:r>
              <a:rPr lang="pt-BR" sz="800" dirty="0">
                <a:solidFill>
                  <a:schemeClr val="bg1"/>
                </a:solidFill>
              </a:rPr>
              <a:t>emmanoeljr@gmail.com</a:t>
            </a:r>
          </a:p>
        </p:txBody>
      </p:sp>
      <p:pic>
        <p:nvPicPr>
          <p:cNvPr id="5" name="Picture 2" descr="Factors to help you choose the right Cloud Provider in 2025">
            <a:extLst>
              <a:ext uri="{FF2B5EF4-FFF2-40B4-BE49-F238E27FC236}">
                <a16:creationId xmlns:a16="http://schemas.microsoft.com/office/drawing/2014/main" id="{D72768A9-2C89-D812-C1E2-B1D4C96CE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554" y="1854249"/>
            <a:ext cx="7801495" cy="482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514801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89_TF78853419_Win32" id="{854A30D2-9E34-488C-9C98-B452D2CBAD89}" vid="{DA39436B-3821-44D5-9B65-C78155AED97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{25515599-3913-4507-82B5-A81E73D57D88}tf78853419_win32</Template>
  <TotalTime>908</TotalTime>
  <Words>1546</Words>
  <Application>Microsoft Office PowerPoint</Application>
  <PresentationFormat>Widescreen</PresentationFormat>
  <Paragraphs>177</Paragraphs>
  <Slides>26</Slides>
  <Notes>26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CIDFont+F1</vt:lpstr>
      <vt:lpstr>Franklin Gothic Book</vt:lpstr>
      <vt:lpstr>Franklin Gothic Demi</vt:lpstr>
      <vt:lpstr>Personalizado</vt:lpstr>
      <vt:lpstr>Fundamentos de Cloud Computing</vt:lpstr>
      <vt:lpstr>Agenda</vt:lpstr>
      <vt:lpstr>1. O que é Cloud Computing</vt:lpstr>
      <vt:lpstr>1. O que é Cloud Computing</vt:lpstr>
      <vt:lpstr>1. O que é Cloud Computing</vt:lpstr>
      <vt:lpstr>O que é Cloud Computing</vt:lpstr>
      <vt:lpstr>1. O que é Cloud Computing</vt:lpstr>
      <vt:lpstr>Apresentação do PowerPoint</vt:lpstr>
      <vt:lpstr>2. Tecnologia de Cloud Computing</vt:lpstr>
      <vt:lpstr>2. Tecnologia de Cloud Computing</vt:lpstr>
      <vt:lpstr>2. Tecnologia de Cloud Computing</vt:lpstr>
      <vt:lpstr>2. Tecnologia de Cloud Computing</vt:lpstr>
      <vt:lpstr>2. Tecnologia de Cloud Computing</vt:lpstr>
      <vt:lpstr>2. Tecnologia de Cloud Computing</vt:lpstr>
      <vt:lpstr>2. Tecnologia de Cloud Computing</vt:lpstr>
      <vt:lpstr>2. Tecnologia de Cloud Computing</vt:lpstr>
      <vt:lpstr>2. Tecnologia de Cloud Computing</vt:lpstr>
      <vt:lpstr>2. Tecnologia de Cloud Computing</vt:lpstr>
      <vt:lpstr>2. Tecnologia de Cloud Computing</vt:lpstr>
      <vt:lpstr>2. Tecnologia de Cloud Computing</vt:lpstr>
      <vt:lpstr>2. Tecnologia de Cloud Computing</vt:lpstr>
      <vt:lpstr>2. Tecnologia de Cloud Computing</vt:lpstr>
      <vt:lpstr>2. Tecnologia de Cloud Computing</vt:lpstr>
      <vt:lpstr>2. Tecnologia de Cloud Computing</vt:lpstr>
      <vt:lpstr>2. Tecnologia de Cloud Computing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Emmanoel Monteiro de Sousa Junior</dc:creator>
  <cp:lastModifiedBy>Emmanoel Monteiro</cp:lastModifiedBy>
  <cp:revision>57</cp:revision>
  <dcterms:created xsi:type="dcterms:W3CDTF">2024-11-06T17:53:21Z</dcterms:created>
  <dcterms:modified xsi:type="dcterms:W3CDTF">2025-07-28T14:28:05Z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