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6"/>
  </p:notesMasterIdLst>
  <p:handoutMasterIdLst>
    <p:handoutMasterId r:id="rId27"/>
  </p:handoutMasterIdLst>
  <p:sldIdLst>
    <p:sldId id="410" r:id="rId5"/>
    <p:sldId id="383" r:id="rId6"/>
    <p:sldId id="409" r:id="rId7"/>
    <p:sldId id="479" r:id="rId8"/>
    <p:sldId id="500" r:id="rId9"/>
    <p:sldId id="501" r:id="rId10"/>
    <p:sldId id="502" r:id="rId11"/>
    <p:sldId id="503" r:id="rId12"/>
    <p:sldId id="504" r:id="rId13"/>
    <p:sldId id="505" r:id="rId14"/>
    <p:sldId id="506" r:id="rId15"/>
    <p:sldId id="507" r:id="rId16"/>
    <p:sldId id="508" r:id="rId17"/>
    <p:sldId id="509" r:id="rId18"/>
    <p:sldId id="510" r:id="rId19"/>
    <p:sldId id="511" r:id="rId20"/>
    <p:sldId id="512" r:id="rId21"/>
    <p:sldId id="513" r:id="rId22"/>
    <p:sldId id="514" r:id="rId23"/>
    <p:sldId id="515" r:id="rId24"/>
    <p:sldId id="398" r:id="rId25"/>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27" autoAdjust="0"/>
  </p:normalViewPr>
  <p:slideViewPr>
    <p:cSldViewPr snapToGrid="0">
      <p:cViewPr varScale="1">
        <p:scale>
          <a:sx n="69" d="100"/>
          <a:sy n="69" d="100"/>
        </p:scale>
        <p:origin x="780"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2" d="100"/>
          <a:sy n="82" d="100"/>
        </p:scale>
        <p:origin x="394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ço Reservado para Dat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2F41AB2A-FCB0-449C-94A2-E3FFDC5F192E}" type="datetime1">
              <a:rPr lang="pt-BR" smtClean="0"/>
              <a:t>08/08/2025</a:t>
            </a:fld>
            <a:endParaRPr lang="pt-BR" dirty="0"/>
          </a:p>
        </p:txBody>
      </p:sp>
      <p:sp>
        <p:nvSpPr>
          <p:cNvPr id="6" name="Espaço Reservado para o Número do Slide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E2C230DF-5933-439D-898F-38E9AC9BA688}" type="slidenum">
              <a:rPr lang="pt-BR" smtClean="0"/>
              <a:t>‹nº›</a:t>
            </a:fld>
            <a:endParaRPr lang="pt-BR" dirty="0"/>
          </a:p>
        </p:txBody>
      </p:sp>
      <p:sp>
        <p:nvSpPr>
          <p:cNvPr id="7" name="Espaço Reservado para Rodapé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8" name="Espaço Reservado para Cabeçalho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6F315709-B4D1-47A8-A516-AEABF47ED22D}" type="datetime1">
              <a:rPr lang="pt-BR" smtClean="0"/>
              <a:pPr/>
              <a:t>08/08/2025</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A89C7E07-3C67-C64C-8DA0-0404F6303970}" type="slidenum">
              <a:rPr lang="pt-BR" smtClean="0"/>
              <a:t>‹nº›</a:t>
            </a:fld>
            <a:endParaRPr lang="pt-BR"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1</a:t>
            </a:fld>
            <a:endParaRPr lang="pt-BR"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16472-E813-3B5B-BF92-4DCA4A5F6496}"/>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1221A314-CF90-F524-018D-669D21516A35}"/>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5226AEC3-830D-94FB-7AF6-254C8CECB353}"/>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39ACC93F-B26A-B8F7-F391-24595D36B51F}"/>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10</a:t>
            </a:fld>
            <a:endParaRPr lang="pt-BR" dirty="0"/>
          </a:p>
        </p:txBody>
      </p:sp>
    </p:spTree>
    <p:extLst>
      <p:ext uri="{BB962C8B-B14F-4D97-AF65-F5344CB8AC3E}">
        <p14:creationId xmlns:p14="http://schemas.microsoft.com/office/powerpoint/2010/main" val="1534951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8AD57-29C4-F174-D046-E3A93E6C16E8}"/>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CC795AC5-15F1-0C82-E76B-C8ED4F9E590D}"/>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A3896097-7704-63FB-4F5A-AE3B6A009075}"/>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50B0273E-6358-74C5-7832-3BBF53BBBB7C}"/>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11</a:t>
            </a:fld>
            <a:endParaRPr lang="pt-BR" dirty="0"/>
          </a:p>
        </p:txBody>
      </p:sp>
    </p:spTree>
    <p:extLst>
      <p:ext uri="{BB962C8B-B14F-4D97-AF65-F5344CB8AC3E}">
        <p14:creationId xmlns:p14="http://schemas.microsoft.com/office/powerpoint/2010/main" val="1764580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0AD59-2024-A6C7-DA43-B3396A811598}"/>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F0D4C2E1-F786-7A4F-DB74-1A040F144C51}"/>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F1FF7F36-2077-7B54-6110-CF5E640F028C}"/>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E699576E-0707-65DC-D090-1430BF9B8420}"/>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12</a:t>
            </a:fld>
            <a:endParaRPr lang="pt-BR" dirty="0"/>
          </a:p>
        </p:txBody>
      </p:sp>
    </p:spTree>
    <p:extLst>
      <p:ext uri="{BB962C8B-B14F-4D97-AF65-F5344CB8AC3E}">
        <p14:creationId xmlns:p14="http://schemas.microsoft.com/office/powerpoint/2010/main" val="20662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A3D99-617B-A2BC-026A-880996924793}"/>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153BE51C-CFC5-4178-222F-67B0CCFC81E1}"/>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EC5427DB-18ED-5843-D03E-2440F90B36DD}"/>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80A0BD94-F282-7D85-F20E-1B3AC57651FB}"/>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13</a:t>
            </a:fld>
            <a:endParaRPr lang="pt-BR" dirty="0"/>
          </a:p>
        </p:txBody>
      </p:sp>
    </p:spTree>
    <p:extLst>
      <p:ext uri="{BB962C8B-B14F-4D97-AF65-F5344CB8AC3E}">
        <p14:creationId xmlns:p14="http://schemas.microsoft.com/office/powerpoint/2010/main" val="2488560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5A63A-8053-6FA2-2FF6-DB3030B1CB7C}"/>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DFD278FE-FF8E-A534-AD25-D8FB2A7A9696}"/>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29C1BB73-1D51-55EE-1733-E17D33D253A8}"/>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33BF9DEF-A308-99C6-60E5-F24D1DEDA40F}"/>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14</a:t>
            </a:fld>
            <a:endParaRPr lang="pt-BR" dirty="0"/>
          </a:p>
        </p:txBody>
      </p:sp>
    </p:spTree>
    <p:extLst>
      <p:ext uri="{BB962C8B-B14F-4D97-AF65-F5344CB8AC3E}">
        <p14:creationId xmlns:p14="http://schemas.microsoft.com/office/powerpoint/2010/main" val="3716364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766EB-12FE-10C5-F489-31678BB0A8B0}"/>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9D73789F-6083-6F03-0B9C-773D60915D87}"/>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8B35F371-D596-8CC2-F3E8-E4AB0475B6BC}"/>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B236254A-1B32-92EA-A77B-78DFD6387116}"/>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15</a:t>
            </a:fld>
            <a:endParaRPr lang="pt-BR" dirty="0"/>
          </a:p>
        </p:txBody>
      </p:sp>
    </p:spTree>
    <p:extLst>
      <p:ext uri="{BB962C8B-B14F-4D97-AF65-F5344CB8AC3E}">
        <p14:creationId xmlns:p14="http://schemas.microsoft.com/office/powerpoint/2010/main" val="3586764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49DD8-EAA6-06D9-E141-C9527620317D}"/>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E9B43A94-0A76-9ECF-049B-B47DB3099B59}"/>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ADA720BF-5285-C8D7-A99A-66B1A5CB95E9}"/>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2A2B6E6C-25B9-F3BE-8ADE-4FB736293571}"/>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16</a:t>
            </a:fld>
            <a:endParaRPr lang="pt-BR" dirty="0"/>
          </a:p>
        </p:txBody>
      </p:sp>
    </p:spTree>
    <p:extLst>
      <p:ext uri="{BB962C8B-B14F-4D97-AF65-F5344CB8AC3E}">
        <p14:creationId xmlns:p14="http://schemas.microsoft.com/office/powerpoint/2010/main" val="3257109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409F6-1421-7265-CA9A-B6E495E46B96}"/>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589FC575-EDE9-384B-ABB4-86847D576F83}"/>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223A7676-0222-E31C-DD43-55DDA8F0843B}"/>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EB8F5082-57D5-B4AA-BE3A-32EB9BB06D3C}"/>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17</a:t>
            </a:fld>
            <a:endParaRPr lang="pt-BR" dirty="0"/>
          </a:p>
        </p:txBody>
      </p:sp>
    </p:spTree>
    <p:extLst>
      <p:ext uri="{BB962C8B-B14F-4D97-AF65-F5344CB8AC3E}">
        <p14:creationId xmlns:p14="http://schemas.microsoft.com/office/powerpoint/2010/main" val="1875584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B13C5-5ED5-E471-E17B-84B3E40B9942}"/>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D62FD2DC-9AFA-ACEE-9309-5BE0D175F9E3}"/>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CEE97816-1F12-4BF2-BDA2-B18F9F29A06B}"/>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CAFA3FB9-E149-F072-6B6E-086731FA0ABA}"/>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18</a:t>
            </a:fld>
            <a:endParaRPr lang="pt-BR" dirty="0"/>
          </a:p>
        </p:txBody>
      </p:sp>
    </p:spTree>
    <p:extLst>
      <p:ext uri="{BB962C8B-B14F-4D97-AF65-F5344CB8AC3E}">
        <p14:creationId xmlns:p14="http://schemas.microsoft.com/office/powerpoint/2010/main" val="972012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4D40C-6424-8F69-9FB2-0E6FDF53F58B}"/>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68013A5A-EF6C-6CE9-333A-686862C54BAD}"/>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B013D724-6CEE-3BB2-9EFE-A7C5296FBDBF}"/>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FED2CBBC-32E5-78E3-5632-71949914CC17}"/>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19</a:t>
            </a:fld>
            <a:endParaRPr lang="pt-BR" dirty="0"/>
          </a:p>
        </p:txBody>
      </p:sp>
    </p:spTree>
    <p:extLst>
      <p:ext uri="{BB962C8B-B14F-4D97-AF65-F5344CB8AC3E}">
        <p14:creationId xmlns:p14="http://schemas.microsoft.com/office/powerpoint/2010/main" val="1928416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2</a:t>
            </a:fld>
            <a:endParaRPr lang="pt-BR"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D94B6-56D4-124E-F39D-FB6585187AFD}"/>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CFC6677C-D3BE-DE2E-B46C-E6550B1F0F63}"/>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7CF25045-AD22-81B2-99B2-5FB6F90D576A}"/>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069AA732-2D87-C316-5158-2BB783D4F44B}"/>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20</a:t>
            </a:fld>
            <a:endParaRPr lang="pt-BR" dirty="0"/>
          </a:p>
        </p:txBody>
      </p:sp>
    </p:spTree>
    <p:extLst>
      <p:ext uri="{BB962C8B-B14F-4D97-AF65-F5344CB8AC3E}">
        <p14:creationId xmlns:p14="http://schemas.microsoft.com/office/powerpoint/2010/main" val="3844426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21</a:t>
            </a:fld>
            <a:endParaRPr lang="pt-BR"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3</a:t>
            </a:fld>
            <a:endParaRPr lang="pt-BR" dirty="0"/>
          </a:p>
        </p:txBody>
      </p:sp>
    </p:spTree>
    <p:extLst>
      <p:ext uri="{BB962C8B-B14F-4D97-AF65-F5344CB8AC3E}">
        <p14:creationId xmlns:p14="http://schemas.microsoft.com/office/powerpoint/2010/main" val="27304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2692C-1A3F-BE5D-DB38-9CBD71FA7E59}"/>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C33AB534-00FB-9F74-DC3D-EC180408A16E}"/>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1F53EDF5-03BC-EC5A-B423-7628D01506EF}"/>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B23AE63B-2258-D42A-3753-705E83FF1F43}"/>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4</a:t>
            </a:fld>
            <a:endParaRPr lang="pt-BR" dirty="0"/>
          </a:p>
        </p:txBody>
      </p:sp>
    </p:spTree>
    <p:extLst>
      <p:ext uri="{BB962C8B-B14F-4D97-AF65-F5344CB8AC3E}">
        <p14:creationId xmlns:p14="http://schemas.microsoft.com/office/powerpoint/2010/main" val="2398632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86CEE-EE5E-EA3D-0246-A22D5BE3254F}"/>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64D3337D-C3F1-B527-68ED-9624D7826495}"/>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523E07C5-9B11-298D-A6AE-C36DB2218B16}"/>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B8F1CA4D-8805-4E8D-E01B-144A12291A70}"/>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5</a:t>
            </a:fld>
            <a:endParaRPr lang="pt-BR" dirty="0"/>
          </a:p>
        </p:txBody>
      </p:sp>
    </p:spTree>
    <p:extLst>
      <p:ext uri="{BB962C8B-B14F-4D97-AF65-F5344CB8AC3E}">
        <p14:creationId xmlns:p14="http://schemas.microsoft.com/office/powerpoint/2010/main" val="217057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450A0-24EB-4C67-E1F7-FC9B4A24850B}"/>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9173AA34-2CA5-D0DE-89F2-07CFAF0E1BCD}"/>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6C80F7C8-5B8C-1F57-A0AE-19437E5C145E}"/>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2EABC201-1A1A-2FE3-752F-9F6FD16E0814}"/>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6</a:t>
            </a:fld>
            <a:endParaRPr lang="pt-BR" dirty="0"/>
          </a:p>
        </p:txBody>
      </p:sp>
    </p:spTree>
    <p:extLst>
      <p:ext uri="{BB962C8B-B14F-4D97-AF65-F5344CB8AC3E}">
        <p14:creationId xmlns:p14="http://schemas.microsoft.com/office/powerpoint/2010/main" val="73848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352EF-5550-E47D-6B40-840139506406}"/>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1EC7DC26-D463-22AC-AD59-755D359D3931}"/>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CCBEA5FB-FF49-B3C0-C14A-B99DA25B68E8}"/>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419AA8AA-3433-F123-84BA-86B0925FACAB}"/>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7</a:t>
            </a:fld>
            <a:endParaRPr lang="pt-BR" dirty="0"/>
          </a:p>
        </p:txBody>
      </p:sp>
    </p:spTree>
    <p:extLst>
      <p:ext uri="{BB962C8B-B14F-4D97-AF65-F5344CB8AC3E}">
        <p14:creationId xmlns:p14="http://schemas.microsoft.com/office/powerpoint/2010/main" val="3673971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A10E2-7A59-6176-BF18-A43F4E385DC3}"/>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16AF3070-BEA4-D61E-8A06-100BE0AE6190}"/>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E898580A-5E7A-3DA2-9E40-6FA9E0A18C45}"/>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E0C28DA8-F142-E1C9-75BE-F77641C96E8B}"/>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8</a:t>
            </a:fld>
            <a:endParaRPr lang="pt-BR" dirty="0"/>
          </a:p>
        </p:txBody>
      </p:sp>
    </p:spTree>
    <p:extLst>
      <p:ext uri="{BB962C8B-B14F-4D97-AF65-F5344CB8AC3E}">
        <p14:creationId xmlns:p14="http://schemas.microsoft.com/office/powerpoint/2010/main" val="337675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5B12F-7858-69F7-B264-4DBD4AB54FEC}"/>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B8B16302-DFE5-FEDA-F347-CB0FE5B6960C}"/>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DD5169C5-F2F5-4397-9E9C-FF0FF8D10106}"/>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5D2DBC83-3D67-577C-B3D1-38D66B184DB6}"/>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9</a:t>
            </a:fld>
            <a:endParaRPr lang="pt-BR" dirty="0"/>
          </a:p>
        </p:txBody>
      </p:sp>
    </p:spTree>
    <p:extLst>
      <p:ext uri="{BB962C8B-B14F-4D97-AF65-F5344CB8AC3E}">
        <p14:creationId xmlns:p14="http://schemas.microsoft.com/office/powerpoint/2010/main" val="110636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cxnSp>
        <p:nvCxnSpPr>
          <p:cNvPr id="13" name="Conector Re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údo e tabela do título">
    <p:bg>
      <p:bgPr>
        <a:solidFill>
          <a:schemeClr val="tx1"/>
        </a:soli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a Liv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5" name="Forma Liv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7" name="Forma Liv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ço Reservado para Conteú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pt-BR" sz="2000"/>
            </a:lvl1pPr>
            <a:lvl2pPr marL="457200" indent="0">
              <a:spcBef>
                <a:spcPts val="1800"/>
              </a:spcBef>
              <a:buNone/>
              <a:defRPr lang="pt-BR" sz="2000"/>
            </a:lvl2pPr>
            <a:lvl3pPr marL="914400" indent="0">
              <a:spcBef>
                <a:spcPts val="1800"/>
              </a:spcBef>
              <a:buNone/>
              <a:defRPr lang="pt-BR" sz="2000"/>
            </a:lvl3pPr>
            <a:lvl4pPr marL="1371600" indent="0">
              <a:spcBef>
                <a:spcPts val="1800"/>
              </a:spcBef>
              <a:buNone/>
              <a:defRPr lang="pt-BR" sz="2000"/>
            </a:lvl4pPr>
            <a:lvl5pPr marL="1828800" indent="0">
              <a:spcBef>
                <a:spcPts val="1800"/>
              </a:spcBef>
              <a:buNone/>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Conteú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pt-BR" sz="2000"/>
            </a:lvl1pPr>
            <a:lvl2pPr>
              <a:spcBef>
                <a:spcPts val="600"/>
              </a:spcBef>
              <a:defRPr lang="pt-BR" sz="2000"/>
            </a:lvl2pPr>
            <a:lvl3pPr>
              <a:spcBef>
                <a:spcPts val="1800"/>
              </a:spcBef>
              <a:defRPr lang="pt-BR" sz="2000"/>
            </a:lvl3pPr>
            <a:lvl4pPr>
              <a:spcBef>
                <a:spcPts val="1800"/>
              </a:spcBef>
              <a:defRPr lang="pt-BR" sz="2000"/>
            </a:lvl4pPr>
            <a:lvl5pPr>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e Dois Conteúdos">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v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4" name="Forma Liv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Espaço Reservado para Conteú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pt-BR" sz="2000"/>
            </a:lvl1pPr>
            <a:lvl2pPr>
              <a:spcBef>
                <a:spcPts val="600"/>
              </a:spcBef>
              <a:defRPr lang="pt-BR" sz="2000"/>
            </a:lvl2pPr>
            <a:lvl3pPr>
              <a:spcBef>
                <a:spcPts val="1800"/>
              </a:spcBef>
              <a:defRPr lang="pt-BR" sz="2000"/>
            </a:lvl3pPr>
            <a:lvl4pPr>
              <a:spcBef>
                <a:spcPts val="1800"/>
              </a:spcBef>
              <a:defRPr lang="pt-BR" sz="2000"/>
            </a:lvl4pPr>
            <a:lvl5pPr>
              <a:spcBef>
                <a:spcPts val="1800"/>
              </a:spcBef>
              <a:defRPr lang="pt-BR" sz="2000"/>
            </a:lvl5pPr>
          </a:lstStyle>
          <a:p>
            <a:pPr lvl="0" rtl="0"/>
            <a:r>
              <a:rPr lang="pt-BR" dirty="0"/>
              <a:t>Clique para adicionar conteúdo</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7" name="Espaço Reservado para Conteú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pt-BR" sz="2000"/>
            </a:lvl1pPr>
            <a:lvl2pPr>
              <a:spcBef>
                <a:spcPts val="1800"/>
              </a:spcBef>
              <a:defRPr lang="pt-BR" sz="2000"/>
            </a:lvl2pPr>
            <a:lvl3pPr>
              <a:spcBef>
                <a:spcPts val="1800"/>
              </a:spcBef>
              <a:defRPr lang="pt-BR" sz="2000"/>
            </a:lvl3pPr>
            <a:lvl4pPr>
              <a:spcBef>
                <a:spcPts val="1800"/>
              </a:spcBef>
              <a:defRPr lang="pt-BR" sz="2000"/>
            </a:lvl4pPr>
            <a:lvl5pPr>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a 2">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sp>
        <p:nvSpPr>
          <p:cNvPr id="9" name="Espaço Reservado para Tabe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pt-BR"/>
            </a:lvl1pPr>
          </a:lstStyle>
          <a:p>
            <a:pPr rtl="0"/>
            <a:r>
              <a:rPr lang="pt-BR"/>
              <a:t>Clique no ícone para adicionar tabela</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pt-BR" sz="2400" b="1" i="0">
                <a:solidFill>
                  <a:schemeClr val="tx2">
                    <a:lumMod val="75000"/>
                  </a:schemeClr>
                </a:solidFill>
                <a:latin typeface="+mn-lt"/>
              </a:defRPr>
            </a:lvl1pPr>
            <a:lvl2pPr>
              <a:defRPr lang="pt-BR" sz="4000"/>
            </a:lvl2pPr>
            <a:lvl3pPr>
              <a:defRPr lang="pt-BR" sz="4000"/>
            </a:lvl3pPr>
            <a:lvl4pPr>
              <a:defRPr lang="pt-BR" sz="4000"/>
            </a:lvl4pPr>
            <a:lvl5pPr>
              <a:defRPr lang="pt-BR" sz="4000"/>
            </a:lvl5pPr>
          </a:lstStyle>
          <a:p>
            <a:pPr lvl="0" rtl="0"/>
            <a:r>
              <a:rPr lang="pt-BR"/>
              <a:t>Clique para adicionar o texto</a:t>
            </a:r>
          </a:p>
        </p:txBody>
      </p:sp>
      <p:cxnSp>
        <p:nvCxnSpPr>
          <p:cNvPr id="4" name="Conector Re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8" name="Forma Liv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9" name="Forma Liv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0" name="Forma Liv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pt-BR" sz="4400" b="1" i="0" spc="50" baseline="0">
                <a:latin typeface="+mj-lt"/>
              </a:defRPr>
            </a:lvl1pPr>
          </a:lstStyle>
          <a:p>
            <a:pPr rtl="0"/>
            <a:r>
              <a:rPr lang="pt-BR"/>
              <a:t>Clique para adicionar um título </a:t>
            </a:r>
          </a:p>
        </p:txBody>
      </p:sp>
      <p:sp>
        <p:nvSpPr>
          <p:cNvPr id="2" name="Espaço Reservado para Conteúd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pt-BR" sz="2400" b="1" i="0" kern="1200" dirty="0">
                <a:solidFill>
                  <a:schemeClr val="tx2">
                    <a:lumMod val="75000"/>
                  </a:schemeClr>
                </a:solidFill>
                <a:latin typeface="+mn-lt"/>
                <a:ea typeface="+mn-ea"/>
                <a:cs typeface="+mn-cs"/>
              </a:defRPr>
            </a:lvl1pPr>
            <a:lvl2pPr indent="-283464">
              <a:spcBef>
                <a:spcPts val="600"/>
              </a:spcBef>
              <a:defRPr lang="pt-BR" sz="2000"/>
            </a:lvl2pPr>
            <a:lvl3pPr indent="-283464">
              <a:spcBef>
                <a:spcPts val="1800"/>
              </a:spcBef>
              <a:defRPr lang="pt-BR" sz="2000"/>
            </a:lvl3pPr>
            <a:lvl4pPr indent="-283464">
              <a:spcBef>
                <a:spcPts val="1800"/>
              </a:spcBef>
              <a:defRPr lang="pt-BR" sz="2000"/>
            </a:lvl4pPr>
            <a:lvl5pPr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3" name="Espaço Reservado para o Número do Slide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42" name="Espaço Reservado para Dat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pt-BR"/>
            </a:defPPr>
          </a:lstStyle>
          <a:p>
            <a:pPr rtl="0"/>
            <a:endParaRPr lang="pt-BR" dirty="0">
              <a:latin typeface="+mn-lt"/>
            </a:endParaRPr>
          </a:p>
        </p:txBody>
      </p:sp>
      <p:cxnSp>
        <p:nvCxnSpPr>
          <p:cNvPr id="4" name="Conector Re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a seção">
    <p:bg>
      <p:bgPr>
        <a:solidFill>
          <a:schemeClr val="accent3"/>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pt-BR" sz="2000">
                <a:solidFill>
                  <a:schemeClr val="tx1"/>
                </a:solidFill>
              </a:defRPr>
            </a:lvl1pPr>
          </a:lstStyle>
          <a:p>
            <a:pPr rtl="0"/>
            <a:r>
              <a:rPr lang="pt-BR"/>
              <a:t>Clique no ícone para adicionar uma imagem</a:t>
            </a:r>
          </a:p>
        </p:txBody>
      </p:sp>
      <p:sp>
        <p:nvSpPr>
          <p:cNvPr id="18" name="Títu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pt-BR" sz="6000" b="1" i="0" baseline="0">
                <a:solidFill>
                  <a:schemeClr val="tx1"/>
                </a:solidFill>
                <a:latin typeface="+mj-lt"/>
              </a:defRPr>
            </a:lvl1pPr>
          </a:lstStyle>
          <a:p>
            <a:pPr rtl="0"/>
            <a:r>
              <a:rPr lang="pt-BR"/>
              <a:t>Clique para adicionar um título </a:t>
            </a:r>
          </a:p>
        </p:txBody>
      </p:sp>
      <p:sp>
        <p:nvSpPr>
          <p:cNvPr id="7" name="Retângu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2">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sp>
        <p:nvSpPr>
          <p:cNvPr id="6" name="Espaço Reservado para Imagem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pt-BR" sz="2000"/>
            </a:lvl1pPr>
          </a:lstStyle>
          <a:p>
            <a:pPr rtl="0"/>
            <a:r>
              <a:rPr lang="pt-BR"/>
              <a:t>Clique no ícone para adicionar uma imagem</a:t>
            </a:r>
          </a:p>
        </p:txBody>
      </p: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pt-BR" sz="2400" b="1" i="0">
                <a:solidFill>
                  <a:schemeClr val="tx2">
                    <a:lumMod val="75000"/>
                  </a:schemeClr>
                </a:solidFill>
                <a:latin typeface="+mn-lt"/>
              </a:defRPr>
            </a:lvl1pPr>
            <a:lvl2pPr>
              <a:defRPr lang="pt-BR" sz="4000"/>
            </a:lvl2pPr>
            <a:lvl3pPr>
              <a:defRPr lang="pt-BR" sz="4000"/>
            </a:lvl3pPr>
            <a:lvl4pPr>
              <a:defRPr lang="pt-BR" sz="4000"/>
            </a:lvl4pPr>
            <a:lvl5pPr>
              <a:defRPr lang="pt-BR" sz="4000"/>
            </a:lvl5pPr>
          </a:lstStyle>
          <a:p>
            <a:pPr lvl="0" rtl="0"/>
            <a:r>
              <a:rPr lang="pt-BR"/>
              <a:t>Clique para adicionar o texto</a:t>
            </a:r>
          </a:p>
        </p:txBody>
      </p:sp>
      <p:cxnSp>
        <p:nvCxnSpPr>
          <p:cNvPr id="7" name="Conector Re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sumo 2">
    <p:bg>
      <p:bgPr>
        <a:solidFill>
          <a:schemeClr val="tx1"/>
        </a:solidFill>
        <a:effectLst/>
      </p:bgPr>
    </p:bg>
    <p:spTree>
      <p:nvGrpSpPr>
        <p:cNvPr id="1" name=""/>
        <p:cNvGrpSpPr/>
        <p:nvPr/>
      </p:nvGrpSpPr>
      <p:grpSpPr>
        <a:xfrm>
          <a:off x="0" y="0"/>
          <a:ext cx="0" cy="0"/>
          <a:chOff x="0" y="0"/>
          <a:chExt cx="0" cy="0"/>
        </a:xfrm>
      </p:grpSpPr>
      <p:cxnSp>
        <p:nvCxnSpPr>
          <p:cNvPr id="9" name="Conector Re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a Liv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pt-BR" sz="4400" b="1" i="0">
                <a:latin typeface="+mj-lt"/>
              </a:defRPr>
            </a:lvl1pPr>
          </a:lstStyle>
          <a:p>
            <a:pPr rtl="0"/>
            <a:r>
              <a:rPr lang="pt-BR"/>
              <a:t>Clique para adicionar um título </a:t>
            </a:r>
          </a:p>
        </p:txBody>
      </p:sp>
      <p:sp>
        <p:nvSpPr>
          <p:cNvPr id="2" name="Espaço Reservado para Conteúd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pt-BR" sz="2000"/>
            </a:lvl1pPr>
            <a:lvl2pPr indent="-283464">
              <a:spcBef>
                <a:spcPts val="1800"/>
              </a:spcBef>
              <a:defRPr lang="pt-BR" sz="2000"/>
            </a:lvl2pPr>
            <a:lvl3pPr indent="-283464">
              <a:spcBef>
                <a:spcPts val="1800"/>
              </a:spcBef>
              <a:defRPr lang="pt-BR" sz="2000"/>
            </a:lvl3pPr>
            <a:lvl4pPr indent="-283464">
              <a:spcBef>
                <a:spcPts val="1800"/>
              </a:spcBef>
              <a:defRPr lang="pt-BR" sz="2000"/>
            </a:lvl4pPr>
            <a:lvl5pPr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8" name="Espaço Reservado para o Número do Slide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5" name="Espaço Reservado para Dat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cxnSp>
        <p:nvCxnSpPr>
          <p:cNvPr id="13" name="Conector Re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pt-BR" sz="2400" b="1" i="0">
                <a:solidFill>
                  <a:schemeClr val="tx2">
                    <a:lumMod val="75000"/>
                  </a:schemeClr>
                </a:solidFill>
                <a:latin typeface="+mn-lt"/>
              </a:defRPr>
            </a:lvl1pPr>
            <a:lvl2pPr>
              <a:defRPr lang="pt-BR" sz="4000"/>
            </a:lvl2pPr>
            <a:lvl3pPr>
              <a:defRPr lang="pt-BR" sz="4000"/>
            </a:lvl3pPr>
            <a:lvl4pPr>
              <a:defRPr lang="pt-BR" sz="4000"/>
            </a:lvl4pPr>
            <a:lvl5pPr>
              <a:defRPr lang="pt-BR" sz="4000"/>
            </a:lvl5pPr>
          </a:lstStyle>
          <a:p>
            <a:pPr lvl="0" rtl="0"/>
            <a:r>
              <a:rPr lang="pt-BR"/>
              <a:t>Clique para adicionar o texto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Dois Conteúdos 2">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v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4" name="Forma Liv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sp>
        <p:nvSpPr>
          <p:cNvPr id="2" name="Espaço Reservado para Conteúd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pt-BR" sz="2000"/>
            </a:lvl1pPr>
            <a:lvl2pPr marL="283464" indent="-283464">
              <a:spcBef>
                <a:spcPts val="1800"/>
              </a:spcBef>
              <a:defRPr lang="pt-BR" sz="2000"/>
            </a:lvl2pPr>
            <a:lvl3pPr marL="594360" indent="-283464">
              <a:spcBef>
                <a:spcPts val="1800"/>
              </a:spcBef>
              <a:defRPr lang="pt-BR" sz="2000"/>
            </a:lvl3pPr>
            <a:lvl4pPr marL="822960" indent="-283464">
              <a:spcBef>
                <a:spcPts val="1800"/>
              </a:spcBef>
              <a:defRPr lang="pt-BR" sz="2000"/>
            </a:lvl4pPr>
            <a:lvl5pPr marL="1005840"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3" name="Espaço Reservado para Conteúd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pt-BR" sz="2000"/>
            </a:lvl1pPr>
            <a:lvl2pPr marL="283464" indent="-283464">
              <a:spcBef>
                <a:spcPts val="1800"/>
              </a:spcBef>
              <a:defRPr lang="pt-BR" sz="2000"/>
            </a:lvl2pPr>
            <a:lvl3pPr marL="548640" indent="-283464">
              <a:spcBef>
                <a:spcPts val="1800"/>
              </a:spcBef>
              <a:defRPr lang="pt-BR" sz="2000"/>
            </a:lvl3pPr>
            <a:lvl4pPr marL="822960" indent="-283464">
              <a:spcBef>
                <a:spcPts val="1800"/>
              </a:spcBef>
              <a:defRPr lang="pt-BR" sz="2000"/>
            </a:lvl4pPr>
            <a:lvl5pPr marL="1005840"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e Conteúdo ">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4" name="Forma Liv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8" name="Forma Liv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pt-BR"/>
              </a:defPPr>
            </a:lstStyle>
            <a:p>
              <a:pPr rtl="0"/>
              <a:endParaRPr lang="pt-BR" dirty="0"/>
            </a:p>
          </p:txBody>
        </p:sp>
        <p:sp>
          <p:nvSpPr>
            <p:cNvPr id="19" name="Forma Liv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ço Reservado para Conteú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pt-BR" sz="2000"/>
            </a:lvl1pPr>
            <a:lvl2pPr marL="914400" indent="-457200">
              <a:spcBef>
                <a:spcPts val="1800"/>
              </a:spcBef>
              <a:buFont typeface="+mj-lt"/>
              <a:buAutoNum type="alphaLcPeriod"/>
              <a:defRPr lang="pt-BR" sz="2000"/>
            </a:lvl2pPr>
            <a:lvl3pPr marL="1371600" indent="-457200">
              <a:spcBef>
                <a:spcPts val="1800"/>
              </a:spcBef>
              <a:buFont typeface="+mj-lt"/>
              <a:buAutoNum type="arabicParenR"/>
              <a:defRPr lang="pt-BR" sz="2000"/>
            </a:lvl3pPr>
            <a:lvl4pPr marL="1371600" indent="0">
              <a:spcBef>
                <a:spcPts val="1800"/>
              </a:spcBef>
              <a:buFont typeface="+mj-lt"/>
              <a:buNone/>
              <a:defRPr lang="pt-BR" sz="2000"/>
            </a:lvl4pPr>
            <a:lvl5pPr marL="2286000" indent="-457200">
              <a:spcBef>
                <a:spcPts val="1800"/>
              </a:spcBef>
              <a:buFont typeface="+mj-lt"/>
              <a:buAutoNum type="arabicPeriod"/>
              <a:defRPr lang="pt-BR" sz="2000"/>
            </a:lvl5pPr>
          </a:lstStyle>
          <a:p>
            <a:pPr lvl="0" rtl="0"/>
            <a:r>
              <a:rPr lang="pt-BR"/>
              <a:t>Clique para adicionar conteúdo</a:t>
            </a:r>
          </a:p>
          <a:p>
            <a:pPr lvl="1" rtl="0"/>
            <a:r>
              <a:rPr lang="pt-BR"/>
              <a:t>Segundo nível</a:t>
            </a:r>
          </a:p>
          <a:p>
            <a:pPr lvl="2" rtl="0"/>
            <a:r>
              <a:rPr lang="pt-BR"/>
              <a:t>Terceiro nível</a:t>
            </a:r>
          </a:p>
          <a:p>
            <a:pPr lvl="3" rtl="0"/>
            <a:endParaRPr lang="pt-BR" dirty="0"/>
          </a:p>
        </p:txBody>
      </p:sp>
      <p:sp>
        <p:nvSpPr>
          <p:cNvPr id="2" name="Espaço Reservado para Conteúd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pt-BR" sz="2000"/>
            </a:lvl1pPr>
            <a:lvl2pPr marL="283464" indent="-283464">
              <a:spcBef>
                <a:spcPts val="1800"/>
              </a:spcBef>
              <a:defRPr lang="pt-BR" sz="2000"/>
            </a:lvl2pPr>
            <a:lvl3pPr marL="548640" indent="-283464">
              <a:spcBef>
                <a:spcPts val="1800"/>
              </a:spcBef>
              <a:defRPr lang="pt-BR" sz="2000"/>
            </a:lvl3pPr>
            <a:lvl4pPr marL="822960" indent="-283464">
              <a:spcBef>
                <a:spcPts val="1800"/>
              </a:spcBef>
              <a:defRPr lang="pt-BR" sz="2000"/>
            </a:lvl4pPr>
            <a:lvl5pPr marL="1005840"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údo e imagem do título">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sp>
        <p:nvSpPr>
          <p:cNvPr id="3" name="Espaço Reservado para Conteúd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pt-BR" sz="2000"/>
            </a:lvl1pPr>
            <a:lvl2pPr indent="-283464">
              <a:spcBef>
                <a:spcPts val="1800"/>
              </a:spcBef>
              <a:defRPr lang="pt-BR" sz="2000"/>
            </a:lvl2pPr>
            <a:lvl3pPr indent="-283464">
              <a:spcBef>
                <a:spcPts val="1800"/>
              </a:spcBef>
              <a:defRPr lang="pt-BR" sz="2000"/>
            </a:lvl3pPr>
            <a:lvl4pPr indent="-283464">
              <a:spcBef>
                <a:spcPts val="1800"/>
              </a:spcBef>
              <a:defRPr lang="pt-BR" sz="2000"/>
            </a:lvl4pPr>
            <a:lvl5pPr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Espaço Reservado para Imagem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pt-BR" sz="2000">
                <a:solidFill>
                  <a:schemeClr val="bg1"/>
                </a:solidFill>
              </a:defRPr>
            </a:lvl1pPr>
          </a:lstStyle>
          <a:p>
            <a:pPr rtl="0"/>
            <a:r>
              <a:rPr lang="pt-BR"/>
              <a:t>Clique no ícone para adicionar uma imagem</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2" name="Espaço Reservado para Títu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pt-BR"/>
            </a:defPPr>
          </a:lstStyle>
          <a:p>
            <a:pPr rtl="0"/>
            <a:r>
              <a:rPr lang="pt-BR"/>
              <a:t>Clique para editar o estilo de título Mestre</a:t>
            </a:r>
          </a:p>
        </p:txBody>
      </p:sp>
      <p:sp>
        <p:nvSpPr>
          <p:cNvPr id="30" name="Espaço Reservado para Dat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pt-BR" sz="1100" b="0" i="0">
                <a:solidFill>
                  <a:schemeClr val="bg1"/>
                </a:solidFill>
                <a:latin typeface="+mn-lt"/>
              </a:defRPr>
            </a:lvl1pPr>
          </a:lstStyle>
          <a:p>
            <a:pPr rtl="0"/>
            <a:endParaRPr lang="pt-BR" dirty="0">
              <a:latin typeface="+mn-lt"/>
            </a:endParaRPr>
          </a:p>
        </p:txBody>
      </p:sp>
      <p:sp>
        <p:nvSpPr>
          <p:cNvPr id="32" name="Espaço Reservado para o Número do Slide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pt-BR" sz="1100" b="1" i="0">
                <a:solidFill>
                  <a:schemeClr val="bg1"/>
                </a:solidFill>
                <a:latin typeface="+mn-lt"/>
              </a:defRPr>
            </a:lvl1pPr>
          </a:lstStyle>
          <a:p>
            <a:pPr rtl="0"/>
            <a:fld id="{294A09A9-5501-47C1-A89A-A340965A2BE2}" type="slidenum">
              <a:rPr lang="pt-BR" smtClean="0"/>
              <a:pPr rtl="0"/>
              <a:t>‹nº›</a:t>
            </a:fld>
            <a:endParaRPr lang="pt-BR"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pt-BR" sz="4400" b="1" i="0" kern="1200" spc="100" baseline="0">
          <a:solidFill>
            <a:schemeClr val="bg1"/>
          </a:solidFill>
          <a:latin typeface="+mj-lt"/>
          <a:ea typeface="+mj-ea"/>
          <a:cs typeface="+mj-cs"/>
        </a:defRPr>
      </a:lvl1pPr>
      <a:lvl2pPr eaLnBrk="1" hangingPunct="1">
        <a:defRPr lang="pt-BR">
          <a:solidFill>
            <a:schemeClr val="tx2"/>
          </a:solidFill>
        </a:defRPr>
      </a:lvl2pPr>
      <a:lvl3pPr eaLnBrk="1" hangingPunct="1">
        <a:defRPr lang="pt-BR">
          <a:solidFill>
            <a:schemeClr val="tx2"/>
          </a:solidFill>
        </a:defRPr>
      </a:lvl3pPr>
      <a:lvl4pPr eaLnBrk="1" hangingPunct="1">
        <a:defRPr lang="pt-BR">
          <a:solidFill>
            <a:schemeClr val="tx2"/>
          </a:solidFill>
        </a:defRPr>
      </a:lvl4pPr>
      <a:lvl5pPr eaLnBrk="1" hangingPunct="1">
        <a:defRPr lang="pt-BR">
          <a:solidFill>
            <a:schemeClr val="tx2"/>
          </a:solidFill>
        </a:defRPr>
      </a:lvl5pPr>
      <a:lvl6pPr eaLnBrk="1" hangingPunct="1">
        <a:defRPr lang="pt-BR">
          <a:solidFill>
            <a:schemeClr val="tx2"/>
          </a:solidFill>
        </a:defRPr>
      </a:lvl6pPr>
      <a:lvl7pPr eaLnBrk="1" hangingPunct="1">
        <a:defRPr lang="pt-BR">
          <a:solidFill>
            <a:schemeClr val="tx2"/>
          </a:solidFill>
        </a:defRPr>
      </a:lvl7pPr>
      <a:lvl8pPr eaLnBrk="1" hangingPunct="1">
        <a:defRPr lang="pt-BR">
          <a:solidFill>
            <a:schemeClr val="tx2"/>
          </a:solidFill>
        </a:defRPr>
      </a:lvl8pPr>
      <a:lvl9pPr eaLnBrk="1" hangingPunct="1">
        <a:defRPr lang="pt-B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pt-B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pt-B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pt-B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pt-B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pt-B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1D9D6-2977-ABCD-FDF8-51AFA5064E54}"/>
              </a:ext>
            </a:extLst>
          </p:cNvPr>
          <p:cNvSpPr>
            <a:spLocks noGrp="1"/>
          </p:cNvSpPr>
          <p:nvPr>
            <p:ph type="ctrTitle"/>
          </p:nvPr>
        </p:nvSpPr>
        <p:spPr>
          <a:xfrm>
            <a:off x="6564735" y="1905249"/>
            <a:ext cx="5295169" cy="1690141"/>
          </a:xfrm>
        </p:spPr>
        <p:txBody>
          <a:bodyPr rtlCol="0"/>
          <a:lstStyle>
            <a:defPPr>
              <a:defRPr lang="pt-BR"/>
            </a:defPPr>
          </a:lstStyle>
          <a:p>
            <a:pPr rtl="0">
              <a:lnSpc>
                <a:spcPct val="100000"/>
              </a:lnSpc>
            </a:pPr>
            <a:r>
              <a:rPr lang="pt-BR" sz="4000" dirty="0">
                <a:solidFill>
                  <a:srgbClr val="002060"/>
                </a:solidFill>
              </a:rPr>
              <a:t>FRONT-END</a:t>
            </a:r>
            <a:r>
              <a:rPr lang="pt-BR" sz="4000" dirty="0"/>
              <a:t> FRAMEWORKS </a:t>
            </a:r>
            <a:endParaRPr lang="pt-BR" sz="4000" b="0" dirty="0">
              <a:solidFill>
                <a:srgbClr val="0070C0"/>
              </a:solidFill>
            </a:endParaRPr>
          </a:p>
        </p:txBody>
      </p:sp>
      <p:pic>
        <p:nvPicPr>
          <p:cNvPr id="1026" name="Picture 2" descr="Comunicado | UNINASSAU">
            <a:extLst>
              <a:ext uri="{FF2B5EF4-FFF2-40B4-BE49-F238E27FC236}">
                <a16:creationId xmlns:a16="http://schemas.microsoft.com/office/drawing/2014/main" id="{0BE46C83-2E5C-BDEC-878E-105A066B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273" y="2160743"/>
            <a:ext cx="3464841" cy="1357360"/>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9FD9540F-1B58-3BCE-1A74-A791FFA2A1CE}"/>
              </a:ext>
            </a:extLst>
          </p:cNvPr>
          <p:cNvSpPr txBox="1"/>
          <p:nvPr/>
        </p:nvSpPr>
        <p:spPr>
          <a:xfrm>
            <a:off x="6303114" y="4169744"/>
            <a:ext cx="5049514" cy="369332"/>
          </a:xfrm>
          <a:prstGeom prst="rect">
            <a:avLst/>
          </a:prstGeom>
          <a:noFill/>
        </p:spPr>
        <p:txBody>
          <a:bodyPr wrap="square" rtlCol="0">
            <a:spAutoFit/>
          </a:bodyPr>
          <a:lstStyle/>
          <a:p>
            <a:r>
              <a:rPr lang="pt-BR" dirty="0">
                <a:solidFill>
                  <a:schemeClr val="bg1"/>
                </a:solidFill>
                <a:latin typeface="CIDFont+F1"/>
              </a:rPr>
              <a:t>Prof. </a:t>
            </a:r>
            <a:r>
              <a:rPr lang="pt-BR" dirty="0" err="1">
                <a:solidFill>
                  <a:schemeClr val="bg1"/>
                </a:solidFill>
                <a:latin typeface="CIDFont+F1"/>
              </a:rPr>
              <a:t>MSc</a:t>
            </a:r>
            <a:r>
              <a:rPr lang="pt-BR" b="1" dirty="0">
                <a:solidFill>
                  <a:schemeClr val="bg1"/>
                </a:solidFill>
              </a:rPr>
              <a:t>. </a:t>
            </a:r>
            <a:r>
              <a:rPr lang="pt-BR" dirty="0">
                <a:solidFill>
                  <a:schemeClr val="bg1"/>
                </a:solidFill>
              </a:rPr>
              <a:t>Emmanoel Monteiro S. Junior</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FE951A0-8AD0-BED0-CD7A-741E7EE695A3}"/>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7C9D73FB-B2E2-3942-48D8-8C84C4A01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126BFAA9-0C99-968D-738A-8AF05879C2BB}"/>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9" name="Título 2">
            <a:extLst>
              <a:ext uri="{FF2B5EF4-FFF2-40B4-BE49-F238E27FC236}">
                <a16:creationId xmlns:a16="http://schemas.microsoft.com/office/drawing/2014/main" id="{158BBA6C-FF29-30FA-A6A0-33962DA79C71}"/>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1. INTRODUÇÃO À FRAMEWORKS</a:t>
            </a:r>
          </a:p>
        </p:txBody>
      </p:sp>
      <p:pic>
        <p:nvPicPr>
          <p:cNvPr id="4098" name="Picture 2" descr="Micro Frontends, Explained">
            <a:extLst>
              <a:ext uri="{FF2B5EF4-FFF2-40B4-BE49-F238E27FC236}">
                <a16:creationId xmlns:a16="http://schemas.microsoft.com/office/drawing/2014/main" id="{043528F8-02D8-BBAB-5048-A2154E605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5528" y="2149401"/>
            <a:ext cx="7652471" cy="4307781"/>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E8957A08-91B4-6747-7374-973C9827EE35}"/>
              </a:ext>
            </a:extLst>
          </p:cNvPr>
          <p:cNvSpPr txBox="1"/>
          <p:nvPr/>
        </p:nvSpPr>
        <p:spPr>
          <a:xfrm>
            <a:off x="594360" y="2423712"/>
            <a:ext cx="1951510" cy="923330"/>
          </a:xfrm>
          <a:prstGeom prst="rect">
            <a:avLst/>
          </a:prstGeom>
          <a:noFill/>
        </p:spPr>
        <p:txBody>
          <a:bodyPr wrap="square">
            <a:spAutoFit/>
          </a:bodyPr>
          <a:lstStyle/>
          <a:p>
            <a:r>
              <a:rPr lang="pt-BR" b="1" dirty="0">
                <a:solidFill>
                  <a:srgbClr val="002060"/>
                </a:solidFill>
              </a:rPr>
              <a:t>Necessidade de Otimização e Padronização</a:t>
            </a:r>
          </a:p>
        </p:txBody>
      </p:sp>
    </p:spTree>
    <p:extLst>
      <p:ext uri="{BB962C8B-B14F-4D97-AF65-F5344CB8AC3E}">
        <p14:creationId xmlns:p14="http://schemas.microsoft.com/office/powerpoint/2010/main" val="188629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5CEBE50-DAD8-A885-079D-A8F6AAEB36F3}"/>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C44AAA67-E0F5-B8E8-6C6B-6ADB15D25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5878C34C-24B4-C515-4839-7FF84A2B378E}"/>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9" name="Título 2">
            <a:extLst>
              <a:ext uri="{FF2B5EF4-FFF2-40B4-BE49-F238E27FC236}">
                <a16:creationId xmlns:a16="http://schemas.microsoft.com/office/drawing/2014/main" id="{BC9C3AED-D58C-88A2-45E1-DBA369F8E153}"/>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2. O QUE SÃO FRAMEWORKS</a:t>
            </a:r>
          </a:p>
        </p:txBody>
      </p:sp>
      <p:sp>
        <p:nvSpPr>
          <p:cNvPr id="3" name="CaixaDeTexto 2">
            <a:extLst>
              <a:ext uri="{FF2B5EF4-FFF2-40B4-BE49-F238E27FC236}">
                <a16:creationId xmlns:a16="http://schemas.microsoft.com/office/drawing/2014/main" id="{47B030BD-4FBD-24C6-898D-65435A0BE9D9}"/>
              </a:ext>
            </a:extLst>
          </p:cNvPr>
          <p:cNvSpPr txBox="1"/>
          <p:nvPr/>
        </p:nvSpPr>
        <p:spPr>
          <a:xfrm>
            <a:off x="484178" y="2296497"/>
            <a:ext cx="4683568" cy="1631216"/>
          </a:xfrm>
          <a:prstGeom prst="rect">
            <a:avLst/>
          </a:prstGeom>
          <a:noFill/>
        </p:spPr>
        <p:txBody>
          <a:bodyPr wrap="square">
            <a:spAutoFit/>
          </a:bodyPr>
          <a:lstStyle/>
          <a:p>
            <a:pPr algn="just"/>
            <a:r>
              <a:rPr lang="pt-BR" sz="2000" dirty="0">
                <a:solidFill>
                  <a:schemeClr val="bg1"/>
                </a:solidFill>
                <a:latin typeface="CIDFont+F1"/>
              </a:rPr>
              <a:t>Framework é uma estrutura (um "esqueleto" ou "caixa de ferramentas") </a:t>
            </a:r>
            <a:r>
              <a:rPr lang="pt-BR" sz="2000" b="1" dirty="0">
                <a:solidFill>
                  <a:schemeClr val="bg1"/>
                </a:solidFill>
                <a:latin typeface="CIDFont+F1"/>
              </a:rPr>
              <a:t>que fornece um conjunto de funcionalidades, padrões de design e convenções </a:t>
            </a:r>
            <a:r>
              <a:rPr lang="pt-BR" sz="2000" dirty="0">
                <a:solidFill>
                  <a:schemeClr val="bg1"/>
                </a:solidFill>
                <a:latin typeface="CIDFont+F1"/>
              </a:rPr>
              <a:t>para acelerar o desenvolvimento de aplicações. </a:t>
            </a:r>
            <a:endParaRPr lang="pt-BR" sz="2000" b="1" dirty="0">
              <a:solidFill>
                <a:schemeClr val="bg1"/>
              </a:solidFill>
              <a:latin typeface="CIDFont+F1"/>
            </a:endParaRPr>
          </a:p>
        </p:txBody>
      </p:sp>
      <p:pic>
        <p:nvPicPr>
          <p:cNvPr id="4" name="Picture 2" descr="12 Frameworks Front-End para você Conhecer e Aprender - Parte 1">
            <a:extLst>
              <a:ext uri="{FF2B5EF4-FFF2-40B4-BE49-F238E27FC236}">
                <a16:creationId xmlns:a16="http://schemas.microsoft.com/office/drawing/2014/main" id="{75BE2058-1321-0F67-FB9F-414041CA09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551" y="2747433"/>
            <a:ext cx="6023609" cy="302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93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DDF209B-D41F-6E0D-CEBD-9325425CFA2E}"/>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357C77E6-AD4A-0A75-6577-B15A9EE46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983FE3A9-2D47-EDE8-3A18-14DF3550C0D1}"/>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9" name="Título 2">
            <a:extLst>
              <a:ext uri="{FF2B5EF4-FFF2-40B4-BE49-F238E27FC236}">
                <a16:creationId xmlns:a16="http://schemas.microsoft.com/office/drawing/2014/main" id="{5C46279B-4CC0-4398-04AF-504612145F94}"/>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2. O QUE SÃO FRAMEWORKS</a:t>
            </a:r>
          </a:p>
        </p:txBody>
      </p:sp>
      <p:sp>
        <p:nvSpPr>
          <p:cNvPr id="3" name="CaixaDeTexto 2">
            <a:extLst>
              <a:ext uri="{FF2B5EF4-FFF2-40B4-BE49-F238E27FC236}">
                <a16:creationId xmlns:a16="http://schemas.microsoft.com/office/drawing/2014/main" id="{A9B07B79-7E4A-6284-AEF6-1E9B9C017FF2}"/>
              </a:ext>
            </a:extLst>
          </p:cNvPr>
          <p:cNvSpPr txBox="1"/>
          <p:nvPr/>
        </p:nvSpPr>
        <p:spPr>
          <a:xfrm>
            <a:off x="484178" y="2296497"/>
            <a:ext cx="4683568" cy="400110"/>
          </a:xfrm>
          <a:prstGeom prst="rect">
            <a:avLst/>
          </a:prstGeom>
          <a:noFill/>
        </p:spPr>
        <p:txBody>
          <a:bodyPr wrap="square">
            <a:spAutoFit/>
          </a:bodyPr>
          <a:lstStyle/>
          <a:p>
            <a:pPr algn="just"/>
            <a:r>
              <a:rPr lang="pt-BR" sz="2000" dirty="0">
                <a:solidFill>
                  <a:schemeClr val="bg1"/>
                </a:solidFill>
                <a:latin typeface="CIDFont+F1"/>
              </a:rPr>
              <a:t>Diferença entre </a:t>
            </a:r>
            <a:r>
              <a:rPr lang="pt-BR" sz="2000" b="1" dirty="0">
                <a:solidFill>
                  <a:schemeClr val="bg1"/>
                </a:solidFill>
                <a:latin typeface="CIDFont+F1"/>
              </a:rPr>
              <a:t>Framework</a:t>
            </a:r>
            <a:r>
              <a:rPr lang="pt-BR" sz="2000" dirty="0">
                <a:solidFill>
                  <a:schemeClr val="bg1"/>
                </a:solidFill>
                <a:latin typeface="CIDFont+F1"/>
              </a:rPr>
              <a:t> e </a:t>
            </a:r>
            <a:r>
              <a:rPr lang="pt-BR" sz="2000" b="1" dirty="0">
                <a:solidFill>
                  <a:schemeClr val="bg1"/>
                </a:solidFill>
                <a:latin typeface="CIDFont+F1"/>
              </a:rPr>
              <a:t>Bibliotecas</a:t>
            </a:r>
          </a:p>
        </p:txBody>
      </p:sp>
      <p:pic>
        <p:nvPicPr>
          <p:cNvPr id="5122" name="Picture 2" descr="Framework x Biblioteca x Toolkit - O que são e qual a diferença?">
            <a:extLst>
              <a:ext uri="{FF2B5EF4-FFF2-40B4-BE49-F238E27FC236}">
                <a16:creationId xmlns:a16="http://schemas.microsoft.com/office/drawing/2014/main" id="{B2B97809-FF68-6255-F036-4D3FF772B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72" y="2900666"/>
            <a:ext cx="5724525" cy="2828925"/>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AF76C2A1-053A-1EFA-F608-21FE1178401B}"/>
              </a:ext>
            </a:extLst>
          </p:cNvPr>
          <p:cNvSpPr txBox="1"/>
          <p:nvPr/>
        </p:nvSpPr>
        <p:spPr>
          <a:xfrm>
            <a:off x="5856797" y="2476521"/>
            <a:ext cx="4683568" cy="2431435"/>
          </a:xfrm>
          <a:prstGeom prst="rect">
            <a:avLst/>
          </a:prstGeom>
          <a:noFill/>
        </p:spPr>
        <p:txBody>
          <a:bodyPr wrap="square">
            <a:spAutoFit/>
          </a:bodyPr>
          <a:lstStyle/>
          <a:p>
            <a:r>
              <a:rPr lang="pt-BR" sz="2000" b="1" dirty="0">
                <a:solidFill>
                  <a:schemeClr val="bg1"/>
                </a:solidFill>
                <a:latin typeface="CIDFont+F1"/>
              </a:rPr>
              <a:t>Framework</a:t>
            </a:r>
          </a:p>
          <a:p>
            <a:br>
              <a:rPr lang="pt-BR" sz="2000" dirty="0">
                <a:solidFill>
                  <a:schemeClr val="bg1"/>
                </a:solidFill>
                <a:latin typeface="CIDFont+F1"/>
              </a:rPr>
            </a:br>
            <a:r>
              <a:rPr lang="pt-BR" sz="1600" dirty="0">
                <a:solidFill>
                  <a:schemeClr val="bg1"/>
                </a:solidFill>
                <a:latin typeface="CIDFont+F1"/>
              </a:rPr>
              <a:t>Um framework é </a:t>
            </a:r>
            <a:r>
              <a:rPr lang="pt-BR" sz="1600" b="1" dirty="0">
                <a:solidFill>
                  <a:schemeClr val="bg1"/>
                </a:solidFill>
                <a:latin typeface="CIDFont+F1"/>
              </a:rPr>
              <a:t>uma estrutura genérica que fornece uma arquitetura padrão</a:t>
            </a:r>
            <a:r>
              <a:rPr lang="pt-BR" sz="1600" dirty="0">
                <a:solidFill>
                  <a:schemeClr val="bg1"/>
                </a:solidFill>
                <a:latin typeface="CIDFont+F1"/>
              </a:rPr>
              <a:t>, um esqueleto com a qual podemos desenvolver um software específico. Essa abstração permite que padrões de design comuns sejam facilmente reutilizados, enquanto ainda permite que os detalhes de regra de negócio sejam deixados para os desenvolvedores.</a:t>
            </a:r>
            <a:endParaRPr lang="pt-BR" sz="1600" b="1" dirty="0">
              <a:solidFill>
                <a:schemeClr val="bg1"/>
              </a:solidFill>
              <a:latin typeface="CIDFont+F1"/>
            </a:endParaRPr>
          </a:p>
        </p:txBody>
      </p:sp>
      <p:sp>
        <p:nvSpPr>
          <p:cNvPr id="5" name="CaixaDeTexto 4">
            <a:extLst>
              <a:ext uri="{FF2B5EF4-FFF2-40B4-BE49-F238E27FC236}">
                <a16:creationId xmlns:a16="http://schemas.microsoft.com/office/drawing/2014/main" id="{3BE7B7F0-A0FB-8122-7DC6-D039CEBC9333}"/>
              </a:ext>
            </a:extLst>
          </p:cNvPr>
          <p:cNvSpPr txBox="1"/>
          <p:nvPr/>
        </p:nvSpPr>
        <p:spPr>
          <a:xfrm>
            <a:off x="5856797" y="5021378"/>
            <a:ext cx="4683568" cy="1446550"/>
          </a:xfrm>
          <a:prstGeom prst="rect">
            <a:avLst/>
          </a:prstGeom>
          <a:noFill/>
        </p:spPr>
        <p:txBody>
          <a:bodyPr wrap="square">
            <a:spAutoFit/>
          </a:bodyPr>
          <a:lstStyle/>
          <a:p>
            <a:r>
              <a:rPr lang="pt-BR" sz="2000" b="1" dirty="0">
                <a:solidFill>
                  <a:schemeClr val="bg1"/>
                </a:solidFill>
                <a:latin typeface="CIDFont+F1"/>
              </a:rPr>
              <a:t>Biblioteca</a:t>
            </a:r>
          </a:p>
          <a:p>
            <a:br>
              <a:rPr lang="pt-BR" sz="2000" dirty="0">
                <a:solidFill>
                  <a:schemeClr val="bg1"/>
                </a:solidFill>
                <a:latin typeface="CIDFont+F1"/>
              </a:rPr>
            </a:br>
            <a:r>
              <a:rPr lang="pt-BR" sz="1600" dirty="0">
                <a:solidFill>
                  <a:schemeClr val="bg1"/>
                </a:solidFill>
                <a:latin typeface="CIDFont+F1"/>
              </a:rPr>
              <a:t>Uma biblioteca se refere a um código que fornece </a:t>
            </a:r>
            <a:r>
              <a:rPr lang="pt-BR" sz="1600" b="1" dirty="0">
                <a:solidFill>
                  <a:schemeClr val="bg1"/>
                </a:solidFill>
                <a:latin typeface="CIDFont+F1"/>
              </a:rPr>
              <a:t>funções padrões que podem ser executadas dentro de seu próprio código </a:t>
            </a:r>
            <a:r>
              <a:rPr lang="pt-BR" sz="1600" dirty="0">
                <a:solidFill>
                  <a:schemeClr val="bg1"/>
                </a:solidFill>
                <a:latin typeface="CIDFont+F1"/>
              </a:rPr>
              <a:t>para lidar com tarefas comuns..</a:t>
            </a:r>
            <a:endParaRPr lang="pt-BR" sz="1600" b="1" dirty="0">
              <a:solidFill>
                <a:schemeClr val="bg1"/>
              </a:solidFill>
              <a:latin typeface="CIDFont+F1"/>
            </a:endParaRPr>
          </a:p>
        </p:txBody>
      </p:sp>
    </p:spTree>
    <p:extLst>
      <p:ext uri="{BB962C8B-B14F-4D97-AF65-F5344CB8AC3E}">
        <p14:creationId xmlns:p14="http://schemas.microsoft.com/office/powerpoint/2010/main" val="221609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0D79B7E-ABBF-ACD6-7BDB-17889E24BBB3}"/>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16DA271A-CB95-4D1D-E1C9-FA3340846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97CCD952-36B2-102A-B881-53FD27FA1855}"/>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9" name="Título 2">
            <a:extLst>
              <a:ext uri="{FF2B5EF4-FFF2-40B4-BE49-F238E27FC236}">
                <a16:creationId xmlns:a16="http://schemas.microsoft.com/office/drawing/2014/main" id="{E9FCC5AF-1B22-A811-DB5F-73001F2D9700}"/>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2. O QUE SÃO FRAMEWORKS</a:t>
            </a:r>
          </a:p>
        </p:txBody>
      </p:sp>
      <p:sp>
        <p:nvSpPr>
          <p:cNvPr id="3" name="CaixaDeTexto 2">
            <a:extLst>
              <a:ext uri="{FF2B5EF4-FFF2-40B4-BE49-F238E27FC236}">
                <a16:creationId xmlns:a16="http://schemas.microsoft.com/office/drawing/2014/main" id="{C0DA0F1F-243F-6011-DB18-2BEF463A4EF1}"/>
              </a:ext>
            </a:extLst>
          </p:cNvPr>
          <p:cNvSpPr txBox="1"/>
          <p:nvPr/>
        </p:nvSpPr>
        <p:spPr>
          <a:xfrm>
            <a:off x="484178" y="2296497"/>
            <a:ext cx="4683568" cy="400110"/>
          </a:xfrm>
          <a:prstGeom prst="rect">
            <a:avLst/>
          </a:prstGeom>
          <a:noFill/>
        </p:spPr>
        <p:txBody>
          <a:bodyPr wrap="square">
            <a:spAutoFit/>
          </a:bodyPr>
          <a:lstStyle/>
          <a:p>
            <a:pPr algn="just"/>
            <a:r>
              <a:rPr lang="pt-BR" sz="2000" dirty="0">
                <a:solidFill>
                  <a:schemeClr val="bg1"/>
                </a:solidFill>
                <a:latin typeface="CIDFont+F1"/>
              </a:rPr>
              <a:t>Diferença entre </a:t>
            </a:r>
            <a:r>
              <a:rPr lang="pt-BR" sz="2000" b="1" dirty="0">
                <a:solidFill>
                  <a:schemeClr val="bg1"/>
                </a:solidFill>
                <a:latin typeface="CIDFont+F1"/>
              </a:rPr>
              <a:t>Framework</a:t>
            </a:r>
            <a:r>
              <a:rPr lang="pt-BR" sz="2000" dirty="0">
                <a:solidFill>
                  <a:schemeClr val="bg1"/>
                </a:solidFill>
                <a:latin typeface="CIDFont+F1"/>
              </a:rPr>
              <a:t> e </a:t>
            </a:r>
            <a:r>
              <a:rPr lang="pt-BR" sz="2000" b="1" dirty="0">
                <a:solidFill>
                  <a:schemeClr val="bg1"/>
                </a:solidFill>
                <a:latin typeface="CIDFont+F1"/>
              </a:rPr>
              <a:t>Bibliotecas</a:t>
            </a:r>
          </a:p>
        </p:txBody>
      </p:sp>
      <p:pic>
        <p:nvPicPr>
          <p:cNvPr id="5122" name="Picture 2" descr="Framework x Biblioteca x Toolkit - O que são e qual a diferença?">
            <a:extLst>
              <a:ext uri="{FF2B5EF4-FFF2-40B4-BE49-F238E27FC236}">
                <a16:creationId xmlns:a16="http://schemas.microsoft.com/office/drawing/2014/main" id="{E907F6E6-41CD-7AED-888A-4E8CCB4C6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72" y="2900666"/>
            <a:ext cx="5724525" cy="282892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Best Front-End Frameworks for Web Development - PSDgator lab">
            <a:extLst>
              <a:ext uri="{FF2B5EF4-FFF2-40B4-BE49-F238E27FC236}">
                <a16:creationId xmlns:a16="http://schemas.microsoft.com/office/drawing/2014/main" id="{11B8E88F-DE03-6675-5B7B-63C58AE59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4642" y="3028139"/>
            <a:ext cx="5167746" cy="2905511"/>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2CF60140-5E5B-CB5F-F3F5-CC346FEB0671}"/>
              </a:ext>
            </a:extLst>
          </p:cNvPr>
          <p:cNvSpPr txBox="1"/>
          <p:nvPr/>
        </p:nvSpPr>
        <p:spPr>
          <a:xfrm>
            <a:off x="5856797" y="2526995"/>
            <a:ext cx="4683568" cy="400110"/>
          </a:xfrm>
          <a:prstGeom prst="rect">
            <a:avLst/>
          </a:prstGeom>
          <a:noFill/>
        </p:spPr>
        <p:txBody>
          <a:bodyPr wrap="square">
            <a:spAutoFit/>
          </a:bodyPr>
          <a:lstStyle/>
          <a:p>
            <a:pPr algn="just"/>
            <a:r>
              <a:rPr lang="pt-BR" sz="2000" b="1" dirty="0">
                <a:solidFill>
                  <a:schemeClr val="bg1"/>
                </a:solidFill>
                <a:latin typeface="CIDFont+F1"/>
              </a:rPr>
              <a:t>Framework</a:t>
            </a:r>
            <a:r>
              <a:rPr lang="pt-BR" sz="2000" dirty="0">
                <a:solidFill>
                  <a:schemeClr val="bg1"/>
                </a:solidFill>
                <a:latin typeface="CIDFont+F1"/>
              </a:rPr>
              <a:t> FRONT-END</a:t>
            </a:r>
            <a:endParaRPr lang="pt-BR" sz="2000" b="1" dirty="0">
              <a:solidFill>
                <a:schemeClr val="bg1"/>
              </a:solidFill>
              <a:latin typeface="CIDFont+F1"/>
            </a:endParaRPr>
          </a:p>
        </p:txBody>
      </p:sp>
    </p:spTree>
    <p:extLst>
      <p:ext uri="{BB962C8B-B14F-4D97-AF65-F5344CB8AC3E}">
        <p14:creationId xmlns:p14="http://schemas.microsoft.com/office/powerpoint/2010/main" val="4259375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D19DB1E-8FBA-03E2-55D3-31B61F779190}"/>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CF9870E7-A32D-31DD-7D8B-0F5B57BBB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DCD42371-CAFF-0429-B263-D09A328E0D8A}"/>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9" name="Título 2">
            <a:extLst>
              <a:ext uri="{FF2B5EF4-FFF2-40B4-BE49-F238E27FC236}">
                <a16:creationId xmlns:a16="http://schemas.microsoft.com/office/drawing/2014/main" id="{287DF4B1-555F-806F-BD57-64453C728374}"/>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2. O QUE SÃO FRAMEWORKS</a:t>
            </a:r>
          </a:p>
        </p:txBody>
      </p:sp>
      <p:sp>
        <p:nvSpPr>
          <p:cNvPr id="3" name="CaixaDeTexto 2">
            <a:extLst>
              <a:ext uri="{FF2B5EF4-FFF2-40B4-BE49-F238E27FC236}">
                <a16:creationId xmlns:a16="http://schemas.microsoft.com/office/drawing/2014/main" id="{8FB11693-9E62-D08F-8BCF-94907CFD683F}"/>
              </a:ext>
            </a:extLst>
          </p:cNvPr>
          <p:cNvSpPr txBox="1"/>
          <p:nvPr/>
        </p:nvSpPr>
        <p:spPr>
          <a:xfrm>
            <a:off x="484178" y="2296497"/>
            <a:ext cx="4683568" cy="400110"/>
          </a:xfrm>
          <a:prstGeom prst="rect">
            <a:avLst/>
          </a:prstGeom>
          <a:noFill/>
        </p:spPr>
        <p:txBody>
          <a:bodyPr wrap="square">
            <a:spAutoFit/>
          </a:bodyPr>
          <a:lstStyle/>
          <a:p>
            <a:pPr algn="just"/>
            <a:r>
              <a:rPr lang="pt-BR" sz="2000" dirty="0">
                <a:solidFill>
                  <a:schemeClr val="bg1"/>
                </a:solidFill>
                <a:latin typeface="CIDFont+F1"/>
              </a:rPr>
              <a:t>Diferença entre </a:t>
            </a:r>
            <a:r>
              <a:rPr lang="pt-BR" sz="2000" b="1" dirty="0">
                <a:solidFill>
                  <a:schemeClr val="bg1"/>
                </a:solidFill>
                <a:latin typeface="CIDFont+F1"/>
              </a:rPr>
              <a:t>Framework</a:t>
            </a:r>
            <a:r>
              <a:rPr lang="pt-BR" sz="2000" dirty="0">
                <a:solidFill>
                  <a:schemeClr val="bg1"/>
                </a:solidFill>
                <a:latin typeface="CIDFont+F1"/>
              </a:rPr>
              <a:t> e </a:t>
            </a:r>
            <a:r>
              <a:rPr lang="pt-BR" sz="2000" b="1" dirty="0">
                <a:solidFill>
                  <a:schemeClr val="bg1"/>
                </a:solidFill>
                <a:latin typeface="CIDFont+F1"/>
              </a:rPr>
              <a:t>Bibliotecas</a:t>
            </a:r>
          </a:p>
        </p:txBody>
      </p:sp>
      <p:pic>
        <p:nvPicPr>
          <p:cNvPr id="5122" name="Picture 2" descr="Framework x Biblioteca x Toolkit - O que são e qual a diferença?">
            <a:extLst>
              <a:ext uri="{FF2B5EF4-FFF2-40B4-BE49-F238E27FC236}">
                <a16:creationId xmlns:a16="http://schemas.microsoft.com/office/drawing/2014/main" id="{1E4CD2D2-84C9-24E3-C1E6-440FB919D3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72" y="2900666"/>
            <a:ext cx="5724525" cy="2828925"/>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7BEFA779-55AF-CF0F-7372-A354534E4619}"/>
              </a:ext>
            </a:extLst>
          </p:cNvPr>
          <p:cNvSpPr txBox="1"/>
          <p:nvPr/>
        </p:nvSpPr>
        <p:spPr>
          <a:xfrm>
            <a:off x="5856797" y="2526995"/>
            <a:ext cx="4683568" cy="400110"/>
          </a:xfrm>
          <a:prstGeom prst="rect">
            <a:avLst/>
          </a:prstGeom>
          <a:noFill/>
        </p:spPr>
        <p:txBody>
          <a:bodyPr wrap="square">
            <a:spAutoFit/>
          </a:bodyPr>
          <a:lstStyle/>
          <a:p>
            <a:pPr algn="just"/>
            <a:r>
              <a:rPr lang="pt-BR" sz="2000" b="1" dirty="0">
                <a:solidFill>
                  <a:schemeClr val="bg1"/>
                </a:solidFill>
                <a:latin typeface="CIDFont+F1"/>
              </a:rPr>
              <a:t>Bibliotecas</a:t>
            </a:r>
            <a:r>
              <a:rPr lang="pt-BR" sz="2000" dirty="0">
                <a:solidFill>
                  <a:schemeClr val="bg1"/>
                </a:solidFill>
                <a:latin typeface="CIDFont+F1"/>
              </a:rPr>
              <a:t> FRONT-END</a:t>
            </a:r>
            <a:endParaRPr lang="pt-BR" sz="2000" b="1" dirty="0">
              <a:solidFill>
                <a:schemeClr val="bg1"/>
              </a:solidFill>
              <a:latin typeface="CIDFont+F1"/>
            </a:endParaRPr>
          </a:p>
        </p:txBody>
      </p:sp>
      <p:pic>
        <p:nvPicPr>
          <p:cNvPr id="7170" name="Picture 2" descr="jQuery 4: A New Era. jQuery, the “old-fashioned” JavaScript… | by Alex  Efimenko | Medium">
            <a:extLst>
              <a:ext uri="{FF2B5EF4-FFF2-40B4-BE49-F238E27FC236}">
                <a16:creationId xmlns:a16="http://schemas.microsoft.com/office/drawing/2014/main" id="{AC501D3C-AA93-B6F5-017B-E0DDD48495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3056" y="3264580"/>
            <a:ext cx="1688622" cy="1427563"/>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a:extLst>
              <a:ext uri="{FF2B5EF4-FFF2-40B4-BE49-F238E27FC236}">
                <a16:creationId xmlns:a16="http://schemas.microsoft.com/office/drawing/2014/main" id="{4AC7C01B-E8DD-2095-F218-DA01A4FFAAF1}"/>
              </a:ext>
            </a:extLst>
          </p:cNvPr>
          <p:cNvPicPr>
            <a:picLocks noChangeAspect="1"/>
          </p:cNvPicPr>
          <p:nvPr/>
        </p:nvPicPr>
        <p:blipFill>
          <a:blip r:embed="rId6"/>
          <a:stretch>
            <a:fillRect/>
          </a:stretch>
        </p:blipFill>
        <p:spPr>
          <a:xfrm>
            <a:off x="8198581" y="3615558"/>
            <a:ext cx="3194812" cy="630676"/>
          </a:xfrm>
          <a:prstGeom prst="rect">
            <a:avLst/>
          </a:prstGeom>
        </p:spPr>
      </p:pic>
      <p:pic>
        <p:nvPicPr>
          <p:cNvPr id="7176" name="Picture 8" descr="D3.js - Wikipedia">
            <a:extLst>
              <a:ext uri="{FF2B5EF4-FFF2-40B4-BE49-F238E27FC236}">
                <a16:creationId xmlns:a16="http://schemas.microsoft.com/office/drawing/2014/main" id="{DE157700-FC14-D17E-2632-58580B13BB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1517" y="4692143"/>
            <a:ext cx="1296266" cy="1231552"/>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m 12">
            <a:extLst>
              <a:ext uri="{FF2B5EF4-FFF2-40B4-BE49-F238E27FC236}">
                <a16:creationId xmlns:a16="http://schemas.microsoft.com/office/drawing/2014/main" id="{022B692A-8276-69AA-A6C7-7EF78801A0EC}"/>
              </a:ext>
            </a:extLst>
          </p:cNvPr>
          <p:cNvPicPr>
            <a:picLocks noChangeAspect="1"/>
          </p:cNvPicPr>
          <p:nvPr/>
        </p:nvPicPr>
        <p:blipFill>
          <a:blip r:embed="rId8"/>
          <a:stretch>
            <a:fillRect/>
          </a:stretch>
        </p:blipFill>
        <p:spPr>
          <a:xfrm>
            <a:off x="6857367" y="4769938"/>
            <a:ext cx="1348465" cy="1489789"/>
          </a:xfrm>
          <a:prstGeom prst="rect">
            <a:avLst/>
          </a:prstGeom>
        </p:spPr>
      </p:pic>
    </p:spTree>
    <p:extLst>
      <p:ext uri="{BB962C8B-B14F-4D97-AF65-F5344CB8AC3E}">
        <p14:creationId xmlns:p14="http://schemas.microsoft.com/office/powerpoint/2010/main" val="480673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BAA2E2E-B5A8-7FFD-0EC5-BFBD7247FB22}"/>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20740DD9-EC0E-C595-6227-E387C7733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AF15E410-C9A8-DDE6-307E-F68EC4014C51}"/>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9" name="Título 2">
            <a:extLst>
              <a:ext uri="{FF2B5EF4-FFF2-40B4-BE49-F238E27FC236}">
                <a16:creationId xmlns:a16="http://schemas.microsoft.com/office/drawing/2014/main" id="{35348C3D-5408-0CD3-C6F7-9E9A6CD5DB5E}"/>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2. O QUE SÃO FRAMEWORKS</a:t>
            </a:r>
          </a:p>
        </p:txBody>
      </p:sp>
      <p:graphicFrame>
        <p:nvGraphicFramePr>
          <p:cNvPr id="2" name="Tabela 1">
            <a:extLst>
              <a:ext uri="{FF2B5EF4-FFF2-40B4-BE49-F238E27FC236}">
                <a16:creationId xmlns:a16="http://schemas.microsoft.com/office/drawing/2014/main" id="{3DFDDD52-54A7-FD94-E93F-2E03F3A23582}"/>
              </a:ext>
            </a:extLst>
          </p:cNvPr>
          <p:cNvGraphicFramePr>
            <a:graphicFrameLocks noGrp="1"/>
          </p:cNvGraphicFramePr>
          <p:nvPr>
            <p:extLst>
              <p:ext uri="{D42A27DB-BD31-4B8C-83A1-F6EECF244321}">
                <p14:modId xmlns:p14="http://schemas.microsoft.com/office/powerpoint/2010/main" val="1727951249"/>
              </p:ext>
            </p:extLst>
          </p:nvPr>
        </p:nvGraphicFramePr>
        <p:xfrm>
          <a:off x="559985" y="2630711"/>
          <a:ext cx="10572403" cy="3621424"/>
        </p:xfrm>
        <a:graphic>
          <a:graphicData uri="http://schemas.openxmlformats.org/drawingml/2006/table">
            <a:tbl>
              <a:tblPr/>
              <a:tblGrid>
                <a:gridCol w="1351942">
                  <a:extLst>
                    <a:ext uri="{9D8B030D-6E8A-4147-A177-3AD203B41FA5}">
                      <a16:colId xmlns:a16="http://schemas.microsoft.com/office/drawing/2014/main" val="1932578512"/>
                    </a:ext>
                  </a:extLst>
                </a:gridCol>
                <a:gridCol w="2937164">
                  <a:extLst>
                    <a:ext uri="{9D8B030D-6E8A-4147-A177-3AD203B41FA5}">
                      <a16:colId xmlns:a16="http://schemas.microsoft.com/office/drawing/2014/main" val="1063904773"/>
                    </a:ext>
                  </a:extLst>
                </a:gridCol>
                <a:gridCol w="3020291">
                  <a:extLst>
                    <a:ext uri="{9D8B030D-6E8A-4147-A177-3AD203B41FA5}">
                      <a16:colId xmlns:a16="http://schemas.microsoft.com/office/drawing/2014/main" val="4114423986"/>
                    </a:ext>
                  </a:extLst>
                </a:gridCol>
                <a:gridCol w="3263006">
                  <a:extLst>
                    <a:ext uri="{9D8B030D-6E8A-4147-A177-3AD203B41FA5}">
                      <a16:colId xmlns:a16="http://schemas.microsoft.com/office/drawing/2014/main" val="2340102388"/>
                    </a:ext>
                  </a:extLst>
                </a:gridCol>
              </a:tblGrid>
              <a:tr h="128414">
                <a:tc>
                  <a:txBody>
                    <a:bodyPr/>
                    <a:lstStyle/>
                    <a:p>
                      <a:pPr algn="l">
                        <a:buNone/>
                      </a:pPr>
                      <a:r>
                        <a:rPr lang="pt-BR" sz="1400" b="1" dirty="0">
                          <a:solidFill>
                            <a:schemeClr val="tx1"/>
                          </a:solidFill>
                          <a:effectLst/>
                          <a:latin typeface="+mn-lt"/>
                        </a:rPr>
                        <a:t>Biblioteca</a:t>
                      </a:r>
                    </a:p>
                  </a:txBody>
                  <a:tcPr marL="25262" marR="26314" marT="26314" marB="26314" anchor="ctr">
                    <a:lnL>
                      <a:noFill/>
                    </a:lnL>
                    <a:lnR>
                      <a:noFill/>
                    </a:lnR>
                    <a:lnT>
                      <a:noFill/>
                    </a:lnT>
                    <a:lnB w="8658" cap="flat" cmpd="sng" algn="ctr">
                      <a:solidFill>
                        <a:srgbClr val="BBBBBB"/>
                      </a:solidFill>
                      <a:prstDash val="solid"/>
                      <a:round/>
                      <a:headEnd type="none" w="med" len="med"/>
                      <a:tailEnd type="none" w="med" len="med"/>
                    </a:lnB>
                    <a:solidFill>
                      <a:srgbClr val="002060"/>
                    </a:solidFill>
                  </a:tcPr>
                </a:tc>
                <a:tc>
                  <a:txBody>
                    <a:bodyPr/>
                    <a:lstStyle/>
                    <a:p>
                      <a:pPr algn="l">
                        <a:buNone/>
                      </a:pPr>
                      <a:r>
                        <a:rPr lang="pt-BR" sz="1400" b="1" dirty="0">
                          <a:solidFill>
                            <a:schemeClr val="tx1"/>
                          </a:solidFill>
                          <a:effectLst/>
                          <a:latin typeface="+mn-lt"/>
                        </a:rPr>
                        <a:t>Objetivo Principal</a:t>
                      </a:r>
                    </a:p>
                  </a:txBody>
                  <a:tcPr marL="26314" marR="26314" marT="26314" marB="26314" anchor="ctr">
                    <a:lnL>
                      <a:noFill/>
                    </a:lnL>
                    <a:lnR>
                      <a:noFill/>
                    </a:lnR>
                    <a:lnT>
                      <a:noFill/>
                    </a:lnT>
                    <a:lnB w="8658" cap="flat" cmpd="sng" algn="ctr">
                      <a:solidFill>
                        <a:srgbClr val="BBBBBB"/>
                      </a:solidFill>
                      <a:prstDash val="solid"/>
                      <a:round/>
                      <a:headEnd type="none" w="med" len="med"/>
                      <a:tailEnd type="none" w="med" len="med"/>
                    </a:lnB>
                    <a:solidFill>
                      <a:srgbClr val="002060"/>
                    </a:solidFill>
                  </a:tcPr>
                </a:tc>
                <a:tc>
                  <a:txBody>
                    <a:bodyPr/>
                    <a:lstStyle/>
                    <a:p>
                      <a:pPr algn="l">
                        <a:buNone/>
                      </a:pPr>
                      <a:r>
                        <a:rPr lang="pt-BR" sz="1400" b="1" dirty="0">
                          <a:solidFill>
                            <a:schemeClr val="tx1"/>
                          </a:solidFill>
                          <a:effectLst/>
                          <a:latin typeface="+mn-lt"/>
                        </a:rPr>
                        <a:t>Frameworks Compatíveis</a:t>
                      </a:r>
                    </a:p>
                  </a:txBody>
                  <a:tcPr marL="26314" marR="26314" marT="26314" marB="26314" anchor="ctr">
                    <a:lnL>
                      <a:noFill/>
                    </a:lnL>
                    <a:lnR>
                      <a:noFill/>
                    </a:lnR>
                    <a:lnT>
                      <a:noFill/>
                    </a:lnT>
                    <a:lnB w="8658" cap="flat" cmpd="sng" algn="ctr">
                      <a:solidFill>
                        <a:srgbClr val="BBBBBB"/>
                      </a:solidFill>
                      <a:prstDash val="solid"/>
                      <a:round/>
                      <a:headEnd type="none" w="med" len="med"/>
                      <a:tailEnd type="none" w="med" len="med"/>
                    </a:lnB>
                    <a:solidFill>
                      <a:srgbClr val="002060"/>
                    </a:solidFill>
                  </a:tcPr>
                </a:tc>
                <a:tc>
                  <a:txBody>
                    <a:bodyPr/>
                    <a:lstStyle/>
                    <a:p>
                      <a:pPr algn="l">
                        <a:buNone/>
                      </a:pPr>
                      <a:r>
                        <a:rPr lang="pt-BR" sz="1400" b="1" dirty="0">
                          <a:solidFill>
                            <a:schemeClr val="tx1"/>
                          </a:solidFill>
                          <a:effectLst/>
                          <a:latin typeface="+mn-lt"/>
                        </a:rPr>
                        <a:t>Casos de Uso Comuns</a:t>
                      </a:r>
                    </a:p>
                  </a:txBody>
                  <a:tcPr marL="26314" marR="26314" marT="26314" marB="26314" anchor="ctr">
                    <a:lnL>
                      <a:noFill/>
                    </a:lnL>
                    <a:lnR>
                      <a:noFill/>
                    </a:lnR>
                    <a:lnT>
                      <a:noFill/>
                    </a:lnT>
                    <a:lnB w="8658" cap="flat" cmpd="sng" algn="ctr">
                      <a:solidFill>
                        <a:srgbClr val="BBBBBB"/>
                      </a:solidFill>
                      <a:prstDash val="solid"/>
                      <a:round/>
                      <a:headEnd type="none" w="med" len="med"/>
                      <a:tailEnd type="none" w="med" len="med"/>
                    </a:lnB>
                    <a:solidFill>
                      <a:srgbClr val="002060"/>
                    </a:solidFill>
                  </a:tcPr>
                </a:tc>
                <a:extLst>
                  <a:ext uri="{0D108BD9-81ED-4DB2-BD59-A6C34878D82A}">
                    <a16:rowId xmlns:a16="http://schemas.microsoft.com/office/drawing/2014/main" val="3412673439"/>
                  </a:ext>
                </a:extLst>
              </a:tr>
              <a:tr h="355770">
                <a:tc>
                  <a:txBody>
                    <a:bodyPr/>
                    <a:lstStyle/>
                    <a:p>
                      <a:pPr>
                        <a:buNone/>
                      </a:pPr>
                      <a:r>
                        <a:rPr lang="pt-BR" sz="1400" b="1">
                          <a:solidFill>
                            <a:schemeClr val="bg1"/>
                          </a:solidFill>
                          <a:effectLst/>
                          <a:latin typeface="+mn-lt"/>
                        </a:rPr>
                        <a:t>jQuery</a:t>
                      </a:r>
                      <a:endParaRPr lang="pt-BR" sz="1400">
                        <a:solidFill>
                          <a:schemeClr val="bg1"/>
                        </a:solidFill>
                        <a:effectLst/>
                        <a:latin typeface="+mn-lt"/>
                      </a:endParaRPr>
                    </a:p>
                  </a:txBody>
                  <a:tcPr marL="25262" marR="26314" marT="26314" marB="26314" anchor="ctr">
                    <a:lnL>
                      <a:noFill/>
                    </a:lnL>
                    <a:lnR>
                      <a:noFill/>
                    </a:lnR>
                    <a:lnT w="8658" cap="flat" cmpd="sng" algn="ctr">
                      <a:solidFill>
                        <a:srgbClr val="BBBBBB"/>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Simplificar manipulação do DOM, eventos e AJAX.</a:t>
                      </a:r>
                    </a:p>
                  </a:txBody>
                  <a:tcPr marL="26314" marR="26314" marT="26314" marB="26314" anchor="ctr">
                    <a:lnL>
                      <a:noFill/>
                    </a:lnL>
                    <a:lnR>
                      <a:noFill/>
                    </a:lnR>
                    <a:lnT w="8658" cap="flat" cmpd="sng" algn="ctr">
                      <a:solidFill>
                        <a:srgbClr val="BBBBBB"/>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React, Angular, Vue, Svelte (legados)</a:t>
                      </a:r>
                    </a:p>
                  </a:txBody>
                  <a:tcPr marL="26314" marR="26314" marT="26314" marB="26314" anchor="ctr">
                    <a:lnL>
                      <a:noFill/>
                    </a:lnL>
                    <a:lnR>
                      <a:noFill/>
                    </a:lnR>
                    <a:lnT w="8658" cap="flat" cmpd="sng" algn="ctr">
                      <a:solidFill>
                        <a:srgbClr val="BBBBBB"/>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dirty="0">
                          <a:solidFill>
                            <a:schemeClr val="bg1"/>
                          </a:solidFill>
                          <a:effectLst/>
                          <a:latin typeface="+mn-lt"/>
                        </a:rPr>
                        <a:t>Migrações de projetos legados, plugins </a:t>
                      </a:r>
                      <a:r>
                        <a:rPr lang="pt-BR" sz="1400" dirty="0" err="1">
                          <a:solidFill>
                            <a:schemeClr val="bg1"/>
                          </a:solidFill>
                          <a:effectLst/>
                          <a:latin typeface="+mn-lt"/>
                        </a:rPr>
                        <a:t>jQuery</a:t>
                      </a:r>
                      <a:r>
                        <a:rPr lang="pt-BR" sz="1400" dirty="0">
                          <a:solidFill>
                            <a:schemeClr val="bg1"/>
                          </a:solidFill>
                          <a:effectLst/>
                          <a:latin typeface="+mn-lt"/>
                        </a:rPr>
                        <a:t> em aplicações modernas.</a:t>
                      </a:r>
                    </a:p>
                  </a:txBody>
                  <a:tcPr marL="26314" marR="26314" marT="26314" marB="26314" anchor="ctr">
                    <a:lnL>
                      <a:noFill/>
                    </a:lnL>
                    <a:lnR>
                      <a:noFill/>
                    </a:lnR>
                    <a:lnT w="8658" cap="flat" cmpd="sng" algn="ctr">
                      <a:solidFill>
                        <a:srgbClr val="BBBBBB"/>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520892582"/>
                  </a:ext>
                </a:extLst>
              </a:tr>
              <a:tr h="355770">
                <a:tc>
                  <a:txBody>
                    <a:bodyPr/>
                    <a:lstStyle/>
                    <a:p>
                      <a:pPr>
                        <a:buNone/>
                      </a:pPr>
                      <a:r>
                        <a:rPr lang="pt-BR" sz="1400" b="1">
                          <a:solidFill>
                            <a:schemeClr val="bg1"/>
                          </a:solidFill>
                          <a:effectLst/>
                          <a:latin typeface="+mn-lt"/>
                        </a:rPr>
                        <a:t>Alpine.js</a:t>
                      </a:r>
                      <a:endParaRPr lang="pt-BR" sz="1400">
                        <a:solidFill>
                          <a:schemeClr val="bg1"/>
                        </a:solidFill>
                        <a:effectLst/>
                        <a:latin typeface="+mn-lt"/>
                      </a:endParaRPr>
                    </a:p>
                  </a:txBody>
                  <a:tcPr marL="25262"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Adicionar reatividade a HTML via atributos (sem necessidade de build).</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Qualquer framework (ou vanilla JS)</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Pequenas interações em páginas estáticas ou complementar sistemas existentes.</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65060770"/>
                  </a:ext>
                </a:extLst>
              </a:tr>
              <a:tr h="355770">
                <a:tc>
                  <a:txBody>
                    <a:bodyPr/>
                    <a:lstStyle/>
                    <a:p>
                      <a:pPr>
                        <a:buNone/>
                      </a:pPr>
                      <a:r>
                        <a:rPr lang="pt-BR" sz="1400" b="1">
                          <a:solidFill>
                            <a:schemeClr val="bg1"/>
                          </a:solidFill>
                          <a:effectLst/>
                          <a:latin typeface="+mn-lt"/>
                        </a:rPr>
                        <a:t>Lit</a:t>
                      </a:r>
                      <a:endParaRPr lang="pt-BR" sz="1400">
                        <a:solidFill>
                          <a:schemeClr val="bg1"/>
                        </a:solidFill>
                        <a:effectLst/>
                        <a:latin typeface="+mn-lt"/>
                      </a:endParaRPr>
                    </a:p>
                  </a:txBody>
                  <a:tcPr marL="25262"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Criar Web Components reutilizáveis e eficientes.</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Angular, Vue, React, Svelte</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dirty="0">
                          <a:solidFill>
                            <a:schemeClr val="bg1"/>
                          </a:solidFill>
                          <a:effectLst/>
                          <a:latin typeface="+mn-lt"/>
                        </a:rPr>
                        <a:t>Design Systems, componentes interoperáveis entre frameworks.</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372626229"/>
                  </a:ext>
                </a:extLst>
              </a:tr>
              <a:tr h="204199">
                <a:tc>
                  <a:txBody>
                    <a:bodyPr/>
                    <a:lstStyle/>
                    <a:p>
                      <a:pPr>
                        <a:buNone/>
                      </a:pPr>
                      <a:r>
                        <a:rPr lang="pt-BR" sz="1400" b="1">
                          <a:solidFill>
                            <a:schemeClr val="bg1"/>
                          </a:solidFill>
                          <a:effectLst/>
                          <a:latin typeface="+mn-lt"/>
                        </a:rPr>
                        <a:t>Anime.js</a:t>
                      </a:r>
                      <a:endParaRPr lang="pt-BR" sz="1400">
                        <a:solidFill>
                          <a:schemeClr val="bg1"/>
                        </a:solidFill>
                        <a:effectLst/>
                        <a:latin typeface="+mn-lt"/>
                      </a:endParaRPr>
                    </a:p>
                  </a:txBody>
                  <a:tcPr marL="25262"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Animações leves e simples em JavaScript.</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Qualquer framework</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dirty="0" err="1">
                          <a:solidFill>
                            <a:schemeClr val="bg1"/>
                          </a:solidFill>
                          <a:effectLst/>
                          <a:latin typeface="+mn-lt"/>
                        </a:rPr>
                        <a:t>Microinterações</a:t>
                      </a:r>
                      <a:r>
                        <a:rPr lang="pt-BR" sz="1400" dirty="0">
                          <a:solidFill>
                            <a:schemeClr val="bg1"/>
                          </a:solidFill>
                          <a:effectLst/>
                          <a:latin typeface="+mn-lt"/>
                        </a:rPr>
                        <a:t>, efeitos visuais básicos.</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373797482"/>
                  </a:ext>
                </a:extLst>
              </a:tr>
              <a:tr h="279984">
                <a:tc>
                  <a:txBody>
                    <a:bodyPr/>
                    <a:lstStyle/>
                    <a:p>
                      <a:pPr>
                        <a:buNone/>
                      </a:pPr>
                      <a:r>
                        <a:rPr lang="pt-BR" sz="1400" b="1">
                          <a:solidFill>
                            <a:schemeClr val="bg1"/>
                          </a:solidFill>
                          <a:effectLst/>
                          <a:latin typeface="+mn-lt"/>
                        </a:rPr>
                        <a:t>Axios</a:t>
                      </a:r>
                      <a:endParaRPr lang="pt-BR" sz="1400">
                        <a:solidFill>
                          <a:schemeClr val="bg1"/>
                        </a:solidFill>
                        <a:effectLst/>
                        <a:latin typeface="+mn-lt"/>
                      </a:endParaRPr>
                    </a:p>
                  </a:txBody>
                  <a:tcPr marL="25262"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Realizar requisições HTTP com suporte a Promises.</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React, Angular, Vue, Svelte</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Integração com APIs REST/GraphQL.</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471195462"/>
                  </a:ext>
                </a:extLst>
              </a:tr>
              <a:tr h="279984">
                <a:tc>
                  <a:txBody>
                    <a:bodyPr/>
                    <a:lstStyle/>
                    <a:p>
                      <a:pPr>
                        <a:buNone/>
                      </a:pPr>
                      <a:r>
                        <a:rPr lang="pt-BR" sz="1400" b="1">
                          <a:solidFill>
                            <a:schemeClr val="bg1"/>
                          </a:solidFill>
                          <a:effectLst/>
                          <a:latin typeface="+mn-lt"/>
                        </a:rPr>
                        <a:t>D3.js</a:t>
                      </a:r>
                      <a:endParaRPr lang="pt-BR" sz="1400">
                        <a:solidFill>
                          <a:schemeClr val="bg1"/>
                        </a:solidFill>
                        <a:effectLst/>
                        <a:latin typeface="+mn-lt"/>
                      </a:endParaRPr>
                    </a:p>
                  </a:txBody>
                  <a:tcPr marL="25262"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Criar visualizações de dados dinâmicas e customizadas.</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dirty="0" err="1">
                          <a:solidFill>
                            <a:schemeClr val="bg1"/>
                          </a:solidFill>
                          <a:effectLst/>
                          <a:latin typeface="+mn-lt"/>
                        </a:rPr>
                        <a:t>React</a:t>
                      </a:r>
                      <a:r>
                        <a:rPr lang="pt-BR" sz="1400" dirty="0">
                          <a:solidFill>
                            <a:schemeClr val="bg1"/>
                          </a:solidFill>
                          <a:effectLst/>
                          <a:latin typeface="+mn-lt"/>
                        </a:rPr>
                        <a:t> (via </a:t>
                      </a:r>
                      <a:r>
                        <a:rPr lang="pt-BR" sz="1400" dirty="0" err="1">
                          <a:solidFill>
                            <a:schemeClr val="bg1"/>
                          </a:solidFill>
                          <a:effectLst/>
                          <a:latin typeface="+mn-lt"/>
                        </a:rPr>
                        <a:t>wrappers</a:t>
                      </a:r>
                      <a:r>
                        <a:rPr lang="pt-BR" sz="1400" dirty="0">
                          <a:solidFill>
                            <a:schemeClr val="bg1"/>
                          </a:solidFill>
                          <a:effectLst/>
                          <a:latin typeface="+mn-lt"/>
                        </a:rPr>
                        <a:t>), Angular, </a:t>
                      </a:r>
                      <a:r>
                        <a:rPr lang="pt-BR" sz="1400" dirty="0" err="1">
                          <a:solidFill>
                            <a:schemeClr val="bg1"/>
                          </a:solidFill>
                          <a:effectLst/>
                          <a:latin typeface="+mn-lt"/>
                        </a:rPr>
                        <a:t>Vue</a:t>
                      </a:r>
                      <a:endParaRPr lang="pt-BR" sz="1400" dirty="0">
                        <a:solidFill>
                          <a:schemeClr val="bg1"/>
                        </a:solidFill>
                        <a:effectLst/>
                        <a:latin typeface="+mn-lt"/>
                      </a:endParaRP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dirty="0">
                          <a:solidFill>
                            <a:schemeClr val="bg1"/>
                          </a:solidFill>
                          <a:effectLst/>
                          <a:latin typeface="+mn-lt"/>
                        </a:rPr>
                        <a:t>Dashboards, gráficos interativos, mapas.</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088157698"/>
                  </a:ext>
                </a:extLst>
              </a:tr>
              <a:tr h="279984">
                <a:tc>
                  <a:txBody>
                    <a:bodyPr/>
                    <a:lstStyle/>
                    <a:p>
                      <a:pPr>
                        <a:buNone/>
                      </a:pPr>
                      <a:r>
                        <a:rPr lang="pt-BR" sz="1400" b="1">
                          <a:solidFill>
                            <a:schemeClr val="bg1"/>
                          </a:solidFill>
                          <a:effectLst/>
                          <a:latin typeface="+mn-lt"/>
                        </a:rPr>
                        <a:t>Chart.js</a:t>
                      </a:r>
                      <a:endParaRPr lang="pt-BR" sz="1400">
                        <a:solidFill>
                          <a:schemeClr val="bg1"/>
                        </a:solidFill>
                        <a:effectLst/>
                        <a:latin typeface="+mn-lt"/>
                      </a:endParaRPr>
                    </a:p>
                  </a:txBody>
                  <a:tcPr marL="25262"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Gerar gráficos responsivos de forma simples.</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a:solidFill>
                            <a:schemeClr val="bg1"/>
                          </a:solidFill>
                          <a:effectLst/>
                          <a:latin typeface="+mn-lt"/>
                        </a:rPr>
                        <a:t>Qualquer framework</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tc>
                  <a:txBody>
                    <a:bodyPr/>
                    <a:lstStyle/>
                    <a:p>
                      <a:pPr>
                        <a:buNone/>
                      </a:pPr>
                      <a:r>
                        <a:rPr lang="pt-BR" sz="1400" dirty="0">
                          <a:solidFill>
                            <a:schemeClr val="bg1"/>
                          </a:solidFill>
                          <a:effectLst/>
                          <a:latin typeface="+mn-lt"/>
                        </a:rPr>
                        <a:t>Gráficos estáticos ou </a:t>
                      </a:r>
                      <a:r>
                        <a:rPr lang="pt-BR" sz="1400" dirty="0" err="1">
                          <a:solidFill>
                            <a:schemeClr val="bg1"/>
                          </a:solidFill>
                          <a:effectLst/>
                          <a:latin typeface="+mn-lt"/>
                        </a:rPr>
                        <a:t>semi-interativos</a:t>
                      </a:r>
                      <a:r>
                        <a:rPr lang="pt-BR" sz="1400" dirty="0">
                          <a:solidFill>
                            <a:schemeClr val="bg1"/>
                          </a:solidFill>
                          <a:effectLst/>
                          <a:latin typeface="+mn-lt"/>
                        </a:rPr>
                        <a:t> em relatórios.</a:t>
                      </a:r>
                    </a:p>
                  </a:txBody>
                  <a:tcPr marL="26314" marR="26314" marT="26314" marB="26314" anchor="ctr">
                    <a:lnL>
                      <a:noFill/>
                    </a:lnL>
                    <a:lnR>
                      <a:noFill/>
                    </a:lnR>
                    <a:lnT w="8658" cap="flat" cmpd="sng" algn="ctr">
                      <a:solidFill>
                        <a:srgbClr val="E5E5E5"/>
                      </a:solidFill>
                      <a:prstDash val="solid"/>
                      <a:round/>
                      <a:headEnd type="none" w="med" len="med"/>
                      <a:tailEnd type="none" w="med" len="med"/>
                    </a:lnT>
                    <a:lnB w="8658"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2544024413"/>
                  </a:ext>
                </a:extLst>
              </a:tr>
            </a:tbl>
          </a:graphicData>
        </a:graphic>
      </p:graphicFrame>
    </p:spTree>
    <p:extLst>
      <p:ext uri="{BB962C8B-B14F-4D97-AF65-F5344CB8AC3E}">
        <p14:creationId xmlns:p14="http://schemas.microsoft.com/office/powerpoint/2010/main" val="1793634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440CDE1-B8D4-FE6B-EE2C-E35500DDFDA5}"/>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7F5161E9-BE87-1CE7-3D9D-4CD068E6A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AB364BA7-4503-EDF2-CE8B-169DB6FFD081}"/>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9" name="Título 2">
            <a:extLst>
              <a:ext uri="{FF2B5EF4-FFF2-40B4-BE49-F238E27FC236}">
                <a16:creationId xmlns:a16="http://schemas.microsoft.com/office/drawing/2014/main" id="{7290C8AA-A429-ACCE-C625-6334D5D43AE6}"/>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3. PRINCIPAIS FRAMEWORKS FRONT-END</a:t>
            </a:r>
          </a:p>
        </p:txBody>
      </p:sp>
      <p:pic>
        <p:nvPicPr>
          <p:cNvPr id="6146" name="Picture 2" descr="Best Front-End Frameworks for Web Development - PSDgator lab">
            <a:extLst>
              <a:ext uri="{FF2B5EF4-FFF2-40B4-BE49-F238E27FC236}">
                <a16:creationId xmlns:a16="http://schemas.microsoft.com/office/drawing/2014/main" id="{833DF323-1D9A-B7FC-201F-CF26D3979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841" y="2368053"/>
            <a:ext cx="6421322" cy="36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26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34FF0-ACBF-255E-5050-747D26B8A7F7}"/>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27450B71-863D-2C48-05A7-C3339258A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B62785C9-46C0-71E4-38F6-039204633926}"/>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3" name="CaixaDeTexto 2">
            <a:extLst>
              <a:ext uri="{FF2B5EF4-FFF2-40B4-BE49-F238E27FC236}">
                <a16:creationId xmlns:a16="http://schemas.microsoft.com/office/drawing/2014/main" id="{13E800B6-A755-B8D0-AD76-417B7FBB3920}"/>
              </a:ext>
            </a:extLst>
          </p:cNvPr>
          <p:cNvSpPr txBox="1"/>
          <p:nvPr/>
        </p:nvSpPr>
        <p:spPr>
          <a:xfrm>
            <a:off x="3629160" y="2296497"/>
            <a:ext cx="7565313" cy="3539430"/>
          </a:xfrm>
          <a:prstGeom prst="rect">
            <a:avLst/>
          </a:prstGeom>
          <a:noFill/>
        </p:spPr>
        <p:txBody>
          <a:bodyPr wrap="square">
            <a:spAutoFit/>
          </a:bodyPr>
          <a:lstStyle/>
          <a:p>
            <a:pPr algn="just"/>
            <a:r>
              <a:rPr lang="pt-BR" sz="2400" b="1" dirty="0" err="1">
                <a:solidFill>
                  <a:schemeClr val="bg1"/>
                </a:solidFill>
                <a:latin typeface="CIDFont+F1"/>
              </a:rPr>
              <a:t>React</a:t>
            </a:r>
            <a:r>
              <a:rPr lang="pt-BR" sz="2400" dirty="0">
                <a:solidFill>
                  <a:schemeClr val="bg1"/>
                </a:solidFill>
                <a:latin typeface="CIDFont+F1"/>
              </a:rPr>
              <a:t> (Meta)</a:t>
            </a:r>
          </a:p>
          <a:p>
            <a:pPr algn="just"/>
            <a:endParaRPr lang="pt-BR" sz="2000" dirty="0">
              <a:solidFill>
                <a:schemeClr val="bg1"/>
              </a:solidFill>
              <a:latin typeface="CIDFont+F1"/>
            </a:endParaRPr>
          </a:p>
          <a:p>
            <a:pPr algn="just"/>
            <a:r>
              <a:rPr lang="pt-BR" sz="2000" dirty="0">
                <a:solidFill>
                  <a:schemeClr val="bg1"/>
                </a:solidFill>
                <a:latin typeface="CIDFont+F1"/>
              </a:rPr>
              <a:t>Foco na biblioteca para construir interfaces de usuário. Destaque para a abordagem baseada em componentes, o conceito de Virtual DOM (que otimiza as atualizações na interface) e a flexibilidade para ser usado em projetos de diferentes tamanhos.</a:t>
            </a:r>
          </a:p>
          <a:p>
            <a:pPr algn="just"/>
            <a:endParaRPr lang="pt-BR" sz="2000" b="1" dirty="0">
              <a:solidFill>
                <a:schemeClr val="bg1"/>
              </a:solidFill>
              <a:latin typeface="CIDFont+F1"/>
            </a:endParaRPr>
          </a:p>
          <a:p>
            <a:pPr algn="just"/>
            <a:r>
              <a:rPr lang="pt-BR" sz="2000" dirty="0">
                <a:solidFill>
                  <a:schemeClr val="bg1"/>
                </a:solidFill>
                <a:latin typeface="CIDFont+F1"/>
              </a:rPr>
              <a:t>Aplicações como Facebook, Instagram e Netflix usam </a:t>
            </a:r>
            <a:r>
              <a:rPr lang="pt-BR" sz="2000" dirty="0" err="1">
                <a:solidFill>
                  <a:schemeClr val="bg1"/>
                </a:solidFill>
                <a:latin typeface="CIDFont+F1"/>
              </a:rPr>
              <a:t>React</a:t>
            </a:r>
            <a:r>
              <a:rPr lang="pt-BR" sz="2000" dirty="0">
                <a:solidFill>
                  <a:schemeClr val="bg1"/>
                </a:solidFill>
                <a:latin typeface="CIDFont+F1"/>
              </a:rPr>
              <a:t> para construir suas interfaces interativas e responsivas, demonstrando sua capacidade de lidar com grandes volumes de dados e interações complexas.</a:t>
            </a:r>
          </a:p>
        </p:txBody>
      </p:sp>
      <p:sp>
        <p:nvSpPr>
          <p:cNvPr id="8" name="Título 2">
            <a:extLst>
              <a:ext uri="{FF2B5EF4-FFF2-40B4-BE49-F238E27FC236}">
                <a16:creationId xmlns:a16="http://schemas.microsoft.com/office/drawing/2014/main" id="{BF000D5A-E8AA-5846-A773-B1829EB3B2D5}"/>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3. PRINCIPAIS FRAMEWORKS FRONT-END</a:t>
            </a:r>
          </a:p>
        </p:txBody>
      </p:sp>
      <p:pic>
        <p:nvPicPr>
          <p:cNvPr id="9218" name="Picture 2" descr="React - Md Rijoan Maruf">
            <a:extLst>
              <a:ext uri="{FF2B5EF4-FFF2-40B4-BE49-F238E27FC236}">
                <a16:creationId xmlns:a16="http://schemas.microsoft.com/office/drawing/2014/main" id="{F0261440-0C48-8C9C-56F9-FACE8A188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16" y="2505768"/>
            <a:ext cx="497205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727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45D24-7C77-1B39-D98F-196FA51F0742}"/>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B08FF48D-44C0-2CE1-C383-7AAB33D62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9616E826-C7E4-1DF8-BB39-4FCA8333EBCE}"/>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3" name="CaixaDeTexto 2">
            <a:extLst>
              <a:ext uri="{FF2B5EF4-FFF2-40B4-BE49-F238E27FC236}">
                <a16:creationId xmlns:a16="http://schemas.microsoft.com/office/drawing/2014/main" id="{17FCD8C7-2275-15D1-EED2-30BA156F6EB3}"/>
              </a:ext>
            </a:extLst>
          </p:cNvPr>
          <p:cNvSpPr txBox="1"/>
          <p:nvPr/>
        </p:nvSpPr>
        <p:spPr>
          <a:xfrm>
            <a:off x="3629160" y="2296497"/>
            <a:ext cx="7593022" cy="4154984"/>
          </a:xfrm>
          <a:prstGeom prst="rect">
            <a:avLst/>
          </a:prstGeom>
          <a:noFill/>
        </p:spPr>
        <p:txBody>
          <a:bodyPr wrap="square">
            <a:spAutoFit/>
          </a:bodyPr>
          <a:lstStyle/>
          <a:p>
            <a:pPr algn="just"/>
            <a:r>
              <a:rPr lang="pt-BR" sz="2400" b="1" dirty="0">
                <a:solidFill>
                  <a:schemeClr val="bg1"/>
                </a:solidFill>
                <a:latin typeface="CIDFont+F1"/>
              </a:rPr>
              <a:t>Angular</a:t>
            </a:r>
            <a:r>
              <a:rPr lang="pt-BR" sz="2400" dirty="0">
                <a:solidFill>
                  <a:schemeClr val="bg1"/>
                </a:solidFill>
                <a:latin typeface="CIDFont+F1"/>
              </a:rPr>
              <a:t> (Google)</a:t>
            </a:r>
          </a:p>
          <a:p>
            <a:pPr algn="just"/>
            <a:endParaRPr lang="pt-BR" sz="2000" dirty="0">
              <a:solidFill>
                <a:schemeClr val="bg1"/>
              </a:solidFill>
              <a:latin typeface="CIDFont+F1"/>
            </a:endParaRPr>
          </a:p>
          <a:p>
            <a:pPr algn="just"/>
            <a:r>
              <a:rPr lang="pt-BR" sz="2000" dirty="0">
                <a:solidFill>
                  <a:schemeClr val="bg1"/>
                </a:solidFill>
                <a:latin typeface="CIDFont+F1"/>
              </a:rPr>
              <a:t>Um framework "completo“ que oferece uma estrutura mais robusta e "pilhas" de ferramentas para o desenvolvimento de aplicações de grande escala. Uso de </a:t>
            </a:r>
            <a:r>
              <a:rPr lang="pt-BR" sz="2000" dirty="0" err="1">
                <a:solidFill>
                  <a:schemeClr val="bg1"/>
                </a:solidFill>
                <a:latin typeface="CIDFont+F1"/>
              </a:rPr>
              <a:t>TypeScript</a:t>
            </a:r>
            <a:r>
              <a:rPr lang="pt-BR" sz="2000" dirty="0">
                <a:solidFill>
                  <a:schemeClr val="bg1"/>
                </a:solidFill>
                <a:latin typeface="CIDFont+F1"/>
              </a:rPr>
              <a:t> (uma extensão do </a:t>
            </a:r>
            <a:r>
              <a:rPr lang="pt-BR" sz="2000" dirty="0" err="1">
                <a:solidFill>
                  <a:schemeClr val="bg1"/>
                </a:solidFill>
                <a:latin typeface="CIDFont+F1"/>
              </a:rPr>
              <a:t>JavaScript</a:t>
            </a:r>
            <a:r>
              <a:rPr lang="pt-BR" sz="2000" dirty="0">
                <a:solidFill>
                  <a:schemeClr val="bg1"/>
                </a:solidFill>
                <a:latin typeface="CIDFont+F1"/>
              </a:rPr>
              <a:t> que adiciona tipagem estática), conceito de MVC/MVVM (Model-</a:t>
            </a:r>
            <a:r>
              <a:rPr lang="pt-BR" sz="2000" dirty="0" err="1">
                <a:solidFill>
                  <a:schemeClr val="bg1"/>
                </a:solidFill>
                <a:latin typeface="CIDFont+F1"/>
              </a:rPr>
              <a:t>View</a:t>
            </a:r>
            <a:r>
              <a:rPr lang="pt-BR" sz="2000" dirty="0">
                <a:solidFill>
                  <a:schemeClr val="bg1"/>
                </a:solidFill>
                <a:latin typeface="CIDFont+F1"/>
              </a:rPr>
              <a:t>-</a:t>
            </a:r>
            <a:r>
              <a:rPr lang="pt-BR" sz="2000" dirty="0" err="1">
                <a:solidFill>
                  <a:schemeClr val="bg1"/>
                </a:solidFill>
                <a:latin typeface="CIDFont+F1"/>
              </a:rPr>
              <a:t>Controller</a:t>
            </a:r>
            <a:r>
              <a:rPr lang="pt-BR" sz="2000" dirty="0">
                <a:solidFill>
                  <a:schemeClr val="bg1"/>
                </a:solidFill>
                <a:latin typeface="CIDFont+F1"/>
              </a:rPr>
              <a:t>/Model-</a:t>
            </a:r>
            <a:r>
              <a:rPr lang="pt-BR" sz="2000" dirty="0" err="1">
                <a:solidFill>
                  <a:schemeClr val="bg1"/>
                </a:solidFill>
                <a:latin typeface="CIDFont+F1"/>
              </a:rPr>
              <a:t>View</a:t>
            </a:r>
            <a:r>
              <a:rPr lang="pt-BR" sz="2000" dirty="0">
                <a:solidFill>
                  <a:schemeClr val="bg1"/>
                </a:solidFill>
                <a:latin typeface="CIDFont+F1"/>
              </a:rPr>
              <a:t>-</a:t>
            </a:r>
            <a:r>
              <a:rPr lang="pt-BR" sz="2000" dirty="0" err="1">
                <a:solidFill>
                  <a:schemeClr val="bg1"/>
                </a:solidFill>
                <a:latin typeface="CIDFont+F1"/>
              </a:rPr>
              <a:t>ViewModel</a:t>
            </a:r>
            <a:r>
              <a:rPr lang="pt-BR" sz="2000" dirty="0">
                <a:solidFill>
                  <a:schemeClr val="bg1"/>
                </a:solidFill>
                <a:latin typeface="CIDFont+F1"/>
              </a:rPr>
              <a:t>) ou </a:t>
            </a:r>
            <a:r>
              <a:rPr lang="pt-BR" sz="2000" dirty="0" err="1">
                <a:solidFill>
                  <a:schemeClr val="bg1"/>
                </a:solidFill>
                <a:latin typeface="CIDFont+F1"/>
              </a:rPr>
              <a:t>Component-based</a:t>
            </a:r>
            <a:r>
              <a:rPr lang="pt-BR" sz="2000" dirty="0">
                <a:solidFill>
                  <a:schemeClr val="bg1"/>
                </a:solidFill>
                <a:latin typeface="CIDFont+F1"/>
              </a:rPr>
              <a:t> </a:t>
            </a:r>
            <a:r>
              <a:rPr lang="pt-BR" sz="2000" dirty="0" err="1">
                <a:solidFill>
                  <a:schemeClr val="bg1"/>
                </a:solidFill>
                <a:latin typeface="CIDFont+F1"/>
              </a:rPr>
              <a:t>architecture</a:t>
            </a:r>
            <a:r>
              <a:rPr lang="pt-BR" sz="2000" dirty="0">
                <a:solidFill>
                  <a:schemeClr val="bg1"/>
                </a:solidFill>
                <a:latin typeface="CIDFont+F1"/>
              </a:rPr>
              <a:t> e facilidade para construir </a:t>
            </a:r>
            <a:r>
              <a:rPr lang="pt-BR" sz="2000" dirty="0" err="1">
                <a:solidFill>
                  <a:schemeClr val="bg1"/>
                </a:solidFill>
                <a:latin typeface="CIDFont+F1"/>
              </a:rPr>
              <a:t>SPAs</a:t>
            </a:r>
            <a:r>
              <a:rPr lang="pt-BR" sz="2000" dirty="0">
                <a:solidFill>
                  <a:schemeClr val="bg1"/>
                </a:solidFill>
                <a:latin typeface="CIDFont+F1"/>
              </a:rPr>
              <a:t> (Single Page </a:t>
            </a:r>
            <a:r>
              <a:rPr lang="pt-BR" sz="2000" dirty="0" err="1">
                <a:solidFill>
                  <a:schemeClr val="bg1"/>
                </a:solidFill>
                <a:latin typeface="CIDFont+F1"/>
              </a:rPr>
              <a:t>Applications</a:t>
            </a:r>
            <a:r>
              <a:rPr lang="pt-BR" sz="2000" dirty="0">
                <a:solidFill>
                  <a:schemeClr val="bg1"/>
                </a:solidFill>
                <a:latin typeface="CIDFont+F1"/>
              </a:rPr>
              <a:t>).</a:t>
            </a:r>
          </a:p>
          <a:p>
            <a:pPr algn="just"/>
            <a:endParaRPr lang="pt-BR" sz="2000" b="1" dirty="0">
              <a:solidFill>
                <a:schemeClr val="bg1"/>
              </a:solidFill>
              <a:latin typeface="CIDFont+F1"/>
            </a:endParaRPr>
          </a:p>
          <a:p>
            <a:pPr algn="just"/>
            <a:r>
              <a:rPr lang="pt-BR" sz="2000" dirty="0">
                <a:solidFill>
                  <a:schemeClr val="bg1"/>
                </a:solidFill>
                <a:latin typeface="CIDFont+F1"/>
              </a:rPr>
              <a:t>Grandes aplicações empresariais e dashboards complexos, como os usados em gerenciamento de projetos ou sistemas financeiros (</a:t>
            </a:r>
            <a:r>
              <a:rPr lang="pt-BR" sz="2000" dirty="0" err="1">
                <a:solidFill>
                  <a:schemeClr val="bg1"/>
                </a:solidFill>
                <a:latin typeface="CIDFont+F1"/>
              </a:rPr>
              <a:t>ex</a:t>
            </a:r>
            <a:r>
              <a:rPr lang="pt-BR" sz="2000" dirty="0">
                <a:solidFill>
                  <a:schemeClr val="bg1"/>
                </a:solidFill>
                <a:latin typeface="CIDFont+F1"/>
              </a:rPr>
              <a:t>: Google </a:t>
            </a:r>
            <a:r>
              <a:rPr lang="pt-BR" sz="2000" dirty="0" err="1">
                <a:solidFill>
                  <a:schemeClr val="bg1"/>
                </a:solidFill>
                <a:latin typeface="CIDFont+F1"/>
              </a:rPr>
              <a:t>Analytics</a:t>
            </a:r>
            <a:r>
              <a:rPr lang="pt-BR" sz="2000" dirty="0">
                <a:solidFill>
                  <a:schemeClr val="bg1"/>
                </a:solidFill>
                <a:latin typeface="CIDFont+F1"/>
              </a:rPr>
              <a:t>), frequentemente optam por Angular devido à sua estrutura robusta e padronizada.</a:t>
            </a:r>
          </a:p>
        </p:txBody>
      </p:sp>
      <p:sp>
        <p:nvSpPr>
          <p:cNvPr id="8" name="Título 2">
            <a:extLst>
              <a:ext uri="{FF2B5EF4-FFF2-40B4-BE49-F238E27FC236}">
                <a16:creationId xmlns:a16="http://schemas.microsoft.com/office/drawing/2014/main" id="{D8352808-D92C-637D-D880-0F0F468693FD}"/>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3. PRINCIPAIS FRAMEWORKS FRONT-END</a:t>
            </a:r>
          </a:p>
        </p:txBody>
      </p:sp>
      <p:pic>
        <p:nvPicPr>
          <p:cNvPr id="10242" name="Picture 2" descr="Angular - Olisipo">
            <a:extLst>
              <a:ext uri="{FF2B5EF4-FFF2-40B4-BE49-F238E27FC236}">
                <a16:creationId xmlns:a16="http://schemas.microsoft.com/office/drawing/2014/main" id="{5C881C9E-8AFE-8240-2FFB-1DAD669350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545" r="24432"/>
          <a:stretch>
            <a:fillRect/>
          </a:stretch>
        </p:blipFill>
        <p:spPr bwMode="auto">
          <a:xfrm>
            <a:off x="594360" y="2696536"/>
            <a:ext cx="2881445" cy="296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173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A83BA-7D99-DAEF-BFE0-6831A7F27E79}"/>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1EE83B35-B5A7-90BE-D9E1-263739FC0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80DF0EA8-3668-0BB2-504A-4ACBB7A14E89}"/>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3" name="CaixaDeTexto 2">
            <a:extLst>
              <a:ext uri="{FF2B5EF4-FFF2-40B4-BE49-F238E27FC236}">
                <a16:creationId xmlns:a16="http://schemas.microsoft.com/office/drawing/2014/main" id="{070FA3CB-3F00-8BCB-582C-CEC70BD90FE9}"/>
              </a:ext>
            </a:extLst>
          </p:cNvPr>
          <p:cNvSpPr txBox="1"/>
          <p:nvPr/>
        </p:nvSpPr>
        <p:spPr>
          <a:xfrm>
            <a:off x="3629160" y="2296497"/>
            <a:ext cx="7593022" cy="3231654"/>
          </a:xfrm>
          <a:prstGeom prst="rect">
            <a:avLst/>
          </a:prstGeom>
          <a:noFill/>
        </p:spPr>
        <p:txBody>
          <a:bodyPr wrap="square">
            <a:spAutoFit/>
          </a:bodyPr>
          <a:lstStyle/>
          <a:p>
            <a:pPr algn="just"/>
            <a:r>
              <a:rPr lang="pt-BR" sz="2400" b="1" dirty="0">
                <a:solidFill>
                  <a:schemeClr val="bg1"/>
                </a:solidFill>
                <a:latin typeface="CIDFont+F1"/>
              </a:rPr>
              <a:t>Vue.js</a:t>
            </a:r>
            <a:r>
              <a:rPr lang="pt-BR" sz="2400" dirty="0">
                <a:solidFill>
                  <a:schemeClr val="bg1"/>
                </a:solidFill>
                <a:latin typeface="CIDFont+F1"/>
              </a:rPr>
              <a:t> (Evan </a:t>
            </a:r>
            <a:r>
              <a:rPr lang="pt-BR" sz="2400" dirty="0" err="1">
                <a:solidFill>
                  <a:schemeClr val="bg1"/>
                </a:solidFill>
                <a:latin typeface="CIDFont+F1"/>
              </a:rPr>
              <a:t>You</a:t>
            </a:r>
            <a:r>
              <a:rPr lang="pt-BR" sz="2400" dirty="0">
                <a:solidFill>
                  <a:schemeClr val="bg1"/>
                </a:solidFill>
                <a:latin typeface="CIDFont+F1"/>
              </a:rPr>
              <a:t>)</a:t>
            </a:r>
          </a:p>
          <a:p>
            <a:pPr algn="just"/>
            <a:endParaRPr lang="pt-BR" sz="2000" dirty="0">
              <a:solidFill>
                <a:schemeClr val="bg1"/>
              </a:solidFill>
              <a:latin typeface="CIDFont+F1"/>
            </a:endParaRPr>
          </a:p>
          <a:p>
            <a:pPr algn="just"/>
            <a:r>
              <a:rPr lang="pt-BR" sz="2000" dirty="0">
                <a:solidFill>
                  <a:schemeClr val="bg1"/>
                </a:solidFill>
                <a:latin typeface="CIDFont+F1"/>
              </a:rPr>
              <a:t>um framework progressivo, que pode ser adotado gradualmente em projetos existentes ou usado para construir </a:t>
            </a:r>
            <a:r>
              <a:rPr lang="pt-BR" sz="2000" dirty="0" err="1">
                <a:solidFill>
                  <a:schemeClr val="bg1"/>
                </a:solidFill>
                <a:latin typeface="CIDFont+F1"/>
              </a:rPr>
              <a:t>SPAs</a:t>
            </a:r>
            <a:r>
              <a:rPr lang="pt-BR" sz="2000" dirty="0">
                <a:solidFill>
                  <a:schemeClr val="bg1"/>
                </a:solidFill>
                <a:latin typeface="CIDFont+F1"/>
              </a:rPr>
              <a:t> completas, possui uma curva de aprendizado suave, reatividade simples e ótima  performance.</a:t>
            </a:r>
          </a:p>
          <a:p>
            <a:pPr algn="just"/>
            <a:endParaRPr lang="pt-BR" sz="2000" b="1" dirty="0">
              <a:solidFill>
                <a:schemeClr val="bg1"/>
              </a:solidFill>
              <a:latin typeface="CIDFont+F1"/>
            </a:endParaRPr>
          </a:p>
          <a:p>
            <a:pPr algn="just"/>
            <a:r>
              <a:rPr lang="pt-BR" sz="2000" dirty="0">
                <a:solidFill>
                  <a:schemeClr val="bg1"/>
                </a:solidFill>
                <a:latin typeface="CIDFont+F1"/>
              </a:rPr>
              <a:t>É uma ótima escolha para projetos que precisam de agilidade no desenvolvimento, como lojas virtuais menores ou blogs interativos, mas que ainda precisam de performance e uma boa experiência de usuário. Também é popular em empresas chinesas de tecnologia.</a:t>
            </a:r>
          </a:p>
        </p:txBody>
      </p:sp>
      <p:sp>
        <p:nvSpPr>
          <p:cNvPr id="8" name="Título 2">
            <a:extLst>
              <a:ext uri="{FF2B5EF4-FFF2-40B4-BE49-F238E27FC236}">
                <a16:creationId xmlns:a16="http://schemas.microsoft.com/office/drawing/2014/main" id="{3DD96C95-EA92-0746-D9C6-555BBD6DE7B7}"/>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3. PRINCIPAIS FRAMEWORKS FRONT-END</a:t>
            </a:r>
          </a:p>
        </p:txBody>
      </p:sp>
      <p:pic>
        <p:nvPicPr>
          <p:cNvPr id="11266" name="Picture 2" descr="Vue.js — De amante casual pra uma relação estável. | by Wesley Serafim de  Araújo | Medium">
            <a:extLst>
              <a:ext uri="{FF2B5EF4-FFF2-40B4-BE49-F238E27FC236}">
                <a16:creationId xmlns:a16="http://schemas.microsoft.com/office/drawing/2014/main" id="{F8A4F45E-FF1F-1759-7C63-79C94D2CA8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224" r="22687"/>
          <a:stretch>
            <a:fillRect/>
          </a:stretch>
        </p:blipFill>
        <p:spPr bwMode="auto">
          <a:xfrm>
            <a:off x="432886" y="2743200"/>
            <a:ext cx="2815534" cy="3067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5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pt-BR"/>
            </a:defPPr>
          </a:lstStyle>
          <a:p>
            <a:pPr rtl="0"/>
            <a:r>
              <a:rPr lang="pt-BR"/>
              <a:t>Agenda</a:t>
            </a:r>
          </a:p>
        </p:txBody>
      </p:sp>
      <p:sp>
        <p:nvSpPr>
          <p:cNvPr id="3" name="Espaço Reservado para Texto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10024234" cy="3709987"/>
          </a:xfrm>
        </p:spPr>
        <p:txBody>
          <a:bodyPr tIns="457200" rtlCol="0"/>
          <a:lstStyle>
            <a:defPPr>
              <a:defRPr lang="pt-BR"/>
            </a:defPPr>
          </a:lstStyle>
          <a:p>
            <a:pPr marL="457200" indent="-457200" rtl="0">
              <a:buFont typeface="+mj-lt"/>
              <a:buAutoNum type="arabicPeriod"/>
            </a:pPr>
            <a:r>
              <a:rPr lang="pt-BR" dirty="0">
                <a:solidFill>
                  <a:srgbClr val="002060"/>
                </a:solidFill>
              </a:rPr>
              <a:t>INTRODUÇÃO À FRAMEWORKS</a:t>
            </a:r>
          </a:p>
          <a:p>
            <a:pPr marL="457200" indent="-457200">
              <a:buFont typeface="+mj-lt"/>
              <a:buAutoNum type="arabicPeriod"/>
            </a:pPr>
            <a:r>
              <a:rPr lang="pt-BR" dirty="0">
                <a:solidFill>
                  <a:srgbClr val="002060"/>
                </a:solidFill>
              </a:rPr>
              <a:t>O QUE SÃO FRAMEWORKS</a:t>
            </a:r>
          </a:p>
          <a:p>
            <a:pPr marL="457200" indent="-457200">
              <a:buFont typeface="+mj-lt"/>
              <a:buAutoNum type="arabicPeriod"/>
            </a:pPr>
            <a:r>
              <a:rPr lang="pt-BR" dirty="0">
                <a:solidFill>
                  <a:srgbClr val="002060"/>
                </a:solidFill>
              </a:rPr>
              <a:t>PRINCIPAIS FRAMEWORKS FRONT-END</a:t>
            </a:r>
          </a:p>
        </p:txBody>
      </p:sp>
      <p:pic>
        <p:nvPicPr>
          <p:cNvPr id="7" name="Imagem 6">
            <a:extLst>
              <a:ext uri="{FF2B5EF4-FFF2-40B4-BE49-F238E27FC236}">
                <a16:creationId xmlns:a16="http://schemas.microsoft.com/office/drawing/2014/main" id="{F0E2EA5B-3333-C56A-27E4-2551D76F0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8" name="CaixaDeTexto 7">
            <a:extLst>
              <a:ext uri="{FF2B5EF4-FFF2-40B4-BE49-F238E27FC236}">
                <a16:creationId xmlns:a16="http://schemas.microsoft.com/office/drawing/2014/main" id="{21DDB8A3-81CE-B6CE-FEA9-EEC25AE11121}"/>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5835D-EC53-BB61-366C-7F2AEF3923E5}"/>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68D8E066-4CE6-8112-0DA7-5738F77A8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27810C21-CF43-11EF-F0F2-8CCFAE7F3E6E}"/>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8" name="Título 2">
            <a:extLst>
              <a:ext uri="{FF2B5EF4-FFF2-40B4-BE49-F238E27FC236}">
                <a16:creationId xmlns:a16="http://schemas.microsoft.com/office/drawing/2014/main" id="{F3842F53-D08F-79E6-0038-E61C1459FD9B}"/>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3. PRINCIPAIS FRAMEWORKS FRONT-END</a:t>
            </a:r>
          </a:p>
        </p:txBody>
      </p:sp>
      <p:pic>
        <p:nvPicPr>
          <p:cNvPr id="12290" name="Picture 2" descr="Comparison of Front-end frameworks: Angular, React, Vue - Lessons Learnt  (trunin.com)">
            <a:extLst>
              <a:ext uri="{FF2B5EF4-FFF2-40B4-BE49-F238E27FC236}">
                <a16:creationId xmlns:a16="http://schemas.microsoft.com/office/drawing/2014/main" id="{3AE467C2-A5E4-96EC-813C-64814FF1F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0310" y="1893023"/>
            <a:ext cx="7340600" cy="4443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36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pt-BR"/>
            </a:defPPr>
          </a:lstStyle>
          <a:p>
            <a:pPr rtl="0"/>
            <a:r>
              <a:rPr lang="pt-BR" dirty="0"/>
              <a:t>Obrigado</a:t>
            </a:r>
          </a:p>
        </p:txBody>
      </p:sp>
      <p:sp>
        <p:nvSpPr>
          <p:cNvPr id="3" name="Espaço Reservado para Texto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rtlCol="0"/>
          <a:lstStyle>
            <a:defPPr>
              <a:defRPr lang="pt-BR"/>
            </a:defPPr>
          </a:lstStyle>
          <a:p>
            <a:pPr rtl="0"/>
            <a:r>
              <a:rPr lang="pt-BR" dirty="0">
                <a:solidFill>
                  <a:schemeClr val="bg1"/>
                </a:solidFill>
              </a:rPr>
              <a:t>Prof. </a:t>
            </a:r>
            <a:r>
              <a:rPr lang="pt-BR" dirty="0" err="1">
                <a:solidFill>
                  <a:schemeClr val="bg1"/>
                </a:solidFill>
              </a:rPr>
              <a:t>MSc</a:t>
            </a:r>
            <a:r>
              <a:rPr lang="pt-BR" dirty="0">
                <a:solidFill>
                  <a:schemeClr val="bg1"/>
                </a:solidFill>
              </a:rPr>
              <a:t>. Emmanoel Monteiro</a:t>
            </a:r>
          </a:p>
          <a:p>
            <a:pPr rtl="0"/>
            <a:r>
              <a:rPr lang="pt-BR" b="0" dirty="0">
                <a:solidFill>
                  <a:schemeClr val="bg1"/>
                </a:solidFill>
              </a:rPr>
              <a:t>emmanoeljr@gmail.com</a:t>
            </a:r>
          </a:p>
          <a:p>
            <a:pPr rtl="0"/>
            <a:r>
              <a:rPr lang="pt-BR" b="0" dirty="0">
                <a:solidFill>
                  <a:schemeClr val="bg1"/>
                </a:solidFill>
              </a:rPr>
              <a:t>@emmanoelmonteiro</a:t>
            </a:r>
          </a:p>
        </p:txBody>
      </p:sp>
      <p:pic>
        <p:nvPicPr>
          <p:cNvPr id="4" name="Imagem 3">
            <a:extLst>
              <a:ext uri="{FF2B5EF4-FFF2-40B4-BE49-F238E27FC236}">
                <a16:creationId xmlns:a16="http://schemas.microsoft.com/office/drawing/2014/main" id="{2B2C9EBC-2DBA-B46A-75D3-505806D7C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 y="6029489"/>
            <a:ext cx="3425549" cy="613132"/>
          </a:xfrm>
          <a:prstGeom prst="rect">
            <a:avLst/>
          </a:prstGeom>
        </p:spPr>
      </p:pic>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C37279A-330D-886F-340D-494A5005E5FC}"/>
              </a:ext>
            </a:extLst>
          </p:cNvPr>
          <p:cNvSpPr>
            <a:spLocks noGrp="1"/>
          </p:cNvSpPr>
          <p:nvPr>
            <p:ph type="title"/>
          </p:nvPr>
        </p:nvSpPr>
        <p:spPr/>
        <p:txBody>
          <a:bodyPr rtlCol="0"/>
          <a:lstStyle>
            <a:defPPr>
              <a:defRPr lang="pt-BR"/>
            </a:defPPr>
          </a:lstStyle>
          <a:p>
            <a:pPr rtl="0"/>
            <a:r>
              <a:rPr lang="pt-BR" sz="4000" dirty="0">
                <a:solidFill>
                  <a:schemeClr val="accent3">
                    <a:lumMod val="50000"/>
                  </a:schemeClr>
                </a:solidFill>
              </a:rPr>
              <a:t>1. INTRODUÇÃO À FRAMEWORKS</a:t>
            </a:r>
            <a:br>
              <a:rPr lang="pt-BR" sz="4000" dirty="0">
                <a:solidFill>
                  <a:schemeClr val="accent3">
                    <a:lumMod val="50000"/>
                  </a:schemeClr>
                </a:solidFill>
              </a:rPr>
            </a:br>
            <a:endParaRPr lang="pt-BR" sz="4000" dirty="0">
              <a:solidFill>
                <a:schemeClr val="accent3">
                  <a:lumMod val="50000"/>
                </a:schemeClr>
              </a:solidFill>
            </a:endParaRPr>
          </a:p>
        </p:txBody>
      </p:sp>
      <p:sp>
        <p:nvSpPr>
          <p:cNvPr id="2" name="CaixaDeTexto 1">
            <a:extLst>
              <a:ext uri="{FF2B5EF4-FFF2-40B4-BE49-F238E27FC236}">
                <a16:creationId xmlns:a16="http://schemas.microsoft.com/office/drawing/2014/main" id="{5442B9BC-5574-26BE-AB61-939590591851}"/>
              </a:ext>
            </a:extLst>
          </p:cNvPr>
          <p:cNvSpPr txBox="1"/>
          <p:nvPr/>
        </p:nvSpPr>
        <p:spPr>
          <a:xfrm>
            <a:off x="484178" y="2296497"/>
            <a:ext cx="4683568" cy="3477875"/>
          </a:xfrm>
          <a:prstGeom prst="rect">
            <a:avLst/>
          </a:prstGeom>
          <a:noFill/>
        </p:spPr>
        <p:txBody>
          <a:bodyPr wrap="square">
            <a:spAutoFit/>
          </a:bodyPr>
          <a:lstStyle/>
          <a:p>
            <a:pPr algn="just"/>
            <a:r>
              <a:rPr lang="pt-BR" sz="2000" dirty="0">
                <a:solidFill>
                  <a:schemeClr val="bg1"/>
                </a:solidFill>
                <a:latin typeface="CIDFont+F1"/>
              </a:rPr>
              <a:t>Nos últimos anos, o desenvolvimento web evoluiu exponencialmente, e com ele, a complexidade de criar interfaces de usuário ricas e interativas. Se antes construíamos páginas com HTML, CSS e </a:t>
            </a:r>
            <a:r>
              <a:rPr lang="pt-BR" sz="2000" dirty="0" err="1">
                <a:solidFill>
                  <a:schemeClr val="bg1"/>
                </a:solidFill>
                <a:latin typeface="CIDFont+F1"/>
              </a:rPr>
              <a:t>JavaScript</a:t>
            </a:r>
            <a:r>
              <a:rPr lang="pt-BR" sz="2000" dirty="0">
                <a:solidFill>
                  <a:schemeClr val="bg1"/>
                </a:solidFill>
                <a:latin typeface="CIDFont+F1"/>
              </a:rPr>
              <a:t> "puro", hoje contamos com ferramentas poderosas que agilizam o processo, otimizam o desempenho e facilitam a manutenção do código. Uma dessas ferramentas são os </a:t>
            </a:r>
            <a:r>
              <a:rPr lang="pt-BR" sz="2000" b="1" dirty="0">
                <a:solidFill>
                  <a:schemeClr val="bg1"/>
                </a:solidFill>
                <a:latin typeface="CIDFont+F1"/>
              </a:rPr>
              <a:t>frameworks front-end. </a:t>
            </a:r>
          </a:p>
        </p:txBody>
      </p:sp>
      <p:pic>
        <p:nvPicPr>
          <p:cNvPr id="6" name="Imagem 5">
            <a:extLst>
              <a:ext uri="{FF2B5EF4-FFF2-40B4-BE49-F238E27FC236}">
                <a16:creationId xmlns:a16="http://schemas.microsoft.com/office/drawing/2014/main" id="{6B37A502-2E9C-73F8-90C2-D50A797DE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2B39F2FD-AE89-929B-F483-2ED7770798F3}"/>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pic>
        <p:nvPicPr>
          <p:cNvPr id="1026" name="Picture 2" descr="12 Frameworks Front-End para você Conhecer e Aprender - Parte 1">
            <a:extLst>
              <a:ext uri="{FF2B5EF4-FFF2-40B4-BE49-F238E27FC236}">
                <a16:creationId xmlns:a16="http://schemas.microsoft.com/office/drawing/2014/main" id="{C45A9F02-9C81-977D-9357-C93EA754E8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551" y="2747433"/>
            <a:ext cx="6023609" cy="302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3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4EDAA80-ED33-BB0D-17D1-76972C9AB0AB}"/>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7094C9C2-B6E1-FFA6-1D4B-1D58D053A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FB7CE6A9-5F17-2144-F88D-70C5F6924832}"/>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8" name="CaixaDeTexto 7">
            <a:extLst>
              <a:ext uri="{FF2B5EF4-FFF2-40B4-BE49-F238E27FC236}">
                <a16:creationId xmlns:a16="http://schemas.microsoft.com/office/drawing/2014/main" id="{9CB3C948-5831-CCDC-2855-C772119E0EE9}"/>
              </a:ext>
            </a:extLst>
          </p:cNvPr>
          <p:cNvSpPr txBox="1"/>
          <p:nvPr/>
        </p:nvSpPr>
        <p:spPr>
          <a:xfrm>
            <a:off x="594360" y="2510275"/>
            <a:ext cx="4723014" cy="923330"/>
          </a:xfrm>
          <a:prstGeom prst="rect">
            <a:avLst/>
          </a:prstGeom>
          <a:noFill/>
        </p:spPr>
        <p:txBody>
          <a:bodyPr wrap="square">
            <a:spAutoFit/>
          </a:bodyPr>
          <a:lstStyle/>
          <a:p>
            <a:pPr algn="just"/>
            <a:r>
              <a:rPr lang="pt-BR" sz="1800" dirty="0">
                <a:solidFill>
                  <a:schemeClr val="bg1"/>
                </a:solidFill>
                <a:latin typeface="CIDFont+F1"/>
              </a:rPr>
              <a:t>Compreender os frameworks é essencial para qualquer desenvolvedor que queira construir aplicações modernas, escaláveis e eficientes.</a:t>
            </a:r>
            <a:endParaRPr lang="pt-BR" dirty="0"/>
          </a:p>
        </p:txBody>
      </p:sp>
      <p:sp>
        <p:nvSpPr>
          <p:cNvPr id="9" name="Título 2">
            <a:extLst>
              <a:ext uri="{FF2B5EF4-FFF2-40B4-BE49-F238E27FC236}">
                <a16:creationId xmlns:a16="http://schemas.microsoft.com/office/drawing/2014/main" id="{BA707F7F-639A-5C23-D07E-0440AD2E787B}"/>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1. INTRODUÇÃO À FRAMEWORKS</a:t>
            </a:r>
          </a:p>
        </p:txBody>
      </p:sp>
      <p:pic>
        <p:nvPicPr>
          <p:cNvPr id="2" name="Picture 2" descr="Discover the Differences Between HTML, CSS, and Javascript - Golden Owl">
            <a:extLst>
              <a:ext uri="{FF2B5EF4-FFF2-40B4-BE49-F238E27FC236}">
                <a16:creationId xmlns:a16="http://schemas.microsoft.com/office/drawing/2014/main" id="{926091EC-AA14-830D-0929-2BDCB2BF6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2456" y="1947142"/>
            <a:ext cx="4723014" cy="451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63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138B4E6-CB76-D062-89DA-92E5BE343BF1}"/>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BA3E3A23-8A18-BF73-8819-F409B0068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716B1709-F66A-4C7A-473D-FDAD0FECF007}"/>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pic>
        <p:nvPicPr>
          <p:cNvPr id="3074" name="Picture 2" descr="A Evolução da Web: linha do tempo interativa da História da internet –  Labvis">
            <a:extLst>
              <a:ext uri="{FF2B5EF4-FFF2-40B4-BE49-F238E27FC236}">
                <a16:creationId xmlns:a16="http://schemas.microsoft.com/office/drawing/2014/main" id="{819F9804-961C-51BA-7A67-10601CF3D0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0" y="374073"/>
            <a:ext cx="12201320" cy="5843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05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F5C8939-DE83-A823-407E-29F1AA9FE815}"/>
            </a:ext>
          </a:extLst>
        </p:cNvPr>
        <p:cNvGrpSpPr/>
        <p:nvPr/>
      </p:nvGrpSpPr>
      <p:grpSpPr>
        <a:xfrm>
          <a:off x="0" y="0"/>
          <a:ext cx="0" cy="0"/>
          <a:chOff x="0" y="0"/>
          <a:chExt cx="0" cy="0"/>
        </a:xfrm>
      </p:grpSpPr>
      <p:pic>
        <p:nvPicPr>
          <p:cNvPr id="4098" name="Picture 2" descr="Evolução da Web A Web 1.0 possuía páginas que quase não interagiam com... |  Download Scientific Diagram">
            <a:extLst>
              <a:ext uri="{FF2B5EF4-FFF2-40B4-BE49-F238E27FC236}">
                <a16:creationId xmlns:a16="http://schemas.microsoft.com/office/drawing/2014/main" id="{AB4210DE-B7AB-A453-3F4B-0DD6AD918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781095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FA5FEF30-C6B8-97A8-4816-2F78D743A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7475BFE7-D9C7-CB3F-BE56-6904C370C5C6}"/>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Tree>
    <p:extLst>
      <p:ext uri="{BB962C8B-B14F-4D97-AF65-F5344CB8AC3E}">
        <p14:creationId xmlns:p14="http://schemas.microsoft.com/office/powerpoint/2010/main" val="279708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B933480-A518-3A1B-282B-17F2802F4370}"/>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E3356D7C-12EE-A33F-477E-D748B74EB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80C5C776-BD02-43AB-9716-CC21E391216F}"/>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9" name="Título 2">
            <a:extLst>
              <a:ext uri="{FF2B5EF4-FFF2-40B4-BE49-F238E27FC236}">
                <a16:creationId xmlns:a16="http://schemas.microsoft.com/office/drawing/2014/main" id="{B0B3EE4F-97B7-14C7-247A-391BE56959BA}"/>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1. INTRODUÇÃO À FRAMEWORKS</a:t>
            </a:r>
          </a:p>
        </p:txBody>
      </p:sp>
      <p:pic>
        <p:nvPicPr>
          <p:cNvPr id="1026" name="Picture 2" descr="Sistema Grátis - Sistema de Gestão Empresarial">
            <a:extLst>
              <a:ext uri="{FF2B5EF4-FFF2-40B4-BE49-F238E27FC236}">
                <a16:creationId xmlns:a16="http://schemas.microsoft.com/office/drawing/2014/main" id="{467191E9-ECF6-4B59-FF88-877740615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7532" y="1772725"/>
            <a:ext cx="7589287" cy="41138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istema Grátis - Sistema de Gestão Empresarial">
            <a:extLst>
              <a:ext uri="{FF2B5EF4-FFF2-40B4-BE49-F238E27FC236}">
                <a16:creationId xmlns:a16="http://schemas.microsoft.com/office/drawing/2014/main" id="{1FFD0355-93C3-3864-042C-8DC71D4D2B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17407"/>
            <a:ext cx="5963728" cy="373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26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7F7BE71-06D9-33F6-CF5C-AB25C2153328}"/>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A4417A62-A2E4-DCA2-57B0-FADEF7925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8C43727E-13BF-27DA-941C-D7F023E1BC7B}"/>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9" name="Título 2">
            <a:extLst>
              <a:ext uri="{FF2B5EF4-FFF2-40B4-BE49-F238E27FC236}">
                <a16:creationId xmlns:a16="http://schemas.microsoft.com/office/drawing/2014/main" id="{075358F0-8B55-A4EE-FAAD-C18371EEF5DF}"/>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1. INTRODUÇÃO À FRAMEWORKS</a:t>
            </a:r>
          </a:p>
        </p:txBody>
      </p:sp>
      <p:pic>
        <p:nvPicPr>
          <p:cNvPr id="4" name="Imagem 3">
            <a:extLst>
              <a:ext uri="{FF2B5EF4-FFF2-40B4-BE49-F238E27FC236}">
                <a16:creationId xmlns:a16="http://schemas.microsoft.com/office/drawing/2014/main" id="{9B1ED7F3-3324-B12B-5453-EBFCFCF665F8}"/>
              </a:ext>
            </a:extLst>
          </p:cNvPr>
          <p:cNvPicPr>
            <a:picLocks noChangeAspect="1"/>
          </p:cNvPicPr>
          <p:nvPr/>
        </p:nvPicPr>
        <p:blipFill>
          <a:blip r:embed="rId4"/>
          <a:stretch>
            <a:fillRect/>
          </a:stretch>
        </p:blipFill>
        <p:spPr>
          <a:xfrm>
            <a:off x="2439405" y="1772725"/>
            <a:ext cx="7313189" cy="5343851"/>
          </a:xfrm>
          <a:prstGeom prst="rect">
            <a:avLst/>
          </a:prstGeom>
        </p:spPr>
      </p:pic>
      <p:sp>
        <p:nvSpPr>
          <p:cNvPr id="8" name="CaixaDeTexto 7">
            <a:extLst>
              <a:ext uri="{FF2B5EF4-FFF2-40B4-BE49-F238E27FC236}">
                <a16:creationId xmlns:a16="http://schemas.microsoft.com/office/drawing/2014/main" id="{59AB9EA5-0847-E68C-2DFA-7F6D43E154E7}"/>
              </a:ext>
            </a:extLst>
          </p:cNvPr>
          <p:cNvSpPr txBox="1"/>
          <p:nvPr/>
        </p:nvSpPr>
        <p:spPr>
          <a:xfrm>
            <a:off x="594360" y="2423712"/>
            <a:ext cx="1951510" cy="923330"/>
          </a:xfrm>
          <a:prstGeom prst="rect">
            <a:avLst/>
          </a:prstGeom>
          <a:noFill/>
        </p:spPr>
        <p:txBody>
          <a:bodyPr wrap="square">
            <a:spAutoFit/>
          </a:bodyPr>
          <a:lstStyle/>
          <a:p>
            <a:r>
              <a:rPr lang="pt-BR" b="1" dirty="0">
                <a:solidFill>
                  <a:srgbClr val="002060"/>
                </a:solidFill>
              </a:rPr>
              <a:t>Necessidade de Otimização e Padronização</a:t>
            </a:r>
          </a:p>
        </p:txBody>
      </p:sp>
    </p:spTree>
    <p:extLst>
      <p:ext uri="{BB962C8B-B14F-4D97-AF65-F5344CB8AC3E}">
        <p14:creationId xmlns:p14="http://schemas.microsoft.com/office/powerpoint/2010/main" val="14863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EFB5467-C279-A84E-D226-B1A4DF4B2C98}"/>
            </a:ext>
          </a:extLst>
        </p:cNvPr>
        <p:cNvGrpSpPr/>
        <p:nvPr/>
      </p:nvGrpSpPr>
      <p:grpSpPr>
        <a:xfrm>
          <a:off x="0" y="0"/>
          <a:ext cx="0" cy="0"/>
          <a:chOff x="0" y="0"/>
          <a:chExt cx="0" cy="0"/>
        </a:xfrm>
      </p:grpSpPr>
      <p:pic>
        <p:nvPicPr>
          <p:cNvPr id="6" name="Imagem 5">
            <a:extLst>
              <a:ext uri="{FF2B5EF4-FFF2-40B4-BE49-F238E27FC236}">
                <a16:creationId xmlns:a16="http://schemas.microsoft.com/office/drawing/2014/main" id="{A07B8BE9-E42F-DAF8-D9E5-A19B7EF60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049" y="6457182"/>
            <a:ext cx="1854679" cy="331965"/>
          </a:xfrm>
          <a:prstGeom prst="rect">
            <a:avLst/>
          </a:prstGeom>
        </p:spPr>
      </p:pic>
      <p:sp>
        <p:nvSpPr>
          <p:cNvPr id="7" name="CaixaDeTexto 6">
            <a:extLst>
              <a:ext uri="{FF2B5EF4-FFF2-40B4-BE49-F238E27FC236}">
                <a16:creationId xmlns:a16="http://schemas.microsoft.com/office/drawing/2014/main" id="{94E33887-450B-123E-B5BD-DF3347C06D0C}"/>
              </a:ext>
            </a:extLst>
          </p:cNvPr>
          <p:cNvSpPr txBox="1"/>
          <p:nvPr/>
        </p:nvSpPr>
        <p:spPr>
          <a:xfrm>
            <a:off x="132272" y="6573703"/>
            <a:ext cx="2654060" cy="215444"/>
          </a:xfrm>
          <a:prstGeom prst="rect">
            <a:avLst/>
          </a:prstGeom>
          <a:noFill/>
        </p:spPr>
        <p:txBody>
          <a:bodyPr wrap="square" rtlCol="0">
            <a:spAutoFit/>
          </a:bodyPr>
          <a:lstStyle/>
          <a:p>
            <a:r>
              <a:rPr lang="pt-BR" sz="800" dirty="0">
                <a:solidFill>
                  <a:schemeClr val="bg1"/>
                </a:solidFill>
              </a:rPr>
              <a:t>Prof. </a:t>
            </a:r>
            <a:r>
              <a:rPr lang="pt-BR" sz="800" b="1" dirty="0" err="1">
                <a:solidFill>
                  <a:schemeClr val="bg1"/>
                </a:solidFill>
              </a:rPr>
              <a:t>MSc</a:t>
            </a:r>
            <a:r>
              <a:rPr lang="pt-BR" sz="800" b="1" dirty="0">
                <a:solidFill>
                  <a:schemeClr val="bg1"/>
                </a:solidFill>
              </a:rPr>
              <a:t>. </a:t>
            </a:r>
            <a:r>
              <a:rPr lang="pt-BR" sz="800" b="1" i="1" dirty="0">
                <a:solidFill>
                  <a:schemeClr val="bg1"/>
                </a:solidFill>
              </a:rPr>
              <a:t>Emmanoel Monteiro </a:t>
            </a:r>
            <a:r>
              <a:rPr lang="pt-BR" sz="800" i="1" dirty="0">
                <a:solidFill>
                  <a:schemeClr val="bg1"/>
                </a:solidFill>
              </a:rPr>
              <a:t>| </a:t>
            </a:r>
            <a:r>
              <a:rPr lang="pt-BR" sz="800" dirty="0">
                <a:solidFill>
                  <a:schemeClr val="bg1"/>
                </a:solidFill>
              </a:rPr>
              <a:t>emmanoeljr@gmail.com</a:t>
            </a:r>
          </a:p>
        </p:txBody>
      </p:sp>
      <p:sp>
        <p:nvSpPr>
          <p:cNvPr id="9" name="Título 2">
            <a:extLst>
              <a:ext uri="{FF2B5EF4-FFF2-40B4-BE49-F238E27FC236}">
                <a16:creationId xmlns:a16="http://schemas.microsoft.com/office/drawing/2014/main" id="{C03EEC33-A716-95F5-C479-09B71CA7A394}"/>
              </a:ext>
            </a:extLst>
          </p:cNvPr>
          <p:cNvSpPr>
            <a:spLocks noGrp="1"/>
          </p:cNvSpPr>
          <p:nvPr>
            <p:ph type="title"/>
          </p:nvPr>
        </p:nvSpPr>
        <p:spPr>
          <a:xfrm>
            <a:off x="594360" y="198408"/>
            <a:ext cx="10972800" cy="1574317"/>
          </a:xfrm>
        </p:spPr>
        <p:txBody>
          <a:bodyPr rtlCol="0"/>
          <a:lstStyle>
            <a:defPPr>
              <a:defRPr lang="pt-BR"/>
            </a:defPPr>
          </a:lstStyle>
          <a:p>
            <a:pPr rtl="0"/>
            <a:r>
              <a:rPr lang="pt-BR" sz="4000" dirty="0">
                <a:solidFill>
                  <a:schemeClr val="accent3">
                    <a:lumMod val="50000"/>
                  </a:schemeClr>
                </a:solidFill>
              </a:rPr>
              <a:t>1. INTRODUÇÃO À FRAMEWORKS</a:t>
            </a:r>
          </a:p>
        </p:txBody>
      </p:sp>
      <p:pic>
        <p:nvPicPr>
          <p:cNvPr id="3074" name="Picture 2" descr="Microfrontend: Arquitetura Frontend - Blog Hub do Desenvolvedor">
            <a:extLst>
              <a:ext uri="{FF2B5EF4-FFF2-40B4-BE49-F238E27FC236}">
                <a16:creationId xmlns:a16="http://schemas.microsoft.com/office/drawing/2014/main" id="{47FFE834-E595-73F0-33B3-F55C69F4D0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982" y="1772725"/>
            <a:ext cx="8257309" cy="4498513"/>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00E60940-060D-7CB6-DE4A-998FCE371C2C}"/>
              </a:ext>
            </a:extLst>
          </p:cNvPr>
          <p:cNvSpPr txBox="1"/>
          <p:nvPr/>
        </p:nvSpPr>
        <p:spPr>
          <a:xfrm>
            <a:off x="594360" y="2423712"/>
            <a:ext cx="1951510" cy="923330"/>
          </a:xfrm>
          <a:prstGeom prst="rect">
            <a:avLst/>
          </a:prstGeom>
          <a:noFill/>
        </p:spPr>
        <p:txBody>
          <a:bodyPr wrap="square">
            <a:spAutoFit/>
          </a:bodyPr>
          <a:lstStyle/>
          <a:p>
            <a:r>
              <a:rPr lang="pt-BR" b="1" dirty="0">
                <a:solidFill>
                  <a:srgbClr val="002060"/>
                </a:solidFill>
              </a:rPr>
              <a:t>Necessidade de Otimização e Padronização</a:t>
            </a:r>
          </a:p>
        </p:txBody>
      </p:sp>
    </p:spTree>
    <p:extLst>
      <p:ext uri="{BB962C8B-B14F-4D97-AF65-F5344CB8AC3E}">
        <p14:creationId xmlns:p14="http://schemas.microsoft.com/office/powerpoint/2010/main" val="2871629625"/>
      </p:ext>
    </p:extLst>
  </p:cSld>
  <p:clrMapOvr>
    <a:masterClrMapping/>
  </p:clrMapOvr>
</p:sld>
</file>

<file path=ppt/theme/theme1.xml><?xml version="1.0" encoding="utf-8"?>
<a:theme xmlns:a="http://schemas.openxmlformats.org/drawingml/2006/main" name="Personalizado">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89_TF78853419_Win32" id="{854A30D2-9E34-488C-9C98-B452D2CBAD89}" vid="{DA39436B-3821-44D5-9B65-C78155AED97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{25515599-3913-4507-82B5-A81E73D57D88}tf78853419_win32</Template>
  <TotalTime>1007</TotalTime>
  <Words>1045</Words>
  <Application>Microsoft Office PowerPoint</Application>
  <PresentationFormat>Widescreen</PresentationFormat>
  <Paragraphs>128</Paragraphs>
  <Slides>21</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Arial</vt:lpstr>
      <vt:lpstr>Calibri</vt:lpstr>
      <vt:lpstr>CIDFont+F1</vt:lpstr>
      <vt:lpstr>Franklin Gothic Book</vt:lpstr>
      <vt:lpstr>Franklin Gothic Demi</vt:lpstr>
      <vt:lpstr>Personalizado</vt:lpstr>
      <vt:lpstr>FRONT-END FRAMEWORKS </vt:lpstr>
      <vt:lpstr>Agenda</vt:lpstr>
      <vt:lpstr>1. INTRODUÇÃO À FRAMEWORKS </vt:lpstr>
      <vt:lpstr>1. INTRODUÇÃO À FRAMEWORKS</vt:lpstr>
      <vt:lpstr>Apresentação do PowerPoint</vt:lpstr>
      <vt:lpstr>Apresentação do PowerPoint</vt:lpstr>
      <vt:lpstr>1. INTRODUÇÃO À FRAMEWORKS</vt:lpstr>
      <vt:lpstr>1. INTRODUÇÃO À FRAMEWORKS</vt:lpstr>
      <vt:lpstr>1. INTRODUÇÃO À FRAMEWORKS</vt:lpstr>
      <vt:lpstr>1. INTRODUÇÃO À FRAMEWORKS</vt:lpstr>
      <vt:lpstr>2. O QUE SÃO FRAMEWORKS</vt:lpstr>
      <vt:lpstr>2. O QUE SÃO FRAMEWORKS</vt:lpstr>
      <vt:lpstr>2. O QUE SÃO FRAMEWORKS</vt:lpstr>
      <vt:lpstr>2. O QUE SÃO FRAMEWORKS</vt:lpstr>
      <vt:lpstr>2. O QUE SÃO FRAMEWORKS</vt:lpstr>
      <vt:lpstr>3. PRINCIPAIS FRAMEWORKS FRONT-END</vt:lpstr>
      <vt:lpstr>3. PRINCIPAIS FRAMEWORKS FRONT-END</vt:lpstr>
      <vt:lpstr>3. PRINCIPAIS FRAMEWORKS FRONT-END</vt:lpstr>
      <vt:lpstr>3. PRINCIPAIS FRAMEWORKS FRONT-END</vt:lpstr>
      <vt:lpstr>3. PRINCIPAIS FRAMEWORKS FRONT-END</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Emmanoel Monteiro de Sousa Junior</dc:creator>
  <cp:lastModifiedBy>Emmanoel Monteiro</cp:lastModifiedBy>
  <cp:revision>65</cp:revision>
  <dcterms:created xsi:type="dcterms:W3CDTF">2024-11-06T17:53:21Z</dcterms:created>
  <dcterms:modified xsi:type="dcterms:W3CDTF">2025-08-08T18:03:49Z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