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433" r:id="rId6"/>
    <p:sldId id="409" r:id="rId7"/>
    <p:sldId id="434" r:id="rId8"/>
    <p:sldId id="435" r:id="rId9"/>
    <p:sldId id="436" r:id="rId10"/>
    <p:sldId id="437" r:id="rId11"/>
    <p:sldId id="438" r:id="rId12"/>
    <p:sldId id="416" r:id="rId13"/>
    <p:sldId id="398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26/02/2025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26/02/2025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9D655-3AD0-1528-4B1A-4B439FC9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4544556-3918-7D43-0AF4-549142F58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B4FAD45-294F-5566-60E8-6CA07DE7E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1B61125-D802-ED80-FBF8-5F71DF74B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951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0AC7F-598E-3761-022E-7157EC1DA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09DC704-0E4E-91BD-C3AE-7EB17FDC5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6278AAF-43EF-BD8C-1147-76D024C7A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93ACCC5-02E7-B0E1-AE49-72EBEB379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144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478F-534A-B220-F7F8-647CABB99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44FF5D3-C613-0C3B-7E5A-467E59B2F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241A1D5-49B1-B43D-CDEB-122EB9F2E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A0A2ED7-43F4-FC6E-2626-584DCC6E5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331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E7191-AA95-AABC-7CEA-1B26F3DB1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4E40013-CF7E-E334-E767-C6F6D0B72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2530796-B008-6768-C81F-D56A604D7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BFF4080-1FEC-5CBA-7AC9-A9A3B41CA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19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05EE0-B291-1A7B-F8B2-C8BDA388E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CE86B9A-825B-804D-D7D7-E4332873B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3F930AB-0323-DD91-4187-E0994C5D2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410339A-FB2D-AC19-499E-4C8430094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381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E7AC-E62A-3833-1C21-183BE7AE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AB84938-51B7-548A-23FC-E3C0C5109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F3B67C4-6D61-D06A-CD5F-86278DBA8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622B46-A459-322D-7825-570FD6058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015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437-8B32-BFEC-AEE3-230879C0E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CCECAD8-ED61-3D3A-0E22-B6F555AD3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30288D9-CA71-1566-6681-F0324F73F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39A2912-F135-F7A3-D7F5-4E26E7320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229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187553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5400" dirty="0"/>
              <a:t>Linguagem SQL</a:t>
            </a:r>
            <a:br>
              <a:rPr lang="pt-BR" sz="5400" dirty="0"/>
            </a:br>
            <a:r>
              <a:rPr lang="pt-BR" sz="3200" dirty="0">
                <a:solidFill>
                  <a:srgbClr val="002060"/>
                </a:solidFill>
              </a:rPr>
              <a:t>Explorando a junção entre tabelas com JOIN e UNION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5711A-E7F6-2388-65B2-77C17EB52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228D0-E910-B78B-84F1-DA50AC97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latin typeface="CIDFont+F1"/>
              </a:rPr>
              <a:t>Organização  da linguagem SQL </a:t>
            </a:r>
            <a:endParaRPr lang="pt-BR" dirty="0"/>
          </a:p>
        </p:txBody>
      </p:sp>
      <p:pic>
        <p:nvPicPr>
          <p:cNvPr id="10" name="Picture 2" descr="Comunicado | UNINASSAU">
            <a:extLst>
              <a:ext uri="{FF2B5EF4-FFF2-40B4-BE49-F238E27FC236}">
                <a16:creationId xmlns:a16="http://schemas.microsoft.com/office/drawing/2014/main" id="{8AA73E71-4BD2-13AA-F54F-C65BE61F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4976BF-F374-7913-72ED-C8D0E958A4FA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4" name="Picture 2" descr="Subdivisões da linguagem SQL">
            <a:extLst>
              <a:ext uri="{FF2B5EF4-FFF2-40B4-BE49-F238E27FC236}">
                <a16:creationId xmlns:a16="http://schemas.microsoft.com/office/drawing/2014/main" id="{8CFFBA65-A93E-AE97-360C-944CD46DE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17" y="2001041"/>
            <a:ext cx="6806256" cy="47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59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C4EF223-7691-ADF9-0D71-BF43CBA1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DFF13D-AD68-EF35-0C3A-499F629EDB1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484176" y="2296497"/>
            <a:ext cx="10641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IDFont+F1"/>
              </a:rPr>
              <a:t>1. INNER JOIN: </a:t>
            </a:r>
            <a:r>
              <a:rPr lang="pt-BR" sz="2400" dirty="0">
                <a:solidFill>
                  <a:schemeClr val="bg1"/>
                </a:solidFill>
                <a:latin typeface="CIDFont+F1"/>
              </a:rPr>
              <a:t>Junção interna que retorna apenas registros que possuem correspondência nas tabelas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93AA80B-CB21-D3B4-C330-4DBFADF2E826}"/>
              </a:ext>
            </a:extLst>
          </p:cNvPr>
          <p:cNvSpPr txBox="1"/>
          <p:nvPr/>
        </p:nvSpPr>
        <p:spPr>
          <a:xfrm>
            <a:off x="594360" y="3270245"/>
            <a:ext cx="9656618" cy="12880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Livro.titulo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Autor.nome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Livro 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INNER JOIN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Livro_Autor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>
                <a:solidFill>
                  <a:srgbClr val="002060"/>
                </a:solidFill>
                <a:latin typeface="CIDFont+F1"/>
              </a:rPr>
              <a:t>Livro.id = </a:t>
            </a:r>
            <a:r>
              <a:rPr lang="pt-BR" dirty="0" err="1">
                <a:solidFill>
                  <a:srgbClr val="002060"/>
                </a:solidFill>
                <a:latin typeface="CIDFont+F1"/>
              </a:rPr>
              <a:t>Livro_Autor.livro_id</a:t>
            </a:r>
            <a:r>
              <a:rPr lang="pt-BR" dirty="0">
                <a:solidFill>
                  <a:srgbClr val="002060"/>
                </a:solidFill>
                <a:latin typeface="CIDFont+F1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INNER JOIN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Autor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rgbClr val="002060"/>
                </a:solidFill>
                <a:latin typeface="CIDFont+F1"/>
              </a:rPr>
              <a:t>Livro_Autor.autor_id</a:t>
            </a:r>
            <a:r>
              <a:rPr lang="pt-BR" dirty="0">
                <a:solidFill>
                  <a:srgbClr val="002060"/>
                </a:solidFill>
                <a:latin typeface="CIDFont+F1"/>
              </a:rPr>
              <a:t> = Autor.id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6AD88E-0708-B6FC-3278-A1CCFDACAC4F}"/>
              </a:ext>
            </a:extLst>
          </p:cNvPr>
          <p:cNvSpPr txBox="1"/>
          <p:nvPr/>
        </p:nvSpPr>
        <p:spPr>
          <a:xfrm>
            <a:off x="440310" y="4873545"/>
            <a:ext cx="105308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✅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Explicação: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O INNER JOIN retorna apenas os livros que têm autores associados na tabela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Livro_Autor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Se um livro não tiver um autor cadastrado, ele não aparecerá no resultado.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80648-C09A-4490-7D6C-35C682E50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0887B3F-0141-4350-D6C3-C37D52BD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5982EAE-5818-F820-C0CD-DAD76330E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CE16C2-EF84-64C9-2CF8-B3FB88DFEBC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9AD678-2118-7B99-83ED-75C4F101DACB}"/>
              </a:ext>
            </a:extLst>
          </p:cNvPr>
          <p:cNvSpPr txBox="1"/>
          <p:nvPr/>
        </p:nvSpPr>
        <p:spPr>
          <a:xfrm>
            <a:off x="484176" y="2296497"/>
            <a:ext cx="10641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IDFont+F1"/>
              </a:rPr>
              <a:t>2. LEFT JOIN: </a:t>
            </a:r>
            <a:r>
              <a:rPr lang="pt-BR" sz="2400" dirty="0">
                <a:solidFill>
                  <a:schemeClr val="bg1"/>
                </a:solidFill>
                <a:latin typeface="CIDFont+F1"/>
              </a:rPr>
              <a:t>Junção externa à esquerda  que retorna todos os registros da tabela à esquerda e os correspondentes da direita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DB646F-39D3-A224-6244-00B70B4E200A}"/>
              </a:ext>
            </a:extLst>
          </p:cNvPr>
          <p:cNvSpPr txBox="1"/>
          <p:nvPr/>
        </p:nvSpPr>
        <p:spPr>
          <a:xfrm>
            <a:off x="594360" y="3270245"/>
            <a:ext cx="9656618" cy="129586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Livro.titulo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Autor.nome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Livro 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LEFT JOIN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Livro_Autor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Livro.id =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Livro_Autor.livro_id</a:t>
            </a:r>
            <a:endParaRPr lang="pt-BR" dirty="0">
              <a:solidFill>
                <a:schemeClr val="bg1"/>
              </a:solidFill>
              <a:latin typeface="CIDFont+F1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LEFT JOIN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Autor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Livro_Autor.autor_id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= Autor.id;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BFB1864-22F1-398E-A5E6-8DC77500FB2C}"/>
              </a:ext>
            </a:extLst>
          </p:cNvPr>
          <p:cNvSpPr txBox="1"/>
          <p:nvPr/>
        </p:nvSpPr>
        <p:spPr>
          <a:xfrm>
            <a:off x="440310" y="4873545"/>
            <a:ext cx="10972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✅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Explicação: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O LEFT JOIN retorna todos os registros da tabela Livro, mesmo que não tenham correspondência na tabela Autor.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Se um livro não tiver autor, a coluna nome aparecerá como NULL no resultado.</a:t>
            </a:r>
          </a:p>
        </p:txBody>
      </p:sp>
    </p:spTree>
    <p:extLst>
      <p:ext uri="{BB962C8B-B14F-4D97-AF65-F5344CB8AC3E}">
        <p14:creationId xmlns:p14="http://schemas.microsoft.com/office/powerpoint/2010/main" val="370119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F2E94-9F29-F304-EC67-D168D9B4F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BC91EDA-A6EC-32A1-D564-47EA1412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F44856A-126C-A280-DDE6-1F4AF842B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179CA2E-2BFE-6BD7-A8A7-E246EBE2D92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83618BE-F910-1470-E699-882BE461DEBA}"/>
              </a:ext>
            </a:extLst>
          </p:cNvPr>
          <p:cNvSpPr txBox="1"/>
          <p:nvPr/>
        </p:nvSpPr>
        <p:spPr>
          <a:xfrm>
            <a:off x="484176" y="2296497"/>
            <a:ext cx="10641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IDFont+F1"/>
              </a:rPr>
              <a:t>3. RIGHT JOIN: </a:t>
            </a:r>
            <a:r>
              <a:rPr lang="pt-BR" sz="2400" dirty="0">
                <a:solidFill>
                  <a:schemeClr val="bg1"/>
                </a:solidFill>
                <a:latin typeface="CIDFont+F1"/>
              </a:rPr>
              <a:t>Junção externa à direita que retorna todos os registros da tabela à direita e os correspondentes da esquerda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2781B27-F323-6C9F-2FF6-34646463B461}"/>
              </a:ext>
            </a:extLst>
          </p:cNvPr>
          <p:cNvSpPr txBox="1"/>
          <p:nvPr/>
        </p:nvSpPr>
        <p:spPr>
          <a:xfrm>
            <a:off x="594360" y="3270245"/>
            <a:ext cx="9656618" cy="129586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Livro.titulo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Autor.nome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Livro 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RIGHT JOIN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Livro_Autor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Livro.id =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Livro_Autor.livro_id</a:t>
            </a:r>
            <a:endParaRPr lang="pt-BR" dirty="0">
              <a:solidFill>
                <a:schemeClr val="bg1"/>
              </a:solidFill>
              <a:latin typeface="CIDFont+F1"/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RIGHT JOIN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Autor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ON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Livro_Autor.autor_id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= Autor.id;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682A813-A9CD-7E2C-A8CE-60A9B6CB7E60}"/>
              </a:ext>
            </a:extLst>
          </p:cNvPr>
          <p:cNvSpPr txBox="1"/>
          <p:nvPr/>
        </p:nvSpPr>
        <p:spPr>
          <a:xfrm>
            <a:off x="440310" y="4873545"/>
            <a:ext cx="10972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✅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Explicação: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O RIGHT JOIN retorna todos os autores, mesmo que não tenham livros associados.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Se um autor não tiver livros, a coluna titulo aparecerá como NULL.</a:t>
            </a:r>
          </a:p>
        </p:txBody>
      </p:sp>
    </p:spTree>
    <p:extLst>
      <p:ext uri="{BB962C8B-B14F-4D97-AF65-F5344CB8AC3E}">
        <p14:creationId xmlns:p14="http://schemas.microsoft.com/office/powerpoint/2010/main" val="148492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AFB38-8D9D-5C15-C10C-7011E460D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9AB13E9-6628-46E7-C73D-0EF93E69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6A2912B-1E01-40C4-9A89-CE775813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E5333A7-857B-F5D9-F80E-F857920D2D1D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4D489C-8AAB-6A0B-98C5-B44C58571AF0}"/>
              </a:ext>
            </a:extLst>
          </p:cNvPr>
          <p:cNvSpPr txBox="1"/>
          <p:nvPr/>
        </p:nvSpPr>
        <p:spPr>
          <a:xfrm>
            <a:off x="484176" y="2296497"/>
            <a:ext cx="10641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IDFont+F1"/>
              </a:rPr>
              <a:t>4. CROSS JOIN: </a:t>
            </a:r>
            <a:r>
              <a:rPr lang="pt-BR" sz="2400" dirty="0">
                <a:solidFill>
                  <a:schemeClr val="bg1"/>
                </a:solidFill>
                <a:latin typeface="CIDFont+F1"/>
              </a:rPr>
              <a:t>Junção cruzada que retorna todas as combinações possíveis entre as tabelas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474E750-E2AF-A1AE-961C-D36D1231C929}"/>
              </a:ext>
            </a:extLst>
          </p:cNvPr>
          <p:cNvSpPr txBox="1"/>
          <p:nvPr/>
        </p:nvSpPr>
        <p:spPr>
          <a:xfrm>
            <a:off x="594360" y="3270245"/>
            <a:ext cx="9656618" cy="129586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Livro.titulo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Leitor.nome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Livro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CROSS JOIN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Leitor;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3C06E2-302C-99F1-FDD8-B2B43DF46607}"/>
              </a:ext>
            </a:extLst>
          </p:cNvPr>
          <p:cNvSpPr txBox="1"/>
          <p:nvPr/>
        </p:nvSpPr>
        <p:spPr>
          <a:xfrm>
            <a:off x="440310" y="4873545"/>
            <a:ext cx="10972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✅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Explicação: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O CROSS JOIN não usa condição de junção e combina todos os livros com todos os leitores.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Se tivermos 10 livros e 5 leitores, o resultado terá 10 × 5 = 50 linhas.</a:t>
            </a:r>
          </a:p>
        </p:txBody>
      </p:sp>
    </p:spTree>
    <p:extLst>
      <p:ext uri="{BB962C8B-B14F-4D97-AF65-F5344CB8AC3E}">
        <p14:creationId xmlns:p14="http://schemas.microsoft.com/office/powerpoint/2010/main" val="300029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0CEE28-A648-057F-8AC3-E3105A8D6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760C50-4BB8-078D-9222-1CC0C9AD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0170230-7FAD-3C5A-7974-22B237D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1621298-9A37-1453-6857-D60FB3B1BEC2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E1DA1D-0E8A-4160-1E70-D199D5F6A850}"/>
              </a:ext>
            </a:extLst>
          </p:cNvPr>
          <p:cNvSpPr txBox="1"/>
          <p:nvPr/>
        </p:nvSpPr>
        <p:spPr>
          <a:xfrm>
            <a:off x="484176" y="2296497"/>
            <a:ext cx="10641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IDFont+F1"/>
              </a:rPr>
              <a:t>5. UNION</a:t>
            </a:r>
            <a:r>
              <a:rPr lang="pt-BR" sz="2400" dirty="0">
                <a:solidFill>
                  <a:schemeClr val="bg1"/>
                </a:solidFill>
                <a:latin typeface="CIDFont+F1"/>
              </a:rPr>
              <a:t>: Combinar resultados de múltiplas consultas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089D27-7E86-7C0E-B4B3-AA5D5AF780E5}"/>
              </a:ext>
            </a:extLst>
          </p:cNvPr>
          <p:cNvSpPr txBox="1"/>
          <p:nvPr/>
        </p:nvSpPr>
        <p:spPr>
          <a:xfrm>
            <a:off x="594360" y="3270245"/>
            <a:ext cx="9656618" cy="129586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nome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Leitor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UNION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SELECT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nome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FROM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Autor;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685542-687E-62CE-9E35-90204216FFDA}"/>
              </a:ext>
            </a:extLst>
          </p:cNvPr>
          <p:cNvSpPr txBox="1"/>
          <p:nvPr/>
        </p:nvSpPr>
        <p:spPr>
          <a:xfrm>
            <a:off x="440310" y="4873545"/>
            <a:ext cx="10972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✅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Explicação: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O UNION combina os resultados de ambas as consultas, removendo duplicatas automaticamente.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Para manter os registros duplicados, use UNION ALL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2C080C-657F-3C22-F64D-DDDC190F024F}"/>
              </a:ext>
            </a:extLst>
          </p:cNvPr>
          <p:cNvSpPr txBox="1"/>
          <p:nvPr/>
        </p:nvSpPr>
        <p:spPr>
          <a:xfrm>
            <a:off x="594360" y="2829537"/>
            <a:ext cx="9656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CIDFont+F1"/>
              </a:rPr>
              <a:t>Listar todos os nomes de leitores e autores em uma única coluna.</a:t>
            </a:r>
          </a:p>
        </p:txBody>
      </p:sp>
    </p:spTree>
    <p:extLst>
      <p:ext uri="{BB962C8B-B14F-4D97-AF65-F5344CB8AC3E}">
        <p14:creationId xmlns:p14="http://schemas.microsoft.com/office/powerpoint/2010/main" val="231956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97543D-118C-C22C-F68F-FF6859C25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7D84984-58E9-3555-DC89-66E89096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Consultas </a:t>
            </a:r>
            <a:r>
              <a:rPr lang="pt-BR" dirty="0">
                <a:solidFill>
                  <a:srgbClr val="002060"/>
                </a:solidFill>
              </a:rPr>
              <a:t>SQL</a:t>
            </a:r>
            <a:r>
              <a:rPr lang="pt-BR" dirty="0"/>
              <a:t> utilizando </a:t>
            </a:r>
            <a:r>
              <a:rPr lang="pt-BR" b="1" dirty="0">
                <a:solidFill>
                  <a:srgbClr val="002060"/>
                </a:solidFill>
              </a:rPr>
              <a:t>JOIN</a:t>
            </a:r>
            <a:r>
              <a:rPr lang="pt-BR" dirty="0"/>
              <a:t> </a:t>
            </a:r>
            <a:endParaRPr lang="pt-BR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2B5C326-2065-F9A0-A7A9-2E63E08CC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A6DDBEB-587C-FBD6-F3C3-C6B074ABBECD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4B78F35-6AEA-5837-68B0-6351A9949EDB}"/>
              </a:ext>
            </a:extLst>
          </p:cNvPr>
          <p:cNvSpPr txBox="1"/>
          <p:nvPr/>
        </p:nvSpPr>
        <p:spPr>
          <a:xfrm>
            <a:off x="484176" y="2296497"/>
            <a:ext cx="106410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IDFont+F1"/>
              </a:rPr>
              <a:t>6. UNION ALL: </a:t>
            </a:r>
            <a:r>
              <a:rPr lang="pt-BR" sz="2400" dirty="0">
                <a:solidFill>
                  <a:schemeClr val="bg1"/>
                </a:solidFill>
                <a:latin typeface="CIDFont+F1"/>
              </a:rPr>
              <a:t>Similar ao UNION, mas mantém registros duplicados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421450-C196-931B-578F-9AF4AE9896B1}"/>
              </a:ext>
            </a:extLst>
          </p:cNvPr>
          <p:cNvSpPr txBox="1"/>
          <p:nvPr/>
        </p:nvSpPr>
        <p:spPr>
          <a:xfrm>
            <a:off x="594360" y="3270245"/>
            <a:ext cx="9656618" cy="129586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IDFont+F1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CIDFont+F1"/>
              </a:rPr>
              <a:t>nome</a:t>
            </a:r>
            <a:r>
              <a:rPr lang="en-US" b="1" dirty="0">
                <a:solidFill>
                  <a:schemeClr val="bg1"/>
                </a:solidFill>
                <a:latin typeface="CIDFont+F1"/>
              </a:rPr>
              <a:t> FROM </a:t>
            </a:r>
            <a:r>
              <a:rPr lang="en-US" dirty="0" err="1">
                <a:solidFill>
                  <a:schemeClr val="bg1"/>
                </a:solidFill>
                <a:latin typeface="CIDFont+F1"/>
              </a:rPr>
              <a:t>Leitor</a:t>
            </a:r>
            <a:endParaRPr lang="en-US" dirty="0">
              <a:solidFill>
                <a:schemeClr val="bg1"/>
              </a:solidFill>
              <a:latin typeface="CIDFont+F1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IDFont+F1"/>
              </a:rPr>
              <a:t>UNION ALL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CIDFont+F1"/>
              </a:rPr>
              <a:t>SELECT </a:t>
            </a:r>
            <a:r>
              <a:rPr lang="en-US" dirty="0" err="1">
                <a:solidFill>
                  <a:schemeClr val="bg1"/>
                </a:solidFill>
                <a:latin typeface="CIDFont+F1"/>
              </a:rPr>
              <a:t>nome</a:t>
            </a:r>
            <a:r>
              <a:rPr lang="en-US" b="1" dirty="0">
                <a:solidFill>
                  <a:schemeClr val="bg1"/>
                </a:solidFill>
                <a:latin typeface="CIDFont+F1"/>
              </a:rPr>
              <a:t> FROM 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Autor</a:t>
            </a:r>
            <a:r>
              <a:rPr lang="en-US" b="1" dirty="0">
                <a:solidFill>
                  <a:schemeClr val="bg1"/>
                </a:solidFill>
                <a:latin typeface="CIDFont+F1"/>
              </a:rPr>
              <a:t>;</a:t>
            </a:r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4EE52D-4CBF-32CD-FE39-E641F9CBF1C8}"/>
              </a:ext>
            </a:extLst>
          </p:cNvPr>
          <p:cNvSpPr txBox="1"/>
          <p:nvPr/>
        </p:nvSpPr>
        <p:spPr>
          <a:xfrm>
            <a:off x="440310" y="4873545"/>
            <a:ext cx="1097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✅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Explicação: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O UNION ALL retorna todos os registros das consultas, incluindo duplicatas.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5897BD1-53D6-8830-51B6-C51396EB76B4}"/>
              </a:ext>
            </a:extLst>
          </p:cNvPr>
          <p:cNvSpPr txBox="1"/>
          <p:nvPr/>
        </p:nvSpPr>
        <p:spPr>
          <a:xfrm>
            <a:off x="594360" y="2829537"/>
            <a:ext cx="9656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  <a:latin typeface="CIDFont+F1"/>
              </a:rPr>
              <a:t>Listar todos os nomes de leitores e autores, incluindo duplicatas</a:t>
            </a:r>
          </a:p>
        </p:txBody>
      </p:sp>
    </p:spTree>
    <p:extLst>
      <p:ext uri="{BB962C8B-B14F-4D97-AF65-F5344CB8AC3E}">
        <p14:creationId xmlns:p14="http://schemas.microsoft.com/office/powerpoint/2010/main" val="48251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68F3E-D34F-5FFB-95D3-4448D4D5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F435-F585-9A20-06AE-CDD0CA3B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latin typeface="CIDFont+F1"/>
              </a:rPr>
              <a:t>Organização  da linguagem SQL </a:t>
            </a:r>
            <a:endParaRPr lang="pt-BR" dirty="0"/>
          </a:p>
        </p:txBody>
      </p:sp>
      <p:pic>
        <p:nvPicPr>
          <p:cNvPr id="10" name="Picture 2" descr="Comunicado | UNINASSAU">
            <a:extLst>
              <a:ext uri="{FF2B5EF4-FFF2-40B4-BE49-F238E27FC236}">
                <a16:creationId xmlns:a16="http://schemas.microsoft.com/office/drawing/2014/main" id="{22AA7608-2AE5-DC2A-9830-A7B3F4208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4331EF-E578-60F8-1B05-A7F404FE72E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4" name="Picture 2" descr="Subdivisões da linguagem SQL">
            <a:extLst>
              <a:ext uri="{FF2B5EF4-FFF2-40B4-BE49-F238E27FC236}">
                <a16:creationId xmlns:a16="http://schemas.microsoft.com/office/drawing/2014/main" id="{0B787ADD-6741-58BF-91B1-777D0172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17" y="2001041"/>
            <a:ext cx="6806256" cy="47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6212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366</TotalTime>
  <Words>648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CIDFont+F1</vt:lpstr>
      <vt:lpstr>Franklin Gothic Book</vt:lpstr>
      <vt:lpstr>Franklin Gothic Demi</vt:lpstr>
      <vt:lpstr>Personalizado</vt:lpstr>
      <vt:lpstr>Linguagem SQL Explorando a junção entre tabelas com JOIN e UNION</vt:lpstr>
      <vt:lpstr>Organização  da linguagem SQL </vt:lpstr>
      <vt:lpstr>Consultas SQL utilizando JOIN </vt:lpstr>
      <vt:lpstr>Consultas SQL utilizando JOIN </vt:lpstr>
      <vt:lpstr>Consultas SQL utilizando JOIN </vt:lpstr>
      <vt:lpstr>Consultas SQL utilizando JOIN </vt:lpstr>
      <vt:lpstr>Consultas SQL utilizando JOIN </vt:lpstr>
      <vt:lpstr>Consultas SQL utilizando JOIN </vt:lpstr>
      <vt:lpstr>Organização  da linguagem SQL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31</cp:revision>
  <dcterms:created xsi:type="dcterms:W3CDTF">2024-11-06T17:53:21Z</dcterms:created>
  <dcterms:modified xsi:type="dcterms:W3CDTF">2025-02-26T17:40:33Z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