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9"/>
  </p:notesMasterIdLst>
  <p:handoutMasterIdLst>
    <p:handoutMasterId r:id="rId30"/>
  </p:handoutMasterIdLst>
  <p:sldIdLst>
    <p:sldId id="410" r:id="rId5"/>
    <p:sldId id="383" r:id="rId6"/>
    <p:sldId id="409" r:id="rId7"/>
    <p:sldId id="389" r:id="rId8"/>
    <p:sldId id="411" r:id="rId9"/>
    <p:sldId id="414" r:id="rId10"/>
    <p:sldId id="415" r:id="rId11"/>
    <p:sldId id="391" r:id="rId12"/>
    <p:sldId id="412" r:id="rId13"/>
    <p:sldId id="413" r:id="rId14"/>
    <p:sldId id="397" r:id="rId15"/>
    <p:sldId id="408" r:id="rId16"/>
    <p:sldId id="407" r:id="rId17"/>
    <p:sldId id="416" r:id="rId18"/>
    <p:sldId id="418" r:id="rId19"/>
    <p:sldId id="417" r:id="rId20"/>
    <p:sldId id="419" r:id="rId21"/>
    <p:sldId id="420" r:id="rId22"/>
    <p:sldId id="421" r:id="rId23"/>
    <p:sldId id="406" r:id="rId24"/>
    <p:sldId id="404" r:id="rId25"/>
    <p:sldId id="403" r:id="rId26"/>
    <p:sldId id="422" r:id="rId27"/>
    <p:sldId id="398" r:id="rId28"/>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27" autoAdjust="0"/>
  </p:normalViewPr>
  <p:slideViewPr>
    <p:cSldViewPr snapToGrid="0">
      <p:cViewPr varScale="1">
        <p:scale>
          <a:sx n="68" d="100"/>
          <a:sy n="68" d="100"/>
        </p:scale>
        <p:origin x="90"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2" d="100"/>
          <a:sy n="82" d="100"/>
        </p:scale>
        <p:origin x="394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ço Reservado para Dat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2F41AB2A-FCB0-449C-94A2-E3FFDC5F192E}" type="datetime1">
              <a:rPr lang="pt-BR" smtClean="0"/>
              <a:t>09/11/2024</a:t>
            </a:fld>
            <a:endParaRPr lang="pt-BR" dirty="0"/>
          </a:p>
        </p:txBody>
      </p:sp>
      <p:sp>
        <p:nvSpPr>
          <p:cNvPr id="6" name="Espaço Reservado para o Número do Slide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E2C230DF-5933-439D-898F-38E9AC9BA688}" type="slidenum">
              <a:rPr lang="pt-BR" smtClean="0"/>
              <a:t>‹nº›</a:t>
            </a:fld>
            <a:endParaRPr lang="pt-BR" dirty="0"/>
          </a:p>
        </p:txBody>
      </p:sp>
      <p:sp>
        <p:nvSpPr>
          <p:cNvPr id="7" name="Espaço Reservado para Rodapé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8" name="Espaço Reservado para Cabeçalho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6F315709-B4D1-47A8-A516-AEABF47ED22D}" type="datetime1">
              <a:rPr lang="pt-BR" smtClean="0"/>
              <a:pPr/>
              <a:t>09/11/2024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A89C7E07-3C67-C64C-8DA0-0404F6303970}" type="slidenum">
              <a:rPr lang="pt-BR" smtClean="0"/>
              <a:t>‹nº›</a:t>
            </a:fld>
            <a:endParaRPr lang="pt-BR"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1</a:t>
            </a:fld>
            <a:endParaRPr lang="pt-BR"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73E29-08FD-577B-B63F-CBD0385DFFFC}"/>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44CD69F1-068E-6FAC-E85C-BA6F26A5DDCA}"/>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74D91367-427F-20DE-BCAE-89894D5490D5}"/>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DA8C0DE2-541B-3F96-C52F-CABFC30BB65E}"/>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10</a:t>
            </a:fld>
            <a:endParaRPr lang="pt-BR" dirty="0"/>
          </a:p>
        </p:txBody>
      </p:sp>
    </p:spTree>
    <p:extLst>
      <p:ext uri="{BB962C8B-B14F-4D97-AF65-F5344CB8AC3E}">
        <p14:creationId xmlns:p14="http://schemas.microsoft.com/office/powerpoint/2010/main" val="2442062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EF639921-CFBB-DE6F-31EB-81B758CA0268}"/>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11</a:t>
            </a:fld>
            <a:endParaRPr lang="pt-BR" dirty="0"/>
          </a:p>
        </p:txBody>
      </p:sp>
    </p:spTree>
    <p:extLst>
      <p:ext uri="{BB962C8B-B14F-4D97-AF65-F5344CB8AC3E}">
        <p14:creationId xmlns:p14="http://schemas.microsoft.com/office/powerpoint/2010/main" val="372777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12</a:t>
            </a:fld>
            <a:endParaRPr lang="pt-BR" dirty="0"/>
          </a:p>
        </p:txBody>
      </p:sp>
    </p:spTree>
    <p:extLst>
      <p:ext uri="{BB962C8B-B14F-4D97-AF65-F5344CB8AC3E}">
        <p14:creationId xmlns:p14="http://schemas.microsoft.com/office/powerpoint/2010/main" val="238618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13</a:t>
            </a:fld>
            <a:endParaRPr lang="pt-BR" dirty="0"/>
          </a:p>
        </p:txBody>
      </p:sp>
    </p:spTree>
    <p:extLst>
      <p:ext uri="{BB962C8B-B14F-4D97-AF65-F5344CB8AC3E}">
        <p14:creationId xmlns:p14="http://schemas.microsoft.com/office/powerpoint/2010/main" val="501160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7D437-8B32-BFEC-AEE3-230879C0EDFB}"/>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8CCECAD8-ED61-3D3A-0E22-B6F555AD357A}"/>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A30288D9-CA71-1566-6681-F0324F73FF46}"/>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039A2912-F135-F7A3-D7F5-4E26E732086B}"/>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14</a:t>
            </a:fld>
            <a:endParaRPr lang="pt-BR" dirty="0"/>
          </a:p>
        </p:txBody>
      </p:sp>
    </p:spTree>
    <p:extLst>
      <p:ext uri="{BB962C8B-B14F-4D97-AF65-F5344CB8AC3E}">
        <p14:creationId xmlns:p14="http://schemas.microsoft.com/office/powerpoint/2010/main" val="3942292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97675-7429-0D95-067A-D2CC545BA871}"/>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E28E3F83-2E21-8BE1-0128-25F1A3EB2D83}"/>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8BCF6E41-56A1-0914-CA78-17C10F3FE158}"/>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341F9358-5C5C-252C-47B5-DAB6885F96D1}"/>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15</a:t>
            </a:fld>
            <a:endParaRPr lang="pt-BR" dirty="0"/>
          </a:p>
        </p:txBody>
      </p:sp>
    </p:spTree>
    <p:extLst>
      <p:ext uri="{BB962C8B-B14F-4D97-AF65-F5344CB8AC3E}">
        <p14:creationId xmlns:p14="http://schemas.microsoft.com/office/powerpoint/2010/main" val="332360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9CF57-3242-33D4-482D-8CDA60F3B7CB}"/>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ED27FD1E-7BFB-BFAD-9754-BCEBCEDD04A9}"/>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B0DDA9AC-BD93-7EB0-E5FE-BB30CC266362}"/>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894197C9-6B1A-A3AD-30B1-887BE3680758}"/>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16</a:t>
            </a:fld>
            <a:endParaRPr lang="pt-BR" dirty="0"/>
          </a:p>
        </p:txBody>
      </p:sp>
    </p:spTree>
    <p:extLst>
      <p:ext uri="{BB962C8B-B14F-4D97-AF65-F5344CB8AC3E}">
        <p14:creationId xmlns:p14="http://schemas.microsoft.com/office/powerpoint/2010/main" val="5477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8EB6C-C2EF-3B2F-0D79-B03E6AB9B672}"/>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0FAE4A0D-5FDC-3E7C-65AF-D2CAEBEBE07A}"/>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9EA81DD3-69FB-F7E4-BB24-163EA305BB71}"/>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343F555A-0158-84DA-DE86-74A976CC6535}"/>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17</a:t>
            </a:fld>
            <a:endParaRPr lang="pt-BR" dirty="0"/>
          </a:p>
        </p:txBody>
      </p:sp>
    </p:spTree>
    <p:extLst>
      <p:ext uri="{BB962C8B-B14F-4D97-AF65-F5344CB8AC3E}">
        <p14:creationId xmlns:p14="http://schemas.microsoft.com/office/powerpoint/2010/main" val="1549581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18CE5-17C0-CA7A-7CBB-9346BB8F1C44}"/>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59785306-78C1-7637-3CEB-AD082BCEBA09}"/>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CAEF3837-1E14-4723-8B31-5BB4AB2EE061}"/>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117DCAD2-1976-FBEE-921A-205D7FC80D56}"/>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18</a:t>
            </a:fld>
            <a:endParaRPr lang="pt-BR" dirty="0"/>
          </a:p>
        </p:txBody>
      </p:sp>
    </p:spTree>
    <p:extLst>
      <p:ext uri="{BB962C8B-B14F-4D97-AF65-F5344CB8AC3E}">
        <p14:creationId xmlns:p14="http://schemas.microsoft.com/office/powerpoint/2010/main" val="1862306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A4D05-A402-4A61-678E-3E8F207AD083}"/>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B68C3EC1-911F-7DF6-DF73-A6B1FFAE38D5}"/>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9C609ABE-46CA-EBC1-0A6A-2C74FC243971}"/>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92EF34EB-C993-8EAB-B884-2F12EECD41A9}"/>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19</a:t>
            </a:fld>
            <a:endParaRPr lang="pt-BR" dirty="0"/>
          </a:p>
        </p:txBody>
      </p:sp>
    </p:spTree>
    <p:extLst>
      <p:ext uri="{BB962C8B-B14F-4D97-AF65-F5344CB8AC3E}">
        <p14:creationId xmlns:p14="http://schemas.microsoft.com/office/powerpoint/2010/main" val="391105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2</a:t>
            </a:fld>
            <a:endParaRPr lang="pt-BR"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20</a:t>
            </a:fld>
            <a:endParaRPr lang="pt-BR" dirty="0"/>
          </a:p>
        </p:txBody>
      </p:sp>
    </p:spTree>
    <p:extLst>
      <p:ext uri="{BB962C8B-B14F-4D97-AF65-F5344CB8AC3E}">
        <p14:creationId xmlns:p14="http://schemas.microsoft.com/office/powerpoint/2010/main" val="2994759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21</a:t>
            </a:fld>
            <a:endParaRPr lang="pt-BR" dirty="0"/>
          </a:p>
        </p:txBody>
      </p:sp>
    </p:spTree>
    <p:extLst>
      <p:ext uri="{BB962C8B-B14F-4D97-AF65-F5344CB8AC3E}">
        <p14:creationId xmlns:p14="http://schemas.microsoft.com/office/powerpoint/2010/main" val="634596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22</a:t>
            </a:fld>
            <a:endParaRPr lang="pt-BR" dirty="0"/>
          </a:p>
        </p:txBody>
      </p:sp>
    </p:spTree>
    <p:extLst>
      <p:ext uri="{BB962C8B-B14F-4D97-AF65-F5344CB8AC3E}">
        <p14:creationId xmlns:p14="http://schemas.microsoft.com/office/powerpoint/2010/main" val="51448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95E6B-2E9A-08FE-475B-6EB7F76B8E47}"/>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2B2BEDE3-8D64-C2A4-520C-BEFA9AB1E5E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7BE79552-1331-1FC7-73BA-85B5E8230A89}"/>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F9412668-209F-8368-8B5E-4EFFFD497032}"/>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23</a:t>
            </a:fld>
            <a:endParaRPr lang="pt-BR" dirty="0"/>
          </a:p>
        </p:txBody>
      </p:sp>
    </p:spTree>
    <p:extLst>
      <p:ext uri="{BB962C8B-B14F-4D97-AF65-F5344CB8AC3E}">
        <p14:creationId xmlns:p14="http://schemas.microsoft.com/office/powerpoint/2010/main" val="528545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24</a:t>
            </a:fld>
            <a:endParaRPr lang="pt-BR"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3</a:t>
            </a:fld>
            <a:endParaRPr lang="pt-BR" dirty="0"/>
          </a:p>
        </p:txBody>
      </p:sp>
    </p:spTree>
    <p:extLst>
      <p:ext uri="{BB962C8B-B14F-4D97-AF65-F5344CB8AC3E}">
        <p14:creationId xmlns:p14="http://schemas.microsoft.com/office/powerpoint/2010/main"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4</a:t>
            </a:fld>
            <a:endParaRPr lang="pt-BR" dirty="0"/>
          </a:p>
        </p:txBody>
      </p:sp>
    </p:spTree>
    <p:extLst>
      <p:ext uri="{BB962C8B-B14F-4D97-AF65-F5344CB8AC3E}">
        <p14:creationId xmlns:p14="http://schemas.microsoft.com/office/powerpoint/2010/main" val="357624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5F3BC-3A5E-CFE8-B625-CB692D5471C8}"/>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CB156997-1B77-8819-3885-4BDCD499D5D2}"/>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0434B46D-9847-797C-CA3B-124A315CF37D}"/>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4AF31FE5-BD4C-83FE-550B-141386DB8656}"/>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5</a:t>
            </a:fld>
            <a:endParaRPr lang="pt-BR" dirty="0"/>
          </a:p>
        </p:txBody>
      </p:sp>
    </p:spTree>
    <p:extLst>
      <p:ext uri="{BB962C8B-B14F-4D97-AF65-F5344CB8AC3E}">
        <p14:creationId xmlns:p14="http://schemas.microsoft.com/office/powerpoint/2010/main" val="3629149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841C9-EAED-3881-299A-4E5E552EF083}"/>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01372A4F-E2E0-2A99-5F67-CF0480B8A3EE}"/>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CD2566AF-48E0-9B47-2C01-06B3E9B7FDCD}"/>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F8CA47E0-B46B-1545-61BA-6326B2A8F3FD}"/>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6</a:t>
            </a:fld>
            <a:endParaRPr lang="pt-BR" dirty="0"/>
          </a:p>
        </p:txBody>
      </p:sp>
    </p:spTree>
    <p:extLst>
      <p:ext uri="{BB962C8B-B14F-4D97-AF65-F5344CB8AC3E}">
        <p14:creationId xmlns:p14="http://schemas.microsoft.com/office/powerpoint/2010/main" val="413256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CC462-16F6-73D4-16F6-0F20FA6FD539}"/>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F78CF9FF-D0D0-AEAB-5F2D-6D26FCB783FB}"/>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EDDAF3D2-ECBE-B19C-921F-D78014C97298}"/>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956981DF-52AB-BF2F-6C01-0EBAA7B14912}"/>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7</a:t>
            </a:fld>
            <a:endParaRPr lang="pt-BR" dirty="0"/>
          </a:p>
        </p:txBody>
      </p:sp>
    </p:spTree>
    <p:extLst>
      <p:ext uri="{BB962C8B-B14F-4D97-AF65-F5344CB8AC3E}">
        <p14:creationId xmlns:p14="http://schemas.microsoft.com/office/powerpoint/2010/main" val="3981838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8</a:t>
            </a:fld>
            <a:endParaRPr lang="pt-BR" dirty="0"/>
          </a:p>
        </p:txBody>
      </p:sp>
    </p:spTree>
    <p:extLst>
      <p:ext uri="{BB962C8B-B14F-4D97-AF65-F5344CB8AC3E}">
        <p14:creationId xmlns:p14="http://schemas.microsoft.com/office/powerpoint/2010/main" val="390827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3F792-D68C-F2D0-747C-44788147994C}"/>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DBC472A4-F85F-40AA-1B2F-33C6D5310B70}"/>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C619E522-82A0-729C-9683-57B24F916E29}"/>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8B0390B0-82D4-A256-CD66-A07708C28F18}"/>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9</a:t>
            </a:fld>
            <a:endParaRPr lang="pt-BR" dirty="0"/>
          </a:p>
        </p:txBody>
      </p:sp>
    </p:spTree>
    <p:extLst>
      <p:ext uri="{BB962C8B-B14F-4D97-AF65-F5344CB8AC3E}">
        <p14:creationId xmlns:p14="http://schemas.microsoft.com/office/powerpoint/2010/main" val="39704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cxnSp>
        <p:nvCxnSpPr>
          <p:cNvPr id="13" name="Conector Re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údo e tabela do título">
    <p:bg>
      <p:bgPr>
        <a:solidFill>
          <a:schemeClr val="tx1"/>
        </a:soli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a Liv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5" name="Forma Liv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7" name="Forma Liv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pt-BR" sz="2000"/>
            </a:lvl1pPr>
            <a:lvl2pPr marL="457200" indent="0">
              <a:spcBef>
                <a:spcPts val="1800"/>
              </a:spcBef>
              <a:buNone/>
              <a:defRPr lang="pt-BR" sz="2000"/>
            </a:lvl2pPr>
            <a:lvl3pPr marL="914400" indent="0">
              <a:spcBef>
                <a:spcPts val="1800"/>
              </a:spcBef>
              <a:buNone/>
              <a:defRPr lang="pt-BR" sz="2000"/>
            </a:lvl3pPr>
            <a:lvl4pPr marL="1371600" indent="0">
              <a:spcBef>
                <a:spcPts val="1800"/>
              </a:spcBef>
              <a:buNone/>
              <a:defRPr lang="pt-BR" sz="2000"/>
            </a:lvl4pPr>
            <a:lvl5pPr marL="1828800" indent="0">
              <a:spcBef>
                <a:spcPts val="1800"/>
              </a:spcBef>
              <a:buNone/>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Conteú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pt-BR" sz="2000"/>
            </a:lvl1pPr>
            <a:lvl2pPr>
              <a:spcBef>
                <a:spcPts val="6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e Dois Conteúdos">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v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Espaço Reservado para Conteú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pt-BR" sz="2000"/>
            </a:lvl1pPr>
            <a:lvl2pPr>
              <a:spcBef>
                <a:spcPts val="6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dirty="0"/>
              <a:t>Clique para adicionar conteúdo</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pt-BR" sz="2000"/>
            </a:lvl1pPr>
            <a:lvl2pPr>
              <a:spcBef>
                <a:spcPts val="18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a 2">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9" name="Espaço Reservado para Tabe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pt-BR"/>
            </a:lvl1pPr>
          </a:lstStyle>
          <a:p>
            <a:pPr rtl="0"/>
            <a:r>
              <a:rPr lang="pt-BR"/>
              <a:t>Clique no ícone para adicionar tabela</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cxnSp>
        <p:nvCxnSpPr>
          <p:cNvPr id="4" name="Conector Re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8" name="Forma Liv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9" name="Forma Liv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0" name="Forma Liv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pt-BR" sz="4400" b="1" i="0" spc="50" baseline="0">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pt-BR" sz="2400" b="1" i="0" kern="1200" dirty="0">
                <a:solidFill>
                  <a:schemeClr val="tx2">
                    <a:lumMod val="75000"/>
                  </a:schemeClr>
                </a:solidFill>
                <a:latin typeface="+mn-lt"/>
                <a:ea typeface="+mn-ea"/>
                <a:cs typeface="+mn-cs"/>
              </a:defRPr>
            </a:lvl1pPr>
            <a:lvl2pPr indent="-283464">
              <a:spcBef>
                <a:spcPts val="6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3" name="Espaço Reservado para o Número do Slide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42" name="Espaço Reservado para Dat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a seção">
    <p:bg>
      <p:bgPr>
        <a:solidFill>
          <a:schemeClr val="accent3"/>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pt-BR" sz="2000">
                <a:solidFill>
                  <a:schemeClr val="tx1"/>
                </a:solidFill>
              </a:defRPr>
            </a:lvl1pPr>
          </a:lstStyle>
          <a:p>
            <a:pPr rtl="0"/>
            <a:r>
              <a:rPr lang="pt-BR"/>
              <a:t>Clique no ícone para adicionar uma imagem</a:t>
            </a:r>
          </a:p>
        </p:txBody>
      </p:sp>
      <p:sp>
        <p:nvSpPr>
          <p:cNvPr id="18" name="Títu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pt-BR" sz="6000" b="1" i="0" baseline="0">
                <a:solidFill>
                  <a:schemeClr val="tx1"/>
                </a:solidFill>
                <a:latin typeface="+mj-lt"/>
              </a:defRPr>
            </a:lvl1pPr>
          </a:lstStyle>
          <a:p>
            <a:pPr rtl="0"/>
            <a:r>
              <a:rPr lang="pt-BR"/>
              <a:t>Clique para adicionar um título </a:t>
            </a:r>
          </a:p>
        </p:txBody>
      </p:sp>
      <p:sp>
        <p:nvSpPr>
          <p:cNvPr id="7" name="Retângu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2">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sp>
        <p:nvSpPr>
          <p:cNvPr id="6" name="Espaço Reservado para Imagem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pt-BR" sz="2000"/>
            </a:lvl1pPr>
          </a:lstStyle>
          <a:p>
            <a:pPr rtl="0"/>
            <a:r>
              <a:rPr lang="pt-BR"/>
              <a:t>Clique no ícone para adicionar uma imagem</a:t>
            </a:r>
          </a:p>
        </p:txBody>
      </p: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cxnSp>
        <p:nvCxnSpPr>
          <p:cNvPr id="7" name="Conector Re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sumo 2">
    <p:bg>
      <p:bgPr>
        <a:solidFill>
          <a:schemeClr val="tx1"/>
        </a:solidFill>
        <a:effectLst/>
      </p:bgPr>
    </p:bg>
    <p:spTree>
      <p:nvGrpSpPr>
        <p:cNvPr id="1" name=""/>
        <p:cNvGrpSpPr/>
        <p:nvPr/>
      </p:nvGrpSpPr>
      <p:grpSpPr>
        <a:xfrm>
          <a:off x="0" y="0"/>
          <a:ext cx="0" cy="0"/>
          <a:chOff x="0" y="0"/>
          <a:chExt cx="0" cy="0"/>
        </a:xfrm>
      </p:grpSpPr>
      <p:cxnSp>
        <p:nvCxnSpPr>
          <p:cNvPr id="9" name="Conector Re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a Liv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pt-BR" sz="4400" b="1" i="0">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pt-BR" sz="2000"/>
            </a:lvl1pPr>
            <a:lvl2pPr indent="-283464">
              <a:spcBef>
                <a:spcPts val="18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o Número do Slide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5" name="Espaço Reservado para Dat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cxnSp>
        <p:nvCxnSpPr>
          <p:cNvPr id="13" name="Conector Re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Dois Conteúdos 2">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v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9436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3" name="Espaço Reservado para Conteúd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4864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e Conteúdo ">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8" name="Forma Liv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pt-BR"/>
              </a:defPPr>
            </a:lstStyle>
            <a:p>
              <a:pPr rtl="0"/>
              <a:endParaRPr lang="pt-BR" dirty="0"/>
            </a:p>
          </p:txBody>
        </p:sp>
        <p:sp>
          <p:nvSpPr>
            <p:cNvPr id="19" name="Forma Liv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pt-BR" sz="2000"/>
            </a:lvl1pPr>
            <a:lvl2pPr marL="914400" indent="-457200">
              <a:spcBef>
                <a:spcPts val="1800"/>
              </a:spcBef>
              <a:buFont typeface="+mj-lt"/>
              <a:buAutoNum type="alphaLcPeriod"/>
              <a:defRPr lang="pt-BR" sz="2000"/>
            </a:lvl2pPr>
            <a:lvl3pPr marL="1371600" indent="-457200">
              <a:spcBef>
                <a:spcPts val="1800"/>
              </a:spcBef>
              <a:buFont typeface="+mj-lt"/>
              <a:buAutoNum type="arabicParenR"/>
              <a:defRPr lang="pt-BR" sz="2000"/>
            </a:lvl3pPr>
            <a:lvl4pPr marL="1371600" indent="0">
              <a:spcBef>
                <a:spcPts val="1800"/>
              </a:spcBef>
              <a:buFont typeface="+mj-lt"/>
              <a:buNone/>
              <a:defRPr lang="pt-BR" sz="2000"/>
            </a:lvl4pPr>
            <a:lvl5pPr marL="2286000" indent="-457200">
              <a:spcBef>
                <a:spcPts val="1800"/>
              </a:spcBef>
              <a:buFont typeface="+mj-lt"/>
              <a:buAutoNum type="arabicPeriod"/>
              <a:defRPr lang="pt-BR" sz="2000"/>
            </a:lvl5pPr>
          </a:lstStyle>
          <a:p>
            <a:pPr lvl="0" rtl="0"/>
            <a:r>
              <a:rPr lang="pt-BR"/>
              <a:t>Clique para adicionar conteúdo</a:t>
            </a:r>
          </a:p>
          <a:p>
            <a:pPr lvl="1" rtl="0"/>
            <a:r>
              <a:rPr lang="pt-BR"/>
              <a:t>Segundo nível</a:t>
            </a:r>
          </a:p>
          <a:p>
            <a:pPr lvl="2" rtl="0"/>
            <a:r>
              <a:rPr lang="pt-BR"/>
              <a:t>Terceiro nível</a:t>
            </a:r>
          </a:p>
          <a:p>
            <a:pPr lvl="3" rtl="0"/>
            <a:endParaRPr lang="pt-BR" dirty="0"/>
          </a:p>
        </p:txBody>
      </p:sp>
      <p:sp>
        <p:nvSpPr>
          <p:cNvPr id="2" name="Espaço Reservado para Conteúd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4864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údo e imagem do título">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3" name="Espaço Reservado para Conteúd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pt-BR" sz="2000"/>
            </a:lvl1pPr>
            <a:lvl2pPr indent="-283464">
              <a:spcBef>
                <a:spcPts val="18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Espaço Reservado para Imagem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pt-BR" sz="2000">
                <a:solidFill>
                  <a:schemeClr val="bg1"/>
                </a:solidFill>
              </a:defRPr>
            </a:lvl1pPr>
          </a:lstStyle>
          <a:p>
            <a:pPr rtl="0"/>
            <a:r>
              <a:rPr lang="pt-BR"/>
              <a:t>Clique no ícone para adicionar uma imagem</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2" name="Espaço Reservado para Títu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pt-BR"/>
            </a:defPPr>
          </a:lstStyle>
          <a:p>
            <a:pPr rtl="0"/>
            <a:r>
              <a:rPr lang="pt-BR"/>
              <a:t>Clique para editar o estilo de título Mestre</a:t>
            </a:r>
          </a:p>
        </p:txBody>
      </p:sp>
      <p:sp>
        <p:nvSpPr>
          <p:cNvPr id="30" name="Espaço Reservado para Dat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pt-BR" sz="1100" b="0" i="0">
                <a:solidFill>
                  <a:schemeClr val="bg1"/>
                </a:solidFill>
                <a:latin typeface="+mn-lt"/>
              </a:defRPr>
            </a:lvl1pPr>
          </a:lstStyle>
          <a:p>
            <a:pPr rtl="0"/>
            <a:endParaRPr lang="pt-BR" dirty="0">
              <a:latin typeface="+mn-lt"/>
            </a:endParaRPr>
          </a:p>
        </p:txBody>
      </p:sp>
      <p:sp>
        <p:nvSpPr>
          <p:cNvPr id="32" name="Espaço Reservado para o Número do Slide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pt-BR" sz="1100" b="1" i="0">
                <a:solidFill>
                  <a:schemeClr val="bg1"/>
                </a:solidFill>
                <a:latin typeface="+mn-lt"/>
              </a:defRPr>
            </a:lvl1pPr>
          </a:lstStyle>
          <a:p>
            <a:pPr rtl="0"/>
            <a:fld id="{294A09A9-5501-47C1-A89A-A340965A2BE2}" type="slidenum">
              <a:rPr lang="pt-BR" smtClean="0"/>
              <a:pPr rtl="0"/>
              <a:t>‹nº›</a:t>
            </a:fld>
            <a:endParaRPr lang="pt-BR"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pt-BR" sz="4400" b="1" i="0" kern="1200" spc="100" baseline="0">
          <a:solidFill>
            <a:schemeClr val="bg1"/>
          </a:solidFill>
          <a:latin typeface="+mj-lt"/>
          <a:ea typeface="+mj-ea"/>
          <a:cs typeface="+mj-cs"/>
        </a:defRPr>
      </a:lvl1pPr>
      <a:lvl2pPr eaLnBrk="1" hangingPunct="1">
        <a:defRPr lang="pt-BR">
          <a:solidFill>
            <a:schemeClr val="tx2"/>
          </a:solidFill>
        </a:defRPr>
      </a:lvl2pPr>
      <a:lvl3pPr eaLnBrk="1" hangingPunct="1">
        <a:defRPr lang="pt-BR">
          <a:solidFill>
            <a:schemeClr val="tx2"/>
          </a:solidFill>
        </a:defRPr>
      </a:lvl3pPr>
      <a:lvl4pPr eaLnBrk="1" hangingPunct="1">
        <a:defRPr lang="pt-BR">
          <a:solidFill>
            <a:schemeClr val="tx2"/>
          </a:solidFill>
        </a:defRPr>
      </a:lvl4pPr>
      <a:lvl5pPr eaLnBrk="1" hangingPunct="1">
        <a:defRPr lang="pt-BR">
          <a:solidFill>
            <a:schemeClr val="tx2"/>
          </a:solidFill>
        </a:defRPr>
      </a:lvl5pPr>
      <a:lvl6pPr eaLnBrk="1" hangingPunct="1">
        <a:defRPr lang="pt-BR">
          <a:solidFill>
            <a:schemeClr val="tx2"/>
          </a:solidFill>
        </a:defRPr>
      </a:lvl6pPr>
      <a:lvl7pPr eaLnBrk="1" hangingPunct="1">
        <a:defRPr lang="pt-BR">
          <a:solidFill>
            <a:schemeClr val="tx2"/>
          </a:solidFill>
        </a:defRPr>
      </a:lvl7pPr>
      <a:lvl8pPr eaLnBrk="1" hangingPunct="1">
        <a:defRPr lang="pt-BR">
          <a:solidFill>
            <a:schemeClr val="tx2"/>
          </a:solidFill>
        </a:defRPr>
      </a:lvl8pPr>
      <a:lvl9pPr eaLnBrk="1" hangingPunct="1">
        <a:defRPr lang="pt-B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pt-B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pt-B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pt-B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pt-B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pt-B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gif"/><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1D9D6-2977-ABCD-FDF8-51AFA5064E54}"/>
              </a:ext>
            </a:extLst>
          </p:cNvPr>
          <p:cNvSpPr>
            <a:spLocks noGrp="1"/>
          </p:cNvSpPr>
          <p:nvPr>
            <p:ph type="ctrTitle"/>
          </p:nvPr>
        </p:nvSpPr>
        <p:spPr>
          <a:xfrm>
            <a:off x="6564735" y="1905249"/>
            <a:ext cx="5187553" cy="1690141"/>
          </a:xfrm>
        </p:spPr>
        <p:txBody>
          <a:bodyPr rtlCol="0"/>
          <a:lstStyle>
            <a:defPPr>
              <a:defRPr lang="pt-BR"/>
            </a:defPPr>
          </a:lstStyle>
          <a:p>
            <a:pPr rtl="0">
              <a:lnSpc>
                <a:spcPct val="100000"/>
              </a:lnSpc>
            </a:pPr>
            <a:r>
              <a:rPr lang="pt-BR" sz="5400" dirty="0"/>
              <a:t>Introdução a Banco de Dados</a:t>
            </a:r>
          </a:p>
        </p:txBody>
      </p:sp>
      <p:pic>
        <p:nvPicPr>
          <p:cNvPr id="1026" name="Picture 2" descr="Comunicado | UNINASSAU">
            <a:extLst>
              <a:ext uri="{FF2B5EF4-FFF2-40B4-BE49-F238E27FC236}">
                <a16:creationId xmlns:a16="http://schemas.microsoft.com/office/drawing/2014/main" id="{0BE46C83-2E5C-BDEC-878E-105A066B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273" y="2160743"/>
            <a:ext cx="3464841" cy="1357360"/>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9FD9540F-1B58-3BCE-1A74-A791FFA2A1CE}"/>
              </a:ext>
            </a:extLst>
          </p:cNvPr>
          <p:cNvSpPr txBox="1"/>
          <p:nvPr/>
        </p:nvSpPr>
        <p:spPr>
          <a:xfrm>
            <a:off x="6303114" y="4169744"/>
            <a:ext cx="5049514" cy="369332"/>
          </a:xfrm>
          <a:prstGeom prst="rect">
            <a:avLst/>
          </a:prstGeom>
          <a:noFill/>
        </p:spPr>
        <p:txBody>
          <a:bodyPr wrap="square" rtlCol="0">
            <a:spAutoFit/>
          </a:bodyPr>
          <a:lstStyle/>
          <a:p>
            <a:r>
              <a:rPr lang="pt-BR" dirty="0">
                <a:solidFill>
                  <a:schemeClr val="bg1"/>
                </a:solidFill>
                <a:latin typeface="CIDFont+F1"/>
              </a:rPr>
              <a:t>Prof. </a:t>
            </a:r>
            <a:r>
              <a:rPr lang="pt-BR" dirty="0" err="1">
                <a:solidFill>
                  <a:schemeClr val="bg1"/>
                </a:solidFill>
                <a:latin typeface="CIDFont+F1"/>
              </a:rPr>
              <a:t>MSc</a:t>
            </a:r>
            <a:r>
              <a:rPr lang="pt-BR" b="1" dirty="0">
                <a:solidFill>
                  <a:schemeClr val="bg1"/>
                </a:solidFill>
              </a:rPr>
              <a:t>. </a:t>
            </a:r>
            <a:r>
              <a:rPr lang="pt-BR" dirty="0">
                <a:solidFill>
                  <a:schemeClr val="bg1"/>
                </a:solidFill>
              </a:rPr>
              <a:t>Emmanoel Monteiro S. Junior</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784FD-C266-DA11-4211-3FEA3E0F978D}"/>
            </a:ext>
          </a:extLst>
        </p:cNvPr>
        <p:cNvGrpSpPr/>
        <p:nvPr/>
      </p:nvGrpSpPr>
      <p:grpSpPr>
        <a:xfrm>
          <a:off x="0" y="0"/>
          <a:ext cx="0" cy="0"/>
          <a:chOff x="0" y="0"/>
          <a:chExt cx="0" cy="0"/>
        </a:xfrm>
      </p:grpSpPr>
      <p:pic>
        <p:nvPicPr>
          <p:cNvPr id="2050" name="Picture 2" descr="O que é um SGBD? - { Dicas de Programação }">
            <a:extLst>
              <a:ext uri="{FF2B5EF4-FFF2-40B4-BE49-F238E27FC236}">
                <a16:creationId xmlns:a16="http://schemas.microsoft.com/office/drawing/2014/main" id="{6B680C53-9FC1-4927-F121-F88427DA2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226" y="1749913"/>
            <a:ext cx="5417622" cy="5036257"/>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8F00BCA1-0309-1BD1-B578-908AA4D3B69E}"/>
              </a:ext>
            </a:extLst>
          </p:cNvPr>
          <p:cNvSpPr>
            <a:spLocks noGrp="1"/>
          </p:cNvSpPr>
          <p:nvPr>
            <p:ph type="title"/>
          </p:nvPr>
        </p:nvSpPr>
        <p:spPr>
          <a:xfrm>
            <a:off x="594360" y="102875"/>
            <a:ext cx="10873740" cy="1680205"/>
          </a:xfrm>
        </p:spPr>
        <p:txBody>
          <a:bodyPr rtlCol="0"/>
          <a:lstStyle>
            <a:defPPr>
              <a:defRPr lang="pt-BR"/>
            </a:defPPr>
          </a:lstStyle>
          <a:p>
            <a:pPr rtl="0"/>
            <a:r>
              <a:rPr lang="pt-BR" sz="3600" dirty="0"/>
              <a:t>Sistema de Gerência de Banco de Dados (SGBD)</a:t>
            </a:r>
          </a:p>
        </p:txBody>
      </p:sp>
      <p:grpSp>
        <p:nvGrpSpPr>
          <p:cNvPr id="19" name="Grupo 18">
            <a:extLst>
              <a:ext uri="{FF2B5EF4-FFF2-40B4-BE49-F238E27FC236}">
                <a16:creationId xmlns:a16="http://schemas.microsoft.com/office/drawing/2014/main" id="{0D2835DA-F554-38E0-243F-3A3821684BDD}"/>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vre 19">
              <a:extLst>
                <a:ext uri="{FF2B5EF4-FFF2-40B4-BE49-F238E27FC236}">
                  <a16:creationId xmlns:a16="http://schemas.microsoft.com/office/drawing/2014/main" id="{5DA7FDA6-83F5-57D7-D4F1-39EAED276AF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1" name="Forma Livre 20">
              <a:extLst>
                <a:ext uri="{FF2B5EF4-FFF2-40B4-BE49-F238E27FC236}">
                  <a16:creationId xmlns:a16="http://schemas.microsoft.com/office/drawing/2014/main" id="{05F2030C-5FD7-7192-2BDE-2A6691112D7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2" name="Forma Livre 21">
              <a:extLst>
                <a:ext uri="{FF2B5EF4-FFF2-40B4-BE49-F238E27FC236}">
                  <a16:creationId xmlns:a16="http://schemas.microsoft.com/office/drawing/2014/main" id="{8128014E-985C-E4FA-0157-01318BF5F31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pic>
        <p:nvPicPr>
          <p:cNvPr id="5" name="Picture 2" descr="Comunicado | UNINASSAU">
            <a:extLst>
              <a:ext uri="{FF2B5EF4-FFF2-40B4-BE49-F238E27FC236}">
                <a16:creationId xmlns:a16="http://schemas.microsoft.com/office/drawing/2014/main" id="{7D3CAF95-27E7-632E-81CA-E641EBF9A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BF48E684-9709-6955-96DA-4620FE601CE2}"/>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423610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5AB6D40A-2A0A-AF3D-8CF7-3ECD37765637}"/>
              </a:ext>
            </a:extLst>
          </p:cNvPr>
          <p:cNvSpPr>
            <a:spLocks noGrp="1"/>
          </p:cNvSpPr>
          <p:nvPr>
            <p:ph type="title"/>
          </p:nvPr>
        </p:nvSpPr>
        <p:spPr>
          <a:xfrm>
            <a:off x="594360" y="189572"/>
            <a:ext cx="6787747" cy="1593507"/>
          </a:xfrm>
        </p:spPr>
        <p:txBody>
          <a:bodyPr rtlCol="0" anchor="b">
            <a:normAutofit/>
          </a:bodyPr>
          <a:lstStyle>
            <a:defPPr>
              <a:defRPr lang="pt-BR"/>
            </a:defPPr>
          </a:lstStyle>
          <a:p>
            <a:pPr rtl="0"/>
            <a:r>
              <a:rPr lang="pt-BR" dirty="0"/>
              <a:t>Modelos de Dados e Arquitetura de um SGBD</a:t>
            </a:r>
          </a:p>
        </p:txBody>
      </p:sp>
      <p:pic>
        <p:nvPicPr>
          <p:cNvPr id="3074" name="Picture 2">
            <a:extLst>
              <a:ext uri="{FF2B5EF4-FFF2-40B4-BE49-F238E27FC236}">
                <a16:creationId xmlns:a16="http://schemas.microsoft.com/office/drawing/2014/main" id="{3B9B77B9-1A3A-019E-2D40-EF3BE8EC37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43462" y="2781407"/>
            <a:ext cx="4612583" cy="3708517"/>
          </a:xfrm>
          <a:prstGeom prst="rect">
            <a:avLst/>
          </a:prstGeom>
          <a:solidFill>
            <a:srgbClr val="FFFFFF"/>
          </a:solidFill>
        </p:spPr>
      </p:pic>
      <p:pic>
        <p:nvPicPr>
          <p:cNvPr id="5" name="Picture 2" descr="Comunicado | UNINASSAU">
            <a:extLst>
              <a:ext uri="{FF2B5EF4-FFF2-40B4-BE49-F238E27FC236}">
                <a16:creationId xmlns:a16="http://schemas.microsoft.com/office/drawing/2014/main" id="{EBD78F92-7D47-EE17-0633-2C6EAECA12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7504789A-AEA0-8CFD-ABD9-AFA6EA0F6104}"/>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203905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pt-BR"/>
            </a:defPPr>
          </a:lstStyle>
          <a:p>
            <a:pPr rtl="0"/>
            <a:r>
              <a:rPr lang="pt-BR" dirty="0"/>
              <a:t>Modelos de Dados e </a:t>
            </a:r>
            <a:br>
              <a:rPr lang="pt-BR" dirty="0"/>
            </a:br>
            <a:r>
              <a:rPr lang="pt-BR" dirty="0"/>
              <a:t>Arquitetura de um SGBD</a:t>
            </a:r>
          </a:p>
        </p:txBody>
      </p:sp>
      <p:sp>
        <p:nvSpPr>
          <p:cNvPr id="3" name="Espaço Reservado para Conteúdo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rtlCol="0"/>
          <a:lstStyle>
            <a:defPPr>
              <a:defRPr lang="pt-BR"/>
            </a:defPPr>
          </a:lstStyle>
          <a:p>
            <a:pPr rtl="0"/>
            <a:r>
              <a:rPr lang="pt-BR" dirty="0">
                <a:latin typeface="CIDFont+F1"/>
              </a:rPr>
              <a:t>Conjunto de conceitos que podem ser usados para descrever o BD. Divide-se em:</a:t>
            </a:r>
          </a:p>
          <a:p>
            <a:pPr marL="457200" indent="-457200" rtl="0">
              <a:buFont typeface="+mj-lt"/>
              <a:buAutoNum type="arabicPeriod"/>
            </a:pPr>
            <a:r>
              <a:rPr lang="pt-BR" dirty="0">
                <a:latin typeface="CIDFont+F1"/>
              </a:rPr>
              <a:t>Modelos Conceituais</a:t>
            </a:r>
          </a:p>
          <a:p>
            <a:pPr marL="457200" indent="-457200" rtl="0">
              <a:buFont typeface="+mj-lt"/>
              <a:buAutoNum type="arabicPeriod"/>
            </a:pPr>
            <a:r>
              <a:rPr lang="pt-BR" dirty="0">
                <a:latin typeface="CIDFont+F1"/>
              </a:rPr>
              <a:t>Modelos de Implementação </a:t>
            </a:r>
          </a:p>
          <a:p>
            <a:pPr marL="457200" indent="-457200" rtl="0">
              <a:buFont typeface="+mj-lt"/>
              <a:buAutoNum type="arabicPeriod"/>
            </a:pPr>
            <a:r>
              <a:rPr lang="pt-BR" dirty="0">
                <a:latin typeface="CIDFont+F1"/>
              </a:rPr>
              <a:t>Modelos Físicos</a:t>
            </a:r>
          </a:p>
        </p:txBody>
      </p:sp>
      <p:pic>
        <p:nvPicPr>
          <p:cNvPr id="4098" name="Picture 2" descr="sql - Problema de modelagem de banco de dados - Stack Overflow em Português">
            <a:extLst>
              <a:ext uri="{FF2B5EF4-FFF2-40B4-BE49-F238E27FC236}">
                <a16:creationId xmlns:a16="http://schemas.microsoft.com/office/drawing/2014/main" id="{B41A5B69-E3BE-A8B6-2E3F-39B58D09D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891" y="2458387"/>
            <a:ext cx="5507974" cy="3132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municado | UNINASSAU">
            <a:extLst>
              <a:ext uri="{FF2B5EF4-FFF2-40B4-BE49-F238E27FC236}">
                <a16:creationId xmlns:a16="http://schemas.microsoft.com/office/drawing/2014/main" id="{DF8FC9B1-14A8-8532-AEE5-EFF6E57A4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3B50A9D4-2F6C-8A96-886A-0D723EBA94E5}"/>
              </a:ext>
            </a:extLst>
          </p:cNvPr>
          <p:cNvSpPr txBox="1"/>
          <p:nvPr/>
        </p:nvSpPr>
        <p:spPr>
          <a:xfrm>
            <a:off x="475739" y="5045603"/>
            <a:ext cx="6096000" cy="1631216"/>
          </a:xfrm>
          <a:prstGeom prst="rect">
            <a:avLst/>
          </a:prstGeom>
          <a:noFill/>
        </p:spPr>
        <p:txBody>
          <a:bodyPr wrap="square">
            <a:spAutoFit/>
          </a:bodyPr>
          <a:lstStyle/>
          <a:p>
            <a:r>
              <a:rPr lang="pt-BR" sz="2000" dirty="0">
                <a:solidFill>
                  <a:schemeClr val="bg1"/>
                </a:solidFill>
                <a:latin typeface="CIDFont+F1"/>
              </a:rPr>
              <a:t>Como o próprio nome diz, a modelagem de banco de dados irá criar modelos, que são </a:t>
            </a:r>
            <a:r>
              <a:rPr lang="pt-BR" sz="2000" b="1" dirty="0">
                <a:solidFill>
                  <a:schemeClr val="bg1"/>
                </a:solidFill>
                <a:latin typeface="CIDFont+F1"/>
              </a:rPr>
              <a:t>representações de como a base foi projetada</a:t>
            </a:r>
            <a:r>
              <a:rPr lang="pt-BR" sz="2000" dirty="0">
                <a:solidFill>
                  <a:schemeClr val="bg1"/>
                </a:solidFill>
                <a:latin typeface="CIDFont+F1"/>
              </a:rPr>
              <a:t>. Os modelos irão descrever a relação entre os objetos do banco de dados, de uma maneira clara e elucidativa.</a:t>
            </a:r>
          </a:p>
        </p:txBody>
      </p:sp>
      <p:sp>
        <p:nvSpPr>
          <p:cNvPr id="4" name="CaixaDeTexto 3">
            <a:extLst>
              <a:ext uri="{FF2B5EF4-FFF2-40B4-BE49-F238E27FC236}">
                <a16:creationId xmlns:a16="http://schemas.microsoft.com/office/drawing/2014/main" id="{6E344446-23D1-B7F7-52B5-01EF3D31C665}"/>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88848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rtlCol="0"/>
          <a:lstStyle>
            <a:defPPr>
              <a:defRPr lang="pt-BR"/>
            </a:defPPr>
          </a:lstStyle>
          <a:p>
            <a:pPr rtl="0"/>
            <a:r>
              <a:rPr lang="pt-BR" dirty="0">
                <a:latin typeface="CIDFont+F1"/>
              </a:rPr>
              <a:t>Modelos Conceituais</a:t>
            </a:r>
          </a:p>
        </p:txBody>
      </p:sp>
      <p:sp>
        <p:nvSpPr>
          <p:cNvPr id="4" name="Espaço Reservado para Conteúdo 3">
            <a:extLst>
              <a:ext uri="{FF2B5EF4-FFF2-40B4-BE49-F238E27FC236}">
                <a16:creationId xmlns:a16="http://schemas.microsoft.com/office/drawing/2014/main" id="{07C3632C-2D2E-7026-33B8-EE42DA4BDB5C}"/>
              </a:ext>
            </a:extLst>
          </p:cNvPr>
          <p:cNvSpPr>
            <a:spLocks noGrp="1"/>
          </p:cNvSpPr>
          <p:nvPr>
            <p:ph sz="quarter" idx="14"/>
          </p:nvPr>
        </p:nvSpPr>
        <p:spPr>
          <a:xfrm>
            <a:off x="603885" y="457200"/>
            <a:ext cx="5492115" cy="2971799"/>
          </a:xfrm>
        </p:spPr>
        <p:txBody>
          <a:bodyPr rtlCol="0">
            <a:normAutofit fontScale="92500"/>
          </a:bodyPr>
          <a:lstStyle>
            <a:defPPr>
              <a:defRPr lang="pt-BR"/>
            </a:defPPr>
          </a:lstStyle>
          <a:p>
            <a:pPr marL="0" indent="0" algn="just" rtl="0">
              <a:lnSpc>
                <a:spcPct val="100000"/>
              </a:lnSpc>
              <a:buNone/>
            </a:pPr>
            <a:r>
              <a:rPr lang="pt-BR" dirty="0"/>
              <a:t>A modelagem conceitual fornece uma </a:t>
            </a:r>
            <a:r>
              <a:rPr lang="pt-BR" b="1" dirty="0"/>
              <a:t>visão mais geral, focada no negócio</a:t>
            </a:r>
            <a:r>
              <a:rPr lang="pt-BR" dirty="0"/>
              <a:t>. Neste tipo de modelagem, os detalhes técnicos são abstraídos. Porém, é possível representar as entidades e os atributos, que darão origem futuramente às tabelas e aos campos do banco de dados, respectivamente.</a:t>
            </a:r>
          </a:p>
          <a:p>
            <a:pPr marL="0" indent="0" algn="just" rtl="0">
              <a:lnSpc>
                <a:spcPct val="120000"/>
              </a:lnSpc>
              <a:buNone/>
            </a:pPr>
            <a:r>
              <a:rPr lang="pt-BR" dirty="0"/>
              <a:t>Um dos modelos conceituais mais conhecidos é o </a:t>
            </a:r>
            <a:r>
              <a:rPr lang="pt-BR" b="1" dirty="0"/>
              <a:t>Diagrama de Entidade-Relacionamento (DER)</a:t>
            </a:r>
          </a:p>
        </p:txBody>
      </p:sp>
      <p:pic>
        <p:nvPicPr>
          <p:cNvPr id="5" name="Picture 2" descr="Comunicado | UNINASSAU">
            <a:extLst>
              <a:ext uri="{FF2B5EF4-FFF2-40B4-BE49-F238E27FC236}">
                <a16:creationId xmlns:a16="http://schemas.microsoft.com/office/drawing/2014/main" id="{C73ACF16-EB60-30E9-268C-BB32CC93D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Figura 1 – Exemplo de Modelo Entidade-Relacionamento.">
            <a:extLst>
              <a:ext uri="{FF2B5EF4-FFF2-40B4-BE49-F238E27FC236}">
                <a16:creationId xmlns:a16="http://schemas.microsoft.com/office/drawing/2014/main" id="{A61371A8-FE98-A87B-6C92-ACF0974B9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 y="3857831"/>
            <a:ext cx="5630400" cy="2184646"/>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C6837A52-4871-5321-90C0-E6F7753987F2}"/>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308822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68F3E-D34F-5FFB-95D3-4448D4D5BA0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F5F435-F585-9A20-06AE-CDD0CA3BA57E}"/>
              </a:ext>
            </a:extLst>
          </p:cNvPr>
          <p:cNvSpPr>
            <a:spLocks noGrp="1"/>
          </p:cNvSpPr>
          <p:nvPr>
            <p:ph type="title"/>
          </p:nvPr>
        </p:nvSpPr>
        <p:spPr>
          <a:xfrm>
            <a:off x="594360" y="198408"/>
            <a:ext cx="10972800" cy="1574317"/>
          </a:xfrm>
        </p:spPr>
        <p:txBody>
          <a:bodyPr rtlCol="0"/>
          <a:lstStyle>
            <a:defPPr>
              <a:defRPr lang="pt-BR"/>
            </a:defPPr>
          </a:lstStyle>
          <a:p>
            <a:pPr rtl="0"/>
            <a:r>
              <a:rPr lang="pt-BR" dirty="0">
                <a:latin typeface="CIDFont+F1"/>
              </a:rPr>
              <a:t>Modelos Conceituais</a:t>
            </a:r>
            <a:endParaRPr lang="pt-BR" dirty="0"/>
          </a:p>
        </p:txBody>
      </p:sp>
      <p:pic>
        <p:nvPicPr>
          <p:cNvPr id="9" name="Picture 2" descr="Figura 1 – Exemplo de Modelo Entidade-Relacionamento.">
            <a:extLst>
              <a:ext uri="{FF2B5EF4-FFF2-40B4-BE49-F238E27FC236}">
                <a16:creationId xmlns:a16="http://schemas.microsoft.com/office/drawing/2014/main" id="{80D44439-C6F4-40A7-343F-CB22B56052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20" y="2487142"/>
            <a:ext cx="6696065" cy="25981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municado | UNINASSAU">
            <a:extLst>
              <a:ext uri="{FF2B5EF4-FFF2-40B4-BE49-F238E27FC236}">
                <a16:creationId xmlns:a16="http://schemas.microsoft.com/office/drawing/2014/main" id="{22AA7608-2AE5-DC2A-9830-A7B3F4208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4A147D76-874E-125A-ACB6-668E86352500}"/>
              </a:ext>
            </a:extLst>
          </p:cNvPr>
          <p:cNvSpPr txBox="1"/>
          <p:nvPr/>
        </p:nvSpPr>
        <p:spPr>
          <a:xfrm>
            <a:off x="594360" y="5384346"/>
            <a:ext cx="6096000" cy="1323439"/>
          </a:xfrm>
          <a:prstGeom prst="rect">
            <a:avLst/>
          </a:prstGeom>
          <a:noFill/>
        </p:spPr>
        <p:txBody>
          <a:bodyPr wrap="square">
            <a:spAutoFit/>
          </a:bodyPr>
          <a:lstStyle/>
          <a:p>
            <a:r>
              <a:rPr lang="pt-BR" sz="2000" b="1" dirty="0">
                <a:solidFill>
                  <a:schemeClr val="bg1"/>
                </a:solidFill>
                <a:latin typeface="CIDFont+F1"/>
              </a:rPr>
              <a:t>Entidades</a:t>
            </a:r>
            <a:r>
              <a:rPr lang="pt-BR" sz="2000" dirty="0">
                <a:solidFill>
                  <a:schemeClr val="bg1"/>
                </a:solidFill>
                <a:latin typeface="CIDFont+F1"/>
              </a:rPr>
              <a:t>: Cliente, Vendas, Produto</a:t>
            </a:r>
          </a:p>
          <a:p>
            <a:r>
              <a:rPr lang="pt-BR" sz="2000" b="1" dirty="0">
                <a:solidFill>
                  <a:schemeClr val="bg1"/>
                </a:solidFill>
                <a:latin typeface="CIDFont+F1"/>
              </a:rPr>
              <a:t>Atributos</a:t>
            </a:r>
            <a:r>
              <a:rPr lang="pt-BR" sz="2000" dirty="0">
                <a:solidFill>
                  <a:schemeClr val="bg1"/>
                </a:solidFill>
                <a:latin typeface="CIDFont+F1"/>
              </a:rPr>
              <a:t>: Identificador, Nome, CPF, etc.</a:t>
            </a:r>
            <a:br>
              <a:rPr lang="pt-BR" sz="2000" dirty="0">
                <a:solidFill>
                  <a:schemeClr val="bg1"/>
                </a:solidFill>
                <a:latin typeface="CIDFont+F1"/>
              </a:rPr>
            </a:br>
            <a:r>
              <a:rPr lang="pt-BR" sz="2000" b="1" dirty="0">
                <a:solidFill>
                  <a:schemeClr val="bg1"/>
                </a:solidFill>
                <a:latin typeface="CIDFont+F1"/>
              </a:rPr>
              <a:t>Relacionamento</a:t>
            </a:r>
            <a:r>
              <a:rPr lang="pt-BR" sz="2000" dirty="0">
                <a:solidFill>
                  <a:schemeClr val="bg1"/>
                </a:solidFill>
                <a:latin typeface="CIDFont+F1"/>
              </a:rPr>
              <a:t>: Realiza, Possui</a:t>
            </a:r>
            <a:br>
              <a:rPr lang="pt-BR" sz="2000" dirty="0">
                <a:solidFill>
                  <a:schemeClr val="bg1"/>
                </a:solidFill>
                <a:latin typeface="CIDFont+F1"/>
              </a:rPr>
            </a:br>
            <a:r>
              <a:rPr lang="pt-BR" sz="2000" b="1" dirty="0">
                <a:solidFill>
                  <a:schemeClr val="bg1"/>
                </a:solidFill>
                <a:latin typeface="CIDFont+F1"/>
              </a:rPr>
              <a:t>Cardinalidade</a:t>
            </a:r>
            <a:r>
              <a:rPr lang="pt-BR" sz="2000" dirty="0">
                <a:solidFill>
                  <a:schemeClr val="bg1"/>
                </a:solidFill>
                <a:latin typeface="CIDFont+F1"/>
              </a:rPr>
              <a:t>: (1,1), (0,n)</a:t>
            </a:r>
          </a:p>
        </p:txBody>
      </p:sp>
      <p:pic>
        <p:nvPicPr>
          <p:cNvPr id="5122" name="Picture 2" descr="Figura 3 – Notação “Pé-de-Galinha” para Cardinalidade na Modelagem de Dados.">
            <a:extLst>
              <a:ext uri="{FF2B5EF4-FFF2-40B4-BE49-F238E27FC236}">
                <a16:creationId xmlns:a16="http://schemas.microsoft.com/office/drawing/2014/main" id="{CC42B0BB-2935-F2E8-3887-28020F302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3394" y="3681318"/>
            <a:ext cx="3971486" cy="2049542"/>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5669C98C-D76C-AA58-F5E5-B104C36694AC}"/>
              </a:ext>
            </a:extLst>
          </p:cNvPr>
          <p:cNvSpPr txBox="1"/>
          <p:nvPr/>
        </p:nvSpPr>
        <p:spPr>
          <a:xfrm>
            <a:off x="7737496" y="2853516"/>
            <a:ext cx="3485859" cy="646331"/>
          </a:xfrm>
          <a:prstGeom prst="rect">
            <a:avLst/>
          </a:prstGeom>
          <a:noFill/>
        </p:spPr>
        <p:txBody>
          <a:bodyPr wrap="square">
            <a:spAutoFit/>
          </a:bodyPr>
          <a:lstStyle/>
          <a:p>
            <a:pPr rtl="0"/>
            <a:r>
              <a:rPr lang="pt-BR" dirty="0">
                <a:solidFill>
                  <a:schemeClr val="bg1"/>
                </a:solidFill>
                <a:latin typeface="CIDFont+F1"/>
              </a:rPr>
              <a:t>Outro modelo de representação de cardinalidade entre entidades:</a:t>
            </a:r>
          </a:p>
        </p:txBody>
      </p:sp>
      <p:sp>
        <p:nvSpPr>
          <p:cNvPr id="3" name="CaixaDeTexto 2">
            <a:extLst>
              <a:ext uri="{FF2B5EF4-FFF2-40B4-BE49-F238E27FC236}">
                <a16:creationId xmlns:a16="http://schemas.microsoft.com/office/drawing/2014/main" id="{5F4331EF-E578-60F8-1B05-A7F404FE72E3}"/>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154162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9AAA5-12FC-B497-51C4-4A2BF92A433D}"/>
            </a:ext>
          </a:extLst>
        </p:cNvPr>
        <p:cNvGrpSpPr/>
        <p:nvPr/>
      </p:nvGrpSpPr>
      <p:grpSpPr>
        <a:xfrm>
          <a:off x="0" y="0"/>
          <a:ext cx="0" cy="0"/>
          <a:chOff x="0" y="0"/>
          <a:chExt cx="0" cy="0"/>
        </a:xfrm>
      </p:grpSpPr>
      <p:pic>
        <p:nvPicPr>
          <p:cNvPr id="6146" name="Picture 2" descr="Figura 4 – Exemplo de Modelo Relacional.">
            <a:extLst>
              <a:ext uri="{FF2B5EF4-FFF2-40B4-BE49-F238E27FC236}">
                <a16:creationId xmlns:a16="http://schemas.microsoft.com/office/drawing/2014/main" id="{8BBC83B1-C2A2-C48A-6894-207CCD790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 y="3246026"/>
            <a:ext cx="95631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DFC2681-FD80-D4BE-395D-39A2EA33091A}"/>
              </a:ext>
            </a:extLst>
          </p:cNvPr>
          <p:cNvSpPr>
            <a:spLocks noGrp="1"/>
          </p:cNvSpPr>
          <p:nvPr>
            <p:ph type="title"/>
          </p:nvPr>
        </p:nvSpPr>
        <p:spPr>
          <a:xfrm>
            <a:off x="594360" y="198408"/>
            <a:ext cx="10972800" cy="1574317"/>
          </a:xfrm>
        </p:spPr>
        <p:txBody>
          <a:bodyPr rtlCol="0"/>
          <a:lstStyle>
            <a:defPPr>
              <a:defRPr lang="pt-BR"/>
            </a:defPPr>
          </a:lstStyle>
          <a:p>
            <a:pPr rtl="0"/>
            <a:r>
              <a:rPr lang="pt-BR" dirty="0">
                <a:latin typeface="CIDFont+F1"/>
              </a:rPr>
              <a:t>Modelagem de Dados Lógica</a:t>
            </a:r>
            <a:endParaRPr lang="pt-BR" dirty="0"/>
          </a:p>
        </p:txBody>
      </p:sp>
      <p:pic>
        <p:nvPicPr>
          <p:cNvPr id="10" name="Picture 2" descr="Comunicado | UNINASSAU">
            <a:extLst>
              <a:ext uri="{FF2B5EF4-FFF2-40B4-BE49-F238E27FC236}">
                <a16:creationId xmlns:a16="http://schemas.microsoft.com/office/drawing/2014/main" id="{0DF99322-DB7A-729C-527F-34A490031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844B46FA-A117-4398-7D3E-9EFDBEA6346C}"/>
              </a:ext>
            </a:extLst>
          </p:cNvPr>
          <p:cNvSpPr txBox="1"/>
          <p:nvPr/>
        </p:nvSpPr>
        <p:spPr>
          <a:xfrm>
            <a:off x="594360" y="2255096"/>
            <a:ext cx="7025640" cy="1323439"/>
          </a:xfrm>
          <a:prstGeom prst="rect">
            <a:avLst/>
          </a:prstGeom>
          <a:noFill/>
        </p:spPr>
        <p:txBody>
          <a:bodyPr wrap="square">
            <a:spAutoFit/>
          </a:bodyPr>
          <a:lstStyle/>
          <a:p>
            <a:pPr algn="just" rtl="0"/>
            <a:r>
              <a:rPr lang="pt-BR" sz="2000" dirty="0">
                <a:solidFill>
                  <a:schemeClr val="bg1"/>
                </a:solidFill>
                <a:latin typeface="CIDFont+F1"/>
              </a:rPr>
              <a:t>A modelagem lógica é uma espécie de evolução da modelagem conceitual. Ela possui alguns detalhes técnicos, que fazem com que você se lembre de um banco de dados. Ao invés de entidades e atributos, vamos trabalhar agora com tabelas e campos.</a:t>
            </a:r>
          </a:p>
        </p:txBody>
      </p:sp>
      <p:sp>
        <p:nvSpPr>
          <p:cNvPr id="4" name="CaixaDeTexto 3">
            <a:extLst>
              <a:ext uri="{FF2B5EF4-FFF2-40B4-BE49-F238E27FC236}">
                <a16:creationId xmlns:a16="http://schemas.microsoft.com/office/drawing/2014/main" id="{5ADAF605-5E2D-9466-9653-216C1E3AB220}"/>
              </a:ext>
            </a:extLst>
          </p:cNvPr>
          <p:cNvSpPr txBox="1"/>
          <p:nvPr/>
        </p:nvSpPr>
        <p:spPr>
          <a:xfrm>
            <a:off x="663633" y="5598572"/>
            <a:ext cx="7344294" cy="1015663"/>
          </a:xfrm>
          <a:prstGeom prst="rect">
            <a:avLst/>
          </a:prstGeom>
          <a:noFill/>
        </p:spPr>
        <p:txBody>
          <a:bodyPr wrap="square">
            <a:spAutoFit/>
          </a:bodyPr>
          <a:lstStyle/>
          <a:p>
            <a:pPr algn="just"/>
            <a:r>
              <a:rPr lang="pt-BR" sz="2000" dirty="0">
                <a:solidFill>
                  <a:schemeClr val="bg1"/>
                </a:solidFill>
                <a:latin typeface="CIDFont+F1"/>
              </a:rPr>
              <a:t>Agora temos os  tipos dos campo (por exemplo, INTEIRO, DATA etc.) e representação das chaves estrangeiras, determinando como ele será armazenado no banco de dados. </a:t>
            </a:r>
          </a:p>
        </p:txBody>
      </p:sp>
      <p:sp>
        <p:nvSpPr>
          <p:cNvPr id="3" name="CaixaDeTexto 2">
            <a:extLst>
              <a:ext uri="{FF2B5EF4-FFF2-40B4-BE49-F238E27FC236}">
                <a16:creationId xmlns:a16="http://schemas.microsoft.com/office/drawing/2014/main" id="{688CC263-6422-DC07-9A7E-5E7327B3039D}"/>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16653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7C822-0D6C-6668-7F07-CE73A600D788}"/>
            </a:ext>
          </a:extLst>
        </p:cNvPr>
        <p:cNvGrpSpPr/>
        <p:nvPr/>
      </p:nvGrpSpPr>
      <p:grpSpPr>
        <a:xfrm>
          <a:off x="0" y="0"/>
          <a:ext cx="0" cy="0"/>
          <a:chOff x="0" y="0"/>
          <a:chExt cx="0" cy="0"/>
        </a:xfrm>
      </p:grpSpPr>
      <p:pic>
        <p:nvPicPr>
          <p:cNvPr id="6148" name="Picture 4" descr="7 motivos para não usar chaves compostas">
            <a:extLst>
              <a:ext uri="{FF2B5EF4-FFF2-40B4-BE49-F238E27FC236}">
                <a16:creationId xmlns:a16="http://schemas.microsoft.com/office/drawing/2014/main" id="{D29AC93F-048F-A9E1-D76A-896283FA6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375" y="2359347"/>
            <a:ext cx="6324600" cy="37719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D14360E-CADC-57AB-D976-8810FD32C861}"/>
              </a:ext>
            </a:extLst>
          </p:cNvPr>
          <p:cNvSpPr>
            <a:spLocks noGrp="1"/>
          </p:cNvSpPr>
          <p:nvPr>
            <p:ph type="title"/>
          </p:nvPr>
        </p:nvSpPr>
        <p:spPr>
          <a:xfrm>
            <a:off x="594360" y="198408"/>
            <a:ext cx="10972800" cy="1574317"/>
          </a:xfrm>
        </p:spPr>
        <p:txBody>
          <a:bodyPr rtlCol="0"/>
          <a:lstStyle>
            <a:defPPr>
              <a:defRPr lang="pt-BR"/>
            </a:defPPr>
          </a:lstStyle>
          <a:p>
            <a:pPr rtl="0"/>
            <a:r>
              <a:rPr lang="pt-BR" dirty="0">
                <a:latin typeface="CIDFont+F1"/>
              </a:rPr>
              <a:t>Modelagem de Dados Lógica</a:t>
            </a:r>
            <a:endParaRPr lang="pt-BR" dirty="0"/>
          </a:p>
        </p:txBody>
      </p:sp>
      <p:pic>
        <p:nvPicPr>
          <p:cNvPr id="10" name="Picture 2" descr="Comunicado | UNINASSAU">
            <a:extLst>
              <a:ext uri="{FF2B5EF4-FFF2-40B4-BE49-F238E27FC236}">
                <a16:creationId xmlns:a16="http://schemas.microsoft.com/office/drawing/2014/main" id="{BD75E4E5-CCA0-FBDF-838E-B1EC2DF0DA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EA6EA674-12D0-357C-E9CC-93ECAFB6EF98}"/>
              </a:ext>
            </a:extLst>
          </p:cNvPr>
          <p:cNvSpPr txBox="1"/>
          <p:nvPr/>
        </p:nvSpPr>
        <p:spPr>
          <a:xfrm>
            <a:off x="594361" y="2255096"/>
            <a:ext cx="4504112" cy="400110"/>
          </a:xfrm>
          <a:prstGeom prst="rect">
            <a:avLst/>
          </a:prstGeom>
          <a:noFill/>
        </p:spPr>
        <p:txBody>
          <a:bodyPr wrap="square">
            <a:spAutoFit/>
          </a:bodyPr>
          <a:lstStyle/>
          <a:p>
            <a:pPr algn="just" rtl="0"/>
            <a:r>
              <a:rPr lang="pt-BR" sz="2000" dirty="0">
                <a:solidFill>
                  <a:schemeClr val="bg1"/>
                </a:solidFill>
                <a:latin typeface="CIDFont+F1"/>
              </a:rPr>
              <a:t>Chaves </a:t>
            </a:r>
            <a:r>
              <a:rPr lang="pt-BR" sz="2000" b="1" dirty="0">
                <a:solidFill>
                  <a:schemeClr val="bg1"/>
                </a:solidFill>
                <a:latin typeface="CIDFont+F1"/>
              </a:rPr>
              <a:t>Primárias</a:t>
            </a:r>
            <a:r>
              <a:rPr lang="pt-BR" sz="2000" dirty="0">
                <a:solidFill>
                  <a:schemeClr val="bg1"/>
                </a:solidFill>
                <a:latin typeface="CIDFont+F1"/>
              </a:rPr>
              <a:t> e Chaves </a:t>
            </a:r>
            <a:r>
              <a:rPr lang="pt-BR" sz="2000" b="1" dirty="0">
                <a:solidFill>
                  <a:schemeClr val="bg1"/>
                </a:solidFill>
                <a:latin typeface="CIDFont+F1"/>
              </a:rPr>
              <a:t>Estrangeiras</a:t>
            </a:r>
          </a:p>
        </p:txBody>
      </p:sp>
      <p:sp>
        <p:nvSpPr>
          <p:cNvPr id="3" name="CaixaDeTexto 2">
            <a:extLst>
              <a:ext uri="{FF2B5EF4-FFF2-40B4-BE49-F238E27FC236}">
                <a16:creationId xmlns:a16="http://schemas.microsoft.com/office/drawing/2014/main" id="{D4E452AC-25F9-EFB1-DDCF-F36D3D9516B8}"/>
              </a:ext>
            </a:extLst>
          </p:cNvPr>
          <p:cNvSpPr txBox="1"/>
          <p:nvPr/>
        </p:nvSpPr>
        <p:spPr>
          <a:xfrm>
            <a:off x="594360" y="2921168"/>
            <a:ext cx="3755967" cy="2862322"/>
          </a:xfrm>
          <a:prstGeom prst="rect">
            <a:avLst/>
          </a:prstGeom>
          <a:noFill/>
        </p:spPr>
        <p:txBody>
          <a:bodyPr wrap="square">
            <a:spAutoFit/>
          </a:bodyPr>
          <a:lstStyle/>
          <a:p>
            <a:pPr algn="just"/>
            <a:r>
              <a:rPr lang="pt-BR" sz="2000" b="1" dirty="0">
                <a:solidFill>
                  <a:schemeClr val="bg1"/>
                </a:solidFill>
                <a:latin typeface="CIDFont+F1"/>
              </a:rPr>
              <a:t>Chave primária </a:t>
            </a:r>
            <a:r>
              <a:rPr lang="pt-BR" sz="2000" dirty="0">
                <a:solidFill>
                  <a:schemeClr val="bg1"/>
                </a:solidFill>
                <a:latin typeface="CIDFont+F1"/>
              </a:rPr>
              <a:t>(</a:t>
            </a:r>
            <a:r>
              <a:rPr lang="pt-BR" sz="2000" dirty="0" err="1">
                <a:solidFill>
                  <a:schemeClr val="bg1"/>
                </a:solidFill>
                <a:latin typeface="CIDFont+F1"/>
              </a:rPr>
              <a:t>primary</a:t>
            </a:r>
            <a:r>
              <a:rPr lang="pt-BR" sz="2000" dirty="0">
                <a:solidFill>
                  <a:schemeClr val="bg1"/>
                </a:solidFill>
                <a:latin typeface="CIDFont+F1"/>
              </a:rPr>
              <a:t> </a:t>
            </a:r>
            <a:r>
              <a:rPr lang="pt-BR" sz="2000" dirty="0" err="1">
                <a:solidFill>
                  <a:schemeClr val="bg1"/>
                </a:solidFill>
                <a:latin typeface="CIDFont+F1"/>
              </a:rPr>
              <a:t>key</a:t>
            </a:r>
            <a:r>
              <a:rPr lang="pt-BR" sz="2000" dirty="0">
                <a:solidFill>
                  <a:schemeClr val="bg1"/>
                </a:solidFill>
                <a:latin typeface="CIDFont+F1"/>
              </a:rPr>
              <a:t> – PK) é um campo (ou conjunto de campos) que faz a identificação de um registro em uma tabela. </a:t>
            </a:r>
          </a:p>
          <a:p>
            <a:pPr algn="just"/>
            <a:endParaRPr lang="pt-BR" sz="2000" dirty="0">
              <a:solidFill>
                <a:schemeClr val="bg1"/>
              </a:solidFill>
              <a:latin typeface="CIDFont+F1"/>
            </a:endParaRPr>
          </a:p>
          <a:p>
            <a:pPr algn="just"/>
            <a:r>
              <a:rPr lang="pt-BR" sz="2000" b="1" dirty="0">
                <a:solidFill>
                  <a:schemeClr val="bg1"/>
                </a:solidFill>
                <a:latin typeface="CIDFont+F1"/>
              </a:rPr>
              <a:t>Chave estrangeira </a:t>
            </a:r>
            <a:r>
              <a:rPr lang="pt-BR" sz="2000" dirty="0">
                <a:solidFill>
                  <a:schemeClr val="bg1"/>
                </a:solidFill>
                <a:latin typeface="CIDFont+F1"/>
              </a:rPr>
              <a:t>(</a:t>
            </a:r>
            <a:r>
              <a:rPr lang="pt-BR" sz="2000" dirty="0" err="1">
                <a:solidFill>
                  <a:schemeClr val="bg1"/>
                </a:solidFill>
                <a:latin typeface="CIDFont+F1"/>
              </a:rPr>
              <a:t>foreign</a:t>
            </a:r>
            <a:r>
              <a:rPr lang="pt-BR" sz="2000" dirty="0">
                <a:solidFill>
                  <a:schemeClr val="bg1"/>
                </a:solidFill>
                <a:latin typeface="CIDFont+F1"/>
              </a:rPr>
              <a:t> </a:t>
            </a:r>
            <a:r>
              <a:rPr lang="pt-BR" sz="2000" dirty="0" err="1">
                <a:solidFill>
                  <a:schemeClr val="bg1"/>
                </a:solidFill>
                <a:latin typeface="CIDFont+F1"/>
              </a:rPr>
              <a:t>key</a:t>
            </a:r>
            <a:r>
              <a:rPr lang="pt-BR" sz="2000" dirty="0">
                <a:solidFill>
                  <a:schemeClr val="bg1"/>
                </a:solidFill>
                <a:latin typeface="CIDFont+F1"/>
              </a:rPr>
              <a:t> – FK) é um campo vindo de outra tabela, que faz o papel de chave primária por lá.</a:t>
            </a:r>
          </a:p>
        </p:txBody>
      </p:sp>
      <p:sp>
        <p:nvSpPr>
          <p:cNvPr id="4" name="CaixaDeTexto 3">
            <a:extLst>
              <a:ext uri="{FF2B5EF4-FFF2-40B4-BE49-F238E27FC236}">
                <a16:creationId xmlns:a16="http://schemas.microsoft.com/office/drawing/2014/main" id="{E14A0272-E4C8-FF47-8DBA-2938F601A373}"/>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3529946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5B3E2-39EC-D85B-48B3-D5B64B914293}"/>
            </a:ext>
          </a:extLst>
        </p:cNvPr>
        <p:cNvGrpSpPr/>
        <p:nvPr/>
      </p:nvGrpSpPr>
      <p:grpSpPr>
        <a:xfrm>
          <a:off x="0" y="0"/>
          <a:ext cx="0" cy="0"/>
          <a:chOff x="0" y="0"/>
          <a:chExt cx="0" cy="0"/>
        </a:xfrm>
      </p:grpSpPr>
      <p:pic>
        <p:nvPicPr>
          <p:cNvPr id="8194" name="Picture 2" descr="Figura 5 – Exemplo de Script da Modelagem Física.">
            <a:extLst>
              <a:ext uri="{FF2B5EF4-FFF2-40B4-BE49-F238E27FC236}">
                <a16:creationId xmlns:a16="http://schemas.microsoft.com/office/drawing/2014/main" id="{B70E04A8-F6E5-AD62-15C6-F94CD4430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651" y="2450360"/>
            <a:ext cx="5843765" cy="368088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8BE1DDB-80D6-DB94-5DF8-E4CC35DDBFC0}"/>
              </a:ext>
            </a:extLst>
          </p:cNvPr>
          <p:cNvSpPr>
            <a:spLocks noGrp="1"/>
          </p:cNvSpPr>
          <p:nvPr>
            <p:ph type="title"/>
          </p:nvPr>
        </p:nvSpPr>
        <p:spPr>
          <a:xfrm>
            <a:off x="594360" y="198408"/>
            <a:ext cx="10972800" cy="1574317"/>
          </a:xfrm>
        </p:spPr>
        <p:txBody>
          <a:bodyPr rtlCol="0"/>
          <a:lstStyle>
            <a:defPPr>
              <a:defRPr lang="pt-BR"/>
            </a:defPPr>
          </a:lstStyle>
          <a:p>
            <a:pPr rtl="0"/>
            <a:r>
              <a:rPr lang="pt-BR" dirty="0">
                <a:latin typeface="CIDFont+F1"/>
              </a:rPr>
              <a:t>Modelagem de Dados Física</a:t>
            </a:r>
            <a:endParaRPr lang="pt-BR" dirty="0"/>
          </a:p>
        </p:txBody>
      </p:sp>
      <p:pic>
        <p:nvPicPr>
          <p:cNvPr id="10" name="Picture 2" descr="Comunicado | UNINASSAU">
            <a:extLst>
              <a:ext uri="{FF2B5EF4-FFF2-40B4-BE49-F238E27FC236}">
                <a16:creationId xmlns:a16="http://schemas.microsoft.com/office/drawing/2014/main" id="{D9E2F5E2-4759-FE64-7D25-22A33C3A6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DBC8B012-2CC5-8B7A-FCA8-CD82DF4AEF35}"/>
              </a:ext>
            </a:extLst>
          </p:cNvPr>
          <p:cNvSpPr txBox="1"/>
          <p:nvPr/>
        </p:nvSpPr>
        <p:spPr>
          <a:xfrm>
            <a:off x="594360" y="2255096"/>
            <a:ext cx="5113713" cy="4401205"/>
          </a:xfrm>
          <a:prstGeom prst="rect">
            <a:avLst/>
          </a:prstGeom>
          <a:noFill/>
        </p:spPr>
        <p:txBody>
          <a:bodyPr wrap="square">
            <a:spAutoFit/>
          </a:bodyPr>
          <a:lstStyle/>
          <a:p>
            <a:pPr algn="just" rtl="0"/>
            <a:r>
              <a:rPr lang="pt-BR" sz="2000" dirty="0">
                <a:solidFill>
                  <a:schemeClr val="bg1"/>
                </a:solidFill>
                <a:latin typeface="CIDFont+F1"/>
              </a:rPr>
              <a:t>A modelagem física é uma espécie de evolução da modelagem lógica. Ela contém vários detalhes técnicos, que permitem identificar com qual Sistema Gerenciador de Banco de Dados (SGBD) estamos trabalhando (por exemplo, Oracle, SQL Server, MySQL etc.).</a:t>
            </a:r>
          </a:p>
          <a:p>
            <a:pPr algn="just" rtl="0"/>
            <a:endParaRPr lang="pt-BR" sz="2000" dirty="0">
              <a:solidFill>
                <a:schemeClr val="bg1"/>
              </a:solidFill>
              <a:latin typeface="CIDFont+F1"/>
            </a:endParaRPr>
          </a:p>
          <a:p>
            <a:pPr algn="just" rtl="0"/>
            <a:r>
              <a:rPr lang="pt-BR" sz="2000" dirty="0">
                <a:solidFill>
                  <a:schemeClr val="bg1"/>
                </a:solidFill>
                <a:latin typeface="CIDFont+F1"/>
              </a:rPr>
              <a:t>Embora existam diversas abordagens, normalmente a saída da modelagem física não é um diagrama esquematizado, como vimos nas situações anteriores. A saída mais comum é um script implementado para um determinado SGBD, que deverá ser executado diretamente na base.</a:t>
            </a:r>
          </a:p>
        </p:txBody>
      </p:sp>
      <p:sp>
        <p:nvSpPr>
          <p:cNvPr id="3" name="CaixaDeTexto 2">
            <a:extLst>
              <a:ext uri="{FF2B5EF4-FFF2-40B4-BE49-F238E27FC236}">
                <a16:creationId xmlns:a16="http://schemas.microsoft.com/office/drawing/2014/main" id="{B1755579-235F-BC5F-5CB9-F1789422DB28}"/>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12986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CD7F8-1385-7624-C505-D53893D58B40}"/>
            </a:ext>
          </a:extLst>
        </p:cNvPr>
        <p:cNvGrpSpPr/>
        <p:nvPr/>
      </p:nvGrpSpPr>
      <p:grpSpPr>
        <a:xfrm>
          <a:off x="0" y="0"/>
          <a:ext cx="0" cy="0"/>
          <a:chOff x="0" y="0"/>
          <a:chExt cx="0" cy="0"/>
        </a:xfrm>
      </p:grpSpPr>
      <p:pic>
        <p:nvPicPr>
          <p:cNvPr id="8194" name="Picture 2" descr="Figura 5 – Exemplo de Script da Modelagem Física.">
            <a:extLst>
              <a:ext uri="{FF2B5EF4-FFF2-40B4-BE49-F238E27FC236}">
                <a16:creationId xmlns:a16="http://schemas.microsoft.com/office/drawing/2014/main" id="{90F636D0-8299-94CD-88C4-F94C4E10C3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98" b="40620"/>
          <a:stretch/>
        </p:blipFill>
        <p:spPr bwMode="auto">
          <a:xfrm>
            <a:off x="594360" y="2309771"/>
            <a:ext cx="10780407" cy="391854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33149CC-1D39-2C71-B6ED-D1A9998E53B6}"/>
              </a:ext>
            </a:extLst>
          </p:cNvPr>
          <p:cNvSpPr>
            <a:spLocks noGrp="1"/>
          </p:cNvSpPr>
          <p:nvPr>
            <p:ph type="title"/>
          </p:nvPr>
        </p:nvSpPr>
        <p:spPr>
          <a:xfrm>
            <a:off x="594360" y="198408"/>
            <a:ext cx="10972800" cy="1574317"/>
          </a:xfrm>
        </p:spPr>
        <p:txBody>
          <a:bodyPr rtlCol="0"/>
          <a:lstStyle>
            <a:defPPr>
              <a:defRPr lang="pt-BR"/>
            </a:defPPr>
          </a:lstStyle>
          <a:p>
            <a:pPr rtl="0"/>
            <a:r>
              <a:rPr lang="pt-BR" dirty="0">
                <a:latin typeface="CIDFont+F1"/>
              </a:rPr>
              <a:t>Modelagem de Dados Física</a:t>
            </a:r>
            <a:endParaRPr lang="pt-BR" dirty="0"/>
          </a:p>
        </p:txBody>
      </p:sp>
      <p:pic>
        <p:nvPicPr>
          <p:cNvPr id="10" name="Picture 2" descr="Comunicado | UNINASSAU">
            <a:extLst>
              <a:ext uri="{FF2B5EF4-FFF2-40B4-BE49-F238E27FC236}">
                <a16:creationId xmlns:a16="http://schemas.microsoft.com/office/drawing/2014/main" id="{2CE07FD9-E1E3-2410-767B-B2DC1F2CE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F1195169-2B7A-A14F-4CC5-BB7C930B2874}"/>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2926491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47D65-6CD3-7201-6EFA-0D9A49DAC19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F537487-B86D-05D6-8F8E-002042728D18}"/>
              </a:ext>
            </a:extLst>
          </p:cNvPr>
          <p:cNvSpPr>
            <a:spLocks noGrp="1"/>
          </p:cNvSpPr>
          <p:nvPr>
            <p:ph type="title"/>
          </p:nvPr>
        </p:nvSpPr>
        <p:spPr>
          <a:xfrm>
            <a:off x="594360" y="198408"/>
            <a:ext cx="10972800" cy="1574317"/>
          </a:xfrm>
        </p:spPr>
        <p:txBody>
          <a:bodyPr rtlCol="0"/>
          <a:lstStyle>
            <a:defPPr>
              <a:defRPr lang="pt-BR"/>
            </a:defPPr>
          </a:lstStyle>
          <a:p>
            <a:pPr rtl="0"/>
            <a:r>
              <a:rPr lang="pt-BR" dirty="0">
                <a:latin typeface="CIDFont+F1"/>
              </a:rPr>
              <a:t>Modelagem de Dados Física</a:t>
            </a:r>
            <a:endParaRPr lang="pt-BR" dirty="0"/>
          </a:p>
        </p:txBody>
      </p:sp>
      <p:pic>
        <p:nvPicPr>
          <p:cNvPr id="10" name="Picture 2" descr="Comunicado | UNINASSAU">
            <a:extLst>
              <a:ext uri="{FF2B5EF4-FFF2-40B4-BE49-F238E27FC236}">
                <a16:creationId xmlns:a16="http://schemas.microsoft.com/office/drawing/2014/main" id="{79AEE90C-0725-0821-11D5-2B7816744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BAF436A3-A880-D499-3948-5548831477FE}"/>
              </a:ext>
            </a:extLst>
          </p:cNvPr>
          <p:cNvPicPr>
            <a:picLocks noChangeAspect="1"/>
          </p:cNvPicPr>
          <p:nvPr/>
        </p:nvPicPr>
        <p:blipFill>
          <a:blip r:embed="rId4"/>
          <a:stretch>
            <a:fillRect/>
          </a:stretch>
        </p:blipFill>
        <p:spPr>
          <a:xfrm>
            <a:off x="594360" y="2777700"/>
            <a:ext cx="4105848" cy="2648320"/>
          </a:xfrm>
          <a:prstGeom prst="rect">
            <a:avLst/>
          </a:prstGeom>
        </p:spPr>
      </p:pic>
      <p:pic>
        <p:nvPicPr>
          <p:cNvPr id="6" name="Imagem 5">
            <a:extLst>
              <a:ext uri="{FF2B5EF4-FFF2-40B4-BE49-F238E27FC236}">
                <a16:creationId xmlns:a16="http://schemas.microsoft.com/office/drawing/2014/main" id="{F665C44B-E03B-F000-AB5C-2C7B61586E65}"/>
              </a:ext>
            </a:extLst>
          </p:cNvPr>
          <p:cNvPicPr>
            <a:picLocks noChangeAspect="1"/>
          </p:cNvPicPr>
          <p:nvPr/>
        </p:nvPicPr>
        <p:blipFill>
          <a:blip r:embed="rId5"/>
          <a:stretch>
            <a:fillRect/>
          </a:stretch>
        </p:blipFill>
        <p:spPr>
          <a:xfrm>
            <a:off x="5650488" y="2777700"/>
            <a:ext cx="5048955" cy="2152950"/>
          </a:xfrm>
          <a:prstGeom prst="rect">
            <a:avLst/>
          </a:prstGeom>
        </p:spPr>
      </p:pic>
      <p:pic>
        <p:nvPicPr>
          <p:cNvPr id="1026" name="Picture 2" descr="Mysql là gì? Những ưu điểm và nhược điểm của Mysql">
            <a:extLst>
              <a:ext uri="{FF2B5EF4-FFF2-40B4-BE49-F238E27FC236}">
                <a16:creationId xmlns:a16="http://schemas.microsoft.com/office/drawing/2014/main" id="{A630BDD2-D893-185C-3E38-BFF272812D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5124" y="2271775"/>
            <a:ext cx="1199072" cy="6736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racle (banco de dados) – Wikipédia, a enciclopédia livre">
            <a:extLst>
              <a:ext uri="{FF2B5EF4-FFF2-40B4-BE49-F238E27FC236}">
                <a16:creationId xmlns:a16="http://schemas.microsoft.com/office/drawing/2014/main" id="{C58AF0F5-247B-2043-04B1-68AB4DC9EE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7806" y="2271775"/>
            <a:ext cx="1421449" cy="772527"/>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00BE5477-45BA-9D0C-916C-3F4D47E42681}"/>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390200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pt-BR"/>
            </a:defPPr>
          </a:lstStyle>
          <a:p>
            <a:pPr rtl="0"/>
            <a:r>
              <a:rPr lang="pt-BR"/>
              <a:t>Agenda</a:t>
            </a:r>
          </a:p>
        </p:txBody>
      </p:sp>
      <p:sp>
        <p:nvSpPr>
          <p:cNvPr id="3" name="Espaço Reservado para Texto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100373" cy="3709987"/>
          </a:xfrm>
        </p:spPr>
        <p:txBody>
          <a:bodyPr tIns="457200" rtlCol="0"/>
          <a:lstStyle>
            <a:defPPr>
              <a:defRPr lang="pt-BR"/>
            </a:defPPr>
          </a:lstStyle>
          <a:p>
            <a:pPr rtl="0"/>
            <a:r>
              <a:rPr lang="pt-BR" b="0" dirty="0">
                <a:solidFill>
                  <a:schemeClr val="bg1">
                    <a:lumMod val="65000"/>
                    <a:lumOff val="35000"/>
                  </a:schemeClr>
                </a:solidFill>
              </a:rPr>
              <a:t>Dados, Informação e Conhecimento </a:t>
            </a:r>
          </a:p>
          <a:p>
            <a:pPr rtl="0"/>
            <a:r>
              <a:rPr lang="pt-BR" b="0" dirty="0">
                <a:solidFill>
                  <a:schemeClr val="bg1">
                    <a:lumMod val="65000"/>
                    <a:lumOff val="35000"/>
                  </a:schemeClr>
                </a:solidFill>
              </a:rPr>
              <a:t>Banco de Dados VS SGBD</a:t>
            </a:r>
          </a:p>
          <a:p>
            <a:pPr rtl="0"/>
            <a:r>
              <a:rPr lang="pt-BR" b="0" dirty="0">
                <a:solidFill>
                  <a:schemeClr val="bg1">
                    <a:lumMod val="65000"/>
                    <a:lumOff val="35000"/>
                  </a:schemeClr>
                </a:solidFill>
              </a:rPr>
              <a:t>Modelos de Dados</a:t>
            </a:r>
          </a:p>
        </p:txBody>
      </p:sp>
      <p:pic>
        <p:nvPicPr>
          <p:cNvPr id="4" name="Picture 2" descr="Comunicado | UNINASSAU">
            <a:extLst>
              <a:ext uri="{FF2B5EF4-FFF2-40B4-BE49-F238E27FC236}">
                <a16:creationId xmlns:a16="http://schemas.microsoft.com/office/drawing/2014/main" id="{60D46417-A839-3FB4-694B-70284FB2D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F0E16225-4D14-48B6-01FD-32307BA0CC91}"/>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rtlCol="0" anchor="b">
            <a:normAutofit/>
          </a:bodyPr>
          <a:lstStyle>
            <a:defPPr>
              <a:defRPr lang="pt-BR"/>
            </a:defPPr>
          </a:lstStyle>
          <a:p>
            <a:pPr rtl="0"/>
            <a:r>
              <a:rPr lang="pt-BR" dirty="0"/>
              <a:t>B</a:t>
            </a:r>
            <a:r>
              <a:rPr lang="pt-BR" b="1" dirty="0"/>
              <a:t>iblioteca </a:t>
            </a:r>
            <a:r>
              <a:rPr lang="pt-BR" dirty="0"/>
              <a:t>V</a:t>
            </a:r>
            <a:r>
              <a:rPr lang="pt-BR" b="1" dirty="0"/>
              <a:t>irtual </a:t>
            </a:r>
            <a:r>
              <a:rPr lang="pt-BR" dirty="0">
                <a:solidFill>
                  <a:schemeClr val="accent6">
                    <a:lumMod val="75000"/>
                  </a:schemeClr>
                </a:solidFill>
              </a:rPr>
              <a:t>Vamos a Prática</a:t>
            </a:r>
          </a:p>
        </p:txBody>
      </p:sp>
      <p:sp>
        <p:nvSpPr>
          <p:cNvPr id="3" name="Espaço Reservado para Conteúdo 2">
            <a:extLst>
              <a:ext uri="{FF2B5EF4-FFF2-40B4-BE49-F238E27FC236}">
                <a16:creationId xmlns:a16="http://schemas.microsoft.com/office/drawing/2014/main" id="{34F2E863-4A4C-76FE-444A-083F93043389}"/>
              </a:ext>
            </a:extLst>
          </p:cNvPr>
          <p:cNvSpPr>
            <a:spLocks noGrp="1"/>
          </p:cNvSpPr>
          <p:nvPr>
            <p:ph sz="quarter" idx="16"/>
          </p:nvPr>
        </p:nvSpPr>
        <p:spPr>
          <a:xfrm>
            <a:off x="575310" y="3033315"/>
            <a:ext cx="5044440" cy="1409289"/>
          </a:xfrm>
        </p:spPr>
        <p:txBody>
          <a:bodyPr rtlCol="0">
            <a:normAutofit/>
          </a:bodyPr>
          <a:lstStyle>
            <a:defPPr>
              <a:defRPr lang="pt-BR"/>
            </a:defPPr>
          </a:lstStyle>
          <a:p>
            <a:pPr rtl="0"/>
            <a:r>
              <a:rPr lang="pt-BR" dirty="0"/>
              <a:t>Vamos modelar um </a:t>
            </a:r>
            <a:r>
              <a:rPr lang="pt-BR" b="1" dirty="0"/>
              <a:t>banco de dados</a:t>
            </a:r>
            <a:r>
              <a:rPr lang="pt-BR" dirty="0"/>
              <a:t> para uma </a:t>
            </a:r>
            <a:r>
              <a:rPr lang="pt-BR" b="1" dirty="0"/>
              <a:t>biblioteca virtual </a:t>
            </a:r>
            <a:r>
              <a:rPr lang="pt-BR" dirty="0"/>
              <a:t>que armazena informações sobre livros, autores e empréstimos realizados para leitores.</a:t>
            </a:r>
          </a:p>
        </p:txBody>
      </p:sp>
      <p:pic>
        <p:nvPicPr>
          <p:cNvPr id="2052" name="Picture 4" descr="Gife apresenta nova versão de biblioteca virtual">
            <a:extLst>
              <a:ext uri="{FF2B5EF4-FFF2-40B4-BE49-F238E27FC236}">
                <a16:creationId xmlns:a16="http://schemas.microsoft.com/office/drawing/2014/main" id="{C6D7852A-DF2D-9898-98BE-898EF779C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941" r="9963"/>
          <a:stretch/>
        </p:blipFill>
        <p:spPr bwMode="auto">
          <a:xfrm>
            <a:off x="6096000" y="10"/>
            <a:ext cx="6118225" cy="685799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9" name="Retângulo 8">
            <a:extLst>
              <a:ext uri="{FF2B5EF4-FFF2-40B4-BE49-F238E27FC236}">
                <a16:creationId xmlns:a16="http://schemas.microsoft.com/office/drawing/2014/main" id="{FC7AE79F-DD7F-2568-8D24-DD685D2957D0}"/>
              </a:ext>
            </a:extLst>
          </p:cNvPr>
          <p:cNvSpPr/>
          <p:nvPr/>
        </p:nvSpPr>
        <p:spPr>
          <a:xfrm>
            <a:off x="6096000" y="6038491"/>
            <a:ext cx="6118225" cy="81949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Picture 2" descr="Comunicado | UNINASSAU">
            <a:extLst>
              <a:ext uri="{FF2B5EF4-FFF2-40B4-BE49-F238E27FC236}">
                <a16:creationId xmlns:a16="http://schemas.microsoft.com/office/drawing/2014/main" id="{B961C89D-5604-B2F5-D108-A948A49C44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A35D38AD-254C-0748-20B4-20A09258EF42}"/>
              </a:ext>
            </a:extLst>
          </p:cNvPr>
          <p:cNvSpPr txBox="1"/>
          <p:nvPr/>
        </p:nvSpPr>
        <p:spPr>
          <a:xfrm>
            <a:off x="471398" y="4546121"/>
            <a:ext cx="5063491" cy="2062103"/>
          </a:xfrm>
          <a:prstGeom prst="rect">
            <a:avLst/>
          </a:prstGeom>
          <a:noFill/>
        </p:spPr>
        <p:txBody>
          <a:bodyPr wrap="square">
            <a:spAutoFit/>
          </a:bodyPr>
          <a:lstStyle/>
          <a:p>
            <a:r>
              <a:rPr lang="pt-BR" sz="1600" b="1" dirty="0">
                <a:solidFill>
                  <a:schemeClr val="bg1"/>
                </a:solidFill>
              </a:rPr>
              <a:t>A biblioteca precisa armazenar:</a:t>
            </a:r>
          </a:p>
          <a:p>
            <a:pPr marL="285750" indent="-285750">
              <a:buFont typeface="Arial" panose="020B0604020202020204" pitchFamily="34" charset="0"/>
              <a:buChar char="•"/>
            </a:pPr>
            <a:r>
              <a:rPr lang="pt-BR" sz="1600" dirty="0">
                <a:solidFill>
                  <a:schemeClr val="bg1"/>
                </a:solidFill>
              </a:rPr>
              <a:t>Informações sobre os livros, como título, ano de publicação e gênero.</a:t>
            </a:r>
          </a:p>
          <a:p>
            <a:pPr marL="285750" indent="-285750">
              <a:buFont typeface="Arial" panose="020B0604020202020204" pitchFamily="34" charset="0"/>
              <a:buChar char="•"/>
            </a:pPr>
            <a:r>
              <a:rPr lang="pt-BR" sz="1600" dirty="0">
                <a:solidFill>
                  <a:schemeClr val="bg1"/>
                </a:solidFill>
              </a:rPr>
              <a:t>Dados dos autores dos livros.</a:t>
            </a:r>
          </a:p>
          <a:p>
            <a:pPr marL="285750" indent="-285750">
              <a:buFont typeface="Arial" panose="020B0604020202020204" pitchFamily="34" charset="0"/>
              <a:buChar char="•"/>
            </a:pPr>
            <a:r>
              <a:rPr lang="pt-BR" sz="1600" dirty="0">
                <a:solidFill>
                  <a:schemeClr val="bg1"/>
                </a:solidFill>
              </a:rPr>
              <a:t>Informações sobre os leitores que pegam livros emprestados.</a:t>
            </a:r>
          </a:p>
          <a:p>
            <a:pPr marL="285750" indent="-285750">
              <a:buFont typeface="Arial" panose="020B0604020202020204" pitchFamily="34" charset="0"/>
              <a:buChar char="•"/>
            </a:pPr>
            <a:r>
              <a:rPr lang="pt-BR" sz="1600" dirty="0">
                <a:solidFill>
                  <a:schemeClr val="bg1"/>
                </a:solidFill>
              </a:rPr>
              <a:t>Registro dos empréstimos, incluindo data de empréstimo e data de devolução.</a:t>
            </a:r>
          </a:p>
        </p:txBody>
      </p:sp>
      <p:sp>
        <p:nvSpPr>
          <p:cNvPr id="12" name="CaixaDeTexto 11">
            <a:extLst>
              <a:ext uri="{FF2B5EF4-FFF2-40B4-BE49-F238E27FC236}">
                <a16:creationId xmlns:a16="http://schemas.microsoft.com/office/drawing/2014/main" id="{C8F2AD97-EF18-FE12-EFC4-1694FB043B7E}"/>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29836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rtlCol="0"/>
          <a:lstStyle>
            <a:defPPr>
              <a:defRPr lang="pt-BR"/>
            </a:defPPr>
          </a:lstStyle>
          <a:p>
            <a:pPr rtl="0"/>
            <a:r>
              <a:rPr lang="pt-BR" dirty="0"/>
              <a:t>B</a:t>
            </a:r>
            <a:r>
              <a:rPr lang="pt-BR" b="1" dirty="0"/>
              <a:t>iblioteca </a:t>
            </a:r>
            <a:r>
              <a:rPr lang="pt-BR" dirty="0"/>
              <a:t>V</a:t>
            </a:r>
            <a:r>
              <a:rPr lang="pt-BR" b="1" dirty="0"/>
              <a:t>irtual </a:t>
            </a:r>
            <a:br>
              <a:rPr lang="pt-BR" b="1" dirty="0"/>
            </a:br>
            <a:r>
              <a:rPr lang="pt-BR" dirty="0">
                <a:solidFill>
                  <a:schemeClr val="accent6">
                    <a:lumMod val="75000"/>
                  </a:schemeClr>
                </a:solidFill>
              </a:rPr>
              <a:t>Modelo Conceitual</a:t>
            </a:r>
            <a:endParaRPr lang="pt-BR" dirty="0"/>
          </a:p>
        </p:txBody>
      </p:sp>
      <p:sp>
        <p:nvSpPr>
          <p:cNvPr id="9" name="Rectangle 1">
            <a:extLst>
              <a:ext uri="{FF2B5EF4-FFF2-40B4-BE49-F238E27FC236}">
                <a16:creationId xmlns:a16="http://schemas.microsoft.com/office/drawing/2014/main" id="{D6012825-CB9D-289B-C348-0E3FB1B3B06F}"/>
              </a:ext>
            </a:extLst>
          </p:cNvPr>
          <p:cNvSpPr>
            <a:spLocks noChangeArrowheads="1"/>
          </p:cNvSpPr>
          <p:nvPr/>
        </p:nvSpPr>
        <p:spPr bwMode="auto">
          <a:xfrm>
            <a:off x="595680" y="2302748"/>
            <a:ext cx="5978968" cy="411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1600" dirty="0">
                <a:solidFill>
                  <a:schemeClr val="bg1"/>
                </a:solidFill>
                <a:latin typeface="CIDFont+F1"/>
              </a:rPr>
              <a:t>O modelo conceitual utiliza entidades e relacionamentos básicos. </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600" dirty="0">
              <a:solidFill>
                <a:schemeClr val="bg1"/>
              </a:solidFill>
              <a:latin typeface="CIDFont+F1"/>
            </a:endParaRP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1600" b="1" dirty="0">
                <a:solidFill>
                  <a:schemeClr val="bg1"/>
                </a:solidFill>
                <a:latin typeface="CIDFont+F1"/>
              </a:rPr>
              <a:t>AS PRINCIPAIS ENTIDADES SERÃO:</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pt-BR" altLang="pt-BR" sz="1600" b="1" dirty="0">
                <a:solidFill>
                  <a:schemeClr val="bg1"/>
                </a:solidFill>
                <a:latin typeface="CIDFont+F1"/>
              </a:rPr>
              <a:t>Livro</a:t>
            </a:r>
            <a:r>
              <a:rPr lang="pt-BR" altLang="pt-BR" sz="1600" dirty="0">
                <a:solidFill>
                  <a:schemeClr val="bg1"/>
                </a:solidFill>
                <a:latin typeface="CIDFont+F1"/>
              </a:rPr>
              <a:t>: Representa um livro na biblioteca. </a:t>
            </a:r>
          </a:p>
          <a:p>
            <a:pPr marR="0" lvl="0" algn="l" defTabSz="914400" rtl="0" eaLnBrk="0" fontAlgn="base" latinLnBrk="0" hangingPunct="0">
              <a:lnSpc>
                <a:spcPct val="150000"/>
              </a:lnSpc>
              <a:spcBef>
                <a:spcPct val="0"/>
              </a:spcBef>
              <a:spcAft>
                <a:spcPct val="0"/>
              </a:spcAft>
              <a:buClrTx/>
              <a:buSzTx/>
              <a:tabLst/>
            </a:pPr>
            <a:r>
              <a:rPr lang="pt-BR" altLang="pt-BR" sz="1600" dirty="0">
                <a:solidFill>
                  <a:schemeClr val="bg1"/>
                </a:solidFill>
                <a:latin typeface="CIDFont+F1"/>
              </a:rPr>
              <a:t>	Atributos: id, titulo, </a:t>
            </a:r>
            <a:r>
              <a:rPr lang="pt-BR" altLang="pt-BR" sz="1600" dirty="0" err="1">
                <a:solidFill>
                  <a:schemeClr val="bg1"/>
                </a:solidFill>
                <a:latin typeface="CIDFont+F1"/>
              </a:rPr>
              <a:t>ano_publicacao</a:t>
            </a:r>
            <a:r>
              <a:rPr lang="pt-BR" altLang="pt-BR" sz="1600" dirty="0">
                <a:solidFill>
                  <a:schemeClr val="bg1"/>
                </a:solidFill>
                <a:latin typeface="CIDFont+F1"/>
              </a:rPr>
              <a:t>, </a:t>
            </a:r>
            <a:r>
              <a:rPr lang="pt-BR" altLang="pt-BR" sz="1600" dirty="0" err="1">
                <a:solidFill>
                  <a:schemeClr val="bg1"/>
                </a:solidFill>
                <a:latin typeface="CIDFont+F1"/>
              </a:rPr>
              <a:t>genero</a:t>
            </a:r>
            <a:endParaRPr lang="pt-BR" altLang="pt-BR" sz="1600" dirty="0">
              <a:solidFill>
                <a:schemeClr val="bg1"/>
              </a:solidFill>
              <a:latin typeface="CIDFont+F1"/>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pt-BR" altLang="pt-BR" sz="1600" b="1" dirty="0">
                <a:solidFill>
                  <a:schemeClr val="bg1"/>
                </a:solidFill>
                <a:latin typeface="CIDFont+F1"/>
              </a:rPr>
              <a:t>Autor</a:t>
            </a:r>
            <a:r>
              <a:rPr lang="pt-BR" altLang="pt-BR" sz="1600" dirty="0">
                <a:solidFill>
                  <a:schemeClr val="bg1"/>
                </a:solidFill>
                <a:latin typeface="CIDFont+F1"/>
              </a:rPr>
              <a:t>: Representa o autor de um ou mais livros.</a:t>
            </a:r>
          </a:p>
          <a:p>
            <a:pPr marR="0" lvl="0" algn="l" defTabSz="914400" rtl="0" eaLnBrk="0" fontAlgn="base" latinLnBrk="0" hangingPunct="0">
              <a:lnSpc>
                <a:spcPct val="150000"/>
              </a:lnSpc>
              <a:spcBef>
                <a:spcPct val="0"/>
              </a:spcBef>
              <a:spcAft>
                <a:spcPct val="0"/>
              </a:spcAft>
              <a:buClrTx/>
              <a:buSzTx/>
              <a:tabLst/>
            </a:pPr>
            <a:r>
              <a:rPr lang="pt-BR" altLang="pt-BR" sz="1600" dirty="0">
                <a:solidFill>
                  <a:schemeClr val="bg1"/>
                </a:solidFill>
                <a:latin typeface="CIDFont+F1"/>
              </a:rPr>
              <a:t>	Atributos: id, nome, nacionalidade</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pt-BR" altLang="pt-BR" sz="1600" b="1" dirty="0">
                <a:solidFill>
                  <a:schemeClr val="bg1"/>
                </a:solidFill>
                <a:latin typeface="CIDFont+F1"/>
              </a:rPr>
              <a:t>Leitor</a:t>
            </a:r>
            <a:r>
              <a:rPr lang="pt-BR" altLang="pt-BR" sz="1600" dirty="0">
                <a:solidFill>
                  <a:schemeClr val="bg1"/>
                </a:solidFill>
                <a:latin typeface="CIDFont+F1"/>
              </a:rPr>
              <a:t>: Representa uma pessoa que pode emprestar livros.</a:t>
            </a:r>
          </a:p>
          <a:p>
            <a:pPr marR="0" lvl="0" algn="l" defTabSz="914400" rtl="0" eaLnBrk="0" fontAlgn="base" latinLnBrk="0" hangingPunct="0">
              <a:lnSpc>
                <a:spcPct val="150000"/>
              </a:lnSpc>
              <a:spcBef>
                <a:spcPct val="0"/>
              </a:spcBef>
              <a:spcAft>
                <a:spcPct val="0"/>
              </a:spcAft>
              <a:buClrTx/>
              <a:buSzTx/>
              <a:tabLst/>
            </a:pPr>
            <a:r>
              <a:rPr lang="pt-BR" altLang="pt-BR" sz="1600" dirty="0">
                <a:solidFill>
                  <a:schemeClr val="bg1"/>
                </a:solidFill>
                <a:latin typeface="CIDFont+F1"/>
              </a:rPr>
              <a:t>	Atributos: id, nome, </a:t>
            </a:r>
            <a:r>
              <a:rPr lang="pt-BR" altLang="pt-BR" sz="1600" dirty="0" err="1">
                <a:solidFill>
                  <a:schemeClr val="bg1"/>
                </a:solidFill>
                <a:latin typeface="CIDFont+F1"/>
              </a:rPr>
              <a:t>email</a:t>
            </a:r>
            <a:endParaRPr lang="pt-BR" altLang="pt-BR" sz="1600" dirty="0">
              <a:solidFill>
                <a:schemeClr val="bg1"/>
              </a:solidFill>
              <a:latin typeface="CIDFont+F1"/>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pt-BR" altLang="pt-BR" sz="1600" b="1" dirty="0" err="1">
                <a:solidFill>
                  <a:schemeClr val="bg1"/>
                </a:solidFill>
                <a:latin typeface="CIDFont+F1"/>
              </a:rPr>
              <a:t>Emprestimo</a:t>
            </a:r>
            <a:r>
              <a:rPr lang="pt-BR" altLang="pt-BR" sz="1600" dirty="0">
                <a:solidFill>
                  <a:schemeClr val="bg1"/>
                </a:solidFill>
                <a:latin typeface="CIDFont+F1"/>
              </a:rPr>
              <a:t>: Representa um registro de empréstimo de um livro a um leitor.</a:t>
            </a:r>
          </a:p>
          <a:p>
            <a:pPr marR="0" lvl="0" algn="l" defTabSz="914400" rtl="0" eaLnBrk="0" fontAlgn="base" latinLnBrk="0" hangingPunct="0">
              <a:lnSpc>
                <a:spcPct val="150000"/>
              </a:lnSpc>
              <a:spcBef>
                <a:spcPct val="0"/>
              </a:spcBef>
              <a:spcAft>
                <a:spcPct val="0"/>
              </a:spcAft>
              <a:buClrTx/>
              <a:buSzTx/>
              <a:tabLst/>
            </a:pPr>
            <a:r>
              <a:rPr lang="pt-BR" altLang="pt-BR" sz="1600" dirty="0">
                <a:solidFill>
                  <a:schemeClr val="bg1"/>
                </a:solidFill>
                <a:latin typeface="CIDFont+F1"/>
              </a:rPr>
              <a:t>	Atributos: id, </a:t>
            </a:r>
            <a:r>
              <a:rPr lang="pt-BR" altLang="pt-BR" sz="1600" dirty="0" err="1">
                <a:solidFill>
                  <a:schemeClr val="bg1"/>
                </a:solidFill>
                <a:latin typeface="CIDFont+F1"/>
              </a:rPr>
              <a:t>data_emprestimo</a:t>
            </a:r>
            <a:r>
              <a:rPr lang="pt-BR" altLang="pt-BR" sz="1600" dirty="0">
                <a:solidFill>
                  <a:schemeClr val="bg1"/>
                </a:solidFill>
                <a:latin typeface="CIDFont+F1"/>
              </a:rPr>
              <a:t>, </a:t>
            </a:r>
            <a:r>
              <a:rPr lang="pt-BR" altLang="pt-BR" sz="1600" dirty="0" err="1">
                <a:solidFill>
                  <a:schemeClr val="bg1"/>
                </a:solidFill>
                <a:latin typeface="CIDFont+F1"/>
              </a:rPr>
              <a:t>data_devolucao</a:t>
            </a:r>
            <a:endParaRPr lang="pt-BR" altLang="pt-BR" sz="1600" dirty="0">
              <a:solidFill>
                <a:schemeClr val="bg1"/>
              </a:solidFill>
              <a:latin typeface="CIDFont+F1"/>
            </a:endParaRPr>
          </a:p>
        </p:txBody>
      </p:sp>
      <p:pic>
        <p:nvPicPr>
          <p:cNvPr id="10" name="Picture 2" descr="Comunicado | UNINASSAU">
            <a:extLst>
              <a:ext uri="{FF2B5EF4-FFF2-40B4-BE49-F238E27FC236}">
                <a16:creationId xmlns:a16="http://schemas.microsoft.com/office/drawing/2014/main" id="{28DAC5AE-5448-E238-E5BA-5268E4382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74B47834-6BEB-344A-A867-FC369C74615B}"/>
              </a:ext>
            </a:extLst>
          </p:cNvPr>
          <p:cNvSpPr txBox="1"/>
          <p:nvPr/>
        </p:nvSpPr>
        <p:spPr>
          <a:xfrm>
            <a:off x="6684803" y="2742488"/>
            <a:ext cx="5142012" cy="3378104"/>
          </a:xfrm>
          <a:prstGeom prst="rect">
            <a:avLst/>
          </a:prstGeom>
          <a:noFill/>
        </p:spPr>
        <p:txBody>
          <a:bodyPr wrap="square">
            <a:spAutoFit/>
          </a:bodyPr>
          <a:lstStyle/>
          <a:p>
            <a:pPr>
              <a:lnSpc>
                <a:spcPct val="150000"/>
              </a:lnSpc>
            </a:pPr>
            <a:r>
              <a:rPr lang="pt-BR" sz="1600" b="1" dirty="0">
                <a:solidFill>
                  <a:schemeClr val="bg1"/>
                </a:solidFill>
                <a:latin typeface="CIDFont+F1"/>
              </a:rPr>
              <a:t>RELACIONAMENTOS</a:t>
            </a:r>
            <a:r>
              <a:rPr lang="pt-BR" sz="1600" dirty="0">
                <a:solidFill>
                  <a:schemeClr val="bg1"/>
                </a:solidFill>
                <a:latin typeface="CIDFont+F1"/>
              </a:rPr>
              <a:t>:</a:t>
            </a:r>
          </a:p>
          <a:p>
            <a:pPr>
              <a:lnSpc>
                <a:spcPct val="150000"/>
              </a:lnSpc>
              <a:buFont typeface="+mj-lt"/>
              <a:buAutoNum type="arabicPeriod"/>
            </a:pPr>
            <a:r>
              <a:rPr lang="pt-BR" sz="1600" b="1" dirty="0">
                <a:solidFill>
                  <a:schemeClr val="bg1"/>
                </a:solidFill>
                <a:latin typeface="CIDFont+F1"/>
              </a:rPr>
              <a:t>Livro-Escreve-Autor:</a:t>
            </a:r>
            <a:r>
              <a:rPr lang="pt-BR" sz="1600" dirty="0">
                <a:solidFill>
                  <a:schemeClr val="bg1"/>
                </a:solidFill>
                <a:latin typeface="CIDFont+F1"/>
              </a:rPr>
              <a:t> Um livro pode ter um ou mais autores, e um autor pode ter escrito um ou mais livros (Relacionamento muitos para muitos).</a:t>
            </a:r>
          </a:p>
          <a:p>
            <a:pPr>
              <a:lnSpc>
                <a:spcPct val="150000"/>
              </a:lnSpc>
              <a:buFont typeface="+mj-lt"/>
              <a:buAutoNum type="arabicPeriod"/>
            </a:pPr>
            <a:r>
              <a:rPr lang="pt-BR" sz="1600" b="1" dirty="0">
                <a:solidFill>
                  <a:schemeClr val="bg1"/>
                </a:solidFill>
                <a:latin typeface="CIDFont+F1"/>
              </a:rPr>
              <a:t>Leitor-Faz-</a:t>
            </a:r>
            <a:r>
              <a:rPr lang="pt-BR" sz="1600" b="1" dirty="0" err="1">
                <a:solidFill>
                  <a:schemeClr val="bg1"/>
                </a:solidFill>
                <a:latin typeface="CIDFont+F1"/>
              </a:rPr>
              <a:t>Emprestimo</a:t>
            </a:r>
            <a:r>
              <a:rPr lang="pt-BR" sz="1600" b="1" dirty="0">
                <a:solidFill>
                  <a:schemeClr val="bg1"/>
                </a:solidFill>
                <a:latin typeface="CIDFont+F1"/>
              </a:rPr>
              <a:t>: </a:t>
            </a:r>
            <a:r>
              <a:rPr lang="pt-BR" sz="1600" dirty="0">
                <a:solidFill>
                  <a:schemeClr val="bg1"/>
                </a:solidFill>
                <a:latin typeface="CIDFont+F1"/>
              </a:rPr>
              <a:t>Um leitor pode fazer vários empréstimos, e cada empréstimo pertence a um leitor (Relacionamento um para muitos).</a:t>
            </a:r>
          </a:p>
          <a:p>
            <a:pPr>
              <a:lnSpc>
                <a:spcPct val="150000"/>
              </a:lnSpc>
              <a:buFont typeface="+mj-lt"/>
              <a:buAutoNum type="arabicPeriod"/>
            </a:pPr>
            <a:r>
              <a:rPr lang="pt-BR" sz="1600" b="1" dirty="0">
                <a:solidFill>
                  <a:schemeClr val="bg1"/>
                </a:solidFill>
                <a:latin typeface="CIDFont+F1"/>
              </a:rPr>
              <a:t>Livro-</a:t>
            </a:r>
            <a:r>
              <a:rPr lang="pt-BR" sz="1600" b="1" dirty="0" err="1">
                <a:solidFill>
                  <a:schemeClr val="bg1"/>
                </a:solidFill>
                <a:latin typeface="CIDFont+F1"/>
              </a:rPr>
              <a:t>EstaEm</a:t>
            </a:r>
            <a:r>
              <a:rPr lang="pt-BR" sz="1600" b="1" dirty="0">
                <a:solidFill>
                  <a:schemeClr val="bg1"/>
                </a:solidFill>
                <a:latin typeface="CIDFont+F1"/>
              </a:rPr>
              <a:t>-</a:t>
            </a:r>
            <a:r>
              <a:rPr lang="pt-BR" sz="1600" b="1" dirty="0" err="1">
                <a:solidFill>
                  <a:schemeClr val="bg1"/>
                </a:solidFill>
                <a:latin typeface="CIDFont+F1"/>
              </a:rPr>
              <a:t>Emprestimo</a:t>
            </a:r>
            <a:r>
              <a:rPr lang="pt-BR" sz="1600" b="1" dirty="0">
                <a:solidFill>
                  <a:schemeClr val="bg1"/>
                </a:solidFill>
                <a:latin typeface="CIDFont+F1"/>
              </a:rPr>
              <a:t>: </a:t>
            </a:r>
            <a:r>
              <a:rPr lang="pt-BR" sz="1600" dirty="0">
                <a:solidFill>
                  <a:schemeClr val="bg1"/>
                </a:solidFill>
                <a:latin typeface="CIDFont+F1"/>
              </a:rPr>
              <a:t>Um livro pode estar em vários empréstimos diferentes (um para muitos).</a:t>
            </a:r>
          </a:p>
        </p:txBody>
      </p:sp>
      <p:sp>
        <p:nvSpPr>
          <p:cNvPr id="15" name="CaixaDeTexto 14">
            <a:extLst>
              <a:ext uri="{FF2B5EF4-FFF2-40B4-BE49-F238E27FC236}">
                <a16:creationId xmlns:a16="http://schemas.microsoft.com/office/drawing/2014/main" id="{DBE06C70-D1C3-CE4E-DE7D-C0757073E8F2}"/>
              </a:ext>
            </a:extLst>
          </p:cNvPr>
          <p:cNvSpPr txBox="1"/>
          <p:nvPr/>
        </p:nvSpPr>
        <p:spPr>
          <a:xfrm>
            <a:off x="6684803" y="1668404"/>
            <a:ext cx="2830325" cy="369332"/>
          </a:xfrm>
          <a:prstGeom prst="rect">
            <a:avLst/>
          </a:prstGeom>
          <a:noFill/>
        </p:spPr>
        <p:txBody>
          <a:bodyPr wrap="square">
            <a:spAutoFit/>
          </a:bodyPr>
          <a:lstStyle/>
          <a:p>
            <a:r>
              <a:rPr lang="pt-BR" dirty="0">
                <a:solidFill>
                  <a:schemeClr val="bg1"/>
                </a:solidFill>
              </a:rPr>
              <a:t>https://app.diagrams.net/</a:t>
            </a:r>
          </a:p>
        </p:txBody>
      </p:sp>
      <p:pic>
        <p:nvPicPr>
          <p:cNvPr id="3075" name="Picture 3" descr="draw.io Diagrams - Download e instalação gratuitos no Windows | Microsoft  Store">
            <a:extLst>
              <a:ext uri="{FF2B5EF4-FFF2-40B4-BE49-F238E27FC236}">
                <a16:creationId xmlns:a16="http://schemas.microsoft.com/office/drawing/2014/main" id="{E507D7BF-99E2-0A83-C568-20784FEC3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7602" y="698641"/>
            <a:ext cx="909907" cy="909907"/>
          </a:xfrm>
          <a:prstGeom prst="rect">
            <a:avLst/>
          </a:prstGeom>
          <a:noFill/>
          <a:extLst>
            <a:ext uri="{909E8E84-426E-40DD-AFC4-6F175D3DCCD1}">
              <a14:hiddenFill xmlns:a14="http://schemas.microsoft.com/office/drawing/2010/main">
                <a:solidFill>
                  <a:srgbClr val="FFFFFF"/>
                </a:solidFill>
              </a14:hiddenFill>
            </a:ext>
          </a:extLst>
        </p:spPr>
      </p:pic>
      <p:sp>
        <p:nvSpPr>
          <p:cNvPr id="16" name="CaixaDeTexto 15">
            <a:extLst>
              <a:ext uri="{FF2B5EF4-FFF2-40B4-BE49-F238E27FC236}">
                <a16:creationId xmlns:a16="http://schemas.microsoft.com/office/drawing/2014/main" id="{7838CCED-669B-4809-3C60-ECCF9C851949}"/>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1850768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7AB9C34-2B13-E66F-1053-2BA156F89425}"/>
              </a:ext>
            </a:extLst>
          </p:cNvPr>
          <p:cNvSpPr>
            <a:spLocks noGrp="1"/>
          </p:cNvSpPr>
          <p:nvPr>
            <p:ph type="title"/>
          </p:nvPr>
        </p:nvSpPr>
        <p:spPr/>
        <p:txBody>
          <a:bodyPr rtlCol="0"/>
          <a:lstStyle>
            <a:defPPr>
              <a:defRPr lang="pt-BR"/>
            </a:defPPr>
          </a:lstStyle>
          <a:p>
            <a:pPr rtl="0"/>
            <a:r>
              <a:rPr lang="pt-BR" dirty="0"/>
              <a:t>B</a:t>
            </a:r>
            <a:r>
              <a:rPr lang="pt-BR" b="1" dirty="0"/>
              <a:t>iblioteca </a:t>
            </a:r>
            <a:r>
              <a:rPr lang="pt-BR" dirty="0"/>
              <a:t>V</a:t>
            </a:r>
            <a:r>
              <a:rPr lang="pt-BR" b="1" dirty="0"/>
              <a:t>irtual </a:t>
            </a:r>
            <a:br>
              <a:rPr lang="pt-BR" b="1" dirty="0"/>
            </a:br>
            <a:r>
              <a:rPr lang="pt-BR" dirty="0">
                <a:solidFill>
                  <a:schemeClr val="accent6">
                    <a:lumMod val="75000"/>
                  </a:schemeClr>
                </a:solidFill>
              </a:rPr>
              <a:t>Modelo Lógico</a:t>
            </a:r>
            <a:endParaRPr lang="pt-BR" dirty="0"/>
          </a:p>
        </p:txBody>
      </p:sp>
      <p:graphicFrame>
        <p:nvGraphicFramePr>
          <p:cNvPr id="6" name="Tabela 5">
            <a:extLst>
              <a:ext uri="{FF2B5EF4-FFF2-40B4-BE49-F238E27FC236}">
                <a16:creationId xmlns:a16="http://schemas.microsoft.com/office/drawing/2014/main" id="{9172DDCF-6FE1-6647-5B59-4285508FB20D}"/>
              </a:ext>
            </a:extLst>
          </p:cNvPr>
          <p:cNvGraphicFramePr>
            <a:graphicFrameLocks noGrp="1"/>
          </p:cNvGraphicFramePr>
          <p:nvPr>
            <p:extLst>
              <p:ext uri="{D42A27DB-BD31-4B8C-83A1-F6EECF244321}">
                <p14:modId xmlns:p14="http://schemas.microsoft.com/office/powerpoint/2010/main" val="1949797809"/>
              </p:ext>
            </p:extLst>
          </p:nvPr>
        </p:nvGraphicFramePr>
        <p:xfrm>
          <a:off x="593726" y="2812574"/>
          <a:ext cx="3469316" cy="1524000"/>
        </p:xfrm>
        <a:graphic>
          <a:graphicData uri="http://schemas.openxmlformats.org/drawingml/2006/table">
            <a:tbl>
              <a:tblPr/>
              <a:tblGrid>
                <a:gridCol w="1856176">
                  <a:extLst>
                    <a:ext uri="{9D8B030D-6E8A-4147-A177-3AD203B41FA5}">
                      <a16:colId xmlns:a16="http://schemas.microsoft.com/office/drawing/2014/main" val="487902560"/>
                    </a:ext>
                  </a:extLst>
                </a:gridCol>
                <a:gridCol w="1613140">
                  <a:extLst>
                    <a:ext uri="{9D8B030D-6E8A-4147-A177-3AD203B41FA5}">
                      <a16:colId xmlns:a16="http://schemas.microsoft.com/office/drawing/2014/main" val="104575898"/>
                    </a:ext>
                  </a:extLst>
                </a:gridCol>
              </a:tblGrid>
              <a:tr h="246571">
                <a:tc>
                  <a:txBody>
                    <a:bodyPr/>
                    <a:lstStyle/>
                    <a:p>
                      <a:r>
                        <a:rPr lang="pt-BR" sz="1400" b="1" dirty="0">
                          <a:solidFill>
                            <a:schemeClr val="bg1"/>
                          </a:solidFill>
                        </a:rPr>
                        <a:t>Coluna</a:t>
                      </a:r>
                      <a:endParaRPr lang="pt-BR" sz="1400" dirty="0">
                        <a:solidFill>
                          <a:schemeClr val="bg1"/>
                        </a:solidFill>
                      </a:endParaRPr>
                    </a:p>
                  </a:txBody>
                  <a:tcPr anchor="ctr">
                    <a:lnL>
                      <a:noFill/>
                    </a:lnL>
                    <a:lnR>
                      <a:noFill/>
                    </a:lnR>
                    <a:lnT>
                      <a:noFill/>
                    </a:lnT>
                    <a:lnB>
                      <a:noFill/>
                    </a:lnB>
                    <a:solidFill>
                      <a:schemeClr val="bg2"/>
                    </a:solidFill>
                  </a:tcPr>
                </a:tc>
                <a:tc>
                  <a:txBody>
                    <a:bodyPr/>
                    <a:lstStyle/>
                    <a:p>
                      <a:r>
                        <a:rPr lang="pt-BR" sz="1400" b="1" dirty="0">
                          <a:solidFill>
                            <a:schemeClr val="bg1"/>
                          </a:solidFill>
                        </a:rPr>
                        <a:t>Tipo de Dados</a:t>
                      </a:r>
                      <a:endParaRPr lang="pt-BR" sz="1400" dirty="0">
                        <a:solidFill>
                          <a:schemeClr val="bg1"/>
                        </a:solidFill>
                      </a:endParaRPr>
                    </a:p>
                  </a:txBody>
                  <a:tcPr anchor="ctr">
                    <a:lnL>
                      <a:noFill/>
                    </a:lnL>
                    <a:lnR>
                      <a:noFill/>
                    </a:lnR>
                    <a:lnT>
                      <a:noFill/>
                    </a:lnT>
                    <a:lnB>
                      <a:noFill/>
                    </a:lnB>
                    <a:solidFill>
                      <a:schemeClr val="bg2"/>
                    </a:solidFill>
                  </a:tcPr>
                </a:tc>
                <a:extLst>
                  <a:ext uri="{0D108BD9-81ED-4DB2-BD59-A6C34878D82A}">
                    <a16:rowId xmlns:a16="http://schemas.microsoft.com/office/drawing/2014/main" val="1767051336"/>
                  </a:ext>
                </a:extLst>
              </a:tr>
              <a:tr h="246571">
                <a:tc>
                  <a:txBody>
                    <a:bodyPr/>
                    <a:lstStyle/>
                    <a:p>
                      <a:r>
                        <a:rPr lang="pt-BR" sz="1400">
                          <a:solidFill>
                            <a:schemeClr val="bg1"/>
                          </a:solidFill>
                        </a:rPr>
                        <a:t>id</a:t>
                      </a:r>
                    </a:p>
                  </a:txBody>
                  <a:tcPr anchor="ctr">
                    <a:lnL>
                      <a:noFill/>
                    </a:lnL>
                    <a:lnR>
                      <a:noFill/>
                    </a:lnR>
                    <a:lnT>
                      <a:noFill/>
                    </a:lnT>
                    <a:lnB>
                      <a:noFill/>
                    </a:lnB>
                    <a:solidFill>
                      <a:schemeClr val="bg2"/>
                    </a:solidFill>
                  </a:tcPr>
                </a:tc>
                <a:tc>
                  <a:txBody>
                    <a:bodyPr/>
                    <a:lstStyle/>
                    <a:p>
                      <a:r>
                        <a:rPr lang="pt-BR" sz="1400" dirty="0">
                          <a:solidFill>
                            <a:schemeClr val="bg1"/>
                          </a:solidFill>
                        </a:rPr>
                        <a:t>INTEIRO</a:t>
                      </a:r>
                    </a:p>
                  </a:txBody>
                  <a:tcPr anchor="ctr">
                    <a:lnL>
                      <a:noFill/>
                    </a:lnL>
                    <a:lnR>
                      <a:noFill/>
                    </a:lnR>
                    <a:lnT>
                      <a:noFill/>
                    </a:lnT>
                    <a:lnB>
                      <a:noFill/>
                    </a:lnB>
                    <a:solidFill>
                      <a:schemeClr val="bg2"/>
                    </a:solidFill>
                  </a:tcPr>
                </a:tc>
                <a:extLst>
                  <a:ext uri="{0D108BD9-81ED-4DB2-BD59-A6C34878D82A}">
                    <a16:rowId xmlns:a16="http://schemas.microsoft.com/office/drawing/2014/main" val="281915013"/>
                  </a:ext>
                </a:extLst>
              </a:tr>
              <a:tr h="246571">
                <a:tc>
                  <a:txBody>
                    <a:bodyPr/>
                    <a:lstStyle/>
                    <a:p>
                      <a:r>
                        <a:rPr lang="pt-BR" sz="1400">
                          <a:solidFill>
                            <a:schemeClr val="bg1"/>
                          </a:solidFill>
                        </a:rPr>
                        <a:t>titulo</a:t>
                      </a:r>
                    </a:p>
                  </a:txBody>
                  <a:tcPr anchor="ctr">
                    <a:lnL>
                      <a:noFill/>
                    </a:lnL>
                    <a:lnR>
                      <a:noFill/>
                    </a:lnR>
                    <a:lnT>
                      <a:noFill/>
                    </a:lnT>
                    <a:lnB>
                      <a:noFill/>
                    </a:lnB>
                    <a:solidFill>
                      <a:schemeClr val="bg2"/>
                    </a:solidFill>
                  </a:tcPr>
                </a:tc>
                <a:tc>
                  <a:txBody>
                    <a:bodyPr/>
                    <a:lstStyle/>
                    <a:p>
                      <a:r>
                        <a:rPr lang="pt-BR" sz="1400" dirty="0">
                          <a:solidFill>
                            <a:schemeClr val="bg1"/>
                          </a:solidFill>
                        </a:rPr>
                        <a:t>TEXTO</a:t>
                      </a:r>
                    </a:p>
                  </a:txBody>
                  <a:tcPr anchor="ctr">
                    <a:lnL>
                      <a:noFill/>
                    </a:lnL>
                    <a:lnR>
                      <a:noFill/>
                    </a:lnR>
                    <a:lnT>
                      <a:noFill/>
                    </a:lnT>
                    <a:lnB>
                      <a:noFill/>
                    </a:lnB>
                    <a:solidFill>
                      <a:schemeClr val="bg2"/>
                    </a:solidFill>
                  </a:tcPr>
                </a:tc>
                <a:extLst>
                  <a:ext uri="{0D108BD9-81ED-4DB2-BD59-A6C34878D82A}">
                    <a16:rowId xmlns:a16="http://schemas.microsoft.com/office/drawing/2014/main" val="3114007149"/>
                  </a:ext>
                </a:extLst>
              </a:tr>
              <a:tr h="246571">
                <a:tc>
                  <a:txBody>
                    <a:bodyPr/>
                    <a:lstStyle/>
                    <a:p>
                      <a:r>
                        <a:rPr lang="pt-BR" sz="1400">
                          <a:solidFill>
                            <a:schemeClr val="bg1"/>
                          </a:solidFill>
                        </a:rPr>
                        <a:t>ano_publicacao</a:t>
                      </a:r>
                    </a:p>
                  </a:txBody>
                  <a:tcPr anchor="ctr">
                    <a:lnL>
                      <a:noFill/>
                    </a:lnL>
                    <a:lnR>
                      <a:noFill/>
                    </a:lnR>
                    <a:lnT>
                      <a:noFill/>
                    </a:lnT>
                    <a:lnB>
                      <a:noFill/>
                    </a:lnB>
                    <a:solidFill>
                      <a:schemeClr val="bg2"/>
                    </a:solidFill>
                  </a:tcPr>
                </a:tc>
                <a:tc>
                  <a:txBody>
                    <a:bodyPr/>
                    <a:lstStyle/>
                    <a:p>
                      <a:r>
                        <a:rPr lang="pt-BR" sz="1400" dirty="0">
                          <a:solidFill>
                            <a:schemeClr val="bg1"/>
                          </a:solidFill>
                        </a:rPr>
                        <a:t>INTEIRO</a:t>
                      </a:r>
                    </a:p>
                  </a:txBody>
                  <a:tcPr anchor="ctr">
                    <a:lnL>
                      <a:noFill/>
                    </a:lnL>
                    <a:lnR>
                      <a:noFill/>
                    </a:lnR>
                    <a:lnT>
                      <a:noFill/>
                    </a:lnT>
                    <a:lnB>
                      <a:noFill/>
                    </a:lnB>
                    <a:solidFill>
                      <a:schemeClr val="bg2"/>
                    </a:solidFill>
                  </a:tcPr>
                </a:tc>
                <a:extLst>
                  <a:ext uri="{0D108BD9-81ED-4DB2-BD59-A6C34878D82A}">
                    <a16:rowId xmlns:a16="http://schemas.microsoft.com/office/drawing/2014/main" val="3575878235"/>
                  </a:ext>
                </a:extLst>
              </a:tr>
              <a:tr h="246571">
                <a:tc>
                  <a:txBody>
                    <a:bodyPr/>
                    <a:lstStyle/>
                    <a:p>
                      <a:r>
                        <a:rPr lang="pt-BR" sz="1400" dirty="0" err="1">
                          <a:solidFill>
                            <a:schemeClr val="bg1"/>
                          </a:solidFill>
                        </a:rPr>
                        <a:t>genero</a:t>
                      </a:r>
                      <a:endParaRPr lang="pt-BR" sz="1400" dirty="0">
                        <a:solidFill>
                          <a:schemeClr val="bg1"/>
                        </a:solidFill>
                      </a:endParaRPr>
                    </a:p>
                  </a:txBody>
                  <a:tcPr anchor="ctr">
                    <a:lnL>
                      <a:noFill/>
                    </a:lnL>
                    <a:lnR>
                      <a:noFill/>
                    </a:lnR>
                    <a:lnT>
                      <a:noFill/>
                    </a:lnT>
                    <a:lnB>
                      <a:noFill/>
                    </a:lnB>
                    <a:solidFill>
                      <a:schemeClr val="bg2"/>
                    </a:solidFill>
                  </a:tcPr>
                </a:tc>
                <a:tc>
                  <a:txBody>
                    <a:bodyPr/>
                    <a:lstStyle/>
                    <a:p>
                      <a:r>
                        <a:rPr lang="pt-BR" sz="1400" dirty="0">
                          <a:solidFill>
                            <a:schemeClr val="bg1"/>
                          </a:solidFill>
                        </a:rPr>
                        <a:t>TEXTO</a:t>
                      </a:r>
                    </a:p>
                  </a:txBody>
                  <a:tcPr anchor="ctr">
                    <a:lnL>
                      <a:noFill/>
                    </a:lnL>
                    <a:lnR>
                      <a:noFill/>
                    </a:lnR>
                    <a:lnT>
                      <a:noFill/>
                    </a:lnT>
                    <a:lnB>
                      <a:noFill/>
                    </a:lnB>
                    <a:solidFill>
                      <a:schemeClr val="bg2"/>
                    </a:solidFill>
                  </a:tcPr>
                </a:tc>
                <a:extLst>
                  <a:ext uri="{0D108BD9-81ED-4DB2-BD59-A6C34878D82A}">
                    <a16:rowId xmlns:a16="http://schemas.microsoft.com/office/drawing/2014/main" val="2076849559"/>
                  </a:ext>
                </a:extLst>
              </a:tr>
            </a:tbl>
          </a:graphicData>
        </a:graphic>
      </p:graphicFrame>
      <p:sp>
        <p:nvSpPr>
          <p:cNvPr id="8" name="CaixaDeTexto 7">
            <a:extLst>
              <a:ext uri="{FF2B5EF4-FFF2-40B4-BE49-F238E27FC236}">
                <a16:creationId xmlns:a16="http://schemas.microsoft.com/office/drawing/2014/main" id="{4DFDBABB-45F2-6881-F1BA-CBC83EC2A5D2}"/>
              </a:ext>
            </a:extLst>
          </p:cNvPr>
          <p:cNvSpPr txBox="1"/>
          <p:nvPr/>
        </p:nvSpPr>
        <p:spPr>
          <a:xfrm>
            <a:off x="593726" y="2443242"/>
            <a:ext cx="1968319" cy="369332"/>
          </a:xfrm>
          <a:prstGeom prst="rect">
            <a:avLst/>
          </a:prstGeom>
          <a:noFill/>
        </p:spPr>
        <p:txBody>
          <a:bodyPr wrap="square">
            <a:spAutoFit/>
          </a:bodyPr>
          <a:lstStyle/>
          <a:p>
            <a:r>
              <a:rPr lang="pt-BR" sz="1800" b="1" dirty="0">
                <a:solidFill>
                  <a:schemeClr val="bg1"/>
                </a:solidFill>
              </a:rPr>
              <a:t>Tabela: </a:t>
            </a:r>
            <a:r>
              <a:rPr lang="pt-BR" sz="1800" dirty="0">
                <a:solidFill>
                  <a:schemeClr val="bg1"/>
                </a:solidFill>
              </a:rPr>
              <a:t>Livro</a:t>
            </a:r>
            <a:endParaRPr lang="pt-BR" dirty="0"/>
          </a:p>
        </p:txBody>
      </p:sp>
      <p:graphicFrame>
        <p:nvGraphicFramePr>
          <p:cNvPr id="9" name="Tabela 8">
            <a:extLst>
              <a:ext uri="{FF2B5EF4-FFF2-40B4-BE49-F238E27FC236}">
                <a16:creationId xmlns:a16="http://schemas.microsoft.com/office/drawing/2014/main" id="{5380E94A-AB97-02DE-CF7D-ECD7EDDB6D8A}"/>
              </a:ext>
            </a:extLst>
          </p:cNvPr>
          <p:cNvGraphicFramePr>
            <a:graphicFrameLocks noGrp="1"/>
          </p:cNvGraphicFramePr>
          <p:nvPr>
            <p:extLst>
              <p:ext uri="{D42A27DB-BD31-4B8C-83A1-F6EECF244321}">
                <p14:modId xmlns:p14="http://schemas.microsoft.com/office/powerpoint/2010/main" val="481713610"/>
              </p:ext>
            </p:extLst>
          </p:nvPr>
        </p:nvGraphicFramePr>
        <p:xfrm>
          <a:off x="593726" y="4854159"/>
          <a:ext cx="3469316" cy="1219200"/>
        </p:xfrm>
        <a:graphic>
          <a:graphicData uri="http://schemas.openxmlformats.org/drawingml/2006/table">
            <a:tbl>
              <a:tblPr/>
              <a:tblGrid>
                <a:gridCol w="1856176">
                  <a:extLst>
                    <a:ext uri="{9D8B030D-6E8A-4147-A177-3AD203B41FA5}">
                      <a16:colId xmlns:a16="http://schemas.microsoft.com/office/drawing/2014/main" val="487902560"/>
                    </a:ext>
                  </a:extLst>
                </a:gridCol>
                <a:gridCol w="1613140">
                  <a:extLst>
                    <a:ext uri="{9D8B030D-6E8A-4147-A177-3AD203B41FA5}">
                      <a16:colId xmlns:a16="http://schemas.microsoft.com/office/drawing/2014/main" val="104575898"/>
                    </a:ext>
                  </a:extLst>
                </a:gridCol>
              </a:tblGrid>
              <a:tr h="246571">
                <a:tc>
                  <a:txBody>
                    <a:bodyPr/>
                    <a:lstStyle/>
                    <a:p>
                      <a:r>
                        <a:rPr lang="pt-BR" sz="1400" b="1" dirty="0">
                          <a:solidFill>
                            <a:schemeClr val="bg1"/>
                          </a:solidFill>
                        </a:rPr>
                        <a:t>Coluna</a:t>
                      </a:r>
                      <a:endParaRPr lang="pt-BR" sz="1400" dirty="0">
                        <a:solidFill>
                          <a:schemeClr val="bg1"/>
                        </a:solidFill>
                      </a:endParaRPr>
                    </a:p>
                  </a:txBody>
                  <a:tcPr anchor="ctr">
                    <a:lnL>
                      <a:noFill/>
                    </a:lnL>
                    <a:lnR>
                      <a:noFill/>
                    </a:lnR>
                    <a:lnT>
                      <a:noFill/>
                    </a:lnT>
                    <a:lnB>
                      <a:noFill/>
                    </a:lnB>
                    <a:solidFill>
                      <a:schemeClr val="bg2"/>
                    </a:solidFill>
                  </a:tcPr>
                </a:tc>
                <a:tc>
                  <a:txBody>
                    <a:bodyPr/>
                    <a:lstStyle/>
                    <a:p>
                      <a:r>
                        <a:rPr lang="pt-BR" sz="1400" b="1" dirty="0">
                          <a:solidFill>
                            <a:schemeClr val="bg1"/>
                          </a:solidFill>
                        </a:rPr>
                        <a:t>Tipo de Dados</a:t>
                      </a:r>
                      <a:endParaRPr lang="pt-BR" sz="1400" dirty="0">
                        <a:solidFill>
                          <a:schemeClr val="bg1"/>
                        </a:solidFill>
                      </a:endParaRPr>
                    </a:p>
                  </a:txBody>
                  <a:tcPr anchor="ctr">
                    <a:lnL>
                      <a:noFill/>
                    </a:lnL>
                    <a:lnR>
                      <a:noFill/>
                    </a:lnR>
                    <a:lnT>
                      <a:noFill/>
                    </a:lnT>
                    <a:lnB>
                      <a:noFill/>
                    </a:lnB>
                    <a:solidFill>
                      <a:schemeClr val="bg2"/>
                    </a:solidFill>
                  </a:tcPr>
                </a:tc>
                <a:extLst>
                  <a:ext uri="{0D108BD9-81ED-4DB2-BD59-A6C34878D82A}">
                    <a16:rowId xmlns:a16="http://schemas.microsoft.com/office/drawing/2014/main" val="1767051336"/>
                  </a:ext>
                </a:extLst>
              </a:tr>
              <a:tr h="246571">
                <a:tc>
                  <a:txBody>
                    <a:bodyPr/>
                    <a:lstStyle/>
                    <a:p>
                      <a:r>
                        <a:rPr lang="pt-BR" sz="1400">
                          <a:solidFill>
                            <a:schemeClr val="bg1"/>
                          </a:solidFill>
                        </a:rPr>
                        <a:t>id</a:t>
                      </a:r>
                    </a:p>
                  </a:txBody>
                  <a:tcPr anchor="ctr">
                    <a:lnL>
                      <a:noFill/>
                    </a:lnL>
                    <a:lnR>
                      <a:noFill/>
                    </a:lnR>
                    <a:lnT>
                      <a:noFill/>
                    </a:lnT>
                    <a:lnB>
                      <a:noFill/>
                    </a:lnB>
                    <a:solidFill>
                      <a:schemeClr val="bg2"/>
                    </a:solidFill>
                  </a:tcPr>
                </a:tc>
                <a:tc>
                  <a:txBody>
                    <a:bodyPr/>
                    <a:lstStyle/>
                    <a:p>
                      <a:r>
                        <a:rPr lang="pt-BR" sz="1400" dirty="0">
                          <a:solidFill>
                            <a:schemeClr val="bg1"/>
                          </a:solidFill>
                        </a:rPr>
                        <a:t>INTEIRO</a:t>
                      </a:r>
                    </a:p>
                  </a:txBody>
                  <a:tcPr anchor="ctr">
                    <a:lnL>
                      <a:noFill/>
                    </a:lnL>
                    <a:lnR>
                      <a:noFill/>
                    </a:lnR>
                    <a:lnT>
                      <a:noFill/>
                    </a:lnT>
                    <a:lnB>
                      <a:noFill/>
                    </a:lnB>
                    <a:solidFill>
                      <a:schemeClr val="bg2"/>
                    </a:solidFill>
                  </a:tcPr>
                </a:tc>
                <a:extLst>
                  <a:ext uri="{0D108BD9-81ED-4DB2-BD59-A6C34878D82A}">
                    <a16:rowId xmlns:a16="http://schemas.microsoft.com/office/drawing/2014/main" val="281915013"/>
                  </a:ext>
                </a:extLst>
              </a:tr>
              <a:tr h="246571">
                <a:tc>
                  <a:txBody>
                    <a:bodyPr/>
                    <a:lstStyle/>
                    <a:p>
                      <a:r>
                        <a:rPr lang="pt-BR" sz="1400" dirty="0">
                          <a:solidFill>
                            <a:schemeClr val="bg1"/>
                          </a:solidFill>
                        </a:rPr>
                        <a:t>nome</a:t>
                      </a:r>
                    </a:p>
                  </a:txBody>
                  <a:tcPr anchor="ctr">
                    <a:lnL>
                      <a:noFill/>
                    </a:lnL>
                    <a:lnR>
                      <a:noFill/>
                    </a:lnR>
                    <a:lnT>
                      <a:noFill/>
                    </a:lnT>
                    <a:lnB>
                      <a:noFill/>
                    </a:lnB>
                    <a:solidFill>
                      <a:schemeClr val="bg2"/>
                    </a:solidFill>
                  </a:tcPr>
                </a:tc>
                <a:tc>
                  <a:txBody>
                    <a:bodyPr/>
                    <a:lstStyle/>
                    <a:p>
                      <a:r>
                        <a:rPr lang="pt-BR" sz="1400" dirty="0">
                          <a:solidFill>
                            <a:schemeClr val="bg1"/>
                          </a:solidFill>
                        </a:rPr>
                        <a:t>TEXTO</a:t>
                      </a:r>
                    </a:p>
                  </a:txBody>
                  <a:tcPr anchor="ctr">
                    <a:lnL>
                      <a:noFill/>
                    </a:lnL>
                    <a:lnR>
                      <a:noFill/>
                    </a:lnR>
                    <a:lnT>
                      <a:noFill/>
                    </a:lnT>
                    <a:lnB>
                      <a:noFill/>
                    </a:lnB>
                    <a:solidFill>
                      <a:schemeClr val="bg2"/>
                    </a:solidFill>
                  </a:tcPr>
                </a:tc>
                <a:extLst>
                  <a:ext uri="{0D108BD9-81ED-4DB2-BD59-A6C34878D82A}">
                    <a16:rowId xmlns:a16="http://schemas.microsoft.com/office/drawing/2014/main" val="3114007149"/>
                  </a:ext>
                </a:extLst>
              </a:tr>
              <a:tr h="246571">
                <a:tc>
                  <a:txBody>
                    <a:bodyPr/>
                    <a:lstStyle/>
                    <a:p>
                      <a:r>
                        <a:rPr lang="pt-BR" sz="1400" dirty="0">
                          <a:solidFill>
                            <a:schemeClr val="bg1"/>
                          </a:solidFill>
                        </a:rPr>
                        <a:t>nacionalidade </a:t>
                      </a:r>
                    </a:p>
                  </a:txBody>
                  <a:tcPr anchor="ctr">
                    <a:lnL>
                      <a:noFill/>
                    </a:lnL>
                    <a:lnR>
                      <a:noFill/>
                    </a:lnR>
                    <a:lnT>
                      <a:noFill/>
                    </a:lnT>
                    <a:lnB>
                      <a:noFill/>
                    </a:lnB>
                    <a:solidFill>
                      <a:schemeClr val="bg2"/>
                    </a:solidFill>
                  </a:tcPr>
                </a:tc>
                <a:tc>
                  <a:txBody>
                    <a:bodyPr/>
                    <a:lstStyle/>
                    <a:p>
                      <a:r>
                        <a:rPr lang="pt-BR" sz="1400" dirty="0">
                          <a:solidFill>
                            <a:schemeClr val="bg1"/>
                          </a:solidFill>
                        </a:rPr>
                        <a:t>TEXTO</a:t>
                      </a:r>
                    </a:p>
                  </a:txBody>
                  <a:tcPr anchor="ctr">
                    <a:lnL>
                      <a:noFill/>
                    </a:lnL>
                    <a:lnR>
                      <a:noFill/>
                    </a:lnR>
                    <a:lnT>
                      <a:noFill/>
                    </a:lnT>
                    <a:lnB>
                      <a:noFill/>
                    </a:lnB>
                    <a:solidFill>
                      <a:schemeClr val="bg2"/>
                    </a:solidFill>
                  </a:tcPr>
                </a:tc>
                <a:extLst>
                  <a:ext uri="{0D108BD9-81ED-4DB2-BD59-A6C34878D82A}">
                    <a16:rowId xmlns:a16="http://schemas.microsoft.com/office/drawing/2014/main" val="2076849559"/>
                  </a:ext>
                </a:extLst>
              </a:tr>
            </a:tbl>
          </a:graphicData>
        </a:graphic>
      </p:graphicFrame>
      <p:sp>
        <p:nvSpPr>
          <p:cNvPr id="10" name="CaixaDeTexto 9">
            <a:extLst>
              <a:ext uri="{FF2B5EF4-FFF2-40B4-BE49-F238E27FC236}">
                <a16:creationId xmlns:a16="http://schemas.microsoft.com/office/drawing/2014/main" id="{885AB8A9-3582-9877-1E06-F786BD2EAE8C}"/>
              </a:ext>
            </a:extLst>
          </p:cNvPr>
          <p:cNvSpPr txBox="1"/>
          <p:nvPr/>
        </p:nvSpPr>
        <p:spPr>
          <a:xfrm>
            <a:off x="593726" y="4484827"/>
            <a:ext cx="1968319" cy="369332"/>
          </a:xfrm>
          <a:prstGeom prst="rect">
            <a:avLst/>
          </a:prstGeom>
          <a:noFill/>
        </p:spPr>
        <p:txBody>
          <a:bodyPr wrap="square">
            <a:spAutoFit/>
          </a:bodyPr>
          <a:lstStyle/>
          <a:p>
            <a:r>
              <a:rPr lang="pt-BR" sz="1800" b="1" dirty="0">
                <a:solidFill>
                  <a:schemeClr val="bg1"/>
                </a:solidFill>
              </a:rPr>
              <a:t>Tabela: </a:t>
            </a:r>
            <a:r>
              <a:rPr lang="pt-BR" dirty="0">
                <a:solidFill>
                  <a:schemeClr val="bg1"/>
                </a:solidFill>
              </a:rPr>
              <a:t>Autor</a:t>
            </a:r>
            <a:endParaRPr lang="pt-BR" dirty="0"/>
          </a:p>
        </p:txBody>
      </p:sp>
      <p:graphicFrame>
        <p:nvGraphicFramePr>
          <p:cNvPr id="11" name="Tabela 10">
            <a:extLst>
              <a:ext uri="{FF2B5EF4-FFF2-40B4-BE49-F238E27FC236}">
                <a16:creationId xmlns:a16="http://schemas.microsoft.com/office/drawing/2014/main" id="{2105F288-8015-DDA5-702D-D5B0B7C135C3}"/>
              </a:ext>
            </a:extLst>
          </p:cNvPr>
          <p:cNvGraphicFramePr>
            <a:graphicFrameLocks noGrp="1"/>
          </p:cNvGraphicFramePr>
          <p:nvPr>
            <p:extLst>
              <p:ext uri="{D42A27DB-BD31-4B8C-83A1-F6EECF244321}">
                <p14:modId xmlns:p14="http://schemas.microsoft.com/office/powerpoint/2010/main" val="3963442989"/>
              </p:ext>
            </p:extLst>
          </p:nvPr>
        </p:nvGraphicFramePr>
        <p:xfrm>
          <a:off x="4407828" y="2812574"/>
          <a:ext cx="3469316" cy="1828800"/>
        </p:xfrm>
        <a:graphic>
          <a:graphicData uri="http://schemas.openxmlformats.org/drawingml/2006/table">
            <a:tbl>
              <a:tblPr/>
              <a:tblGrid>
                <a:gridCol w="1856176">
                  <a:extLst>
                    <a:ext uri="{9D8B030D-6E8A-4147-A177-3AD203B41FA5}">
                      <a16:colId xmlns:a16="http://schemas.microsoft.com/office/drawing/2014/main" val="487902560"/>
                    </a:ext>
                  </a:extLst>
                </a:gridCol>
                <a:gridCol w="1613140">
                  <a:extLst>
                    <a:ext uri="{9D8B030D-6E8A-4147-A177-3AD203B41FA5}">
                      <a16:colId xmlns:a16="http://schemas.microsoft.com/office/drawing/2014/main" val="104575898"/>
                    </a:ext>
                  </a:extLst>
                </a:gridCol>
              </a:tblGrid>
              <a:tr h="246571">
                <a:tc>
                  <a:txBody>
                    <a:bodyPr/>
                    <a:lstStyle/>
                    <a:p>
                      <a:r>
                        <a:rPr lang="pt-BR" sz="1400" b="1" dirty="0">
                          <a:solidFill>
                            <a:schemeClr val="bg1"/>
                          </a:solidFill>
                        </a:rPr>
                        <a:t>Coluna</a:t>
                      </a:r>
                      <a:endParaRPr lang="pt-BR" sz="1400" dirty="0">
                        <a:solidFill>
                          <a:schemeClr val="bg1"/>
                        </a:solidFill>
                      </a:endParaRPr>
                    </a:p>
                  </a:txBody>
                  <a:tcPr anchor="ctr">
                    <a:lnL>
                      <a:noFill/>
                    </a:lnL>
                    <a:lnR>
                      <a:noFill/>
                    </a:lnR>
                    <a:lnT>
                      <a:noFill/>
                    </a:lnT>
                    <a:lnB>
                      <a:noFill/>
                    </a:lnB>
                    <a:solidFill>
                      <a:schemeClr val="bg2"/>
                    </a:solidFill>
                  </a:tcPr>
                </a:tc>
                <a:tc>
                  <a:txBody>
                    <a:bodyPr/>
                    <a:lstStyle/>
                    <a:p>
                      <a:r>
                        <a:rPr lang="pt-BR" sz="1400" b="1" dirty="0">
                          <a:solidFill>
                            <a:schemeClr val="bg1"/>
                          </a:solidFill>
                        </a:rPr>
                        <a:t>Tipo de Dados</a:t>
                      </a:r>
                      <a:endParaRPr lang="pt-BR" sz="1400" dirty="0">
                        <a:solidFill>
                          <a:schemeClr val="bg1"/>
                        </a:solidFill>
                      </a:endParaRPr>
                    </a:p>
                  </a:txBody>
                  <a:tcPr anchor="ctr">
                    <a:lnL>
                      <a:noFill/>
                    </a:lnL>
                    <a:lnR>
                      <a:noFill/>
                    </a:lnR>
                    <a:lnT>
                      <a:noFill/>
                    </a:lnT>
                    <a:lnB>
                      <a:noFill/>
                    </a:lnB>
                    <a:solidFill>
                      <a:schemeClr val="bg2"/>
                    </a:solidFill>
                  </a:tcPr>
                </a:tc>
                <a:extLst>
                  <a:ext uri="{0D108BD9-81ED-4DB2-BD59-A6C34878D82A}">
                    <a16:rowId xmlns:a16="http://schemas.microsoft.com/office/drawing/2014/main" val="1767051336"/>
                  </a:ext>
                </a:extLst>
              </a:tr>
              <a:tr h="246571">
                <a:tc>
                  <a:txBody>
                    <a:bodyPr/>
                    <a:lstStyle/>
                    <a:p>
                      <a:r>
                        <a:rPr lang="pt-BR" sz="1400" dirty="0">
                          <a:solidFill>
                            <a:schemeClr val="bg1"/>
                          </a:solidFill>
                        </a:rPr>
                        <a:t>id</a:t>
                      </a:r>
                    </a:p>
                  </a:txBody>
                  <a:tcPr anchor="ctr">
                    <a:lnL>
                      <a:noFill/>
                    </a:lnL>
                    <a:lnR>
                      <a:noFill/>
                    </a:lnR>
                    <a:lnT>
                      <a:noFill/>
                    </a:lnT>
                    <a:lnB>
                      <a:noFill/>
                    </a:lnB>
                    <a:solidFill>
                      <a:schemeClr val="bg2"/>
                    </a:solidFill>
                  </a:tcPr>
                </a:tc>
                <a:tc>
                  <a:txBody>
                    <a:bodyPr/>
                    <a:lstStyle/>
                    <a:p>
                      <a:r>
                        <a:rPr lang="pt-BR" sz="1400" dirty="0">
                          <a:solidFill>
                            <a:schemeClr val="bg1"/>
                          </a:solidFill>
                        </a:rPr>
                        <a:t>INTEIRO</a:t>
                      </a:r>
                    </a:p>
                  </a:txBody>
                  <a:tcPr anchor="ctr">
                    <a:lnL>
                      <a:noFill/>
                    </a:lnL>
                    <a:lnR>
                      <a:noFill/>
                    </a:lnR>
                    <a:lnT>
                      <a:noFill/>
                    </a:lnT>
                    <a:lnB>
                      <a:noFill/>
                    </a:lnB>
                    <a:solidFill>
                      <a:schemeClr val="bg2"/>
                    </a:solidFill>
                  </a:tcPr>
                </a:tc>
                <a:extLst>
                  <a:ext uri="{0D108BD9-81ED-4DB2-BD59-A6C34878D82A}">
                    <a16:rowId xmlns:a16="http://schemas.microsoft.com/office/drawing/2014/main" val="281915013"/>
                  </a:ext>
                </a:extLst>
              </a:tr>
              <a:tr h="246571">
                <a:tc>
                  <a:txBody>
                    <a:bodyPr/>
                    <a:lstStyle/>
                    <a:p>
                      <a:r>
                        <a:rPr lang="pt-BR" sz="1400" dirty="0" err="1">
                          <a:solidFill>
                            <a:schemeClr val="bg1"/>
                          </a:solidFill>
                        </a:rPr>
                        <a:t>livro_id</a:t>
                      </a:r>
                      <a:r>
                        <a:rPr lang="pt-BR" sz="1400" dirty="0">
                          <a:solidFill>
                            <a:schemeClr val="bg1"/>
                          </a:solidFill>
                        </a:rPr>
                        <a:t> </a:t>
                      </a:r>
                    </a:p>
                  </a:txBody>
                  <a:tcPr anchor="ctr">
                    <a:lnL>
                      <a:noFill/>
                    </a:lnL>
                    <a:lnR>
                      <a:noFill/>
                    </a:lnR>
                    <a:lnT>
                      <a:noFill/>
                    </a:lnT>
                    <a:lnB>
                      <a:noFill/>
                    </a:lnB>
                    <a:solidFill>
                      <a:schemeClr val="bg2"/>
                    </a:solidFill>
                  </a:tcPr>
                </a:tc>
                <a:tc>
                  <a:txBody>
                    <a:bodyPr/>
                    <a:lstStyle/>
                    <a:p>
                      <a:r>
                        <a:rPr lang="pt-BR" sz="1400" dirty="0">
                          <a:solidFill>
                            <a:schemeClr val="bg1"/>
                          </a:solidFill>
                        </a:rPr>
                        <a:t>INTEIRO</a:t>
                      </a:r>
                    </a:p>
                  </a:txBody>
                  <a:tcPr anchor="ctr">
                    <a:lnL>
                      <a:noFill/>
                    </a:lnL>
                    <a:lnR>
                      <a:noFill/>
                    </a:lnR>
                    <a:lnT>
                      <a:noFill/>
                    </a:lnT>
                    <a:lnB>
                      <a:noFill/>
                    </a:lnB>
                    <a:solidFill>
                      <a:schemeClr val="bg2"/>
                    </a:solidFill>
                  </a:tcPr>
                </a:tc>
                <a:extLst>
                  <a:ext uri="{0D108BD9-81ED-4DB2-BD59-A6C34878D82A}">
                    <a16:rowId xmlns:a16="http://schemas.microsoft.com/office/drawing/2014/main" val="3114007149"/>
                  </a:ext>
                </a:extLst>
              </a:tr>
              <a:tr h="246571">
                <a:tc>
                  <a:txBody>
                    <a:bodyPr/>
                    <a:lstStyle/>
                    <a:p>
                      <a:r>
                        <a:rPr lang="pt-BR" sz="1400" dirty="0" err="1">
                          <a:solidFill>
                            <a:schemeClr val="bg1"/>
                          </a:solidFill>
                        </a:rPr>
                        <a:t>leitor_id</a:t>
                      </a:r>
                      <a:r>
                        <a:rPr lang="pt-BR" sz="1400" dirty="0">
                          <a:solidFill>
                            <a:schemeClr val="bg1"/>
                          </a:solidFill>
                        </a:rPr>
                        <a:t> </a:t>
                      </a:r>
                    </a:p>
                  </a:txBody>
                  <a:tcPr anchor="ctr">
                    <a:lnL>
                      <a:noFill/>
                    </a:lnL>
                    <a:lnR>
                      <a:noFill/>
                    </a:lnR>
                    <a:lnT>
                      <a:noFill/>
                    </a:lnT>
                    <a:lnB>
                      <a:noFill/>
                    </a:lnB>
                    <a:solidFill>
                      <a:schemeClr val="bg2"/>
                    </a:solidFill>
                  </a:tcPr>
                </a:tc>
                <a:tc>
                  <a:txBody>
                    <a:bodyPr/>
                    <a:lstStyle/>
                    <a:p>
                      <a:r>
                        <a:rPr lang="pt-BR" sz="1400" dirty="0">
                          <a:solidFill>
                            <a:schemeClr val="bg1"/>
                          </a:solidFill>
                        </a:rPr>
                        <a:t>INTEIRO</a:t>
                      </a:r>
                    </a:p>
                  </a:txBody>
                  <a:tcPr anchor="ctr">
                    <a:lnL>
                      <a:noFill/>
                    </a:lnL>
                    <a:lnR>
                      <a:noFill/>
                    </a:lnR>
                    <a:lnT>
                      <a:noFill/>
                    </a:lnT>
                    <a:lnB>
                      <a:noFill/>
                    </a:lnB>
                    <a:solidFill>
                      <a:schemeClr val="bg2"/>
                    </a:solidFill>
                  </a:tcPr>
                </a:tc>
                <a:extLst>
                  <a:ext uri="{0D108BD9-81ED-4DB2-BD59-A6C34878D82A}">
                    <a16:rowId xmlns:a16="http://schemas.microsoft.com/office/drawing/2014/main" val="2076849559"/>
                  </a:ext>
                </a:extLst>
              </a:tr>
              <a:tr h="246571">
                <a:tc>
                  <a:txBody>
                    <a:bodyPr/>
                    <a:lstStyle/>
                    <a:p>
                      <a:r>
                        <a:rPr lang="pt-BR" sz="1400" dirty="0" err="1">
                          <a:solidFill>
                            <a:schemeClr val="bg1"/>
                          </a:solidFill>
                        </a:rPr>
                        <a:t>data_emprestimo</a:t>
                      </a:r>
                      <a:r>
                        <a:rPr lang="pt-BR" sz="1400" dirty="0">
                          <a:solidFill>
                            <a:schemeClr val="bg1"/>
                          </a:solidFill>
                        </a:rPr>
                        <a:t> </a:t>
                      </a:r>
                    </a:p>
                  </a:txBody>
                  <a:tcPr anchor="ctr">
                    <a:lnL>
                      <a:noFill/>
                    </a:lnL>
                    <a:lnR>
                      <a:noFill/>
                    </a:lnR>
                    <a:lnT>
                      <a:noFill/>
                    </a:lnT>
                    <a:lnB>
                      <a:noFill/>
                    </a:lnB>
                    <a:solidFill>
                      <a:schemeClr val="bg2"/>
                    </a:solidFill>
                  </a:tcPr>
                </a:tc>
                <a:tc>
                  <a:txBody>
                    <a:bodyPr/>
                    <a:lstStyle/>
                    <a:p>
                      <a:r>
                        <a:rPr lang="pt-BR" sz="1400" dirty="0">
                          <a:solidFill>
                            <a:schemeClr val="bg1"/>
                          </a:solidFill>
                        </a:rPr>
                        <a:t>DATA</a:t>
                      </a:r>
                    </a:p>
                  </a:txBody>
                  <a:tcPr anchor="ctr">
                    <a:lnL>
                      <a:noFill/>
                    </a:lnL>
                    <a:lnR>
                      <a:noFill/>
                    </a:lnR>
                    <a:lnT>
                      <a:noFill/>
                    </a:lnT>
                    <a:lnB>
                      <a:noFill/>
                    </a:lnB>
                    <a:solidFill>
                      <a:schemeClr val="bg2"/>
                    </a:solidFill>
                  </a:tcPr>
                </a:tc>
                <a:extLst>
                  <a:ext uri="{0D108BD9-81ED-4DB2-BD59-A6C34878D82A}">
                    <a16:rowId xmlns:a16="http://schemas.microsoft.com/office/drawing/2014/main" val="3579783117"/>
                  </a:ext>
                </a:extLst>
              </a:tr>
              <a:tr h="246571">
                <a:tc>
                  <a:txBody>
                    <a:bodyPr/>
                    <a:lstStyle/>
                    <a:p>
                      <a:r>
                        <a:rPr lang="pt-BR" sz="1400" dirty="0" err="1">
                          <a:solidFill>
                            <a:schemeClr val="bg1"/>
                          </a:solidFill>
                        </a:rPr>
                        <a:t>data_devolucao</a:t>
                      </a:r>
                      <a:r>
                        <a:rPr lang="pt-BR" sz="1400" dirty="0">
                          <a:solidFill>
                            <a:schemeClr val="bg1"/>
                          </a:solidFill>
                        </a:rPr>
                        <a:t> </a:t>
                      </a:r>
                    </a:p>
                  </a:txBody>
                  <a:tcPr anchor="ctr">
                    <a:lnL>
                      <a:noFill/>
                    </a:lnL>
                    <a:lnR>
                      <a:noFill/>
                    </a:lnR>
                    <a:lnT>
                      <a:noFill/>
                    </a:lnT>
                    <a:lnB>
                      <a:noFill/>
                    </a:lnB>
                    <a:solidFill>
                      <a:schemeClr val="bg2"/>
                    </a:solidFill>
                  </a:tcPr>
                </a:tc>
                <a:tc>
                  <a:txBody>
                    <a:bodyPr/>
                    <a:lstStyle/>
                    <a:p>
                      <a:r>
                        <a:rPr lang="pt-BR" sz="1400" dirty="0">
                          <a:solidFill>
                            <a:schemeClr val="bg1"/>
                          </a:solidFill>
                        </a:rPr>
                        <a:t>DATA</a:t>
                      </a:r>
                    </a:p>
                  </a:txBody>
                  <a:tcPr anchor="ctr">
                    <a:lnL>
                      <a:noFill/>
                    </a:lnL>
                    <a:lnR>
                      <a:noFill/>
                    </a:lnR>
                    <a:lnT>
                      <a:noFill/>
                    </a:lnT>
                    <a:lnB>
                      <a:noFill/>
                    </a:lnB>
                    <a:solidFill>
                      <a:schemeClr val="bg2"/>
                    </a:solidFill>
                  </a:tcPr>
                </a:tc>
                <a:extLst>
                  <a:ext uri="{0D108BD9-81ED-4DB2-BD59-A6C34878D82A}">
                    <a16:rowId xmlns:a16="http://schemas.microsoft.com/office/drawing/2014/main" val="2936105280"/>
                  </a:ext>
                </a:extLst>
              </a:tr>
            </a:tbl>
          </a:graphicData>
        </a:graphic>
      </p:graphicFrame>
      <p:sp>
        <p:nvSpPr>
          <p:cNvPr id="12" name="CaixaDeTexto 11">
            <a:extLst>
              <a:ext uri="{FF2B5EF4-FFF2-40B4-BE49-F238E27FC236}">
                <a16:creationId xmlns:a16="http://schemas.microsoft.com/office/drawing/2014/main" id="{EF2FDA7A-9C87-6EA0-3250-271E157C2392}"/>
              </a:ext>
            </a:extLst>
          </p:cNvPr>
          <p:cNvSpPr txBox="1"/>
          <p:nvPr/>
        </p:nvSpPr>
        <p:spPr>
          <a:xfrm>
            <a:off x="4407828" y="2443242"/>
            <a:ext cx="2385262" cy="369332"/>
          </a:xfrm>
          <a:prstGeom prst="rect">
            <a:avLst/>
          </a:prstGeom>
          <a:noFill/>
        </p:spPr>
        <p:txBody>
          <a:bodyPr wrap="square">
            <a:spAutoFit/>
          </a:bodyPr>
          <a:lstStyle/>
          <a:p>
            <a:r>
              <a:rPr lang="pt-BR" sz="1800" b="1" dirty="0">
                <a:solidFill>
                  <a:schemeClr val="bg1"/>
                </a:solidFill>
              </a:rPr>
              <a:t>Tabela: </a:t>
            </a:r>
            <a:r>
              <a:rPr lang="pt-BR" dirty="0" err="1">
                <a:solidFill>
                  <a:schemeClr val="bg1"/>
                </a:solidFill>
              </a:rPr>
              <a:t>Emprestimo</a:t>
            </a:r>
            <a:endParaRPr lang="pt-BR" dirty="0"/>
          </a:p>
        </p:txBody>
      </p:sp>
      <p:graphicFrame>
        <p:nvGraphicFramePr>
          <p:cNvPr id="13" name="Tabela 12">
            <a:extLst>
              <a:ext uri="{FF2B5EF4-FFF2-40B4-BE49-F238E27FC236}">
                <a16:creationId xmlns:a16="http://schemas.microsoft.com/office/drawing/2014/main" id="{4FDA7A15-CAB1-0C04-F436-68C4FE11F1C3}"/>
              </a:ext>
            </a:extLst>
          </p:cNvPr>
          <p:cNvGraphicFramePr>
            <a:graphicFrameLocks noGrp="1"/>
          </p:cNvGraphicFramePr>
          <p:nvPr>
            <p:extLst>
              <p:ext uri="{D42A27DB-BD31-4B8C-83A1-F6EECF244321}">
                <p14:modId xmlns:p14="http://schemas.microsoft.com/office/powerpoint/2010/main" val="3993326567"/>
              </p:ext>
            </p:extLst>
          </p:nvPr>
        </p:nvGraphicFramePr>
        <p:xfrm>
          <a:off x="8132711" y="2812574"/>
          <a:ext cx="3469316" cy="914400"/>
        </p:xfrm>
        <a:graphic>
          <a:graphicData uri="http://schemas.openxmlformats.org/drawingml/2006/table">
            <a:tbl>
              <a:tblPr/>
              <a:tblGrid>
                <a:gridCol w="1856176">
                  <a:extLst>
                    <a:ext uri="{9D8B030D-6E8A-4147-A177-3AD203B41FA5}">
                      <a16:colId xmlns:a16="http://schemas.microsoft.com/office/drawing/2014/main" val="487902560"/>
                    </a:ext>
                  </a:extLst>
                </a:gridCol>
                <a:gridCol w="1613140">
                  <a:extLst>
                    <a:ext uri="{9D8B030D-6E8A-4147-A177-3AD203B41FA5}">
                      <a16:colId xmlns:a16="http://schemas.microsoft.com/office/drawing/2014/main" val="104575898"/>
                    </a:ext>
                  </a:extLst>
                </a:gridCol>
              </a:tblGrid>
              <a:tr h="246571">
                <a:tc>
                  <a:txBody>
                    <a:bodyPr/>
                    <a:lstStyle/>
                    <a:p>
                      <a:r>
                        <a:rPr lang="pt-BR" sz="1400" b="1" dirty="0">
                          <a:solidFill>
                            <a:schemeClr val="bg1"/>
                          </a:solidFill>
                        </a:rPr>
                        <a:t>Coluna</a:t>
                      </a:r>
                      <a:endParaRPr lang="pt-BR" sz="1400" dirty="0">
                        <a:solidFill>
                          <a:schemeClr val="bg1"/>
                        </a:solidFill>
                      </a:endParaRPr>
                    </a:p>
                  </a:txBody>
                  <a:tcPr anchor="ctr">
                    <a:lnL>
                      <a:noFill/>
                    </a:lnL>
                    <a:lnR>
                      <a:noFill/>
                    </a:lnR>
                    <a:lnT>
                      <a:noFill/>
                    </a:lnT>
                    <a:lnB>
                      <a:noFill/>
                    </a:lnB>
                    <a:solidFill>
                      <a:schemeClr val="bg2"/>
                    </a:solidFill>
                  </a:tcPr>
                </a:tc>
                <a:tc>
                  <a:txBody>
                    <a:bodyPr/>
                    <a:lstStyle/>
                    <a:p>
                      <a:r>
                        <a:rPr lang="pt-BR" sz="1400" b="1" dirty="0">
                          <a:solidFill>
                            <a:schemeClr val="bg1"/>
                          </a:solidFill>
                        </a:rPr>
                        <a:t>Tipo de Dados</a:t>
                      </a:r>
                      <a:endParaRPr lang="pt-BR" sz="1400" dirty="0">
                        <a:solidFill>
                          <a:schemeClr val="bg1"/>
                        </a:solidFill>
                      </a:endParaRPr>
                    </a:p>
                  </a:txBody>
                  <a:tcPr anchor="ctr">
                    <a:lnL>
                      <a:noFill/>
                    </a:lnL>
                    <a:lnR>
                      <a:noFill/>
                    </a:lnR>
                    <a:lnT>
                      <a:noFill/>
                    </a:lnT>
                    <a:lnB>
                      <a:noFill/>
                    </a:lnB>
                    <a:solidFill>
                      <a:schemeClr val="bg2"/>
                    </a:solidFill>
                  </a:tcPr>
                </a:tc>
                <a:extLst>
                  <a:ext uri="{0D108BD9-81ED-4DB2-BD59-A6C34878D82A}">
                    <a16:rowId xmlns:a16="http://schemas.microsoft.com/office/drawing/2014/main" val="1767051336"/>
                  </a:ext>
                </a:extLst>
              </a:tr>
              <a:tr h="246571">
                <a:tc>
                  <a:txBody>
                    <a:bodyPr/>
                    <a:lstStyle/>
                    <a:p>
                      <a:r>
                        <a:rPr lang="pt-BR" sz="1400" dirty="0" err="1">
                          <a:solidFill>
                            <a:schemeClr val="bg1"/>
                          </a:solidFill>
                        </a:rPr>
                        <a:t>livro_id</a:t>
                      </a:r>
                      <a:r>
                        <a:rPr lang="pt-BR" sz="1400" dirty="0">
                          <a:solidFill>
                            <a:schemeClr val="bg1"/>
                          </a:solidFill>
                        </a:rPr>
                        <a:t> </a:t>
                      </a:r>
                    </a:p>
                  </a:txBody>
                  <a:tcPr anchor="ctr">
                    <a:lnL>
                      <a:noFill/>
                    </a:lnL>
                    <a:lnR>
                      <a:noFill/>
                    </a:lnR>
                    <a:lnT>
                      <a:noFill/>
                    </a:lnT>
                    <a:lnB>
                      <a:noFill/>
                    </a:lnB>
                    <a:solidFill>
                      <a:schemeClr val="bg2"/>
                    </a:solidFill>
                  </a:tcPr>
                </a:tc>
                <a:tc>
                  <a:txBody>
                    <a:bodyPr/>
                    <a:lstStyle/>
                    <a:p>
                      <a:r>
                        <a:rPr lang="pt-BR" sz="1400" dirty="0">
                          <a:solidFill>
                            <a:schemeClr val="bg1"/>
                          </a:solidFill>
                        </a:rPr>
                        <a:t>INTEIRO</a:t>
                      </a:r>
                    </a:p>
                  </a:txBody>
                  <a:tcPr anchor="ctr">
                    <a:lnL>
                      <a:noFill/>
                    </a:lnL>
                    <a:lnR>
                      <a:noFill/>
                    </a:lnR>
                    <a:lnT>
                      <a:noFill/>
                    </a:lnT>
                    <a:lnB>
                      <a:noFill/>
                    </a:lnB>
                    <a:solidFill>
                      <a:schemeClr val="bg2"/>
                    </a:solidFill>
                  </a:tcPr>
                </a:tc>
                <a:extLst>
                  <a:ext uri="{0D108BD9-81ED-4DB2-BD59-A6C34878D82A}">
                    <a16:rowId xmlns:a16="http://schemas.microsoft.com/office/drawing/2014/main" val="281915013"/>
                  </a:ext>
                </a:extLst>
              </a:tr>
              <a:tr h="246571">
                <a:tc>
                  <a:txBody>
                    <a:bodyPr/>
                    <a:lstStyle/>
                    <a:p>
                      <a:r>
                        <a:rPr lang="pt-BR" sz="1400" dirty="0" err="1">
                          <a:solidFill>
                            <a:schemeClr val="bg1"/>
                          </a:solidFill>
                        </a:rPr>
                        <a:t>autor_id</a:t>
                      </a:r>
                      <a:r>
                        <a:rPr lang="pt-BR" sz="1400" dirty="0">
                          <a:solidFill>
                            <a:schemeClr val="bg1"/>
                          </a:solidFill>
                        </a:rPr>
                        <a:t> </a:t>
                      </a:r>
                    </a:p>
                  </a:txBody>
                  <a:tcPr anchor="ctr">
                    <a:lnL>
                      <a:noFill/>
                    </a:lnL>
                    <a:lnR>
                      <a:noFill/>
                    </a:lnR>
                    <a:lnT>
                      <a:noFill/>
                    </a:lnT>
                    <a:lnB>
                      <a:noFill/>
                    </a:lnB>
                    <a:solidFill>
                      <a:schemeClr val="bg2"/>
                    </a:solidFill>
                  </a:tcPr>
                </a:tc>
                <a:tc>
                  <a:txBody>
                    <a:bodyPr/>
                    <a:lstStyle/>
                    <a:p>
                      <a:r>
                        <a:rPr lang="pt-BR" sz="1400" dirty="0">
                          <a:solidFill>
                            <a:schemeClr val="bg1"/>
                          </a:solidFill>
                        </a:rPr>
                        <a:t>TEXTO</a:t>
                      </a:r>
                    </a:p>
                  </a:txBody>
                  <a:tcPr anchor="ctr">
                    <a:lnL>
                      <a:noFill/>
                    </a:lnL>
                    <a:lnR>
                      <a:noFill/>
                    </a:lnR>
                    <a:lnT>
                      <a:noFill/>
                    </a:lnT>
                    <a:lnB>
                      <a:noFill/>
                    </a:lnB>
                    <a:solidFill>
                      <a:schemeClr val="bg2"/>
                    </a:solidFill>
                  </a:tcPr>
                </a:tc>
                <a:extLst>
                  <a:ext uri="{0D108BD9-81ED-4DB2-BD59-A6C34878D82A}">
                    <a16:rowId xmlns:a16="http://schemas.microsoft.com/office/drawing/2014/main" val="3114007149"/>
                  </a:ext>
                </a:extLst>
              </a:tr>
            </a:tbl>
          </a:graphicData>
        </a:graphic>
      </p:graphicFrame>
      <p:sp>
        <p:nvSpPr>
          <p:cNvPr id="14" name="CaixaDeTexto 13">
            <a:extLst>
              <a:ext uri="{FF2B5EF4-FFF2-40B4-BE49-F238E27FC236}">
                <a16:creationId xmlns:a16="http://schemas.microsoft.com/office/drawing/2014/main" id="{9DCB418E-BA6F-6D4C-8412-BC8D9DDB656D}"/>
              </a:ext>
            </a:extLst>
          </p:cNvPr>
          <p:cNvSpPr txBox="1"/>
          <p:nvPr/>
        </p:nvSpPr>
        <p:spPr>
          <a:xfrm>
            <a:off x="8132711" y="2443242"/>
            <a:ext cx="2497406" cy="369332"/>
          </a:xfrm>
          <a:prstGeom prst="rect">
            <a:avLst/>
          </a:prstGeom>
          <a:noFill/>
        </p:spPr>
        <p:txBody>
          <a:bodyPr wrap="square">
            <a:spAutoFit/>
          </a:bodyPr>
          <a:lstStyle/>
          <a:p>
            <a:r>
              <a:rPr lang="pt-BR" sz="1800" b="1" dirty="0">
                <a:solidFill>
                  <a:schemeClr val="bg1"/>
                </a:solidFill>
              </a:rPr>
              <a:t>Tabela</a:t>
            </a:r>
            <a:r>
              <a:rPr lang="pt-BR" sz="1800" dirty="0">
                <a:solidFill>
                  <a:schemeClr val="bg1"/>
                </a:solidFill>
              </a:rPr>
              <a:t>: </a:t>
            </a:r>
            <a:r>
              <a:rPr lang="pt-BR" dirty="0" err="1">
                <a:solidFill>
                  <a:schemeClr val="bg1"/>
                </a:solidFill>
              </a:rPr>
              <a:t>Livro_Autor</a:t>
            </a:r>
            <a:r>
              <a:rPr lang="pt-BR" dirty="0">
                <a:solidFill>
                  <a:schemeClr val="bg1"/>
                </a:solidFill>
              </a:rPr>
              <a:t> </a:t>
            </a:r>
          </a:p>
        </p:txBody>
      </p:sp>
      <p:graphicFrame>
        <p:nvGraphicFramePr>
          <p:cNvPr id="15" name="Tabela 14">
            <a:extLst>
              <a:ext uri="{FF2B5EF4-FFF2-40B4-BE49-F238E27FC236}">
                <a16:creationId xmlns:a16="http://schemas.microsoft.com/office/drawing/2014/main" id="{7C319FA1-FA74-13AF-47AD-602E51B3DAF8}"/>
              </a:ext>
            </a:extLst>
          </p:cNvPr>
          <p:cNvGraphicFramePr>
            <a:graphicFrameLocks noGrp="1"/>
          </p:cNvGraphicFramePr>
          <p:nvPr>
            <p:extLst>
              <p:ext uri="{D42A27DB-BD31-4B8C-83A1-F6EECF244321}">
                <p14:modId xmlns:p14="http://schemas.microsoft.com/office/powerpoint/2010/main" val="3711075718"/>
              </p:ext>
            </p:extLst>
          </p:nvPr>
        </p:nvGraphicFramePr>
        <p:xfrm>
          <a:off x="4407828" y="5055158"/>
          <a:ext cx="3469316" cy="1219200"/>
        </p:xfrm>
        <a:graphic>
          <a:graphicData uri="http://schemas.openxmlformats.org/drawingml/2006/table">
            <a:tbl>
              <a:tblPr/>
              <a:tblGrid>
                <a:gridCol w="1856176">
                  <a:extLst>
                    <a:ext uri="{9D8B030D-6E8A-4147-A177-3AD203B41FA5}">
                      <a16:colId xmlns:a16="http://schemas.microsoft.com/office/drawing/2014/main" val="487902560"/>
                    </a:ext>
                  </a:extLst>
                </a:gridCol>
                <a:gridCol w="1613140">
                  <a:extLst>
                    <a:ext uri="{9D8B030D-6E8A-4147-A177-3AD203B41FA5}">
                      <a16:colId xmlns:a16="http://schemas.microsoft.com/office/drawing/2014/main" val="104575898"/>
                    </a:ext>
                  </a:extLst>
                </a:gridCol>
              </a:tblGrid>
              <a:tr h="246571">
                <a:tc>
                  <a:txBody>
                    <a:bodyPr/>
                    <a:lstStyle/>
                    <a:p>
                      <a:r>
                        <a:rPr lang="pt-BR" sz="1400" b="1" dirty="0">
                          <a:solidFill>
                            <a:schemeClr val="bg1"/>
                          </a:solidFill>
                        </a:rPr>
                        <a:t>Coluna</a:t>
                      </a:r>
                      <a:endParaRPr lang="pt-BR" sz="1400" dirty="0">
                        <a:solidFill>
                          <a:schemeClr val="bg1"/>
                        </a:solidFill>
                      </a:endParaRPr>
                    </a:p>
                  </a:txBody>
                  <a:tcPr anchor="ctr">
                    <a:lnL>
                      <a:noFill/>
                    </a:lnL>
                    <a:lnR>
                      <a:noFill/>
                    </a:lnR>
                    <a:lnT>
                      <a:noFill/>
                    </a:lnT>
                    <a:lnB>
                      <a:noFill/>
                    </a:lnB>
                    <a:solidFill>
                      <a:schemeClr val="bg2"/>
                    </a:solidFill>
                  </a:tcPr>
                </a:tc>
                <a:tc>
                  <a:txBody>
                    <a:bodyPr/>
                    <a:lstStyle/>
                    <a:p>
                      <a:r>
                        <a:rPr lang="pt-BR" sz="1400" b="1" dirty="0">
                          <a:solidFill>
                            <a:schemeClr val="bg1"/>
                          </a:solidFill>
                        </a:rPr>
                        <a:t>Tipo de Dados</a:t>
                      </a:r>
                      <a:endParaRPr lang="pt-BR" sz="1400" dirty="0">
                        <a:solidFill>
                          <a:schemeClr val="bg1"/>
                        </a:solidFill>
                      </a:endParaRPr>
                    </a:p>
                  </a:txBody>
                  <a:tcPr anchor="ctr">
                    <a:lnL>
                      <a:noFill/>
                    </a:lnL>
                    <a:lnR>
                      <a:noFill/>
                    </a:lnR>
                    <a:lnT>
                      <a:noFill/>
                    </a:lnT>
                    <a:lnB>
                      <a:noFill/>
                    </a:lnB>
                    <a:solidFill>
                      <a:schemeClr val="bg2"/>
                    </a:solidFill>
                  </a:tcPr>
                </a:tc>
                <a:extLst>
                  <a:ext uri="{0D108BD9-81ED-4DB2-BD59-A6C34878D82A}">
                    <a16:rowId xmlns:a16="http://schemas.microsoft.com/office/drawing/2014/main" val="1767051336"/>
                  </a:ext>
                </a:extLst>
              </a:tr>
              <a:tr h="246571">
                <a:tc>
                  <a:txBody>
                    <a:bodyPr/>
                    <a:lstStyle/>
                    <a:p>
                      <a:r>
                        <a:rPr lang="pt-BR" sz="1400">
                          <a:solidFill>
                            <a:schemeClr val="bg1"/>
                          </a:solidFill>
                        </a:rPr>
                        <a:t>id</a:t>
                      </a:r>
                    </a:p>
                  </a:txBody>
                  <a:tcPr anchor="ctr">
                    <a:lnL>
                      <a:noFill/>
                    </a:lnL>
                    <a:lnR>
                      <a:noFill/>
                    </a:lnR>
                    <a:lnT>
                      <a:noFill/>
                    </a:lnT>
                    <a:lnB>
                      <a:noFill/>
                    </a:lnB>
                    <a:solidFill>
                      <a:schemeClr val="bg2"/>
                    </a:solidFill>
                  </a:tcPr>
                </a:tc>
                <a:tc>
                  <a:txBody>
                    <a:bodyPr/>
                    <a:lstStyle/>
                    <a:p>
                      <a:r>
                        <a:rPr lang="pt-BR" sz="1400" dirty="0">
                          <a:solidFill>
                            <a:schemeClr val="bg1"/>
                          </a:solidFill>
                        </a:rPr>
                        <a:t>INTEIRO</a:t>
                      </a:r>
                    </a:p>
                  </a:txBody>
                  <a:tcPr anchor="ctr">
                    <a:lnL>
                      <a:noFill/>
                    </a:lnL>
                    <a:lnR>
                      <a:noFill/>
                    </a:lnR>
                    <a:lnT>
                      <a:noFill/>
                    </a:lnT>
                    <a:lnB>
                      <a:noFill/>
                    </a:lnB>
                    <a:solidFill>
                      <a:schemeClr val="bg2"/>
                    </a:solidFill>
                  </a:tcPr>
                </a:tc>
                <a:extLst>
                  <a:ext uri="{0D108BD9-81ED-4DB2-BD59-A6C34878D82A}">
                    <a16:rowId xmlns:a16="http://schemas.microsoft.com/office/drawing/2014/main" val="281915013"/>
                  </a:ext>
                </a:extLst>
              </a:tr>
              <a:tr h="246571">
                <a:tc>
                  <a:txBody>
                    <a:bodyPr/>
                    <a:lstStyle/>
                    <a:p>
                      <a:r>
                        <a:rPr lang="pt-BR" sz="1400" dirty="0">
                          <a:solidFill>
                            <a:schemeClr val="bg1"/>
                          </a:solidFill>
                        </a:rPr>
                        <a:t>nome</a:t>
                      </a:r>
                    </a:p>
                  </a:txBody>
                  <a:tcPr anchor="ctr">
                    <a:lnL>
                      <a:noFill/>
                    </a:lnL>
                    <a:lnR>
                      <a:noFill/>
                    </a:lnR>
                    <a:lnT>
                      <a:noFill/>
                    </a:lnT>
                    <a:lnB>
                      <a:noFill/>
                    </a:lnB>
                    <a:solidFill>
                      <a:schemeClr val="bg2"/>
                    </a:solidFill>
                  </a:tcPr>
                </a:tc>
                <a:tc>
                  <a:txBody>
                    <a:bodyPr/>
                    <a:lstStyle/>
                    <a:p>
                      <a:r>
                        <a:rPr lang="pt-BR" sz="1400" dirty="0">
                          <a:solidFill>
                            <a:schemeClr val="bg1"/>
                          </a:solidFill>
                        </a:rPr>
                        <a:t>TEXTO</a:t>
                      </a:r>
                    </a:p>
                  </a:txBody>
                  <a:tcPr anchor="ctr">
                    <a:lnL>
                      <a:noFill/>
                    </a:lnL>
                    <a:lnR>
                      <a:noFill/>
                    </a:lnR>
                    <a:lnT>
                      <a:noFill/>
                    </a:lnT>
                    <a:lnB>
                      <a:noFill/>
                    </a:lnB>
                    <a:solidFill>
                      <a:schemeClr val="bg2"/>
                    </a:solidFill>
                  </a:tcPr>
                </a:tc>
                <a:extLst>
                  <a:ext uri="{0D108BD9-81ED-4DB2-BD59-A6C34878D82A}">
                    <a16:rowId xmlns:a16="http://schemas.microsoft.com/office/drawing/2014/main" val="3114007149"/>
                  </a:ext>
                </a:extLst>
              </a:tr>
              <a:tr h="246571">
                <a:tc>
                  <a:txBody>
                    <a:bodyPr/>
                    <a:lstStyle/>
                    <a:p>
                      <a:r>
                        <a:rPr lang="pt-BR" sz="1400" dirty="0" err="1">
                          <a:solidFill>
                            <a:schemeClr val="bg1"/>
                          </a:solidFill>
                        </a:rPr>
                        <a:t>email</a:t>
                      </a:r>
                      <a:endParaRPr lang="pt-BR" sz="1400" dirty="0">
                        <a:solidFill>
                          <a:schemeClr val="bg1"/>
                        </a:solidFill>
                      </a:endParaRPr>
                    </a:p>
                  </a:txBody>
                  <a:tcPr anchor="ctr">
                    <a:lnL>
                      <a:noFill/>
                    </a:lnL>
                    <a:lnR>
                      <a:noFill/>
                    </a:lnR>
                    <a:lnT>
                      <a:noFill/>
                    </a:lnT>
                    <a:lnB>
                      <a:noFill/>
                    </a:lnB>
                    <a:solidFill>
                      <a:schemeClr val="bg2"/>
                    </a:solidFill>
                  </a:tcPr>
                </a:tc>
                <a:tc>
                  <a:txBody>
                    <a:bodyPr/>
                    <a:lstStyle/>
                    <a:p>
                      <a:r>
                        <a:rPr lang="pt-BR" sz="1400" dirty="0">
                          <a:solidFill>
                            <a:schemeClr val="bg1"/>
                          </a:solidFill>
                        </a:rPr>
                        <a:t>TEXTO</a:t>
                      </a:r>
                    </a:p>
                  </a:txBody>
                  <a:tcPr anchor="ctr">
                    <a:lnL>
                      <a:noFill/>
                    </a:lnL>
                    <a:lnR>
                      <a:noFill/>
                    </a:lnR>
                    <a:lnT>
                      <a:noFill/>
                    </a:lnT>
                    <a:lnB>
                      <a:noFill/>
                    </a:lnB>
                    <a:solidFill>
                      <a:schemeClr val="bg2"/>
                    </a:solidFill>
                  </a:tcPr>
                </a:tc>
                <a:extLst>
                  <a:ext uri="{0D108BD9-81ED-4DB2-BD59-A6C34878D82A}">
                    <a16:rowId xmlns:a16="http://schemas.microsoft.com/office/drawing/2014/main" val="2076849559"/>
                  </a:ext>
                </a:extLst>
              </a:tr>
            </a:tbl>
          </a:graphicData>
        </a:graphic>
      </p:graphicFrame>
      <p:sp>
        <p:nvSpPr>
          <p:cNvPr id="16" name="CaixaDeTexto 15">
            <a:extLst>
              <a:ext uri="{FF2B5EF4-FFF2-40B4-BE49-F238E27FC236}">
                <a16:creationId xmlns:a16="http://schemas.microsoft.com/office/drawing/2014/main" id="{2DD591D2-8589-5940-8967-54E8F16990A4}"/>
              </a:ext>
            </a:extLst>
          </p:cNvPr>
          <p:cNvSpPr txBox="1"/>
          <p:nvPr/>
        </p:nvSpPr>
        <p:spPr>
          <a:xfrm>
            <a:off x="4407828" y="4685826"/>
            <a:ext cx="1968319" cy="369332"/>
          </a:xfrm>
          <a:prstGeom prst="rect">
            <a:avLst/>
          </a:prstGeom>
          <a:noFill/>
        </p:spPr>
        <p:txBody>
          <a:bodyPr wrap="square">
            <a:spAutoFit/>
          </a:bodyPr>
          <a:lstStyle/>
          <a:p>
            <a:r>
              <a:rPr lang="pt-BR" sz="1800" b="1" dirty="0">
                <a:solidFill>
                  <a:schemeClr val="bg1"/>
                </a:solidFill>
              </a:rPr>
              <a:t>Tabela: </a:t>
            </a:r>
            <a:r>
              <a:rPr lang="pt-BR" dirty="0">
                <a:solidFill>
                  <a:schemeClr val="bg1"/>
                </a:solidFill>
              </a:rPr>
              <a:t>Leitor</a:t>
            </a:r>
          </a:p>
        </p:txBody>
      </p:sp>
      <p:pic>
        <p:nvPicPr>
          <p:cNvPr id="17" name="Picture 2" descr="Comunicado | UNINASSAU">
            <a:extLst>
              <a:ext uri="{FF2B5EF4-FFF2-40B4-BE49-F238E27FC236}">
                <a16:creationId xmlns:a16="http://schemas.microsoft.com/office/drawing/2014/main" id="{CDDF292E-F64F-1FCE-9C37-8D8C5AB0D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19" name="CaixaDeTexto 18">
            <a:extLst>
              <a:ext uri="{FF2B5EF4-FFF2-40B4-BE49-F238E27FC236}">
                <a16:creationId xmlns:a16="http://schemas.microsoft.com/office/drawing/2014/main" id="{314D3422-391B-EF09-68D4-6F3D948C049F}"/>
              </a:ext>
            </a:extLst>
          </p:cNvPr>
          <p:cNvSpPr txBox="1"/>
          <p:nvPr/>
        </p:nvSpPr>
        <p:spPr>
          <a:xfrm>
            <a:off x="6684803" y="1668404"/>
            <a:ext cx="2830325" cy="369332"/>
          </a:xfrm>
          <a:prstGeom prst="rect">
            <a:avLst/>
          </a:prstGeom>
          <a:noFill/>
        </p:spPr>
        <p:txBody>
          <a:bodyPr wrap="square">
            <a:spAutoFit/>
          </a:bodyPr>
          <a:lstStyle/>
          <a:p>
            <a:r>
              <a:rPr lang="pt-BR" dirty="0">
                <a:solidFill>
                  <a:schemeClr val="bg1"/>
                </a:solidFill>
              </a:rPr>
              <a:t>https://app.diagrams.net/</a:t>
            </a:r>
          </a:p>
        </p:txBody>
      </p:sp>
      <p:pic>
        <p:nvPicPr>
          <p:cNvPr id="20" name="Picture 3" descr="draw.io Diagrams - Download e instalação gratuitos no Windows | Microsoft  Store">
            <a:extLst>
              <a:ext uri="{FF2B5EF4-FFF2-40B4-BE49-F238E27FC236}">
                <a16:creationId xmlns:a16="http://schemas.microsoft.com/office/drawing/2014/main" id="{61F4F246-A148-AB76-4B2C-B6DFE1C90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7602" y="698641"/>
            <a:ext cx="909907" cy="909907"/>
          </a:xfrm>
          <a:prstGeom prst="rect">
            <a:avLst/>
          </a:prstGeom>
          <a:noFill/>
          <a:extLst>
            <a:ext uri="{909E8E84-426E-40DD-AFC4-6F175D3DCCD1}">
              <a14:hiddenFill xmlns:a14="http://schemas.microsoft.com/office/drawing/2010/main">
                <a:solidFill>
                  <a:srgbClr val="FFFFFF"/>
                </a:solidFill>
              </a14:hiddenFill>
            </a:ext>
          </a:extLst>
        </p:spPr>
      </p:pic>
      <p:sp>
        <p:nvSpPr>
          <p:cNvPr id="24" name="CaixaDeTexto 23">
            <a:extLst>
              <a:ext uri="{FF2B5EF4-FFF2-40B4-BE49-F238E27FC236}">
                <a16:creationId xmlns:a16="http://schemas.microsoft.com/office/drawing/2014/main" id="{2445880D-668C-C839-44AC-E7154114B372}"/>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75242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3056A-90E3-0648-1852-B14D9DCC6DFE}"/>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7DDAC475-F6C9-BBBE-B0B5-0C4E5497D8CD}"/>
              </a:ext>
            </a:extLst>
          </p:cNvPr>
          <p:cNvSpPr>
            <a:spLocks noGrp="1"/>
          </p:cNvSpPr>
          <p:nvPr>
            <p:ph type="title"/>
          </p:nvPr>
        </p:nvSpPr>
        <p:spPr/>
        <p:txBody>
          <a:bodyPr rtlCol="0"/>
          <a:lstStyle>
            <a:defPPr>
              <a:defRPr lang="pt-BR"/>
            </a:defPPr>
          </a:lstStyle>
          <a:p>
            <a:pPr rtl="0"/>
            <a:r>
              <a:rPr lang="pt-BR" dirty="0"/>
              <a:t>B</a:t>
            </a:r>
            <a:r>
              <a:rPr lang="pt-BR" b="1" dirty="0"/>
              <a:t>iblioteca </a:t>
            </a:r>
            <a:r>
              <a:rPr lang="pt-BR" dirty="0"/>
              <a:t>V</a:t>
            </a:r>
            <a:r>
              <a:rPr lang="pt-BR" b="1" dirty="0"/>
              <a:t>irtual </a:t>
            </a:r>
            <a:br>
              <a:rPr lang="pt-BR" b="1" dirty="0"/>
            </a:br>
            <a:r>
              <a:rPr lang="pt-BR" dirty="0">
                <a:solidFill>
                  <a:schemeClr val="accent6">
                    <a:lumMod val="75000"/>
                  </a:schemeClr>
                </a:solidFill>
              </a:rPr>
              <a:t>Modelo Físico</a:t>
            </a:r>
            <a:endParaRPr lang="pt-BR" dirty="0"/>
          </a:p>
        </p:txBody>
      </p:sp>
      <p:sp>
        <p:nvSpPr>
          <p:cNvPr id="4" name="CaixaDeTexto 3">
            <a:extLst>
              <a:ext uri="{FF2B5EF4-FFF2-40B4-BE49-F238E27FC236}">
                <a16:creationId xmlns:a16="http://schemas.microsoft.com/office/drawing/2014/main" id="{7E1233B3-F6E6-9E3A-7B35-0CC0C3B5350F}"/>
              </a:ext>
            </a:extLst>
          </p:cNvPr>
          <p:cNvSpPr txBox="1"/>
          <p:nvPr/>
        </p:nvSpPr>
        <p:spPr>
          <a:xfrm>
            <a:off x="594360" y="2346710"/>
            <a:ext cx="6094562" cy="584775"/>
          </a:xfrm>
          <a:prstGeom prst="rect">
            <a:avLst/>
          </a:prstGeom>
          <a:noFill/>
        </p:spPr>
        <p:txBody>
          <a:bodyPr wrap="square">
            <a:spAutoFit/>
          </a:bodyPr>
          <a:lstStyle/>
          <a:p>
            <a:r>
              <a:rPr lang="pt-BR" sz="1600" dirty="0">
                <a:solidFill>
                  <a:schemeClr val="bg1"/>
                </a:solidFill>
                <a:latin typeface="CIDFont+F1"/>
              </a:rPr>
              <a:t>Agora, com o modelo lógico definido, implementamos o modelo físico com o código SQL para MySQL</a:t>
            </a:r>
          </a:p>
        </p:txBody>
      </p:sp>
      <p:sp>
        <p:nvSpPr>
          <p:cNvPr id="7" name="CaixaDeTexto 6">
            <a:extLst>
              <a:ext uri="{FF2B5EF4-FFF2-40B4-BE49-F238E27FC236}">
                <a16:creationId xmlns:a16="http://schemas.microsoft.com/office/drawing/2014/main" id="{31A64DCC-69FD-44F7-13E2-1730E2A5F46D}"/>
              </a:ext>
            </a:extLst>
          </p:cNvPr>
          <p:cNvSpPr txBox="1"/>
          <p:nvPr/>
        </p:nvSpPr>
        <p:spPr>
          <a:xfrm>
            <a:off x="602986" y="3060881"/>
            <a:ext cx="4141542" cy="3416320"/>
          </a:xfrm>
          <a:prstGeom prst="rect">
            <a:avLst/>
          </a:prstGeom>
          <a:noFill/>
        </p:spPr>
        <p:txBody>
          <a:bodyPr wrap="square">
            <a:spAutoFit/>
          </a:bodyPr>
          <a:lstStyle/>
          <a:p>
            <a:r>
              <a:rPr lang="pt-BR" sz="1200" dirty="0">
                <a:solidFill>
                  <a:schemeClr val="bg1"/>
                </a:solidFill>
              </a:rPr>
              <a:t>CREATE TABLE Livro (</a:t>
            </a:r>
          </a:p>
          <a:p>
            <a:r>
              <a:rPr lang="pt-BR" sz="1200" dirty="0">
                <a:solidFill>
                  <a:schemeClr val="bg1"/>
                </a:solidFill>
              </a:rPr>
              <a:t>    id INT AUTO_INCREMENT PRIMARY KEY,</a:t>
            </a:r>
          </a:p>
          <a:p>
            <a:r>
              <a:rPr lang="pt-BR" sz="1200" dirty="0">
                <a:solidFill>
                  <a:schemeClr val="bg1"/>
                </a:solidFill>
              </a:rPr>
              <a:t>    titulo VARCHAR(255) NOT NULL,</a:t>
            </a:r>
          </a:p>
          <a:p>
            <a:r>
              <a:rPr lang="pt-BR" sz="1200" dirty="0">
                <a:solidFill>
                  <a:schemeClr val="bg1"/>
                </a:solidFill>
              </a:rPr>
              <a:t>    </a:t>
            </a:r>
            <a:r>
              <a:rPr lang="pt-BR" sz="1200" dirty="0" err="1">
                <a:solidFill>
                  <a:schemeClr val="bg1"/>
                </a:solidFill>
              </a:rPr>
              <a:t>ano_publicacao</a:t>
            </a:r>
            <a:r>
              <a:rPr lang="pt-BR" sz="1200" dirty="0">
                <a:solidFill>
                  <a:schemeClr val="bg1"/>
                </a:solidFill>
              </a:rPr>
              <a:t> INT,</a:t>
            </a:r>
          </a:p>
          <a:p>
            <a:r>
              <a:rPr lang="pt-BR" sz="1200" dirty="0">
                <a:solidFill>
                  <a:schemeClr val="bg1"/>
                </a:solidFill>
              </a:rPr>
              <a:t>    </a:t>
            </a:r>
            <a:r>
              <a:rPr lang="pt-BR" sz="1200" dirty="0" err="1">
                <a:solidFill>
                  <a:schemeClr val="bg1"/>
                </a:solidFill>
              </a:rPr>
              <a:t>genero</a:t>
            </a:r>
            <a:r>
              <a:rPr lang="pt-BR" sz="1200" dirty="0">
                <a:solidFill>
                  <a:schemeClr val="bg1"/>
                </a:solidFill>
              </a:rPr>
              <a:t> VARCHAR(100)</a:t>
            </a:r>
          </a:p>
          <a:p>
            <a:r>
              <a:rPr lang="pt-BR" sz="1200" dirty="0">
                <a:solidFill>
                  <a:schemeClr val="bg1"/>
                </a:solidFill>
              </a:rPr>
              <a:t>);</a:t>
            </a:r>
          </a:p>
          <a:p>
            <a:endParaRPr lang="pt-BR" sz="1200" dirty="0">
              <a:solidFill>
                <a:schemeClr val="bg1"/>
              </a:solidFill>
            </a:endParaRPr>
          </a:p>
          <a:p>
            <a:r>
              <a:rPr lang="pt-BR" sz="1200" dirty="0">
                <a:solidFill>
                  <a:schemeClr val="bg1"/>
                </a:solidFill>
              </a:rPr>
              <a:t>CREATE TABLE Autor (</a:t>
            </a:r>
          </a:p>
          <a:p>
            <a:r>
              <a:rPr lang="pt-BR" sz="1200" dirty="0">
                <a:solidFill>
                  <a:schemeClr val="bg1"/>
                </a:solidFill>
              </a:rPr>
              <a:t>    id INT AUTO_INCREMENT PRIMARY KEY,</a:t>
            </a:r>
          </a:p>
          <a:p>
            <a:r>
              <a:rPr lang="pt-BR" sz="1200" dirty="0">
                <a:solidFill>
                  <a:schemeClr val="bg1"/>
                </a:solidFill>
              </a:rPr>
              <a:t>    nome VARCHAR(255) NOT NULL,</a:t>
            </a:r>
          </a:p>
          <a:p>
            <a:r>
              <a:rPr lang="pt-BR" sz="1200" dirty="0">
                <a:solidFill>
                  <a:schemeClr val="bg1"/>
                </a:solidFill>
              </a:rPr>
              <a:t>    nacionalidade VARCHAR(100)</a:t>
            </a:r>
          </a:p>
          <a:p>
            <a:r>
              <a:rPr lang="pt-BR" sz="1200" dirty="0">
                <a:solidFill>
                  <a:schemeClr val="bg1"/>
                </a:solidFill>
              </a:rPr>
              <a:t>);</a:t>
            </a:r>
          </a:p>
          <a:p>
            <a:endParaRPr lang="pt-BR" sz="1200" dirty="0">
              <a:solidFill>
                <a:schemeClr val="bg1"/>
              </a:solidFill>
            </a:endParaRPr>
          </a:p>
          <a:p>
            <a:r>
              <a:rPr lang="pt-BR" sz="1200" dirty="0">
                <a:solidFill>
                  <a:schemeClr val="bg1"/>
                </a:solidFill>
              </a:rPr>
              <a:t>CREATE TABLE Leitor (</a:t>
            </a:r>
          </a:p>
          <a:p>
            <a:r>
              <a:rPr lang="pt-BR" sz="1200" dirty="0">
                <a:solidFill>
                  <a:schemeClr val="bg1"/>
                </a:solidFill>
              </a:rPr>
              <a:t>    id INT AUTO_INCREMENT PRIMARY KEY,</a:t>
            </a:r>
          </a:p>
          <a:p>
            <a:r>
              <a:rPr lang="pt-BR" sz="1200" dirty="0">
                <a:solidFill>
                  <a:schemeClr val="bg1"/>
                </a:solidFill>
              </a:rPr>
              <a:t>    nome VARCHAR(255) NOT NULL,</a:t>
            </a:r>
          </a:p>
          <a:p>
            <a:r>
              <a:rPr lang="pt-BR" sz="1200" dirty="0">
                <a:solidFill>
                  <a:schemeClr val="bg1"/>
                </a:solidFill>
              </a:rPr>
              <a:t>    </a:t>
            </a:r>
            <a:r>
              <a:rPr lang="pt-BR" sz="1200" dirty="0" err="1">
                <a:solidFill>
                  <a:schemeClr val="bg1"/>
                </a:solidFill>
              </a:rPr>
              <a:t>email</a:t>
            </a:r>
            <a:r>
              <a:rPr lang="pt-BR" sz="1200" dirty="0">
                <a:solidFill>
                  <a:schemeClr val="bg1"/>
                </a:solidFill>
              </a:rPr>
              <a:t> VARCHAR(255) UNIQUE NOT NULL</a:t>
            </a:r>
          </a:p>
          <a:p>
            <a:r>
              <a:rPr lang="pt-BR" sz="1200" dirty="0">
                <a:solidFill>
                  <a:schemeClr val="bg1"/>
                </a:solidFill>
              </a:rPr>
              <a:t>);</a:t>
            </a:r>
          </a:p>
        </p:txBody>
      </p:sp>
      <p:sp>
        <p:nvSpPr>
          <p:cNvPr id="18" name="CaixaDeTexto 17">
            <a:extLst>
              <a:ext uri="{FF2B5EF4-FFF2-40B4-BE49-F238E27FC236}">
                <a16:creationId xmlns:a16="http://schemas.microsoft.com/office/drawing/2014/main" id="{B21E2D23-811B-D591-4363-8E1D0D5BF632}"/>
              </a:ext>
            </a:extLst>
          </p:cNvPr>
          <p:cNvSpPr txBox="1"/>
          <p:nvPr/>
        </p:nvSpPr>
        <p:spPr>
          <a:xfrm>
            <a:off x="4539651" y="2931485"/>
            <a:ext cx="3853851" cy="3416320"/>
          </a:xfrm>
          <a:prstGeom prst="rect">
            <a:avLst/>
          </a:prstGeom>
          <a:noFill/>
        </p:spPr>
        <p:txBody>
          <a:bodyPr wrap="square">
            <a:spAutoFit/>
          </a:bodyPr>
          <a:lstStyle/>
          <a:p>
            <a:endParaRPr lang="pt-BR" sz="1200" dirty="0">
              <a:solidFill>
                <a:schemeClr val="bg1"/>
              </a:solidFill>
            </a:endParaRPr>
          </a:p>
          <a:p>
            <a:r>
              <a:rPr lang="pt-BR" sz="1200" dirty="0">
                <a:solidFill>
                  <a:schemeClr val="bg1"/>
                </a:solidFill>
              </a:rPr>
              <a:t>CREATE TABLE </a:t>
            </a:r>
            <a:r>
              <a:rPr lang="pt-BR" sz="1200" dirty="0" err="1">
                <a:solidFill>
                  <a:schemeClr val="bg1"/>
                </a:solidFill>
              </a:rPr>
              <a:t>Emprestimo</a:t>
            </a:r>
            <a:r>
              <a:rPr lang="pt-BR" sz="1200" dirty="0">
                <a:solidFill>
                  <a:schemeClr val="bg1"/>
                </a:solidFill>
              </a:rPr>
              <a:t> (</a:t>
            </a:r>
          </a:p>
          <a:p>
            <a:r>
              <a:rPr lang="pt-BR" sz="1200" dirty="0">
                <a:solidFill>
                  <a:schemeClr val="bg1"/>
                </a:solidFill>
              </a:rPr>
              <a:t>    id INT AUTO_INCREMENT PRIMARY KEY,</a:t>
            </a:r>
          </a:p>
          <a:p>
            <a:r>
              <a:rPr lang="pt-BR" sz="1200" dirty="0">
                <a:solidFill>
                  <a:schemeClr val="bg1"/>
                </a:solidFill>
              </a:rPr>
              <a:t>    </a:t>
            </a:r>
            <a:r>
              <a:rPr lang="pt-BR" sz="1200" dirty="0" err="1">
                <a:solidFill>
                  <a:schemeClr val="bg1"/>
                </a:solidFill>
              </a:rPr>
              <a:t>livro_id</a:t>
            </a:r>
            <a:r>
              <a:rPr lang="pt-BR" sz="1200" dirty="0">
                <a:solidFill>
                  <a:schemeClr val="bg1"/>
                </a:solidFill>
              </a:rPr>
              <a:t> INT NOT NULL,</a:t>
            </a:r>
          </a:p>
          <a:p>
            <a:r>
              <a:rPr lang="pt-BR" sz="1200" dirty="0">
                <a:solidFill>
                  <a:schemeClr val="bg1"/>
                </a:solidFill>
              </a:rPr>
              <a:t>    </a:t>
            </a:r>
            <a:r>
              <a:rPr lang="pt-BR" sz="1200" dirty="0" err="1">
                <a:solidFill>
                  <a:schemeClr val="bg1"/>
                </a:solidFill>
              </a:rPr>
              <a:t>leitor_id</a:t>
            </a:r>
            <a:r>
              <a:rPr lang="pt-BR" sz="1200" dirty="0">
                <a:solidFill>
                  <a:schemeClr val="bg1"/>
                </a:solidFill>
              </a:rPr>
              <a:t> INT NOT NULL,</a:t>
            </a:r>
          </a:p>
          <a:p>
            <a:r>
              <a:rPr lang="pt-BR" sz="1200" dirty="0">
                <a:solidFill>
                  <a:schemeClr val="bg1"/>
                </a:solidFill>
              </a:rPr>
              <a:t>    </a:t>
            </a:r>
            <a:r>
              <a:rPr lang="pt-BR" sz="1200" dirty="0" err="1">
                <a:solidFill>
                  <a:schemeClr val="bg1"/>
                </a:solidFill>
              </a:rPr>
              <a:t>data_emprestimo</a:t>
            </a:r>
            <a:r>
              <a:rPr lang="pt-BR" sz="1200" dirty="0">
                <a:solidFill>
                  <a:schemeClr val="bg1"/>
                </a:solidFill>
              </a:rPr>
              <a:t> DATE,</a:t>
            </a:r>
          </a:p>
          <a:p>
            <a:r>
              <a:rPr lang="pt-BR" sz="1200" dirty="0">
                <a:solidFill>
                  <a:schemeClr val="bg1"/>
                </a:solidFill>
              </a:rPr>
              <a:t>    </a:t>
            </a:r>
            <a:r>
              <a:rPr lang="pt-BR" sz="1200" dirty="0" err="1">
                <a:solidFill>
                  <a:schemeClr val="bg1"/>
                </a:solidFill>
              </a:rPr>
              <a:t>data_devolucao</a:t>
            </a:r>
            <a:r>
              <a:rPr lang="pt-BR" sz="1200" dirty="0">
                <a:solidFill>
                  <a:schemeClr val="bg1"/>
                </a:solidFill>
              </a:rPr>
              <a:t> DATE,</a:t>
            </a:r>
          </a:p>
          <a:p>
            <a:r>
              <a:rPr lang="pt-BR" sz="1200" dirty="0">
                <a:solidFill>
                  <a:schemeClr val="bg1"/>
                </a:solidFill>
              </a:rPr>
              <a:t>    FOREIGN KEY (</a:t>
            </a:r>
            <a:r>
              <a:rPr lang="pt-BR" sz="1200" dirty="0" err="1">
                <a:solidFill>
                  <a:schemeClr val="bg1"/>
                </a:solidFill>
              </a:rPr>
              <a:t>livro_id</a:t>
            </a:r>
            <a:r>
              <a:rPr lang="pt-BR" sz="1200" dirty="0">
                <a:solidFill>
                  <a:schemeClr val="bg1"/>
                </a:solidFill>
              </a:rPr>
              <a:t>) REFERENCES Livro(id),</a:t>
            </a:r>
          </a:p>
          <a:p>
            <a:r>
              <a:rPr lang="pt-BR" sz="1200" dirty="0">
                <a:solidFill>
                  <a:schemeClr val="bg1"/>
                </a:solidFill>
              </a:rPr>
              <a:t>    FOREIGN KEY (</a:t>
            </a:r>
            <a:r>
              <a:rPr lang="pt-BR" sz="1200" dirty="0" err="1">
                <a:solidFill>
                  <a:schemeClr val="bg1"/>
                </a:solidFill>
              </a:rPr>
              <a:t>leitor_id</a:t>
            </a:r>
            <a:r>
              <a:rPr lang="pt-BR" sz="1200" dirty="0">
                <a:solidFill>
                  <a:schemeClr val="bg1"/>
                </a:solidFill>
              </a:rPr>
              <a:t>) REFERENCES Leitor(id)</a:t>
            </a:r>
          </a:p>
          <a:p>
            <a:r>
              <a:rPr lang="pt-BR" sz="1200" dirty="0">
                <a:solidFill>
                  <a:schemeClr val="bg1"/>
                </a:solidFill>
              </a:rPr>
              <a:t>);</a:t>
            </a:r>
          </a:p>
          <a:p>
            <a:endParaRPr lang="pt-BR" sz="1200" dirty="0">
              <a:solidFill>
                <a:schemeClr val="bg1"/>
              </a:solidFill>
            </a:endParaRPr>
          </a:p>
          <a:p>
            <a:r>
              <a:rPr lang="pt-BR" sz="1200" dirty="0">
                <a:solidFill>
                  <a:schemeClr val="bg1"/>
                </a:solidFill>
              </a:rPr>
              <a:t>CREATE TABLE </a:t>
            </a:r>
            <a:r>
              <a:rPr lang="pt-BR" sz="1200" dirty="0" err="1">
                <a:solidFill>
                  <a:schemeClr val="bg1"/>
                </a:solidFill>
              </a:rPr>
              <a:t>Livro_Autor</a:t>
            </a:r>
            <a:r>
              <a:rPr lang="pt-BR" sz="1200" dirty="0">
                <a:solidFill>
                  <a:schemeClr val="bg1"/>
                </a:solidFill>
              </a:rPr>
              <a:t> (</a:t>
            </a:r>
          </a:p>
          <a:p>
            <a:r>
              <a:rPr lang="pt-BR" sz="1200" dirty="0">
                <a:solidFill>
                  <a:schemeClr val="bg1"/>
                </a:solidFill>
              </a:rPr>
              <a:t>    </a:t>
            </a:r>
            <a:r>
              <a:rPr lang="pt-BR" sz="1200" dirty="0" err="1">
                <a:solidFill>
                  <a:schemeClr val="bg1"/>
                </a:solidFill>
              </a:rPr>
              <a:t>livro_id</a:t>
            </a:r>
            <a:r>
              <a:rPr lang="pt-BR" sz="1200" dirty="0">
                <a:solidFill>
                  <a:schemeClr val="bg1"/>
                </a:solidFill>
              </a:rPr>
              <a:t> INT NOT NULL,</a:t>
            </a:r>
          </a:p>
          <a:p>
            <a:r>
              <a:rPr lang="pt-BR" sz="1200" dirty="0">
                <a:solidFill>
                  <a:schemeClr val="bg1"/>
                </a:solidFill>
              </a:rPr>
              <a:t>    </a:t>
            </a:r>
            <a:r>
              <a:rPr lang="pt-BR" sz="1200" dirty="0" err="1">
                <a:solidFill>
                  <a:schemeClr val="bg1"/>
                </a:solidFill>
              </a:rPr>
              <a:t>autor_id</a:t>
            </a:r>
            <a:r>
              <a:rPr lang="pt-BR" sz="1200" dirty="0">
                <a:solidFill>
                  <a:schemeClr val="bg1"/>
                </a:solidFill>
              </a:rPr>
              <a:t> INT NOT NULL,</a:t>
            </a:r>
          </a:p>
          <a:p>
            <a:r>
              <a:rPr lang="pt-BR" sz="1200" dirty="0">
                <a:solidFill>
                  <a:schemeClr val="bg1"/>
                </a:solidFill>
              </a:rPr>
              <a:t>    PRIMARY KEY (</a:t>
            </a:r>
            <a:r>
              <a:rPr lang="pt-BR" sz="1200" dirty="0" err="1">
                <a:solidFill>
                  <a:schemeClr val="bg1"/>
                </a:solidFill>
              </a:rPr>
              <a:t>livro_id</a:t>
            </a:r>
            <a:r>
              <a:rPr lang="pt-BR" sz="1200" dirty="0">
                <a:solidFill>
                  <a:schemeClr val="bg1"/>
                </a:solidFill>
              </a:rPr>
              <a:t>, </a:t>
            </a:r>
            <a:r>
              <a:rPr lang="pt-BR" sz="1200" dirty="0" err="1">
                <a:solidFill>
                  <a:schemeClr val="bg1"/>
                </a:solidFill>
              </a:rPr>
              <a:t>autor_id</a:t>
            </a:r>
            <a:r>
              <a:rPr lang="pt-BR" sz="1200" dirty="0">
                <a:solidFill>
                  <a:schemeClr val="bg1"/>
                </a:solidFill>
              </a:rPr>
              <a:t>),</a:t>
            </a:r>
          </a:p>
          <a:p>
            <a:r>
              <a:rPr lang="pt-BR" sz="1200" dirty="0">
                <a:solidFill>
                  <a:schemeClr val="bg1"/>
                </a:solidFill>
              </a:rPr>
              <a:t>    FOREIGN KEY (</a:t>
            </a:r>
            <a:r>
              <a:rPr lang="pt-BR" sz="1200" dirty="0" err="1">
                <a:solidFill>
                  <a:schemeClr val="bg1"/>
                </a:solidFill>
              </a:rPr>
              <a:t>livro_id</a:t>
            </a:r>
            <a:r>
              <a:rPr lang="pt-BR" sz="1200" dirty="0">
                <a:solidFill>
                  <a:schemeClr val="bg1"/>
                </a:solidFill>
              </a:rPr>
              <a:t>) REFERENCES Livro(id),</a:t>
            </a:r>
          </a:p>
          <a:p>
            <a:r>
              <a:rPr lang="pt-BR" sz="1200" dirty="0">
                <a:solidFill>
                  <a:schemeClr val="bg1"/>
                </a:solidFill>
              </a:rPr>
              <a:t>    FOREIGN KEY (</a:t>
            </a:r>
            <a:r>
              <a:rPr lang="pt-BR" sz="1200" dirty="0" err="1">
                <a:solidFill>
                  <a:schemeClr val="bg1"/>
                </a:solidFill>
              </a:rPr>
              <a:t>autor_id</a:t>
            </a:r>
            <a:r>
              <a:rPr lang="pt-BR" sz="1200" dirty="0">
                <a:solidFill>
                  <a:schemeClr val="bg1"/>
                </a:solidFill>
              </a:rPr>
              <a:t>) REFERENCES Autor(id)</a:t>
            </a:r>
          </a:p>
          <a:p>
            <a:r>
              <a:rPr lang="pt-BR" sz="1200" dirty="0">
                <a:solidFill>
                  <a:schemeClr val="bg1"/>
                </a:solidFill>
              </a:rPr>
              <a:t>);</a:t>
            </a:r>
          </a:p>
        </p:txBody>
      </p:sp>
      <p:pic>
        <p:nvPicPr>
          <p:cNvPr id="19" name="Picture 2" descr="Comunicado | UNINASSAU">
            <a:extLst>
              <a:ext uri="{FF2B5EF4-FFF2-40B4-BE49-F238E27FC236}">
                <a16:creationId xmlns:a16="http://schemas.microsoft.com/office/drawing/2014/main" id="{5420C9E1-998F-B45E-B4CA-5AC556799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20" name="CaixaDeTexto 19">
            <a:extLst>
              <a:ext uri="{FF2B5EF4-FFF2-40B4-BE49-F238E27FC236}">
                <a16:creationId xmlns:a16="http://schemas.microsoft.com/office/drawing/2014/main" id="{AEE3F27C-7724-A8C5-172E-7C2922908081}"/>
              </a:ext>
            </a:extLst>
          </p:cNvPr>
          <p:cNvSpPr txBox="1"/>
          <p:nvPr/>
        </p:nvSpPr>
        <p:spPr>
          <a:xfrm>
            <a:off x="9958693" y="6228314"/>
            <a:ext cx="2113143" cy="523220"/>
          </a:xfrm>
          <a:prstGeom prst="rect">
            <a:avLst/>
          </a:prstGeom>
          <a:noFill/>
        </p:spPr>
        <p:txBody>
          <a:bodyPr wrap="none" rtlCol="0">
            <a:spAutoFit/>
          </a:bodyPr>
          <a:lstStyle/>
          <a:p>
            <a:r>
              <a:rPr lang="pt-BR" sz="1400" b="1" dirty="0" err="1">
                <a:solidFill>
                  <a:schemeClr val="bg1"/>
                </a:solidFill>
              </a:rPr>
              <a:t>Msc</a:t>
            </a:r>
            <a:r>
              <a:rPr lang="pt-BR" sz="1400" b="1" dirty="0">
                <a:solidFill>
                  <a:schemeClr val="bg1"/>
                </a:solidFill>
              </a:rPr>
              <a:t>. </a:t>
            </a:r>
            <a:r>
              <a:rPr lang="pt-BR" sz="1400" i="1" dirty="0">
                <a:solidFill>
                  <a:schemeClr val="bg1"/>
                </a:solidFill>
              </a:rPr>
              <a:t>Emmanoel Monteiro</a:t>
            </a:r>
            <a:br>
              <a:rPr lang="pt-BR" sz="1400" dirty="0">
                <a:solidFill>
                  <a:schemeClr val="bg1"/>
                </a:solidFill>
              </a:rPr>
            </a:br>
            <a:r>
              <a:rPr lang="pt-BR" sz="1400" dirty="0">
                <a:solidFill>
                  <a:schemeClr val="bg1"/>
                </a:solidFill>
              </a:rPr>
              <a:t>emmanoeljr@gmail.com</a:t>
            </a:r>
          </a:p>
        </p:txBody>
      </p:sp>
      <p:sp>
        <p:nvSpPr>
          <p:cNvPr id="24" name="CaixaDeTexto 23">
            <a:extLst>
              <a:ext uri="{FF2B5EF4-FFF2-40B4-BE49-F238E27FC236}">
                <a16:creationId xmlns:a16="http://schemas.microsoft.com/office/drawing/2014/main" id="{0E39F6FE-F23D-E139-E201-F53A9E572BA1}"/>
              </a:ext>
            </a:extLst>
          </p:cNvPr>
          <p:cNvSpPr txBox="1"/>
          <p:nvPr/>
        </p:nvSpPr>
        <p:spPr>
          <a:xfrm>
            <a:off x="5848170" y="1768049"/>
            <a:ext cx="4524555" cy="369332"/>
          </a:xfrm>
          <a:prstGeom prst="rect">
            <a:avLst/>
          </a:prstGeom>
          <a:noFill/>
        </p:spPr>
        <p:txBody>
          <a:bodyPr wrap="square">
            <a:spAutoFit/>
          </a:bodyPr>
          <a:lstStyle/>
          <a:p>
            <a:r>
              <a:rPr lang="pt-BR" dirty="0">
                <a:solidFill>
                  <a:schemeClr val="bg1"/>
                </a:solidFill>
              </a:rPr>
              <a:t>https://dev.mysql.com/downloads/installer/</a:t>
            </a:r>
          </a:p>
        </p:txBody>
      </p:sp>
      <p:pic>
        <p:nvPicPr>
          <p:cNvPr id="6146" name="Picture 2" descr="MySQL - App Masters - Desenvolvimento Web e Mobile - Juiz de Fora/MG">
            <a:extLst>
              <a:ext uri="{FF2B5EF4-FFF2-40B4-BE49-F238E27FC236}">
                <a16:creationId xmlns:a16="http://schemas.microsoft.com/office/drawing/2014/main" id="{3110734E-9883-6796-FF87-DF079FF0E3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978" y="1047188"/>
            <a:ext cx="671423" cy="671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55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pt-BR"/>
            </a:defPPr>
          </a:lstStyle>
          <a:p>
            <a:pPr rtl="0"/>
            <a:r>
              <a:rPr lang="pt-BR" dirty="0"/>
              <a:t>Obrigado</a:t>
            </a:r>
          </a:p>
        </p:txBody>
      </p:sp>
      <p:sp>
        <p:nvSpPr>
          <p:cNvPr id="3" name="Espaço Reservado para Texto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rtlCol="0"/>
          <a:lstStyle>
            <a:defPPr>
              <a:defRPr lang="pt-BR"/>
            </a:defPPr>
          </a:lstStyle>
          <a:p>
            <a:pPr rtl="0"/>
            <a:r>
              <a:rPr lang="pt-BR" dirty="0">
                <a:solidFill>
                  <a:schemeClr val="bg1"/>
                </a:solidFill>
              </a:rPr>
              <a:t>Prof. </a:t>
            </a:r>
            <a:r>
              <a:rPr lang="pt-BR" dirty="0" err="1">
                <a:solidFill>
                  <a:schemeClr val="bg1"/>
                </a:solidFill>
              </a:rPr>
              <a:t>MSc</a:t>
            </a:r>
            <a:r>
              <a:rPr lang="pt-BR" dirty="0">
                <a:solidFill>
                  <a:schemeClr val="bg1"/>
                </a:solidFill>
              </a:rPr>
              <a:t>. Emmanoel Monteiro</a:t>
            </a:r>
          </a:p>
          <a:p>
            <a:pPr rtl="0"/>
            <a:r>
              <a:rPr lang="pt-BR" b="0" dirty="0">
                <a:solidFill>
                  <a:schemeClr val="bg1"/>
                </a:solidFill>
              </a:rPr>
              <a:t>emmanoeljr@gmail.com</a:t>
            </a:r>
          </a:p>
          <a:p>
            <a:pPr rtl="0"/>
            <a:r>
              <a:rPr lang="pt-BR" b="0" dirty="0">
                <a:solidFill>
                  <a:schemeClr val="bg1"/>
                </a:solidFill>
              </a:rPr>
              <a:t>@emmanoelmonteiro</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C37279A-330D-886F-340D-494A5005E5FC}"/>
              </a:ext>
            </a:extLst>
          </p:cNvPr>
          <p:cNvSpPr>
            <a:spLocks noGrp="1"/>
          </p:cNvSpPr>
          <p:nvPr>
            <p:ph type="title"/>
          </p:nvPr>
        </p:nvSpPr>
        <p:spPr/>
        <p:txBody>
          <a:bodyPr rtlCol="0"/>
          <a:lstStyle>
            <a:defPPr>
              <a:defRPr lang="pt-BR"/>
            </a:defPPr>
          </a:lstStyle>
          <a:p>
            <a:pPr rtl="0"/>
            <a:r>
              <a:rPr lang="pt-BR" dirty="0">
                <a:solidFill>
                  <a:schemeClr val="accent3">
                    <a:lumMod val="50000"/>
                  </a:schemeClr>
                </a:solidFill>
              </a:rPr>
              <a:t>Dados, Informação e Conhecimento </a:t>
            </a:r>
          </a:p>
        </p:txBody>
      </p:sp>
      <p:pic>
        <p:nvPicPr>
          <p:cNvPr id="5" name="Picture 2" descr="Comunicado | UNINASSAU">
            <a:extLst>
              <a:ext uri="{FF2B5EF4-FFF2-40B4-BE49-F238E27FC236}">
                <a16:creationId xmlns:a16="http://schemas.microsoft.com/office/drawing/2014/main" id="{DC4EF223-7691-ADF9-0D71-BF43CBA1C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CE9E3DDF-976A-D4A0-C074-5E8A137A7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 y="2319943"/>
            <a:ext cx="7782488" cy="4339649"/>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D8DFF13D-AD68-EF35-0C3A-499F629EDB18}"/>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22493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rtlCol="0"/>
          <a:lstStyle>
            <a:defPPr>
              <a:defRPr lang="pt-BR"/>
            </a:defPPr>
          </a:lstStyle>
          <a:p>
            <a:pPr rtl="0"/>
            <a:r>
              <a:rPr lang="pt-BR" dirty="0"/>
              <a:t>Banco de Dados</a:t>
            </a:r>
          </a:p>
        </p:txBody>
      </p:sp>
      <p:sp>
        <p:nvSpPr>
          <p:cNvPr id="3" name="Espaço Reservado para Texto 2">
            <a:extLst>
              <a:ext uri="{FF2B5EF4-FFF2-40B4-BE49-F238E27FC236}">
                <a16:creationId xmlns:a16="http://schemas.microsoft.com/office/drawing/2014/main" id="{0E02AE9C-BA1D-195E-3B93-A5A0CC03D8F3}"/>
              </a:ext>
            </a:extLst>
          </p:cNvPr>
          <p:cNvSpPr>
            <a:spLocks noGrp="1"/>
          </p:cNvSpPr>
          <p:nvPr>
            <p:ph type="body" sz="quarter" idx="11"/>
          </p:nvPr>
        </p:nvSpPr>
        <p:spPr>
          <a:xfrm>
            <a:off x="292205" y="603193"/>
            <a:ext cx="5486400" cy="5886731"/>
          </a:xfrm>
        </p:spPr>
        <p:txBody>
          <a:bodyPr rtlCol="0"/>
          <a:lstStyle>
            <a:defPPr>
              <a:defRPr lang="pt-BR"/>
            </a:defPPr>
          </a:lstStyle>
          <a:p>
            <a:pPr algn="r" rtl="0"/>
            <a:r>
              <a:rPr lang="pt-BR" sz="2000" b="0" dirty="0"/>
              <a:t>Um banco de dados é um conjunto de arquivos relacionados entre si” (Chu, 1983)</a:t>
            </a:r>
          </a:p>
          <a:p>
            <a:pPr algn="r" rtl="0"/>
            <a:endParaRPr lang="pt-BR" sz="2000" b="0" dirty="0"/>
          </a:p>
          <a:p>
            <a:pPr algn="r" rtl="0"/>
            <a:r>
              <a:rPr lang="pt-BR" sz="2000" b="0" dirty="0"/>
              <a:t>Um banco de dados é uma coleção de dados operacionais armazenados, sendo usados pelos sistemas de aplicação de uma determinada organização”(C. J. Date, 1985)</a:t>
            </a:r>
          </a:p>
          <a:p>
            <a:pPr algn="r" rtl="0"/>
            <a:endParaRPr lang="pt-BR" sz="2000" b="0" dirty="0"/>
          </a:p>
          <a:p>
            <a:pPr algn="r" rtl="0"/>
            <a:r>
              <a:rPr lang="pt-BR" sz="2000" b="0" dirty="0"/>
              <a:t>Um banco de dados é uma coleção de dados relacionais” (</a:t>
            </a:r>
            <a:r>
              <a:rPr lang="pt-BR" sz="2000" b="0" dirty="0" err="1"/>
              <a:t>Elmasri</a:t>
            </a:r>
            <a:r>
              <a:rPr lang="pt-BR" sz="2000" b="0" dirty="0"/>
              <a:t> &amp; </a:t>
            </a:r>
            <a:r>
              <a:rPr lang="pt-BR" sz="2000" b="0" dirty="0" err="1"/>
              <a:t>Navathe</a:t>
            </a:r>
            <a:r>
              <a:rPr lang="pt-BR" sz="2000" b="0" dirty="0"/>
              <a:t>, 1989)</a:t>
            </a:r>
          </a:p>
          <a:p>
            <a:pPr algn="r" rtl="0"/>
            <a:endParaRPr lang="pt-BR" sz="2000" b="0" dirty="0"/>
          </a:p>
          <a:p>
            <a:pPr algn="r" rtl="0"/>
            <a:r>
              <a:rPr lang="pt-BR" sz="2000" b="0" dirty="0"/>
              <a:t>Um banco de dados é um conjunto de dados armazenados, cujo conteúdo informativo representa, a cada instante, o estado atual de uma determinada aplicação(</a:t>
            </a:r>
            <a:r>
              <a:rPr lang="pt-BR" sz="2000" b="0" dirty="0" err="1"/>
              <a:t>Laender</a:t>
            </a:r>
            <a:r>
              <a:rPr lang="pt-BR" sz="2000" b="0" dirty="0"/>
              <a:t>, 1990)</a:t>
            </a:r>
          </a:p>
        </p:txBody>
      </p:sp>
      <p:pic>
        <p:nvPicPr>
          <p:cNvPr id="6" name="Picture 2" descr="Comunicado | UNINASSAU">
            <a:extLst>
              <a:ext uri="{FF2B5EF4-FFF2-40B4-BE49-F238E27FC236}">
                <a16:creationId xmlns:a16="http://schemas.microsoft.com/office/drawing/2014/main" id="{A518AD98-35C0-4A0D-19D6-1D6FFA2C2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rquivo de banco de dados - ícones de networking grátis">
            <a:extLst>
              <a:ext uri="{FF2B5EF4-FFF2-40B4-BE49-F238E27FC236}">
                <a16:creationId xmlns:a16="http://schemas.microsoft.com/office/drawing/2014/main" id="{0E85E378-FB6F-0754-7E6E-D82D3690C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7165" y="3020621"/>
            <a:ext cx="2819070" cy="281907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6D354030-8265-D83F-6C3C-17DF21862817}"/>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144087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8C51D-E253-00DA-58C4-BF74521993E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B149C5D-2453-86AE-75DF-A6A0E5896E39}"/>
              </a:ext>
            </a:extLst>
          </p:cNvPr>
          <p:cNvSpPr>
            <a:spLocks noGrp="1"/>
          </p:cNvSpPr>
          <p:nvPr>
            <p:ph type="ctrTitle"/>
          </p:nvPr>
        </p:nvSpPr>
        <p:spPr>
          <a:xfrm>
            <a:off x="6299835" y="430529"/>
            <a:ext cx="5486400" cy="3291840"/>
          </a:xfrm>
        </p:spPr>
        <p:txBody>
          <a:bodyPr rtlCol="0"/>
          <a:lstStyle>
            <a:defPPr>
              <a:defRPr lang="pt-BR"/>
            </a:defPPr>
          </a:lstStyle>
          <a:p>
            <a:pPr rtl="0"/>
            <a:r>
              <a:rPr lang="pt-BR" dirty="0"/>
              <a:t>Banco de Dados</a:t>
            </a:r>
          </a:p>
        </p:txBody>
      </p:sp>
      <p:sp>
        <p:nvSpPr>
          <p:cNvPr id="3" name="Espaço Reservado para Texto 2">
            <a:extLst>
              <a:ext uri="{FF2B5EF4-FFF2-40B4-BE49-F238E27FC236}">
                <a16:creationId xmlns:a16="http://schemas.microsoft.com/office/drawing/2014/main" id="{43DFAA26-3FE4-8342-4473-BE3C3D0CB9F8}"/>
              </a:ext>
            </a:extLst>
          </p:cNvPr>
          <p:cNvSpPr>
            <a:spLocks noGrp="1"/>
          </p:cNvSpPr>
          <p:nvPr>
            <p:ph type="body" sz="quarter" idx="11"/>
          </p:nvPr>
        </p:nvSpPr>
        <p:spPr>
          <a:xfrm>
            <a:off x="6299835" y="4118436"/>
            <a:ext cx="5486400" cy="1645920"/>
          </a:xfrm>
        </p:spPr>
        <p:txBody>
          <a:bodyPr rtlCol="0"/>
          <a:lstStyle>
            <a:defPPr>
              <a:defRPr lang="pt-BR"/>
            </a:defPPr>
          </a:lstStyle>
          <a:p>
            <a:pPr rtl="0"/>
            <a:r>
              <a:rPr lang="pt-BR" sz="2000" b="0" dirty="0"/>
              <a:t>Um banco de dados é </a:t>
            </a:r>
            <a:r>
              <a:rPr lang="pt-BR" sz="2000" dirty="0"/>
              <a:t>uma coleção de dados estruturados e organizados, armazenados eletronicamente em um sistema de computador</a:t>
            </a:r>
            <a:r>
              <a:rPr lang="pt-BR" sz="2000" b="0" dirty="0"/>
              <a:t>. Ele pode conter qualquer tipo de informação, como palavras, números, imagens, vídeos e arquivos</a:t>
            </a:r>
          </a:p>
        </p:txBody>
      </p:sp>
      <p:pic>
        <p:nvPicPr>
          <p:cNvPr id="6" name="Picture 2" descr="Comunicado | UNINASSAU">
            <a:extLst>
              <a:ext uri="{FF2B5EF4-FFF2-40B4-BE49-F238E27FC236}">
                <a16:creationId xmlns:a16="http://schemas.microsoft.com/office/drawing/2014/main" id="{3B3FB3D4-5041-AD66-75C4-B38A5778D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CCESS">
            <a:extLst>
              <a:ext uri="{FF2B5EF4-FFF2-40B4-BE49-F238E27FC236}">
                <a16:creationId xmlns:a16="http://schemas.microsoft.com/office/drawing/2014/main" id="{77D200BF-5D2B-346A-C1E4-12F07A450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174" y="587445"/>
            <a:ext cx="1608287" cy="1608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Excel - ícones de logotipo grátis">
            <a:extLst>
              <a:ext uri="{FF2B5EF4-FFF2-40B4-BE49-F238E27FC236}">
                <a16:creationId xmlns:a16="http://schemas.microsoft.com/office/drawing/2014/main" id="{7BCE9B2C-63D5-1A7F-9F45-76573E6A9C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4374" y="2627142"/>
            <a:ext cx="1495865" cy="149586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64C0ECF4-87CF-2767-C4F9-AC3C700198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52" y="2807812"/>
            <a:ext cx="3109020" cy="332343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68CC2FCD-4B29-E361-D43C-6B242CBAA84D}"/>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121317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B70FD-2252-99D6-4280-CDA91CABABBC}"/>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8F507E87-E4DD-9D7E-21C3-794AF2208260}"/>
              </a:ext>
            </a:extLst>
          </p:cNvPr>
          <p:cNvSpPr>
            <a:spLocks noGrp="1"/>
          </p:cNvSpPr>
          <p:nvPr>
            <p:ph type="title"/>
          </p:nvPr>
        </p:nvSpPr>
        <p:spPr>
          <a:xfrm>
            <a:off x="594360" y="102875"/>
            <a:ext cx="10873740" cy="1680205"/>
          </a:xfrm>
        </p:spPr>
        <p:txBody>
          <a:bodyPr rtlCol="0"/>
          <a:lstStyle>
            <a:defPPr>
              <a:defRPr lang="pt-BR"/>
            </a:defPPr>
          </a:lstStyle>
          <a:p>
            <a:pPr rtl="0"/>
            <a:r>
              <a:rPr lang="pt-BR" sz="3600" dirty="0"/>
              <a:t>Sistema de Gerência de Banco de Dados (SGBD)</a:t>
            </a:r>
          </a:p>
        </p:txBody>
      </p:sp>
      <p:grpSp>
        <p:nvGrpSpPr>
          <p:cNvPr id="19" name="Grupo 18">
            <a:extLst>
              <a:ext uri="{FF2B5EF4-FFF2-40B4-BE49-F238E27FC236}">
                <a16:creationId xmlns:a16="http://schemas.microsoft.com/office/drawing/2014/main" id="{21E56FB5-F771-0F32-ADE6-EAFB3FCCB800}"/>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vre 19">
              <a:extLst>
                <a:ext uri="{FF2B5EF4-FFF2-40B4-BE49-F238E27FC236}">
                  <a16:creationId xmlns:a16="http://schemas.microsoft.com/office/drawing/2014/main" id="{DDC463C9-6393-CF44-B96D-9D138377C6C9}"/>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1" name="Forma Livre 20">
              <a:extLst>
                <a:ext uri="{FF2B5EF4-FFF2-40B4-BE49-F238E27FC236}">
                  <a16:creationId xmlns:a16="http://schemas.microsoft.com/office/drawing/2014/main" id="{4C78DC4B-C1A8-108A-E553-A591F366EF8A}"/>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2" name="Forma Livre 21">
              <a:extLst>
                <a:ext uri="{FF2B5EF4-FFF2-40B4-BE49-F238E27FC236}">
                  <a16:creationId xmlns:a16="http://schemas.microsoft.com/office/drawing/2014/main" id="{90A8747A-C5DA-C3BD-9C1C-91DFCC792546}"/>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pic>
        <p:nvPicPr>
          <p:cNvPr id="5" name="Picture 2" descr="Comunicado | UNINASSAU">
            <a:extLst>
              <a:ext uri="{FF2B5EF4-FFF2-40B4-BE49-F238E27FC236}">
                <a16:creationId xmlns:a16="http://schemas.microsoft.com/office/drawing/2014/main" id="{A3C10399-1EFF-02CB-AC0A-1AF499BD5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ase de Dados no Excel: passo a passo para organizá-la!">
            <a:extLst>
              <a:ext uri="{FF2B5EF4-FFF2-40B4-BE49-F238E27FC236}">
                <a16:creationId xmlns:a16="http://schemas.microsoft.com/office/drawing/2014/main" id="{8B63AE12-2384-C538-A446-608F5BA8F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039" y="2428411"/>
            <a:ext cx="9949035" cy="3154572"/>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F151E409-69F9-7C91-F65D-25A9B9CBD1BF}"/>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269601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888CA-892B-A5E5-D6D9-A17388459E55}"/>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419AC3B6-C8A3-D972-DA1B-5017A0369186}"/>
              </a:ext>
            </a:extLst>
          </p:cNvPr>
          <p:cNvSpPr>
            <a:spLocks noGrp="1"/>
          </p:cNvSpPr>
          <p:nvPr>
            <p:ph type="title"/>
          </p:nvPr>
        </p:nvSpPr>
        <p:spPr>
          <a:xfrm>
            <a:off x="594360" y="102875"/>
            <a:ext cx="10873740" cy="1680205"/>
          </a:xfrm>
        </p:spPr>
        <p:txBody>
          <a:bodyPr rtlCol="0"/>
          <a:lstStyle>
            <a:defPPr>
              <a:defRPr lang="pt-BR"/>
            </a:defPPr>
          </a:lstStyle>
          <a:p>
            <a:pPr rtl="0"/>
            <a:r>
              <a:rPr lang="pt-BR" sz="3600" dirty="0"/>
              <a:t>Sistema de Gerência de Banco de Dados (SGBD)</a:t>
            </a:r>
          </a:p>
        </p:txBody>
      </p:sp>
      <p:grpSp>
        <p:nvGrpSpPr>
          <p:cNvPr id="19" name="Grupo 18">
            <a:extLst>
              <a:ext uri="{FF2B5EF4-FFF2-40B4-BE49-F238E27FC236}">
                <a16:creationId xmlns:a16="http://schemas.microsoft.com/office/drawing/2014/main" id="{2CC9B828-5B4C-ADBE-37C6-CFB9EBEB62A8}"/>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vre 19">
              <a:extLst>
                <a:ext uri="{FF2B5EF4-FFF2-40B4-BE49-F238E27FC236}">
                  <a16:creationId xmlns:a16="http://schemas.microsoft.com/office/drawing/2014/main" id="{0156D5C2-580A-50B1-894C-7CF00ED10476}"/>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1" name="Forma Livre 20">
              <a:extLst>
                <a:ext uri="{FF2B5EF4-FFF2-40B4-BE49-F238E27FC236}">
                  <a16:creationId xmlns:a16="http://schemas.microsoft.com/office/drawing/2014/main" id="{BCF13BEB-5671-A293-74CF-2AE996B87E58}"/>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2" name="Forma Livre 21">
              <a:extLst>
                <a:ext uri="{FF2B5EF4-FFF2-40B4-BE49-F238E27FC236}">
                  <a16:creationId xmlns:a16="http://schemas.microsoft.com/office/drawing/2014/main" id="{2CF29826-8D2D-22F3-D935-66C45A1E3A01}"/>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pic>
        <p:nvPicPr>
          <p:cNvPr id="5" name="Picture 2" descr="Comunicado | UNINASSAU">
            <a:extLst>
              <a:ext uri="{FF2B5EF4-FFF2-40B4-BE49-F238E27FC236}">
                <a16:creationId xmlns:a16="http://schemas.microsoft.com/office/drawing/2014/main" id="{1589B471-8BA3-384A-B408-048B636D3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onheça a estrutura de um banco de dados do Access - Suporte da Microsoft">
            <a:extLst>
              <a:ext uri="{FF2B5EF4-FFF2-40B4-BE49-F238E27FC236}">
                <a16:creationId xmlns:a16="http://schemas.microsoft.com/office/drawing/2014/main" id="{53C5EF7D-5041-B7D0-EA56-314EC3CBBA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226" y="2027527"/>
            <a:ext cx="4297676" cy="468025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22AF389-F445-3F01-BAB5-EA8720080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4921" y="4080484"/>
            <a:ext cx="4297675" cy="1723433"/>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2E9558AB-2EE4-7061-8610-E2EDE25F0645}"/>
              </a:ext>
            </a:extLst>
          </p:cNvPr>
          <p:cNvSpPr txBox="1"/>
          <p:nvPr/>
        </p:nvSpPr>
        <p:spPr>
          <a:xfrm>
            <a:off x="7654921" y="1868629"/>
            <a:ext cx="4062718" cy="2062103"/>
          </a:xfrm>
          <a:prstGeom prst="rect">
            <a:avLst/>
          </a:prstGeom>
          <a:noFill/>
        </p:spPr>
        <p:txBody>
          <a:bodyPr wrap="square">
            <a:spAutoFit/>
          </a:bodyPr>
          <a:lstStyle/>
          <a:p>
            <a:pPr algn="l"/>
            <a:r>
              <a:rPr lang="pt-BR" sz="1600" b="1" i="0" dirty="0">
                <a:solidFill>
                  <a:srgbClr val="000000"/>
                </a:solidFill>
                <a:effectLst/>
                <a:latin typeface="Trebuchet MS" panose="020B0603020202020204" pitchFamily="34" charset="0"/>
              </a:rPr>
              <a:t>O arquivo organizado em texto.txt com </a:t>
            </a:r>
            <a:r>
              <a:rPr lang="pt-BR" sz="1600" b="1" dirty="0">
                <a:solidFill>
                  <a:srgbClr val="000000"/>
                </a:solidFill>
                <a:latin typeface="Trebuchet MS" panose="020B0603020202020204" pitchFamily="34" charset="0"/>
              </a:rPr>
              <a:t>a sequência de dados:</a:t>
            </a:r>
            <a:br>
              <a:rPr lang="pt-BR" sz="1600" dirty="0">
                <a:solidFill>
                  <a:srgbClr val="000000"/>
                </a:solidFill>
                <a:latin typeface="Trebuchet MS" panose="020B0603020202020204" pitchFamily="34" charset="0"/>
              </a:rPr>
            </a:br>
            <a:endParaRPr lang="pt-BR" sz="1600" b="0" i="0" dirty="0">
              <a:solidFill>
                <a:srgbClr val="000000"/>
              </a:solidFill>
              <a:effectLst/>
              <a:latin typeface="Times New Roman" panose="02020603050405020304" pitchFamily="18" charset="0"/>
            </a:endParaRPr>
          </a:p>
          <a:p>
            <a:pPr algn="l">
              <a:buFont typeface="+mj-lt"/>
              <a:buAutoNum type="arabicPeriod"/>
            </a:pPr>
            <a:r>
              <a:rPr lang="pt-BR" sz="1600" i="0" dirty="0">
                <a:solidFill>
                  <a:srgbClr val="000000"/>
                </a:solidFill>
                <a:effectLst/>
                <a:latin typeface="Trebuchet MS" panose="020B0603020202020204" pitchFamily="34" charset="0"/>
              </a:rPr>
              <a:t>Código do produto </a:t>
            </a:r>
            <a:endParaRPr lang="pt-BR" sz="1600" i="0" dirty="0">
              <a:solidFill>
                <a:srgbClr val="000000"/>
              </a:solidFill>
              <a:effectLst/>
              <a:latin typeface="Times New Roman" panose="02020603050405020304" pitchFamily="18" charset="0"/>
            </a:endParaRPr>
          </a:p>
          <a:p>
            <a:pPr algn="l">
              <a:buFont typeface="+mj-lt"/>
              <a:buAutoNum type="arabicPeriod"/>
            </a:pPr>
            <a:r>
              <a:rPr lang="pt-BR" sz="1600" i="0" dirty="0">
                <a:solidFill>
                  <a:srgbClr val="000000"/>
                </a:solidFill>
                <a:effectLst/>
                <a:latin typeface="Trebuchet MS" panose="020B0603020202020204" pitchFamily="34" charset="0"/>
              </a:rPr>
              <a:t>Descrição do produto </a:t>
            </a:r>
            <a:endParaRPr lang="pt-BR" sz="1600" i="0" dirty="0">
              <a:solidFill>
                <a:srgbClr val="000000"/>
              </a:solidFill>
              <a:effectLst/>
              <a:latin typeface="Times New Roman" panose="02020603050405020304" pitchFamily="18" charset="0"/>
            </a:endParaRPr>
          </a:p>
          <a:p>
            <a:pPr algn="l">
              <a:buFont typeface="+mj-lt"/>
              <a:buAutoNum type="arabicPeriod"/>
            </a:pPr>
            <a:r>
              <a:rPr lang="pt-BR" sz="1600" i="0" dirty="0">
                <a:solidFill>
                  <a:srgbClr val="000000"/>
                </a:solidFill>
                <a:effectLst/>
                <a:latin typeface="Trebuchet MS" panose="020B0603020202020204" pitchFamily="34" charset="0"/>
              </a:rPr>
              <a:t>Quantidade do produto </a:t>
            </a:r>
            <a:endParaRPr lang="pt-BR" sz="1600" i="0" dirty="0">
              <a:solidFill>
                <a:srgbClr val="000000"/>
              </a:solidFill>
              <a:effectLst/>
              <a:latin typeface="Times New Roman" panose="02020603050405020304" pitchFamily="18" charset="0"/>
            </a:endParaRPr>
          </a:p>
          <a:p>
            <a:pPr algn="l">
              <a:buFont typeface="+mj-lt"/>
              <a:buAutoNum type="arabicPeriod"/>
            </a:pPr>
            <a:r>
              <a:rPr lang="pt-BR" sz="1600" i="0" dirty="0">
                <a:solidFill>
                  <a:srgbClr val="000000"/>
                </a:solidFill>
                <a:effectLst/>
                <a:latin typeface="Trebuchet MS" panose="020B0603020202020204" pitchFamily="34" charset="0"/>
              </a:rPr>
              <a:t>Valor do Produto </a:t>
            </a:r>
            <a:endParaRPr lang="pt-BR" sz="1600" i="0" dirty="0">
              <a:solidFill>
                <a:srgbClr val="000000"/>
              </a:solidFill>
              <a:effectLst/>
              <a:latin typeface="Times New Roman" panose="02020603050405020304" pitchFamily="18" charset="0"/>
            </a:endParaRPr>
          </a:p>
          <a:p>
            <a:pPr algn="l">
              <a:buFont typeface="+mj-lt"/>
              <a:buAutoNum type="arabicPeriod"/>
            </a:pPr>
            <a:r>
              <a:rPr lang="pt-BR" sz="1600" i="0" dirty="0">
                <a:solidFill>
                  <a:srgbClr val="000000"/>
                </a:solidFill>
                <a:effectLst/>
                <a:latin typeface="Trebuchet MS" panose="020B0603020202020204" pitchFamily="34" charset="0"/>
              </a:rPr>
              <a:t>Data do pedido</a:t>
            </a:r>
            <a:endParaRPr lang="pt-BR" sz="1600" i="0" dirty="0">
              <a:solidFill>
                <a:srgbClr val="000000"/>
              </a:solidFill>
              <a:effectLst/>
              <a:latin typeface="Times New Roman" panose="02020603050405020304" pitchFamily="18" charset="0"/>
            </a:endParaRPr>
          </a:p>
        </p:txBody>
      </p:sp>
      <p:sp>
        <p:nvSpPr>
          <p:cNvPr id="2" name="CaixaDeTexto 1">
            <a:extLst>
              <a:ext uri="{FF2B5EF4-FFF2-40B4-BE49-F238E27FC236}">
                <a16:creationId xmlns:a16="http://schemas.microsoft.com/office/drawing/2014/main" id="{45494675-E6C4-ED87-CA00-7A2F362B41AB}"/>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165263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pt-BR"/>
            </a:defPPr>
          </a:lstStyle>
          <a:p>
            <a:pPr rtl="0"/>
            <a:r>
              <a:rPr lang="pt-BR" sz="3600" dirty="0"/>
              <a:t>Sistema de Gerência de Banco de Dados (SGBD)</a:t>
            </a:r>
          </a:p>
        </p:txBody>
      </p:sp>
      <p:sp>
        <p:nvSpPr>
          <p:cNvPr id="7" name="Espaço Reservado para Texto 6">
            <a:extLst>
              <a:ext uri="{FF2B5EF4-FFF2-40B4-BE49-F238E27FC236}">
                <a16:creationId xmlns:a16="http://schemas.microsoft.com/office/drawing/2014/main" id="{F70BD87D-F7DA-961B-4024-A354DC87D168}"/>
              </a:ext>
            </a:extLst>
          </p:cNvPr>
          <p:cNvSpPr>
            <a:spLocks noGrp="1"/>
          </p:cNvSpPr>
          <p:nvPr>
            <p:ph sz="quarter" idx="13"/>
          </p:nvPr>
        </p:nvSpPr>
        <p:spPr>
          <a:xfrm>
            <a:off x="6459632" y="2106932"/>
            <a:ext cx="4568586" cy="3700462"/>
          </a:xfrm>
        </p:spPr>
        <p:txBody>
          <a:bodyPr rtlCol="0">
            <a:normAutofit/>
          </a:bodyPr>
          <a:lstStyle>
            <a:defPPr>
              <a:defRPr lang="pt-BR"/>
            </a:defPPr>
          </a:lstStyle>
          <a:p>
            <a:pPr marL="0" indent="0" rtl="0">
              <a:buNone/>
            </a:pPr>
            <a:r>
              <a:rPr lang="pt-BR" sz="1800" b="1" dirty="0">
                <a:latin typeface="CIDFont+F1"/>
              </a:rPr>
              <a:t>O SGBD é utilizado para:</a:t>
            </a:r>
          </a:p>
          <a:p>
            <a:pPr marL="457200" indent="-457200" rtl="0">
              <a:buFont typeface="+mj-lt"/>
              <a:buAutoNum type="arabicPeriod"/>
            </a:pPr>
            <a:r>
              <a:rPr lang="pt-BR" sz="1800" dirty="0">
                <a:latin typeface="CIDFont+F1"/>
              </a:rPr>
              <a:t>Criar ou gerenciar usuários</a:t>
            </a:r>
          </a:p>
          <a:p>
            <a:pPr marL="457200" indent="-457200" rtl="0">
              <a:buFont typeface="+mj-lt"/>
              <a:buAutoNum type="arabicPeriod"/>
            </a:pPr>
            <a:r>
              <a:rPr lang="pt-BR" sz="1800" dirty="0">
                <a:latin typeface="CIDFont+F1"/>
              </a:rPr>
              <a:t>Consultar dados</a:t>
            </a:r>
          </a:p>
          <a:p>
            <a:pPr marL="457200" indent="-457200" rtl="0">
              <a:buFont typeface="+mj-lt"/>
              <a:buAutoNum type="arabicPeriod"/>
            </a:pPr>
            <a:r>
              <a:rPr lang="pt-BR" sz="1800" dirty="0">
                <a:latin typeface="CIDFont+F1"/>
              </a:rPr>
              <a:t>Alterar dados e estruturas de tabelas</a:t>
            </a:r>
          </a:p>
          <a:p>
            <a:pPr marL="457200" indent="-457200" rtl="0">
              <a:buFont typeface="+mj-lt"/>
              <a:buAutoNum type="arabicPeriod"/>
            </a:pPr>
            <a:r>
              <a:rPr lang="pt-BR" sz="1800" dirty="0">
                <a:latin typeface="CIDFont+F1"/>
              </a:rPr>
              <a:t>Excluir dados</a:t>
            </a:r>
          </a:p>
          <a:p>
            <a:pPr marL="457200" indent="-457200" rtl="0">
              <a:buFont typeface="+mj-lt"/>
              <a:buAutoNum type="arabicPeriod"/>
            </a:pPr>
            <a:r>
              <a:rPr lang="pt-BR" sz="1800" dirty="0">
                <a:latin typeface="CIDFont+F1"/>
              </a:rPr>
              <a:t>Relacionar tabelas</a:t>
            </a:r>
          </a:p>
          <a:p>
            <a:pPr marL="457200" indent="-457200" rtl="0">
              <a:buFont typeface="+mj-lt"/>
              <a:buAutoNum type="arabicPeriod"/>
            </a:pPr>
            <a:r>
              <a:rPr lang="pt-BR" sz="1800" dirty="0">
                <a:latin typeface="CIDFont+F1"/>
              </a:rPr>
              <a:t>Importar e exportar dados </a:t>
            </a:r>
          </a:p>
          <a:p>
            <a:pPr rtl="0"/>
            <a:endParaRPr lang="pt-BR" dirty="0"/>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v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1" name="Forma Liv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2" name="Forma Liv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4" name="CaixaDeTexto 3">
            <a:extLst>
              <a:ext uri="{FF2B5EF4-FFF2-40B4-BE49-F238E27FC236}">
                <a16:creationId xmlns:a16="http://schemas.microsoft.com/office/drawing/2014/main" id="{E56C150A-3E7D-5351-5DA3-E15E00C54F41}"/>
              </a:ext>
            </a:extLst>
          </p:cNvPr>
          <p:cNvSpPr txBox="1"/>
          <p:nvPr/>
        </p:nvSpPr>
        <p:spPr>
          <a:xfrm>
            <a:off x="484177" y="2296497"/>
            <a:ext cx="5057641" cy="1754326"/>
          </a:xfrm>
          <a:prstGeom prst="rect">
            <a:avLst/>
          </a:prstGeom>
          <a:noFill/>
        </p:spPr>
        <p:txBody>
          <a:bodyPr wrap="square">
            <a:spAutoFit/>
          </a:bodyPr>
          <a:lstStyle/>
          <a:p>
            <a:r>
              <a:rPr lang="pt-BR" i="1" dirty="0">
                <a:solidFill>
                  <a:schemeClr val="bg1"/>
                </a:solidFill>
                <a:latin typeface="CIDFont+F1"/>
              </a:rPr>
              <a:t>SGBD é a sigla para Sistema Gerenciador de Banco de Dados, um </a:t>
            </a:r>
            <a:r>
              <a:rPr lang="pt-BR" b="1" i="1" dirty="0">
                <a:solidFill>
                  <a:schemeClr val="bg1"/>
                </a:solidFill>
                <a:latin typeface="CIDFont+F1"/>
              </a:rPr>
              <a:t>conjunto de programas de computador que gerencia bases de dados</a:t>
            </a:r>
            <a:r>
              <a:rPr lang="pt-BR" i="1" dirty="0">
                <a:solidFill>
                  <a:schemeClr val="bg1"/>
                </a:solidFill>
                <a:latin typeface="CIDFont+F1"/>
              </a:rPr>
              <a:t>. O SGBD é um software que auxilia na gestão de dados, permitindo que as empresas realizem diversas atividades com base neles.</a:t>
            </a:r>
            <a:endParaRPr lang="pt-BR" i="1" dirty="0">
              <a:solidFill>
                <a:schemeClr val="bg1"/>
              </a:solidFill>
            </a:endParaRPr>
          </a:p>
        </p:txBody>
      </p:sp>
      <p:pic>
        <p:nvPicPr>
          <p:cNvPr id="5" name="Picture 2" descr="Comunicado | UNINASSAU">
            <a:extLst>
              <a:ext uri="{FF2B5EF4-FFF2-40B4-BE49-F238E27FC236}">
                <a16:creationId xmlns:a16="http://schemas.microsoft.com/office/drawing/2014/main" id="{BB633944-D20B-FD99-6DD7-E142EB05F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D0BE8F28-0F4B-F872-1CA3-B06ED7927AC6}"/>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320031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E9209-0048-5DB7-07B8-55BD440AE56C}"/>
            </a:ext>
          </a:extLst>
        </p:cNvPr>
        <p:cNvGrpSpPr/>
        <p:nvPr/>
      </p:nvGrpSpPr>
      <p:grpSpPr>
        <a:xfrm>
          <a:off x="0" y="0"/>
          <a:ext cx="0" cy="0"/>
          <a:chOff x="0" y="0"/>
          <a:chExt cx="0" cy="0"/>
        </a:xfrm>
      </p:grpSpPr>
      <p:pic>
        <p:nvPicPr>
          <p:cNvPr id="1026" name="Picture 2" descr="SGBD: o que é, como funciona a arquitetura e 5 exemplos! – Insights para te  ajudar na carreira em tecnologia | Blog da Trybe">
            <a:extLst>
              <a:ext uri="{FF2B5EF4-FFF2-40B4-BE49-F238E27FC236}">
                <a16:creationId xmlns:a16="http://schemas.microsoft.com/office/drawing/2014/main" id="{575EDAB2-1089-93B7-8339-3ECB9CAFB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95" y="1697090"/>
            <a:ext cx="4966857" cy="4406083"/>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0448626F-260C-076A-DF24-75F8F008996C}"/>
              </a:ext>
            </a:extLst>
          </p:cNvPr>
          <p:cNvSpPr>
            <a:spLocks noGrp="1"/>
          </p:cNvSpPr>
          <p:nvPr>
            <p:ph type="title"/>
          </p:nvPr>
        </p:nvSpPr>
        <p:spPr>
          <a:xfrm>
            <a:off x="594360" y="102875"/>
            <a:ext cx="10873740" cy="1680205"/>
          </a:xfrm>
        </p:spPr>
        <p:txBody>
          <a:bodyPr rtlCol="0"/>
          <a:lstStyle>
            <a:defPPr>
              <a:defRPr lang="pt-BR"/>
            </a:defPPr>
          </a:lstStyle>
          <a:p>
            <a:pPr rtl="0"/>
            <a:r>
              <a:rPr lang="pt-BR" sz="3600" dirty="0"/>
              <a:t>Sistema de Gerência de Banco de Dados (SGBD)</a:t>
            </a:r>
          </a:p>
        </p:txBody>
      </p:sp>
      <p:grpSp>
        <p:nvGrpSpPr>
          <p:cNvPr id="19" name="Grupo 18">
            <a:extLst>
              <a:ext uri="{FF2B5EF4-FFF2-40B4-BE49-F238E27FC236}">
                <a16:creationId xmlns:a16="http://schemas.microsoft.com/office/drawing/2014/main" id="{FC361A69-D970-BB3D-DF0A-E129B02BB71E}"/>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vre 19">
              <a:extLst>
                <a:ext uri="{FF2B5EF4-FFF2-40B4-BE49-F238E27FC236}">
                  <a16:creationId xmlns:a16="http://schemas.microsoft.com/office/drawing/2014/main" id="{591E2003-A602-8214-D261-AD7EC7E5026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1" name="Forma Livre 20">
              <a:extLst>
                <a:ext uri="{FF2B5EF4-FFF2-40B4-BE49-F238E27FC236}">
                  <a16:creationId xmlns:a16="http://schemas.microsoft.com/office/drawing/2014/main" id="{7B60EB5C-AB02-C766-5FC5-3ED8AE8A28D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2" name="Forma Livre 21">
              <a:extLst>
                <a:ext uri="{FF2B5EF4-FFF2-40B4-BE49-F238E27FC236}">
                  <a16:creationId xmlns:a16="http://schemas.microsoft.com/office/drawing/2014/main" id="{A72F9F90-2EE5-7EE9-95AD-2D0691682F1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pic>
        <p:nvPicPr>
          <p:cNvPr id="5" name="Picture 2" descr="Comunicado | UNINASSAU">
            <a:extLst>
              <a:ext uri="{FF2B5EF4-FFF2-40B4-BE49-F238E27FC236}">
                <a16:creationId xmlns:a16="http://schemas.microsoft.com/office/drawing/2014/main" id="{341D7142-348E-8BBE-7DC6-F6317297D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6E6497DC-6A4D-6383-9AF4-033EA219D633}"/>
              </a:ext>
            </a:extLst>
          </p:cNvPr>
          <p:cNvSpPr txBox="1"/>
          <p:nvPr/>
        </p:nvSpPr>
        <p:spPr>
          <a:xfrm>
            <a:off x="484177" y="2296497"/>
            <a:ext cx="5057641" cy="1754326"/>
          </a:xfrm>
          <a:prstGeom prst="rect">
            <a:avLst/>
          </a:prstGeom>
          <a:noFill/>
        </p:spPr>
        <p:txBody>
          <a:bodyPr wrap="square">
            <a:spAutoFit/>
          </a:bodyPr>
          <a:lstStyle/>
          <a:p>
            <a:r>
              <a:rPr lang="pt-BR" i="1" dirty="0">
                <a:solidFill>
                  <a:schemeClr val="bg1"/>
                </a:solidFill>
                <a:latin typeface="CIDFont+F1"/>
              </a:rPr>
              <a:t>SGBD é a sigla para Sistema Gerenciador de Banco de Dados, um </a:t>
            </a:r>
            <a:r>
              <a:rPr lang="pt-BR" b="1" i="1" dirty="0">
                <a:solidFill>
                  <a:schemeClr val="bg1"/>
                </a:solidFill>
                <a:latin typeface="CIDFont+F1"/>
              </a:rPr>
              <a:t>conjunto de programas de computador que gerencia bases de dados</a:t>
            </a:r>
            <a:r>
              <a:rPr lang="pt-BR" i="1" dirty="0">
                <a:solidFill>
                  <a:schemeClr val="bg1"/>
                </a:solidFill>
                <a:latin typeface="CIDFont+F1"/>
              </a:rPr>
              <a:t>. O SGBD é um software que auxilia na gestão de dados, permitindo que as empresas realizem diversas atividades com base neles.</a:t>
            </a:r>
            <a:endParaRPr lang="pt-BR" i="1" dirty="0">
              <a:solidFill>
                <a:schemeClr val="bg1"/>
              </a:solidFill>
            </a:endParaRPr>
          </a:p>
        </p:txBody>
      </p:sp>
      <p:sp>
        <p:nvSpPr>
          <p:cNvPr id="2" name="CaixaDeTexto 1">
            <a:extLst>
              <a:ext uri="{FF2B5EF4-FFF2-40B4-BE49-F238E27FC236}">
                <a16:creationId xmlns:a16="http://schemas.microsoft.com/office/drawing/2014/main" id="{72C88002-7A7E-39B0-2E5B-DDC225B42727}"/>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2245152578"/>
      </p:ext>
    </p:extLst>
  </p:cSld>
  <p:clrMapOvr>
    <a:masterClrMapping/>
  </p:clrMapOvr>
</p:sld>
</file>

<file path=ppt/theme/theme1.xml><?xml version="1.0" encoding="utf-8"?>
<a:theme xmlns:a="http://schemas.openxmlformats.org/drawingml/2006/main" name="Personalizado">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89_TF78853419_Win32" id="{854A30D2-9E34-488C-9C98-B452D2CBAD89}" vid="{DA39436B-3821-44D5-9B65-C78155AED97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{25515599-3913-4507-82B5-A81E73D57D88}tf78853419_win32</Template>
  <TotalTime>240</TotalTime>
  <Words>1729</Words>
  <Application>Microsoft Office PowerPoint</Application>
  <PresentationFormat>Widescreen</PresentationFormat>
  <Paragraphs>229</Paragraphs>
  <Slides>24</Slides>
  <Notes>24</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24</vt:i4>
      </vt:variant>
    </vt:vector>
  </HeadingPairs>
  <TitlesOfParts>
    <vt:vector size="32" baseType="lpstr">
      <vt:lpstr>Arial</vt:lpstr>
      <vt:lpstr>Calibri</vt:lpstr>
      <vt:lpstr>CIDFont+F1</vt:lpstr>
      <vt:lpstr>Franklin Gothic Book</vt:lpstr>
      <vt:lpstr>Franklin Gothic Demi</vt:lpstr>
      <vt:lpstr>Times New Roman</vt:lpstr>
      <vt:lpstr>Trebuchet MS</vt:lpstr>
      <vt:lpstr>Personalizado</vt:lpstr>
      <vt:lpstr>Introdução a Banco de Dados</vt:lpstr>
      <vt:lpstr>Agenda</vt:lpstr>
      <vt:lpstr>Dados, Informação e Conhecimento </vt:lpstr>
      <vt:lpstr>Banco de Dados</vt:lpstr>
      <vt:lpstr>Banco de Dados</vt:lpstr>
      <vt:lpstr>Sistema de Gerência de Banco de Dados (SGBD)</vt:lpstr>
      <vt:lpstr>Sistema de Gerência de Banco de Dados (SGBD)</vt:lpstr>
      <vt:lpstr>Sistema de Gerência de Banco de Dados (SGBD)</vt:lpstr>
      <vt:lpstr>Sistema de Gerência de Banco de Dados (SGBD)</vt:lpstr>
      <vt:lpstr>Sistema de Gerência de Banco de Dados (SGBD)</vt:lpstr>
      <vt:lpstr>Modelos de Dados e Arquitetura de um SGBD</vt:lpstr>
      <vt:lpstr>Modelos de Dados e  Arquitetura de um SGBD</vt:lpstr>
      <vt:lpstr>Modelos Conceituais</vt:lpstr>
      <vt:lpstr>Modelos Conceituais</vt:lpstr>
      <vt:lpstr>Modelagem de Dados Lógica</vt:lpstr>
      <vt:lpstr>Modelagem de Dados Lógica</vt:lpstr>
      <vt:lpstr>Modelagem de Dados Física</vt:lpstr>
      <vt:lpstr>Modelagem de Dados Física</vt:lpstr>
      <vt:lpstr>Modelagem de Dados Física</vt:lpstr>
      <vt:lpstr>Biblioteca Virtual Vamos a Prática</vt:lpstr>
      <vt:lpstr>Biblioteca Virtual  Modelo Conceitual</vt:lpstr>
      <vt:lpstr>Biblioteca Virtual  Modelo Lógico</vt:lpstr>
      <vt:lpstr>Biblioteca Virtual  Modelo Físico</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Emmanoel Monteiro de Sousa Junior</dc:creator>
  <cp:lastModifiedBy>Emmanoel Monteiro de Sousa Junior</cp:lastModifiedBy>
  <cp:revision>19</cp:revision>
  <dcterms:created xsi:type="dcterms:W3CDTF">2024-11-06T17:53:21Z</dcterms:created>
  <dcterms:modified xsi:type="dcterms:W3CDTF">2024-11-10T00:40:01Z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