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09" r:id="rId7"/>
    <p:sldId id="423" r:id="rId8"/>
    <p:sldId id="432" r:id="rId9"/>
    <p:sldId id="411" r:id="rId10"/>
    <p:sldId id="414" r:id="rId11"/>
    <p:sldId id="416" r:id="rId12"/>
    <p:sldId id="415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398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17/11/2024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17/11/2024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193F-8380-FA39-A21B-93BD79490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3904EDD-7671-0956-1F1B-997C8A1E0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AF16A36-6382-EC27-894A-C658537E2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AF76D9C-2CB1-E95E-B7AD-DB802856A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67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478E9-A0C6-BFA4-1A7D-CBB46268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9EA6FD7-11AB-A73D-92CA-8CE132A54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4E4270A-FC0F-B51F-32BE-749E459E6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5BE9CA6-38F1-A603-122F-819DC2D79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6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574C-7D6A-2991-0BE3-7EA2194B9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6863B94-A816-0C1D-FB60-E80E88F32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A75E3A8-8279-3832-3A29-06334E876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527721-2B9F-2CC0-3403-C07626CB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39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CA318-669D-2707-EDA5-1E9F95669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9E071D6-B1E0-FA59-C4AA-056AD9ED6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FE5E079-754B-BD8D-F3AF-9EF953CAE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CBB92B-AEFE-8B27-FDF2-FB8292695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433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BD4E-9226-8960-C756-0E8828DF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017A2F3-70A3-564E-D061-A8529417C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777E7D7-24E3-57D3-4431-5A966E760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61DEC07-C232-5279-A994-096E9A671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5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40D5C-39EC-57CC-6AEB-B7CD853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FFDFF36-5C4A-7BA9-C2B8-11C3CDA8A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EA4DE54-9518-C47D-F571-5882CE4B9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E6CC72C-472A-6E5A-385C-D0040721D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844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A2C3D-5DEE-2230-B9D6-E7CAE047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C598A3-DC60-BA2C-987A-C9F60DB8B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4ABEB58-76E7-3F2C-9B57-D1BAD6B27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D4F3CD5-D8CB-49B4-86F8-E4D582BB3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46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B0DA5-5EA9-C2F5-91F3-AB8E6CA0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2864B8F-F00B-22E1-95EF-571816367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DC396B3-4264-A18D-E8C6-51EDB0F0F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314CD5-F7C7-0E92-AA8C-E0FB788BA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04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06D4D-4F49-8DF9-200A-E1FF33BA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02FA41-A397-92A7-5771-9274C4110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1084D0A-FE2E-55BE-3191-CAEBD7A64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6EB35C-DE73-06CA-2870-4720C3E37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54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5F3BC-3A5E-CFE8-B625-CB692D54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156997-1B77-8819-3885-4BDCD499D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434B46D-9847-797C-CA3B-124A315CF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AF31FE5-BD4C-83FE-550B-141386DB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841C9-EAED-3881-299A-4E5E552E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1372A4F-E2E0-2A99-5F67-CF0480B8A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D2566AF-48E0-9B47-2C01-06B3E9B7F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8CA47E0-B46B-1545-61BA-6326B2A8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56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437-8B32-BFEC-AEE3-230879C0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CCECAD8-ED61-3D3A-0E22-B6F555AD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30288D9-CA71-1566-6681-F0324F73F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9A2912-F135-F7A3-D7F5-4E26E7320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29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CC462-16F6-73D4-16F6-0F20FA6F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78CF9FF-D0D0-AEAB-5F2D-6D26FCB78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DDAF3D2-ECBE-B19C-921F-D78014C97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56981DF-52AB-BF2F-6C01-0EBAA7B14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83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187553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/>
              <a:t>Linguagem SQL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B4AF-E3D2-01BA-1047-027DE8AD3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EE68D6-8390-DD08-F1B8-DB1C0845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DDL - Linguagem de Definição de Dados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8E8A2E6-D8EC-0A7B-2962-7D96D8C6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01BDC31-EB2B-79BA-7AF8-AB34B0BCA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3253D57-3D2D-3693-6114-B6FF6609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08E1DC3A-75D3-E593-5791-7C88C039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3EBE5BF-650F-F127-0D09-C907502E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7A9BFD-98F4-24F8-57E7-8E0C149319B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A799B7-9685-6820-687D-115DB9DF2183}"/>
              </a:ext>
            </a:extLst>
          </p:cNvPr>
          <p:cNvSpPr txBox="1"/>
          <p:nvPr/>
        </p:nvSpPr>
        <p:spPr>
          <a:xfrm>
            <a:off x="4088619" y="2531671"/>
            <a:ext cx="596978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solidFill>
                  <a:schemeClr val="bg1"/>
                </a:solidFill>
                <a:latin typeface="CIDFont+F1"/>
              </a:rPr>
              <a:t>CREATE </a:t>
            </a:r>
            <a:r>
              <a:rPr lang="pt-BR" sz="2400" i="1" dirty="0">
                <a:solidFill>
                  <a:schemeClr val="bg1"/>
                </a:solidFill>
                <a:latin typeface="CIDFont+F1"/>
              </a:rPr>
              <a:t>TABLE</a:t>
            </a:r>
            <a:r>
              <a:rPr lang="pt-BR" sz="2400" b="1" i="1" dirty="0">
                <a:solidFill>
                  <a:schemeClr val="bg1"/>
                </a:solidFill>
                <a:latin typeface="CIDFont+F1"/>
              </a:rPr>
              <a:t> Livro (</a:t>
            </a:r>
          </a:p>
          <a:p>
            <a:pPr>
              <a:lnSpc>
                <a:spcPct val="150000"/>
              </a:lnSpc>
            </a:pPr>
            <a:r>
              <a:rPr lang="pt-BR" sz="2400" i="1" dirty="0">
                <a:solidFill>
                  <a:schemeClr val="bg1"/>
                </a:solidFill>
                <a:latin typeface="CIDFont+F1"/>
              </a:rPr>
              <a:t>    id INT AUTO_INCREMENT PRIMARY KEY,</a:t>
            </a:r>
          </a:p>
          <a:p>
            <a:pPr>
              <a:lnSpc>
                <a:spcPct val="150000"/>
              </a:lnSpc>
            </a:pPr>
            <a:r>
              <a:rPr lang="pt-BR" sz="2400" i="1" dirty="0">
                <a:solidFill>
                  <a:schemeClr val="bg1"/>
                </a:solidFill>
                <a:latin typeface="CIDFont+F1"/>
              </a:rPr>
              <a:t>    titulo VARCHAR(255) NOT NULL,</a:t>
            </a:r>
          </a:p>
          <a:p>
            <a:pPr>
              <a:lnSpc>
                <a:spcPct val="150000"/>
              </a:lnSpc>
            </a:pPr>
            <a:r>
              <a:rPr lang="pt-BR" sz="2400" i="1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sz="2400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sz="2400" i="1" dirty="0">
                <a:solidFill>
                  <a:schemeClr val="bg1"/>
                </a:solidFill>
                <a:latin typeface="CIDFont+F1"/>
              </a:rPr>
              <a:t> INT,</a:t>
            </a:r>
          </a:p>
          <a:p>
            <a:pPr>
              <a:lnSpc>
                <a:spcPct val="150000"/>
              </a:lnSpc>
            </a:pPr>
            <a:r>
              <a:rPr lang="pt-BR" sz="2400" i="1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sz="2400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sz="2400" i="1" dirty="0">
                <a:solidFill>
                  <a:schemeClr val="bg1"/>
                </a:solidFill>
                <a:latin typeface="CIDFont+F1"/>
              </a:rPr>
              <a:t> VARCHAR(100)</a:t>
            </a:r>
          </a:p>
          <a:p>
            <a:pPr>
              <a:lnSpc>
                <a:spcPct val="150000"/>
              </a:lnSpc>
            </a:pPr>
            <a:r>
              <a:rPr lang="pt-BR" sz="2400" b="1" i="1" dirty="0">
                <a:solidFill>
                  <a:schemeClr val="bg1"/>
                </a:solidFill>
                <a:latin typeface="CIDFont+F1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749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5A46-7E33-A8C3-964A-86C09337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66A4E6-FF7C-26DE-D295-6F1E69FC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DDL - Linguagem de Definição de Dados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88979D2-292F-22D5-A5A1-DA7950D3C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57B876E2-3CD6-6996-9A90-5A39FEE3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35D708C5-9B17-E80B-DC65-96CC49971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849410EC-5F56-4159-3763-5607B9B4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8FC7E91-15B3-4266-FD12-75486BA8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403B6-2294-31CC-438D-E02D38932FE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D8D6F7-9257-194E-4EEC-DA1F42608356}"/>
              </a:ext>
            </a:extLst>
          </p:cNvPr>
          <p:cNvSpPr txBox="1"/>
          <p:nvPr/>
        </p:nvSpPr>
        <p:spPr>
          <a:xfrm>
            <a:off x="2592328" y="2373860"/>
            <a:ext cx="84220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Adiciona uma coluna editora à tabela Livro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ALTER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TABLE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ADD COLUMN editora VARCHAR(255);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Altera o tamanho do campo titulo para 500 caracteres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ALTER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MODIFY COLUMN titulo VARCHAR(500);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Renomeia a coluna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para categoria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ALTER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CHANGE COLUMN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categoria VARCHAR(100);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Adiciona uma restrição UNIQUE à coluna titulo</a:t>
            </a:r>
          </a:p>
          <a:p>
            <a:pPr>
              <a:lnSpc>
                <a:spcPct val="150000"/>
              </a:lnSpc>
            </a:pPr>
            <a:r>
              <a:rPr lang="fr-FR" b="1" i="1" dirty="0">
                <a:solidFill>
                  <a:schemeClr val="bg1"/>
                </a:solidFill>
                <a:latin typeface="CIDFont+F1"/>
              </a:rPr>
              <a:t>	ALTER</a:t>
            </a:r>
            <a:r>
              <a:rPr lang="fr-FR" i="1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fr-FR" b="1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fr-FR" i="1" dirty="0">
                <a:solidFill>
                  <a:schemeClr val="bg1"/>
                </a:solidFill>
                <a:latin typeface="CIDFont+F1"/>
              </a:rPr>
              <a:t> ADD CONSTRAINT UNIQUE (titulo);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/>
                </a:solidFill>
                <a:latin typeface="CIDFont+F1"/>
              </a:rPr>
              <a:t>Remove a coluna editora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ALTER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TABLE Livro DROP COLUMN editora;</a:t>
            </a:r>
          </a:p>
          <a:p>
            <a:endParaRPr lang="pt-BR" b="1" i="1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180861-7EFE-3DFA-E7DA-9F4FB69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 uma restrição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UNIQUE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à coluna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titulo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2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BC677-8C31-3586-C6A9-EBCAD3EE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6D038FE-6D7A-7AE8-22BB-160D9BC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DDL - Linguagem de Definição de Dados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ADAACF-9704-4E5E-9089-64160CE0F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AD083C62-BF58-0A61-B3C7-D2BCFF2A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27B9E2DF-8C70-04CB-8596-BB7F9FD05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07C3B05E-C81E-7F58-5B7E-272D24517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6D95F63-0F9C-A1FF-221F-681259BE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D7681B-C2AE-39F4-6688-B2BBD73F146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9731BA-5434-4E06-5EB9-38FD0E40E843}"/>
              </a:ext>
            </a:extLst>
          </p:cNvPr>
          <p:cNvSpPr txBox="1"/>
          <p:nvPr/>
        </p:nvSpPr>
        <p:spPr>
          <a:xfrm>
            <a:off x="2592328" y="2373860"/>
            <a:ext cx="842203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Renomeia a tabela Livro para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Biblioteca_Livros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RENAME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TABLE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TO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Biblioteca_Livros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Remove completamente a tabela Livro do banco de dados</a:t>
            </a:r>
          </a:p>
          <a:p>
            <a:pPr>
              <a:lnSpc>
                <a:spcPct val="150000"/>
              </a:lnSpc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	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DROP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;</a:t>
            </a:r>
          </a:p>
          <a:p>
            <a:pPr>
              <a:lnSpc>
                <a:spcPct val="150000"/>
              </a:lnSpc>
            </a:pPr>
            <a:endParaRPr lang="pt-BR" b="1" i="1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DECD41-9DD6-8F42-2D21-505077E2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 uma restrição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UNIQUE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à coluna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titulo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9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0E3D-CA13-57A1-7520-30DDD556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7D067F-C095-F231-712F-F677528C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DML - Linguagem de Manipulação de Dados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991D44F-5398-8A34-CBCA-3BD9F68E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847CFEF1-4E7F-6E79-4B22-8A72629B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A26F3DB-04F7-2073-BB2E-893E8DDE7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780F7A00-3C52-2397-64DB-36A5AB68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EBA76C5-2F39-84C6-5E63-9F789906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1C97CDF-7141-56E6-6DB1-CD451D7885D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AC7B6E-1DAA-58CE-2213-961219004997}"/>
              </a:ext>
            </a:extLst>
          </p:cNvPr>
          <p:cNvSpPr txBox="1"/>
          <p:nvPr/>
        </p:nvSpPr>
        <p:spPr>
          <a:xfrm>
            <a:off x="594360" y="24181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latin typeface="CIDFont+F1"/>
              </a:rPr>
              <a:t>Para a manipulação de dados no banco, temos como comandos da linguagem SQL o INSERT, UPDATE e DELETE, os quais inserem, atualizam e removem dados, respectivamente.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712722-24E9-8663-5822-E678154BA0CC}"/>
              </a:ext>
            </a:extLst>
          </p:cNvPr>
          <p:cNvSpPr txBox="1"/>
          <p:nvPr/>
        </p:nvSpPr>
        <p:spPr>
          <a:xfrm>
            <a:off x="4259651" y="3796879"/>
            <a:ext cx="4861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INSERT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INTO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destino [(campo1[, campo2[, ...]])]</a:t>
            </a: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VALUES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(valor1[, valor2[, ...])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UPDATE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tabela</a:t>
            </a: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SET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valornovo</a:t>
            </a:r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WHERE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critério;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DELETE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[tabela.*]</a:t>
            </a: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tabela</a:t>
            </a: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WHERE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critério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77241E-FD43-29F4-DB6E-55E9C46BC723}"/>
              </a:ext>
            </a:extLst>
          </p:cNvPr>
          <p:cNvSpPr txBox="1"/>
          <p:nvPr/>
        </p:nvSpPr>
        <p:spPr>
          <a:xfrm>
            <a:off x="1693312" y="3884141"/>
            <a:ext cx="17995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i="1" spc="300" dirty="0">
                <a:latin typeface="CIDFont+F1"/>
              </a:rPr>
              <a:t>Exemplo:</a:t>
            </a:r>
            <a:endParaRPr lang="pt-BR" i="1" spc="300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417635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7A37-E3E9-414B-A54E-C6A6757D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BA4D428-8340-B6FD-A616-93F54B7A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DML - Linguagem de Manipulação de Dados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4705AFE-773D-2831-67B8-CDCAB5E1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AC6E63B-1CA5-428E-5121-BDAE38E1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DA19F4F0-C483-D640-C42D-497D5C464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1E76ACD1-E08E-CBBD-A90F-08BF1C687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6FCF6AD-0D3D-A257-B010-1381DB3EA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2CEC4B-7D6E-01AA-48F6-4B5AA02C27B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C864-98F7-E3CA-5E0A-1CE04C45B67B}"/>
              </a:ext>
            </a:extLst>
          </p:cNvPr>
          <p:cNvSpPr txBox="1"/>
          <p:nvPr/>
        </p:nvSpPr>
        <p:spPr>
          <a:xfrm>
            <a:off x="2592328" y="2373860"/>
            <a:ext cx="84220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Insere um novo registro na tabela Livro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INSERT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INTO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Livro (titulo,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	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VALUES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('Dom Quixote', 1605, 'Romance’);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Atualiza o gênero do livro com id = 1 para "Clássico".</a:t>
            </a:r>
          </a:p>
          <a:p>
            <a:pPr>
              <a:lnSpc>
                <a:spcPct val="150000"/>
              </a:lnSpc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	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UPDATE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SET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= 'Clássico'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WHERE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id = 1;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Exclui o registro do livro com id = 1</a:t>
            </a:r>
          </a:p>
          <a:p>
            <a:r>
              <a:rPr lang="en-US" b="1" i="1" dirty="0">
                <a:solidFill>
                  <a:schemeClr val="bg1"/>
                </a:solidFill>
                <a:latin typeface="CIDFont+F1"/>
              </a:rPr>
              <a:t>	DELETE FROM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Livro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 WHERE 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id = 1;</a:t>
            </a:r>
            <a:endParaRPr lang="pt-BR" i="1" dirty="0">
              <a:solidFill>
                <a:schemeClr val="bg1"/>
              </a:solidFill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278173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52BE-4F18-670C-6AD4-249D5C36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DCF116-D182-CD36-67E0-C205F80F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DQL - Linguagem de Consulta de Dados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653621-8E38-6F8C-582A-2CBDC27E2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FB9EB6E0-1E09-CC18-E3C7-06148392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0AA19296-1CA9-40E5-1402-70E6D36BE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6F50FA53-3E2E-20BE-2C58-299429D1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EC8331A-EC00-FC6C-3B60-284C3722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ABBCA6-1E19-FEF3-8747-EE205408B80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ACA2F-9993-3CA1-FCBF-C611C5D71937}"/>
              </a:ext>
            </a:extLst>
          </p:cNvPr>
          <p:cNvSpPr txBox="1"/>
          <p:nvPr/>
        </p:nvSpPr>
        <p:spPr>
          <a:xfrm>
            <a:off x="594359" y="2418112"/>
            <a:ext cx="88682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latin typeface="CIDFont+F1"/>
              </a:rPr>
              <a:t>usada para consultar dados em um banco de dados relacional. A principal instrução da DQL é o comando SELECT, que permite recuperar informações das tabelas com base em critérios específicos. Embora tecnicamente o SELECT seja classificado como parte da SQL, alguns especialistas e documentações o destacam separadamente como DQL devido ao seu foco exclusivo na consulta de dados.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5D127A-B500-FF5A-415E-DCC2D9B028C6}"/>
              </a:ext>
            </a:extLst>
          </p:cNvPr>
          <p:cNvSpPr txBox="1"/>
          <p:nvPr/>
        </p:nvSpPr>
        <p:spPr>
          <a:xfrm>
            <a:off x="4071237" y="3936914"/>
            <a:ext cx="4861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SELECT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campos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FROM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tabela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titulo,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Livro;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98332-58EB-BF2F-2F60-C262129AFD0A}"/>
              </a:ext>
            </a:extLst>
          </p:cNvPr>
          <p:cNvSpPr txBox="1"/>
          <p:nvPr/>
        </p:nvSpPr>
        <p:spPr>
          <a:xfrm>
            <a:off x="1715470" y="4077759"/>
            <a:ext cx="17995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i="1" spc="300" dirty="0">
                <a:latin typeface="CIDFont+F1"/>
              </a:rPr>
              <a:t>Exemplo:</a:t>
            </a:r>
            <a:endParaRPr lang="pt-BR" i="1" spc="300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45236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95AF-955D-14DC-D52F-872395AB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20C879-B111-9BF5-CCA5-8C13B32B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DQL - Linguagem de Consulta de Dados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1E055F4-FA9E-EF0B-DDBD-971FBB55A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049C01EA-3359-A96D-A491-AF527F5E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74B4DB4F-439E-B4D9-49ED-5355B7B3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A09FEEB5-1154-AD51-30E3-6A69374CB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0580C89-8767-CD40-C11D-257345CE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138007-C6E2-A69B-0A34-B877405DDAE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C18C15-FF9B-6740-C6CF-DF9D23F836E5}"/>
              </a:ext>
            </a:extLst>
          </p:cNvPr>
          <p:cNvSpPr txBox="1"/>
          <p:nvPr/>
        </p:nvSpPr>
        <p:spPr>
          <a:xfrm>
            <a:off x="2592328" y="2373860"/>
            <a:ext cx="842203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Filtrar registros com WHERE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SELECT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titulo,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FROM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WHERE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&gt; 2000;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Ordenar registros com ORDER BY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SELECT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titulo,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FROM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Livro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ORDER BY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ano_publicacao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DESC;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Usar funções agregadas</a:t>
            </a:r>
          </a:p>
          <a:p>
            <a:pPr>
              <a:lnSpc>
                <a:spcPct val="150000"/>
              </a:lnSpc>
            </a:pPr>
            <a:r>
              <a:rPr lang="pt-BR" b="1" i="1" dirty="0">
                <a:solidFill>
                  <a:schemeClr val="bg1"/>
                </a:solidFill>
                <a:latin typeface="CIDFont+F1"/>
              </a:rPr>
              <a:t>	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SELECT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, COUNT(*) AS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total_livros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FROM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Livro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 GROUP BY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Aplicar condições em grupos com HAVING</a:t>
            </a:r>
          </a:p>
          <a:p>
            <a:pPr>
              <a:lnSpc>
                <a:spcPct val="150000"/>
              </a:lnSpc>
            </a:pPr>
            <a:r>
              <a:rPr lang="fr-FR" b="1" i="1" dirty="0">
                <a:solidFill>
                  <a:schemeClr val="bg1"/>
                </a:solidFill>
                <a:latin typeface="CIDFont+F1"/>
              </a:rPr>
              <a:t>	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SELECT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, COUNT(*) AS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total_livros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FROM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Livro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bg1"/>
                </a:solidFill>
                <a:latin typeface="CIDFont+F1"/>
              </a:rPr>
              <a:t>	GROUP BY </a:t>
            </a:r>
            <a:r>
              <a:rPr lang="en-US" i="1" dirty="0" err="1">
                <a:solidFill>
                  <a:schemeClr val="bg1"/>
                </a:solidFill>
                <a:latin typeface="CIDFont+F1"/>
              </a:rPr>
              <a:t>genero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 HAVING 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COUNT(*) &gt; 5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;</a:t>
            </a:r>
            <a:endParaRPr lang="fr-FR" i="1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1636B7-6824-704A-EEED-0CCEA98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 uma restrição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UNIQUE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à coluna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titulo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3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59678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 importância do SQL na era digital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Organização da linguagem SQL 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DDL - Linguagem de Definição de Dados 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DML - Linguagem de Manipulação de Dados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DQL - Linguagem de Consulta de Dados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A importância do SQL na era digital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50576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O SQL foi desenvolvido na década de 1970 por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Donald D. </a:t>
            </a:r>
            <a:r>
              <a:rPr lang="pt-BR" b="1" i="1" dirty="0" err="1">
                <a:solidFill>
                  <a:schemeClr val="bg1"/>
                </a:solidFill>
                <a:latin typeface="CIDFont+F1"/>
              </a:rPr>
              <a:t>Chamberlin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e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Raymond F. </a:t>
            </a:r>
            <a:r>
              <a:rPr lang="pt-BR" b="1" i="1" dirty="0" err="1">
                <a:solidFill>
                  <a:schemeClr val="bg1"/>
                </a:solidFill>
                <a:latin typeface="CIDFont+F1"/>
              </a:rPr>
              <a:t>Boyce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nos laboratórios da IBM.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A necessidade de uma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linguagem estruturada para interagir com bancos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de dados foi percebida e, a partir dessa ideia, surgiu o SQL, que foi adotado como um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padrão pela ANSI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(American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National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Standards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Institute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) em 1986.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SQL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é a sigla para “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Structured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Query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Language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”, que em português significa “Linguagem de Consulta Estruturada”.</a:t>
            </a:r>
          </a:p>
        </p:txBody>
      </p:sp>
      <p:pic>
        <p:nvPicPr>
          <p:cNvPr id="1028" name="Picture 4" descr="Raymond F. Boyce – Wikipédia, a enciclopédia livre">
            <a:extLst>
              <a:ext uri="{FF2B5EF4-FFF2-40B4-BE49-F238E27FC236}">
                <a16:creationId xmlns:a16="http://schemas.microsoft.com/office/drawing/2014/main" id="{97D2FDF4-B2A2-F28D-55FE-D44F0C98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9" y="2195511"/>
            <a:ext cx="1847849" cy="25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tory of two Genius Scientists Behind SQL - Your Tech Story">
            <a:extLst>
              <a:ext uri="{FF2B5EF4-FFF2-40B4-BE49-F238E27FC236}">
                <a16:creationId xmlns:a16="http://schemas.microsoft.com/office/drawing/2014/main" id="{B3F403D6-6F8A-034F-6B68-0881E92A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50" y="2195511"/>
            <a:ext cx="2019022" cy="25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EFE3DA-5602-1109-8053-B79975FC5BEB}"/>
              </a:ext>
            </a:extLst>
          </p:cNvPr>
          <p:cNvSpPr txBox="1"/>
          <p:nvPr/>
        </p:nvSpPr>
        <p:spPr>
          <a:xfrm>
            <a:off x="7758549" y="4697154"/>
            <a:ext cx="192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Raymond F.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Boyce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C47F59-9607-1B19-51F6-534C99F35520}"/>
              </a:ext>
            </a:extLst>
          </p:cNvPr>
          <p:cNvSpPr txBox="1"/>
          <p:nvPr/>
        </p:nvSpPr>
        <p:spPr>
          <a:xfrm>
            <a:off x="5467488" y="4697154"/>
            <a:ext cx="227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Donald D.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Chamberlin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76B6-FAA9-8880-43E1-61502BFC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1052C-1A95-AE7E-AC28-F567C1FC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A importância do SQL na era digital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E44E7ED-0F3D-6376-CBF7-C4A57EE5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51F91E-29AF-D5DC-2CB5-0912947EBD0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22131-C6C1-A89E-FC46-53DB681D5A81}"/>
              </a:ext>
            </a:extLst>
          </p:cNvPr>
          <p:cNvSpPr txBox="1"/>
          <p:nvPr/>
        </p:nvSpPr>
        <p:spPr>
          <a:xfrm>
            <a:off x="484177" y="2296497"/>
            <a:ext cx="50576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No momento em que vivemos e com o crescimento massivo de dados na era digital, as empresas precisam de maneiras eficientes de gerenciar todo esse volume de dados e informações.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O SQL surge como a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solução ideal para realizar tarefas como inserção, atualização, exclusão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e consulta de dados em grandes volumes.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Desde pequenas startups até grandes corporações, o SQL é amplamente utilizado para garantir que os dados sejam armazenados e recuperados de forma eficaz.</a:t>
            </a:r>
          </a:p>
        </p:txBody>
      </p:sp>
      <p:pic>
        <p:nvPicPr>
          <p:cNvPr id="1028" name="Picture 4" descr="Raymond F. Boyce – Wikipédia, a enciclopédia livre">
            <a:extLst>
              <a:ext uri="{FF2B5EF4-FFF2-40B4-BE49-F238E27FC236}">
                <a16:creationId xmlns:a16="http://schemas.microsoft.com/office/drawing/2014/main" id="{45E6140F-1EC3-3E79-9C9C-BE500218C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9" y="2195511"/>
            <a:ext cx="1847849" cy="25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tory of two Genius Scientists Behind SQL - Your Tech Story">
            <a:extLst>
              <a:ext uri="{FF2B5EF4-FFF2-40B4-BE49-F238E27FC236}">
                <a16:creationId xmlns:a16="http://schemas.microsoft.com/office/drawing/2014/main" id="{50C1BA57-F29C-9068-378B-CCDAE3A4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50" y="2195511"/>
            <a:ext cx="2019022" cy="25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4BA6A5-404E-1973-70D9-E8DF0DAF7118}"/>
              </a:ext>
            </a:extLst>
          </p:cNvPr>
          <p:cNvSpPr txBox="1"/>
          <p:nvPr/>
        </p:nvSpPr>
        <p:spPr>
          <a:xfrm>
            <a:off x="7758549" y="4697154"/>
            <a:ext cx="192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Raymond F.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Boyce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6A9D21-0672-2654-BFFC-E5D34982D567}"/>
              </a:ext>
            </a:extLst>
          </p:cNvPr>
          <p:cNvSpPr txBox="1"/>
          <p:nvPr/>
        </p:nvSpPr>
        <p:spPr>
          <a:xfrm>
            <a:off x="5467488" y="4697154"/>
            <a:ext cx="227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Donald D.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Chamberlin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66DB-2F66-73A4-F50B-A0EE55C2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municado | UNINASSAU">
            <a:extLst>
              <a:ext uri="{FF2B5EF4-FFF2-40B4-BE49-F238E27FC236}">
                <a16:creationId xmlns:a16="http://schemas.microsoft.com/office/drawing/2014/main" id="{2D27D059-C9E8-13BC-C0F2-513F6899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72341E-AE30-CFD6-4B4E-CACA5C149A9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0244" name="Picture 4" descr="SGBDs Mais Usados no Mundo - Top 10 Sistemas Mais Usados!">
            <a:extLst>
              <a:ext uri="{FF2B5EF4-FFF2-40B4-BE49-F238E27FC236}">
                <a16:creationId xmlns:a16="http://schemas.microsoft.com/office/drawing/2014/main" id="{7FF1A92B-10C7-40FA-DCDF-143E4F4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6" y="150215"/>
            <a:ext cx="11958888" cy="58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8C51D-E253-00DA-58C4-BF745219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49C5D-2453-86AE-75DF-A6A0E589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Organização  da linguagem SQL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DFAA26-3FE4-8342-4473-BE3C3D0CB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118436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000" b="0" dirty="0"/>
              <a:t>linguagem SQL é organizada em subconjuntos, cada um com propósitos bem definidos </a:t>
            </a:r>
          </a:p>
        </p:txBody>
      </p:sp>
      <p:pic>
        <p:nvPicPr>
          <p:cNvPr id="6" name="Picture 2" descr="Comunicado | UNINASSAU">
            <a:extLst>
              <a:ext uri="{FF2B5EF4-FFF2-40B4-BE49-F238E27FC236}">
                <a16:creationId xmlns:a16="http://schemas.microsoft.com/office/drawing/2014/main" id="{3B3FB3D4-5041-AD66-75C4-B38A5778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CC2FCD-4B29-E361-D43C-6B242CBAA84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2050" name="Picture 2" descr="Programação em Banco de Dados">
            <a:extLst>
              <a:ext uri="{FF2B5EF4-FFF2-40B4-BE49-F238E27FC236}">
                <a16:creationId xmlns:a16="http://schemas.microsoft.com/office/drawing/2014/main" id="{2D858CB1-8947-D4C8-82AC-F643C80D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308389"/>
            <a:ext cx="4414727" cy="42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70FD-2252-99D6-4280-CDA91CAB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507E87-E4DD-9D7E-21C3-794AF220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Organização  da linguagem SQL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1E56FB5-F771-0F32-ADE6-EAFB3FCCB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DDC463C9-6393-CF44-B96D-9D138377C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4C78DC4B-C1A8-108A-E553-A591F366E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90A8747A-C5DA-C3BD-9C1C-91DFCC792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3C10399-1EFF-02CB-AC0A-1AF499BD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151E409-69F9-7C91-F65D-25A9B9CBD1B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AD5AB8-8F7A-BC4D-73DB-C3014C1DFF07}"/>
              </a:ext>
            </a:extLst>
          </p:cNvPr>
          <p:cNvSpPr txBox="1"/>
          <p:nvPr/>
        </p:nvSpPr>
        <p:spPr>
          <a:xfrm>
            <a:off x="2343462" y="2226473"/>
            <a:ext cx="9640144" cy="414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5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DQL -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Linguagem de Consulta de Dados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 Define o comando utilizado para que possamos consultar (SELECT) os dados armazenados no banco;</a:t>
            </a:r>
          </a:p>
          <a:p>
            <a:pPr marL="285750" indent="-285750" algn="just">
              <a:lnSpc>
                <a:spcPts val="255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DML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- Linguagem de Manipulação de Dados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 Define os comandos utilizados para manipulação de dados no banco (INSERT, UPDATE e DELETE);</a:t>
            </a:r>
          </a:p>
          <a:p>
            <a:pPr marL="285750" indent="-285750" algn="just">
              <a:lnSpc>
                <a:spcPts val="255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DDL -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Linguagem de Definição de Dados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 Define os comandos utilizados para criação (CREATE) de tabelas,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views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, índices, atualização dessas estruturas (ALTER), assim como a remoção (DROP);</a:t>
            </a:r>
          </a:p>
          <a:p>
            <a:pPr marL="285750" indent="-285750" algn="just">
              <a:lnSpc>
                <a:spcPts val="255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DCL -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Linguagem de Controle de Dados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 Define os comandos utilizados para controlar o acesso aos dados do banco, adicionando (GRANT) e removendo (REVOKE) permissões de acesso;</a:t>
            </a:r>
          </a:p>
          <a:p>
            <a:pPr marL="285750" indent="-285750" algn="just">
              <a:lnSpc>
                <a:spcPts val="255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chemeClr val="bg1"/>
                </a:solidFill>
                <a:latin typeface="CIDFont+F1"/>
              </a:rPr>
              <a:t>DTL -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Linguagem de Transação de Dados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 Define os comandos utilizados para gerenciar as transações executadas no banco de dados, como iniciar (BEGIN) uma transação, confirmá-la (COMMIT) ou desfazê-la (ROLLBACK).</a:t>
            </a:r>
          </a:p>
        </p:txBody>
      </p:sp>
    </p:spTree>
    <p:extLst>
      <p:ext uri="{BB962C8B-B14F-4D97-AF65-F5344CB8AC3E}">
        <p14:creationId xmlns:p14="http://schemas.microsoft.com/office/powerpoint/2010/main" val="269601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68F3E-D34F-5FFB-95D3-4448D4D5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F435-F585-9A20-06AE-CDD0CA3B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CIDFont+F1"/>
              </a:rPr>
              <a:t>Organização  da linguagem SQL </a:t>
            </a:r>
            <a:endParaRPr lang="pt-BR" dirty="0"/>
          </a:p>
        </p:txBody>
      </p:sp>
      <p:pic>
        <p:nvPicPr>
          <p:cNvPr id="10" name="Picture 2" descr="Comunicado | UNINASSAU">
            <a:extLst>
              <a:ext uri="{FF2B5EF4-FFF2-40B4-BE49-F238E27FC236}">
                <a16:creationId xmlns:a16="http://schemas.microsoft.com/office/drawing/2014/main" id="{22AA7608-2AE5-DC2A-9830-A7B3F420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4331EF-E578-60F8-1B05-A7F404FE72E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Picture 2" descr="Subdivisões da linguagem SQL">
            <a:extLst>
              <a:ext uri="{FF2B5EF4-FFF2-40B4-BE49-F238E27FC236}">
                <a16:creationId xmlns:a16="http://schemas.microsoft.com/office/drawing/2014/main" id="{0B787ADD-6741-58BF-91B1-777D0172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17" y="2001041"/>
            <a:ext cx="6806256" cy="47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2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88CA-892B-A5E5-D6D9-A1738845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9AC3B6-C8A3-D972-DA1B-5017A036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600" dirty="0"/>
              <a:t>DDL - Linguagem de Definição de Dados 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CC9B828-5B4C-ADBE-37C6-CFB9EBEB6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0156D5C2-580A-50B1-894C-7CF00ED10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BCF13BEB-5671-A293-74CF-2AE996B87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CF29826-8D2D-22F3-D935-66C45A1E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589B471-8BA3-384A-B408-048B636D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494675-E6C4-ED87-CA00-7A2F362B41A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98515E-A42E-09F5-BB61-D9AB590DECC2}"/>
              </a:ext>
            </a:extLst>
          </p:cNvPr>
          <p:cNvSpPr txBox="1"/>
          <p:nvPr/>
        </p:nvSpPr>
        <p:spPr>
          <a:xfrm>
            <a:off x="594360" y="241811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latin typeface="CIDFont+F1"/>
              </a:rPr>
              <a:t>Uma tarefa indispensável, porém realizada com menos frequência, é criar o banco de dados. Em seguida, é natural a criação das tabelas a ele relacionadas. Para isso, lidamos com os comandos CREATE DATABASE e CREATE TABLE da 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AAC67B-D48F-A40D-9DF5-307530B08507}"/>
              </a:ext>
            </a:extLst>
          </p:cNvPr>
          <p:cNvSpPr txBox="1"/>
          <p:nvPr/>
        </p:nvSpPr>
        <p:spPr>
          <a:xfrm>
            <a:off x="3714546" y="3920991"/>
            <a:ext cx="48614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DATABASE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CADASTRO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;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pt-BR" b="1" i="1" dirty="0">
                <a:solidFill>
                  <a:schemeClr val="bg1"/>
                </a:solidFill>
                <a:latin typeface="CIDFont+F1"/>
              </a:rPr>
              <a:t>USE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CADASTRO;</a:t>
            </a:r>
          </a:p>
          <a:p>
            <a:endParaRPr lang="pt-BR" i="1" dirty="0">
              <a:solidFill>
                <a:schemeClr val="bg1"/>
              </a:solidFill>
              <a:latin typeface="CIDFont+F1"/>
            </a:endParaRPr>
          </a:p>
          <a:p>
            <a:r>
              <a:rPr lang="en-US" b="1" i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en-US" b="1" i="1" dirty="0">
                <a:solidFill>
                  <a:schemeClr val="bg1"/>
                </a:solidFill>
                <a:latin typeface="CIDFont+F1"/>
              </a:rPr>
              <a:t>CLIENTE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 (</a:t>
            </a:r>
          </a:p>
          <a:p>
            <a:r>
              <a:rPr lang="en-US" i="1" dirty="0">
                <a:solidFill>
                  <a:schemeClr val="bg1"/>
                </a:solidFill>
                <a:latin typeface="CIDFont+F1"/>
              </a:rPr>
              <a:t>	COD_CLI INT PRIMARY KEY 	NOT NULL,</a:t>
            </a:r>
          </a:p>
          <a:p>
            <a:r>
              <a:rPr lang="en-US" i="1" dirty="0">
                <a:solidFill>
                  <a:schemeClr val="bg1"/>
                </a:solidFill>
                <a:latin typeface="CIDFont+F1"/>
              </a:rPr>
              <a:t>	NOME VARCHAR (50),</a:t>
            </a:r>
          </a:p>
          <a:p>
            <a:r>
              <a:rPr lang="en-US" i="1" dirty="0">
                <a:solidFill>
                  <a:schemeClr val="bg1"/>
                </a:solidFill>
                <a:latin typeface="CIDFont+F1"/>
              </a:rPr>
              <a:t>	SOBRENOME VARCHAR (50)</a:t>
            </a:r>
          </a:p>
          <a:p>
            <a:r>
              <a:rPr lang="en-US" i="1" dirty="0">
                <a:solidFill>
                  <a:schemeClr val="bg1"/>
                </a:solidFill>
                <a:latin typeface="CIDFont+F1"/>
              </a:rPr>
              <a:t>);</a:t>
            </a:r>
            <a:endParaRPr lang="pt-BR" i="1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653966-174C-A2C2-DFB0-D0F80DBA4D27}"/>
              </a:ext>
            </a:extLst>
          </p:cNvPr>
          <p:cNvSpPr txBox="1"/>
          <p:nvPr/>
        </p:nvSpPr>
        <p:spPr>
          <a:xfrm>
            <a:off x="1693312" y="3884141"/>
            <a:ext cx="17995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i="1" spc="300" dirty="0">
                <a:latin typeface="CIDFont+F1"/>
              </a:rPr>
              <a:t>Exemplo:</a:t>
            </a:r>
            <a:endParaRPr lang="pt-BR" i="1" spc="300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16526336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325</TotalTime>
  <Words>1250</Words>
  <Application>Microsoft Office PowerPoint</Application>
  <PresentationFormat>Widescreen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CIDFont+F1</vt:lpstr>
      <vt:lpstr>Franklin Gothic Book</vt:lpstr>
      <vt:lpstr>Franklin Gothic Demi</vt:lpstr>
      <vt:lpstr>Personalizado</vt:lpstr>
      <vt:lpstr>Linguagem SQL</vt:lpstr>
      <vt:lpstr>Agenda</vt:lpstr>
      <vt:lpstr>A importância do SQL na era digital</vt:lpstr>
      <vt:lpstr>A importância do SQL na era digital</vt:lpstr>
      <vt:lpstr>Apresentação do PowerPoint</vt:lpstr>
      <vt:lpstr>Organização  da linguagem SQL </vt:lpstr>
      <vt:lpstr>Organização  da linguagem SQL </vt:lpstr>
      <vt:lpstr>Organização  da linguagem SQL </vt:lpstr>
      <vt:lpstr>DDL - Linguagem de Definição de Dados </vt:lpstr>
      <vt:lpstr>DDL - Linguagem de Definição de Dados </vt:lpstr>
      <vt:lpstr>DDL - Linguagem de Definição de Dados </vt:lpstr>
      <vt:lpstr>DDL - Linguagem de Definição de Dados </vt:lpstr>
      <vt:lpstr>DML - Linguagem de Manipulação de Dados</vt:lpstr>
      <vt:lpstr>DML - Linguagem de Manipulação de Dados</vt:lpstr>
      <vt:lpstr>DQL - Linguagem de Consulta de Dados</vt:lpstr>
      <vt:lpstr>DQL - Linguagem de Consulta de Dados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 de Sousa Junior</cp:lastModifiedBy>
  <cp:revision>28</cp:revision>
  <dcterms:created xsi:type="dcterms:W3CDTF">2024-11-06T17:53:21Z</dcterms:created>
  <dcterms:modified xsi:type="dcterms:W3CDTF">2024-11-17T20:53:36Z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