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433" r:id="rId6"/>
    <p:sldId id="409" r:id="rId7"/>
    <p:sldId id="434" r:id="rId8"/>
    <p:sldId id="435" r:id="rId9"/>
    <p:sldId id="436" r:id="rId10"/>
    <p:sldId id="437" r:id="rId11"/>
    <p:sldId id="438" r:id="rId12"/>
    <p:sldId id="398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26/03/2025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26/03/2025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9D655-3AD0-1528-4B1A-4B439FC9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4544556-3918-7D43-0AF4-549142F58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B4FAD45-294F-5566-60E8-6CA07DE7E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1B61125-D802-ED80-FBF8-5F71DF74B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51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BA2F-63A5-1DA1-34FE-977ACF47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1CFBD92-E2C2-3FA4-B7A3-A0F5F20AA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EB52CBD-8397-63AF-D60B-939D730A9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301FA2D-ADB6-790A-723F-CD908E564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2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8A9F3-9E1E-EEDF-0FD5-E52628F1B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E2EF752-2F2A-C601-4E39-F4CE7C759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9753B05-40AB-C92F-F924-838AEDBC4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7767C59-6396-65F5-617E-B0436E387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22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8391E-7BA8-6704-BF64-0EDA92E91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AD485EB-4C14-FDF3-72FF-DDE7AE23F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21E3871-F29B-806E-95C5-3E295DCE5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915B8EC-1D78-4D2C-7FD4-0D35E4793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856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A0505-FE13-C064-B8DE-3ADC579F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B19E1BC-2713-502C-FC1E-E8B5843CA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59CBF9E-80D3-6D45-4D9A-02FFF2617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A2C80DD-052C-8D7F-42C3-839CDC78D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267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1D519-F956-3DD8-2E44-8E4DAB110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888918F-F042-1F09-BBC4-F6B1CE257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EB6AD83-C7F7-825E-196C-C31D73D73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6C4B134-938A-7BFB-9CB9-4F4F1E849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269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187553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5400" dirty="0"/>
              <a:t>Linguagem SQL</a:t>
            </a:r>
            <a:br>
              <a:rPr lang="pt-BR" sz="5400" dirty="0"/>
            </a:br>
            <a:r>
              <a:rPr lang="pt-BR" sz="3200" dirty="0">
                <a:solidFill>
                  <a:srgbClr val="002060"/>
                </a:solidFill>
              </a:rPr>
              <a:t>Explorando a junção com USING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5711A-E7F6-2388-65B2-77C17EB52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228D0-E910-B78B-84F1-DA50AC97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latin typeface="CIDFont+F1"/>
              </a:rPr>
              <a:t>Organização  da linguagem SQL </a:t>
            </a:r>
            <a:endParaRPr lang="pt-BR" dirty="0"/>
          </a:p>
        </p:txBody>
      </p:sp>
      <p:pic>
        <p:nvPicPr>
          <p:cNvPr id="10" name="Picture 2" descr="Comunicado | UNINASSAU">
            <a:extLst>
              <a:ext uri="{FF2B5EF4-FFF2-40B4-BE49-F238E27FC236}">
                <a16:creationId xmlns:a16="http://schemas.microsoft.com/office/drawing/2014/main" id="{8AA73E71-4BD2-13AA-F54F-C65BE61F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4976BF-F374-7913-72ED-C8D0E958A4FA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4" name="Picture 2" descr="Subdivisões da linguagem SQL">
            <a:extLst>
              <a:ext uri="{FF2B5EF4-FFF2-40B4-BE49-F238E27FC236}">
                <a16:creationId xmlns:a16="http://schemas.microsoft.com/office/drawing/2014/main" id="{8CFFBA65-A93E-AE97-360C-944CD46DE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17" y="2001041"/>
            <a:ext cx="6806256" cy="47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59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r>
              <a:rPr lang="pt-BR" dirty="0">
                <a:solidFill>
                  <a:srgbClr val="002060"/>
                </a:solidFill>
              </a:rPr>
              <a:t>USING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C4EF223-7691-ADF9-0D71-BF43CBA1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DFF13D-AD68-EF35-0C3A-499F629EDB1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484177" y="2296497"/>
            <a:ext cx="97668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IDFont+F1"/>
              </a:rPr>
              <a:t>O termo USING em uma cláusula JOIN é uma forma simplificada de especificar a condição de junção entre tabelas quando as colunas de junção têm o mesmo nome em ambas as tabelas. Ele substitui a sintaxe tradicional ON T1.coluna = T2.coluna, tornando a consulta mais limpa e legível.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3AA80B-CB21-D3B4-C330-4DBFADF2E826}"/>
              </a:ext>
            </a:extLst>
          </p:cNvPr>
          <p:cNvSpPr txBox="1"/>
          <p:nvPr/>
        </p:nvSpPr>
        <p:spPr>
          <a:xfrm>
            <a:off x="594360" y="4037815"/>
            <a:ext cx="9656618" cy="12880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SELECT * 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FROM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T1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LEFT JOIN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T2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USING (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CHAVE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);  </a:t>
            </a:r>
            <a:r>
              <a:rPr lang="pt-BR" i="1" dirty="0">
                <a:solidFill>
                  <a:schemeClr val="bg1">
                    <a:lumMod val="85000"/>
                    <a:lumOff val="15000"/>
                  </a:schemeClr>
                </a:solidFill>
                <a:latin typeface="CIDFont+F1"/>
              </a:rPr>
              <a:t>-- CHAVE é o nome da coluna comum em T1 e T2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C2587-2714-071B-B5AC-ABD18C01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97E3D2D-F4E3-CDEB-D126-4B42E8A1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r>
              <a:rPr lang="pt-BR" dirty="0">
                <a:solidFill>
                  <a:srgbClr val="002060"/>
                </a:solidFill>
              </a:rPr>
              <a:t>USING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9E66CDEE-F7AF-7DC5-8B12-14BE42E59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EE61AB0-E96B-0C35-6F6A-CEE5E742D40E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597BE4-5785-2E7F-BA10-F3D0C0B0C8C2}"/>
              </a:ext>
            </a:extLst>
          </p:cNvPr>
          <p:cNvSpPr txBox="1"/>
          <p:nvPr/>
        </p:nvSpPr>
        <p:spPr>
          <a:xfrm>
            <a:off x="484176" y="2296497"/>
            <a:ext cx="114994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IDFont+F1"/>
              </a:rPr>
              <a:t>Como o </a:t>
            </a:r>
            <a:r>
              <a:rPr lang="pt-BR" sz="2400" b="1" dirty="0">
                <a:solidFill>
                  <a:schemeClr val="bg1"/>
                </a:solidFill>
                <a:latin typeface="CIDFont+F1"/>
              </a:rPr>
              <a:t>USING</a:t>
            </a:r>
            <a:r>
              <a:rPr lang="pt-BR" sz="2400" dirty="0">
                <a:solidFill>
                  <a:schemeClr val="bg1"/>
                </a:solidFill>
                <a:latin typeface="CIDFont+F1"/>
              </a:rPr>
              <a:t> Funciona?</a:t>
            </a:r>
          </a:p>
          <a:p>
            <a:endParaRPr lang="pt-BR" sz="2400" dirty="0">
              <a:solidFill>
                <a:schemeClr val="bg1"/>
              </a:solidFill>
              <a:latin typeface="CIDFont+F1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IDFont+F1"/>
              </a:rPr>
              <a:t>Igualdade de Nomes:</a:t>
            </a:r>
          </a:p>
          <a:p>
            <a:endParaRPr lang="pt-BR" sz="2000" dirty="0">
              <a:solidFill>
                <a:schemeClr val="bg1"/>
              </a:solidFill>
              <a:latin typeface="CIDFont+F1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IDFont+F1"/>
              </a:rPr>
              <a:t>A coluna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CHAVE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deve existir em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ambas as tabelas 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(T1 e T2).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IDFont+F1"/>
              </a:rPr>
              <a:t>O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USING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compara automaticamente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T1.CHAVE = T2.CHAVE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endParaRPr lang="pt-BR" sz="2400" dirty="0">
              <a:solidFill>
                <a:schemeClr val="bg1"/>
              </a:solidFill>
              <a:latin typeface="CIDFont+F1"/>
            </a:endParaRPr>
          </a:p>
          <a:p>
            <a:r>
              <a:rPr lang="pt-BR" sz="2400" b="1" dirty="0">
                <a:solidFill>
                  <a:schemeClr val="bg1"/>
                </a:solidFill>
                <a:latin typeface="CIDFont+F1"/>
              </a:rPr>
              <a:t>Resultado da Junção:</a:t>
            </a:r>
          </a:p>
          <a:p>
            <a:endParaRPr lang="pt-BR" sz="2000" dirty="0">
              <a:solidFill>
                <a:schemeClr val="bg1"/>
              </a:solidFill>
              <a:latin typeface="CIDFont+F1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IDFont+F1"/>
              </a:rPr>
              <a:t>A coluna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CHAVE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aparece apenas uma vez no resultado (evitando duplicação).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CIDFont+F1"/>
              </a:rPr>
              <a:t>Se fosse usado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ON T1.CHAVE = T2.CHAVE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, a coluna CHAVE apareceria duas vezes (uma de cada tabela).</a:t>
            </a:r>
          </a:p>
        </p:txBody>
      </p:sp>
    </p:spTree>
    <p:extLst>
      <p:ext uri="{BB962C8B-B14F-4D97-AF65-F5344CB8AC3E}">
        <p14:creationId xmlns:p14="http://schemas.microsoft.com/office/powerpoint/2010/main" val="30530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7DF5D2-D79B-5E23-8B16-889D3B20F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F646E9-56D7-6ACD-8F23-A22343BF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r>
              <a:rPr lang="pt-BR" dirty="0">
                <a:solidFill>
                  <a:srgbClr val="002060"/>
                </a:solidFill>
              </a:rPr>
              <a:t>USING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CD0CD3A-109F-23B3-9337-BAAE0EAC9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8A34DE4-1156-B364-6408-DD11E255182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228EBB9-34FA-CB08-84F4-3CC0C0FC274A}"/>
              </a:ext>
            </a:extLst>
          </p:cNvPr>
          <p:cNvSpPr txBox="1"/>
          <p:nvPr/>
        </p:nvSpPr>
        <p:spPr>
          <a:xfrm>
            <a:off x="484176" y="2296497"/>
            <a:ext cx="11499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IDFont+F1"/>
              </a:rPr>
              <a:t>Tabelas de Exemplo: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3C982D-EE2C-D4B6-2624-933246AF1F3F}"/>
              </a:ext>
            </a:extLst>
          </p:cNvPr>
          <p:cNvSpPr txBox="1"/>
          <p:nvPr/>
        </p:nvSpPr>
        <p:spPr>
          <a:xfrm>
            <a:off x="594360" y="2781066"/>
            <a:ext cx="3547497" cy="21268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-- Tabela Livro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CREATE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TABLE Livro (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 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CIDFont+F1"/>
              </a:rPr>
              <a:t>id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INT PRIMARY KEY,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  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titulo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VARCHAR(100)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B4D50D-92B6-E51D-9ECB-F969C7CED44E}"/>
              </a:ext>
            </a:extLst>
          </p:cNvPr>
          <p:cNvSpPr txBox="1"/>
          <p:nvPr/>
        </p:nvSpPr>
        <p:spPr>
          <a:xfrm>
            <a:off x="4644041" y="1950069"/>
            <a:ext cx="5468126" cy="295786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-- Tabela </a:t>
            </a:r>
            <a:r>
              <a:rPr lang="pt-BR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Emprestimo</a:t>
            </a:r>
            <a:endParaRPr lang="pt-BR" i="1" dirty="0">
              <a:solidFill>
                <a:schemeClr val="bg1">
                  <a:lumMod val="75000"/>
                  <a:lumOff val="25000"/>
                </a:schemeClr>
              </a:solidFill>
              <a:latin typeface="CIDFont+F1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CREATE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TABLE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Emprestimo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 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id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INT PRIMARY KEY,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   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livro_id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INT,  -- Mesmo nome da coluna em Livro (id)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  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data_emprestimo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DATE,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   FOREIGN KEY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livro_id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 REFERENCES Livro(</a:t>
            </a:r>
            <a:r>
              <a:rPr lang="pt-BR" b="1" dirty="0">
                <a:solidFill>
                  <a:srgbClr val="002060"/>
                </a:solidFill>
                <a:latin typeface="CIDFont+F1"/>
              </a:rPr>
              <a:t>id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);</a:t>
            </a:r>
            <a:endParaRPr lang="pt-BR" i="1" dirty="0">
              <a:solidFill>
                <a:schemeClr val="bg1">
                  <a:lumMod val="85000"/>
                  <a:lumOff val="15000"/>
                </a:schemeClr>
              </a:solidFill>
              <a:latin typeface="CIDFont+F1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9940F1-CAEB-5E1F-E406-F3B0626A7412}"/>
              </a:ext>
            </a:extLst>
          </p:cNvPr>
          <p:cNvSpPr txBox="1"/>
          <p:nvPr/>
        </p:nvSpPr>
        <p:spPr>
          <a:xfrm>
            <a:off x="594360" y="5102444"/>
            <a:ext cx="10863349" cy="8803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Livro.titulo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Emprestimo.data_emprestimo</a:t>
            </a:r>
            <a:endParaRPr lang="pt-BR" dirty="0">
              <a:solidFill>
                <a:schemeClr val="bg1"/>
              </a:solidFill>
              <a:latin typeface="CIDFont+F1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Livro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LEFT JOIN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Emprestimo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CIDFont+F1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(</a:t>
            </a:r>
            <a:r>
              <a:rPr lang="pt-BR" b="1" dirty="0">
                <a:solidFill>
                  <a:srgbClr val="002060"/>
                </a:solidFill>
                <a:latin typeface="CIDFont+F1"/>
              </a:rPr>
              <a:t>id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);  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-- Junção por 'id' (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livro_id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em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Emprestimo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referencia id em Livro)</a:t>
            </a:r>
          </a:p>
        </p:txBody>
      </p:sp>
    </p:spTree>
    <p:extLst>
      <p:ext uri="{BB962C8B-B14F-4D97-AF65-F5344CB8AC3E}">
        <p14:creationId xmlns:p14="http://schemas.microsoft.com/office/powerpoint/2010/main" val="132745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3A452-7984-A8FE-75BD-5225A042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734626C-36A8-9D61-4AAF-DBDDFF8A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r>
              <a:rPr lang="pt-BR" dirty="0">
                <a:solidFill>
                  <a:srgbClr val="002060"/>
                </a:solidFill>
              </a:rPr>
              <a:t>USING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9D706AF-3540-5D5F-0EEA-75380F1C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DB0869F-ABB2-AF9A-1B29-3386A8F472FD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3F2EA19-1BC0-FE5A-C414-D817F4016281}"/>
              </a:ext>
            </a:extLst>
          </p:cNvPr>
          <p:cNvSpPr txBox="1"/>
          <p:nvPr/>
        </p:nvSpPr>
        <p:spPr>
          <a:xfrm>
            <a:off x="484176" y="2296497"/>
            <a:ext cx="11499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IDFont+F1"/>
              </a:rPr>
              <a:t>Tabelas de Exemplo: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7D195E-E008-C49B-C00B-C9951D4E22AB}"/>
              </a:ext>
            </a:extLst>
          </p:cNvPr>
          <p:cNvSpPr txBox="1"/>
          <p:nvPr/>
        </p:nvSpPr>
        <p:spPr>
          <a:xfrm>
            <a:off x="594360" y="2781066"/>
            <a:ext cx="3547497" cy="16747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-- Tabela Livro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CIDFont+F1"/>
              </a:rPr>
              <a:t>CREATE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 TABLE Livro (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CIDFont+F1"/>
              </a:rPr>
              <a:t>   </a:t>
            </a:r>
            <a:r>
              <a:rPr lang="pt-BR" sz="1400" b="1" dirty="0">
                <a:solidFill>
                  <a:schemeClr val="bg1"/>
                </a:solidFill>
                <a:highlight>
                  <a:srgbClr val="FFFF00"/>
                </a:highlight>
                <a:latin typeface="CIDFont+F1"/>
              </a:rPr>
              <a:t> </a:t>
            </a:r>
            <a:r>
              <a:rPr lang="pt-BR" sz="1400" b="1" dirty="0">
                <a:solidFill>
                  <a:srgbClr val="002060"/>
                </a:solidFill>
                <a:highlight>
                  <a:srgbClr val="FFFF00"/>
                </a:highlight>
                <a:latin typeface="CIDFont+F1"/>
              </a:rPr>
              <a:t>id</a:t>
            </a:r>
            <a:r>
              <a:rPr lang="pt-BR" sz="1400" b="1" dirty="0">
                <a:solidFill>
                  <a:schemeClr val="bg1"/>
                </a:solidFill>
                <a:highlight>
                  <a:srgbClr val="FFFF00"/>
                </a:highlight>
                <a:latin typeface="CIDFont+F1"/>
              </a:rPr>
              <a:t> 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INT PRIMARY KEY,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CIDFont+F1"/>
              </a:rPr>
              <a:t>    </a:t>
            </a:r>
            <a:r>
              <a:rPr lang="pt-BR" sz="1400" b="1" dirty="0">
                <a:solidFill>
                  <a:schemeClr val="bg1"/>
                </a:solidFill>
                <a:latin typeface="CIDFont+F1"/>
              </a:rPr>
              <a:t>titulo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 VARCHAR(100)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CIDFont+F1"/>
              </a:rPr>
              <a:t>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0F5C37-B8F4-8557-360F-A344C5A8452D}"/>
              </a:ext>
            </a:extLst>
          </p:cNvPr>
          <p:cNvSpPr txBox="1"/>
          <p:nvPr/>
        </p:nvSpPr>
        <p:spPr>
          <a:xfrm>
            <a:off x="4671750" y="2134735"/>
            <a:ext cx="5468126" cy="232108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-- Tabela 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Emprestimo</a:t>
            </a:r>
            <a:endParaRPr lang="pt-BR" sz="1400" i="1" dirty="0">
              <a:solidFill>
                <a:schemeClr val="bg1">
                  <a:lumMod val="75000"/>
                  <a:lumOff val="25000"/>
                </a:schemeClr>
              </a:solidFill>
              <a:latin typeface="CIDFont+F1"/>
            </a:endParaRP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CIDFont+F1"/>
              </a:rPr>
              <a:t>CREATE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 TABLE </a:t>
            </a:r>
            <a:r>
              <a:rPr lang="pt-BR" sz="1400" dirty="0" err="1">
                <a:solidFill>
                  <a:schemeClr val="bg1"/>
                </a:solidFill>
                <a:latin typeface="CIDFont+F1"/>
              </a:rPr>
              <a:t>Emprestimo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CIDFont+F1"/>
              </a:rPr>
              <a:t>   </a:t>
            </a:r>
            <a:r>
              <a:rPr lang="pt-BR" sz="1400" b="1" dirty="0">
                <a:solidFill>
                  <a:schemeClr val="bg1"/>
                </a:solidFill>
                <a:highlight>
                  <a:srgbClr val="FFFF00"/>
                </a:highlight>
                <a:latin typeface="CIDFont+F1"/>
              </a:rPr>
              <a:t> id 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INT PRIMARY KEY,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CIDFont+F1"/>
              </a:rPr>
              <a:t>    </a:t>
            </a:r>
            <a:r>
              <a:rPr lang="pt-BR" sz="1400" b="1" dirty="0" err="1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livro_id</a:t>
            </a:r>
            <a:r>
              <a:rPr lang="pt-BR" sz="1400" b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 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INT,  -- Mesmo nome da coluna em Livro (id)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CIDFont+F1"/>
              </a:rPr>
              <a:t>    </a:t>
            </a:r>
            <a:r>
              <a:rPr lang="pt-BR" sz="1400" b="1" dirty="0" err="1">
                <a:solidFill>
                  <a:schemeClr val="bg1"/>
                </a:solidFill>
                <a:latin typeface="CIDFont+F1"/>
              </a:rPr>
              <a:t>data_emprestimo</a:t>
            </a:r>
            <a:r>
              <a:rPr lang="pt-BR" sz="14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DATE,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CIDFont+F1"/>
              </a:rPr>
              <a:t>    FOREIGN KEY (</a:t>
            </a:r>
            <a:r>
              <a:rPr lang="pt-BR" sz="1400" b="1" dirty="0" err="1">
                <a:solidFill>
                  <a:schemeClr val="bg1"/>
                </a:solidFill>
                <a:latin typeface="CIDFont+F1"/>
              </a:rPr>
              <a:t>livro_id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) REFERENCES Livro(</a:t>
            </a:r>
            <a:r>
              <a:rPr lang="pt-BR" sz="1400" b="1" dirty="0">
                <a:solidFill>
                  <a:srgbClr val="002060"/>
                </a:solidFill>
                <a:latin typeface="CIDFont+F1"/>
              </a:rPr>
              <a:t>id</a:t>
            </a:r>
            <a:r>
              <a:rPr lang="pt-BR" sz="1400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CIDFont+F1"/>
              </a:rPr>
              <a:t>);</a:t>
            </a:r>
            <a:endParaRPr lang="pt-BR" sz="1400" i="1" dirty="0">
              <a:solidFill>
                <a:schemeClr val="bg1">
                  <a:lumMod val="85000"/>
                  <a:lumOff val="15000"/>
                </a:schemeClr>
              </a:solidFill>
              <a:latin typeface="CIDFont+F1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3EFCF7-EEBD-9092-CF5E-7EF4FBB3A30B}"/>
              </a:ext>
            </a:extLst>
          </p:cNvPr>
          <p:cNvSpPr txBox="1"/>
          <p:nvPr/>
        </p:nvSpPr>
        <p:spPr>
          <a:xfrm>
            <a:off x="594360" y="4539407"/>
            <a:ext cx="10863349" cy="7927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IDFont+F1"/>
              </a:rPr>
              <a:t>Livro.titulo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IDFont+F1"/>
              </a:rPr>
              <a:t>Emprestimo.data_emprestimo</a:t>
            </a:r>
            <a:endParaRPr lang="pt-BR" sz="1600" dirty="0">
              <a:solidFill>
                <a:schemeClr val="bg1"/>
              </a:solidFill>
              <a:latin typeface="CIDFont+F1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 Livro </a:t>
            </a:r>
            <a:r>
              <a:rPr lang="pt-BR" sz="1600" b="1" dirty="0">
                <a:solidFill>
                  <a:schemeClr val="bg1"/>
                </a:solidFill>
                <a:latin typeface="CIDFont+F1"/>
              </a:rPr>
              <a:t>LEFT JOIN </a:t>
            </a:r>
            <a:r>
              <a:rPr lang="pt-BR" sz="1600" dirty="0" err="1">
                <a:solidFill>
                  <a:schemeClr val="bg1"/>
                </a:solidFill>
                <a:latin typeface="CIDFont+F1"/>
              </a:rPr>
              <a:t>Emprestimo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1600" b="1" dirty="0">
                <a:solidFill>
                  <a:srgbClr val="002060"/>
                </a:solidFill>
                <a:latin typeface="CIDFont+F1"/>
              </a:rPr>
              <a:t>USING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 (</a:t>
            </a:r>
            <a:r>
              <a:rPr lang="pt-BR" sz="1600" b="1" dirty="0">
                <a:solidFill>
                  <a:srgbClr val="002060"/>
                </a:solidFill>
                <a:highlight>
                  <a:srgbClr val="FFFF00"/>
                </a:highlight>
                <a:latin typeface="CIDFont+F1"/>
              </a:rPr>
              <a:t>id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);  </a:t>
            </a:r>
            <a:r>
              <a:rPr lang="pt-BR" sz="1600" i="1" dirty="0">
                <a:solidFill>
                  <a:schemeClr val="bg1"/>
                </a:solidFill>
                <a:latin typeface="CIDFont+F1"/>
              </a:rPr>
              <a:t>-- Junção por 'id' (</a:t>
            </a:r>
            <a:r>
              <a:rPr lang="pt-BR" sz="1600" i="1" dirty="0" err="1">
                <a:solidFill>
                  <a:schemeClr val="bg1"/>
                </a:solidFill>
                <a:latin typeface="CIDFont+F1"/>
              </a:rPr>
              <a:t>livro_id</a:t>
            </a:r>
            <a:r>
              <a:rPr lang="pt-BR" sz="1600" i="1" dirty="0">
                <a:solidFill>
                  <a:schemeClr val="bg1"/>
                </a:solidFill>
                <a:latin typeface="CIDFont+F1"/>
              </a:rPr>
              <a:t> em </a:t>
            </a:r>
            <a:r>
              <a:rPr lang="pt-BR" sz="1600" i="1" dirty="0" err="1">
                <a:solidFill>
                  <a:schemeClr val="bg1"/>
                </a:solidFill>
                <a:latin typeface="CIDFont+F1"/>
              </a:rPr>
              <a:t>Emprestimo</a:t>
            </a:r>
            <a:r>
              <a:rPr lang="pt-BR" sz="1600" i="1" dirty="0">
                <a:solidFill>
                  <a:schemeClr val="bg1"/>
                </a:solidFill>
                <a:latin typeface="CIDFont+F1"/>
              </a:rPr>
              <a:t> referencia id em Livro)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57DCBD-186B-8F4A-C97C-4DB51E2DF888}"/>
              </a:ext>
            </a:extLst>
          </p:cNvPr>
          <p:cNvSpPr txBox="1"/>
          <p:nvPr/>
        </p:nvSpPr>
        <p:spPr>
          <a:xfrm>
            <a:off x="594360" y="5332188"/>
            <a:ext cx="10863349" cy="7927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IDFont+F1"/>
              </a:rPr>
              <a:t>Livro.titulo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IDFont+F1"/>
              </a:rPr>
              <a:t>Emprestimo.data_emprestimo</a:t>
            </a:r>
            <a:endParaRPr lang="pt-BR" sz="1600" dirty="0">
              <a:solidFill>
                <a:schemeClr val="bg1"/>
              </a:solidFill>
              <a:latin typeface="CIDFont+F1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 Livro </a:t>
            </a:r>
            <a:r>
              <a:rPr lang="pt-BR" sz="1600" b="1" dirty="0">
                <a:solidFill>
                  <a:schemeClr val="bg1"/>
                </a:solidFill>
                <a:latin typeface="CIDFont+F1"/>
              </a:rPr>
              <a:t>LEFT JOIN </a:t>
            </a:r>
            <a:r>
              <a:rPr lang="pt-BR" sz="1600" dirty="0" err="1">
                <a:solidFill>
                  <a:schemeClr val="bg1"/>
                </a:solidFill>
                <a:latin typeface="CIDFont+F1"/>
              </a:rPr>
              <a:t>Emprestimo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1600" b="1" dirty="0">
                <a:solidFill>
                  <a:schemeClr val="bg1"/>
                </a:solidFill>
                <a:latin typeface="CIDFont+F1"/>
              </a:rPr>
              <a:t>ON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1600" b="1" dirty="0">
                <a:solidFill>
                  <a:srgbClr val="002060"/>
                </a:solidFill>
                <a:latin typeface="CIDFont+F1"/>
              </a:rPr>
              <a:t>Livro.</a:t>
            </a:r>
            <a:r>
              <a:rPr lang="pt-BR" sz="1600" b="1" dirty="0">
                <a:solidFill>
                  <a:srgbClr val="002060"/>
                </a:solidFill>
                <a:highlight>
                  <a:srgbClr val="FFFF00"/>
                </a:highlight>
                <a:latin typeface="CIDFont+F1"/>
              </a:rPr>
              <a:t>id</a:t>
            </a:r>
            <a:r>
              <a:rPr lang="pt-BR" sz="1600" b="1" dirty="0">
                <a:solidFill>
                  <a:srgbClr val="002060"/>
                </a:solidFill>
                <a:latin typeface="CIDFont+F1"/>
              </a:rPr>
              <a:t> = </a:t>
            </a:r>
            <a:r>
              <a:rPr lang="pt-BR" sz="1600" b="1" dirty="0" err="1">
                <a:solidFill>
                  <a:srgbClr val="002060"/>
                </a:solidFill>
                <a:latin typeface="CIDFont+F1"/>
              </a:rPr>
              <a:t>Emprestimo.</a:t>
            </a:r>
            <a:r>
              <a:rPr lang="pt-BR" sz="1600" b="1" dirty="0" err="1">
                <a:solidFill>
                  <a:srgbClr val="002060"/>
                </a:solidFill>
                <a:highlight>
                  <a:srgbClr val="00FFFF"/>
                </a:highlight>
                <a:latin typeface="CIDFont+F1"/>
              </a:rPr>
              <a:t>livro_id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9486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41A64-E1D6-BB7F-FA7F-7BC374FFF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15FF949-5DD4-19F2-3A2C-9490E6D2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r>
              <a:rPr lang="pt-BR" dirty="0">
                <a:solidFill>
                  <a:srgbClr val="002060"/>
                </a:solidFill>
              </a:rPr>
              <a:t>USING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887E9D3-3297-FCEF-6331-ACA431682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B7D36A3-9223-D787-2A78-E0888CCE280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1C9D53-2399-EF67-6E17-6BDA91AA4995}"/>
              </a:ext>
            </a:extLst>
          </p:cNvPr>
          <p:cNvSpPr txBox="1"/>
          <p:nvPr/>
        </p:nvSpPr>
        <p:spPr>
          <a:xfrm>
            <a:off x="484176" y="2296497"/>
            <a:ext cx="11499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IDFont+F1"/>
              </a:rPr>
              <a:t>Tabelas de Exemplo: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6227CF-B33A-656E-4404-EE5F6BB41EA6}"/>
              </a:ext>
            </a:extLst>
          </p:cNvPr>
          <p:cNvSpPr txBox="1"/>
          <p:nvPr/>
        </p:nvSpPr>
        <p:spPr>
          <a:xfrm>
            <a:off x="594360" y="2781066"/>
            <a:ext cx="5127567" cy="32905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/>
                </a:solidFill>
                <a:latin typeface="CIDFont+F1"/>
              </a:rPr>
              <a:t>CREATE TABLE `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actor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` (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/>
                </a:solidFill>
                <a:latin typeface="CIDFont+F1"/>
              </a:rPr>
              <a:t>  </a:t>
            </a:r>
            <a:r>
              <a:rPr lang="pt-BR" sz="1400" b="1" i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`</a:t>
            </a:r>
            <a:r>
              <a:rPr lang="pt-BR" sz="1400" b="1" i="1" dirty="0" err="1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actor_id</a:t>
            </a:r>
            <a:r>
              <a:rPr lang="pt-BR" sz="1400" b="1" i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` 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smallint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unsigned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 NOT NULL AUTO_INCREMENT,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/>
                </a:solidFill>
                <a:latin typeface="CIDFont+F1"/>
              </a:rPr>
              <a:t>  `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first_name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` 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varchar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(45) NOT NULL,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/>
                </a:solidFill>
                <a:latin typeface="CIDFont+F1"/>
              </a:rPr>
              <a:t>  `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last_name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` 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varchar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(45) NOT NULL,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/>
                </a:solidFill>
                <a:latin typeface="CIDFont+F1"/>
              </a:rPr>
              <a:t>  `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last_update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` 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timestamp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 NOT NULL DEFAULT CURRENT_TIMESTAMP ON UPDATE CURRENT_TIMESTAMP,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/>
                </a:solidFill>
                <a:latin typeface="CIDFont+F1"/>
              </a:rPr>
              <a:t>  PRIMARY KEY (`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actor_id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`),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/>
                </a:solidFill>
                <a:latin typeface="CIDFont+F1"/>
              </a:rPr>
              <a:t>  KEY `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idx_actor_last_name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` (`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last_name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`)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/>
                </a:solidFill>
                <a:latin typeface="CIDFont+F1"/>
              </a:rPr>
              <a:t>) ENGINE=</a:t>
            </a:r>
            <a:r>
              <a:rPr lang="pt-BR" sz="1400" i="1" dirty="0" err="1">
                <a:solidFill>
                  <a:schemeClr val="bg1"/>
                </a:solidFill>
                <a:latin typeface="CIDFont+F1"/>
              </a:rPr>
              <a:t>InnoDB</a:t>
            </a:r>
            <a:r>
              <a:rPr lang="pt-BR" sz="1400" i="1" dirty="0">
                <a:solidFill>
                  <a:schemeClr val="bg1"/>
                </a:solidFill>
                <a:latin typeface="CIDFont+F1"/>
              </a:rPr>
              <a:t> AUTO_INCREMENT=201 DEFAULT CHARSET=utf8mb4 COLLATE=utf8mb4_0900_ai_ci;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0C9ECA-3FE0-9D97-99EB-DF8ED4915630}"/>
              </a:ext>
            </a:extLst>
          </p:cNvPr>
          <p:cNvSpPr txBox="1"/>
          <p:nvPr/>
        </p:nvSpPr>
        <p:spPr>
          <a:xfrm>
            <a:off x="5914506" y="2824725"/>
            <a:ext cx="6069099" cy="393691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CREATE TABLE 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film_actor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 (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 </a:t>
            </a:r>
            <a:r>
              <a:rPr lang="pt-BR" sz="1400" b="1" i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`</a:t>
            </a:r>
            <a:r>
              <a:rPr lang="pt-BR" sz="1400" b="1" i="1" dirty="0" err="1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actor_id</a:t>
            </a:r>
            <a:r>
              <a:rPr lang="pt-BR" sz="1400" b="1" i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` 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smallint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unsigned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NOT NULL,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 </a:t>
            </a:r>
            <a:r>
              <a:rPr lang="pt-BR" sz="1400" b="1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</a:t>
            </a:r>
            <a:r>
              <a:rPr lang="pt-BR" sz="1400" b="1" i="1" dirty="0" err="1">
                <a:solidFill>
                  <a:schemeClr val="bg1"/>
                </a:solidFill>
                <a:latin typeface="CIDFont+F1"/>
              </a:rPr>
              <a:t>film_id</a:t>
            </a:r>
            <a:r>
              <a:rPr lang="pt-BR" sz="1400" b="1" i="1" dirty="0">
                <a:solidFill>
                  <a:schemeClr val="bg1"/>
                </a:solidFill>
                <a:latin typeface="CIDFont+F1"/>
              </a:rPr>
              <a:t>` 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smallint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unsigned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NOT NULL,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 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last_update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 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timestamp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NOT NULL DEFAULT CURRENT_TIMESTAMP ON UPDATE CURRENT_TIMESTAMP,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 PRIMARY KEY </a:t>
            </a:r>
            <a:r>
              <a:rPr lang="pt-BR" sz="1400" b="1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(`actor_id`,`</a:t>
            </a:r>
            <a:r>
              <a:rPr lang="pt-BR" sz="1400" b="1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film_id</a:t>
            </a:r>
            <a:r>
              <a:rPr lang="pt-BR" sz="1400" b="1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`),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 KEY 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idx_fk_film_id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 (`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film_id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`),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 CONSTRAINT 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fk_film_actor_actor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 FOREIGN KEY (`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IDFont+F1"/>
              </a:rPr>
              <a:t>actor_id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`) REFERENCES 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actor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 (`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IDFont+F1"/>
              </a:rPr>
              <a:t>actor_id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`) ON DELETE RESTRICT ON UPDATE CASCADE,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 CONSTRAINT 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fk_film_actor_film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 FOREIGN KEY (`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IDFont+F1"/>
              </a:rPr>
              <a:t>film_id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`) REFERENCES 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film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 (`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IDFont+F1"/>
              </a:rPr>
              <a:t>film_id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`) ON DELETE RESTRICT ON UPDATE CASCADE</a:t>
            </a:r>
          </a:p>
          <a:p>
            <a:pPr>
              <a:lnSpc>
                <a:spcPct val="150000"/>
              </a:lnSpc>
            </a:pP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) ENGINE=</a:t>
            </a:r>
            <a:r>
              <a:rPr lang="pt-BR" sz="1400" i="1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InnoDB</a:t>
            </a:r>
            <a:r>
              <a:rPr lang="pt-BR" sz="1400" i="1" dirty="0">
                <a:solidFill>
                  <a:schemeClr val="bg1">
                    <a:lumMod val="75000"/>
                    <a:lumOff val="25000"/>
                  </a:schemeClr>
                </a:solidFill>
                <a:latin typeface="CIDFont+F1"/>
              </a:rPr>
              <a:t> DEFAULT CHARSET=utf8mb4 COLLATE=utf8mb4_0900_ai_ci;</a:t>
            </a:r>
          </a:p>
        </p:txBody>
      </p:sp>
    </p:spTree>
    <p:extLst>
      <p:ext uri="{BB962C8B-B14F-4D97-AF65-F5344CB8AC3E}">
        <p14:creationId xmlns:p14="http://schemas.microsoft.com/office/powerpoint/2010/main" val="76223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D1934-55C0-0959-FABA-4F41D357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178DA07-AA90-CCDB-24A8-0DFA9BE5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r>
              <a:rPr lang="pt-BR" dirty="0">
                <a:solidFill>
                  <a:srgbClr val="002060"/>
                </a:solidFill>
              </a:rPr>
              <a:t>USING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D25A6C6-1C38-4BEC-E6FC-ED64E7436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487627-FCAE-CBAA-5E1B-1C6AEE6B911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DDD62F-ED58-1E2B-9478-7D4A04BD6C5D}"/>
              </a:ext>
            </a:extLst>
          </p:cNvPr>
          <p:cNvSpPr txBox="1"/>
          <p:nvPr/>
        </p:nvSpPr>
        <p:spPr>
          <a:xfrm>
            <a:off x="484176" y="2296497"/>
            <a:ext cx="11499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IDFont+F1"/>
              </a:rPr>
              <a:t>Tabelas de Exemplo: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F4D62B-F2FC-F0AE-096C-42555DA4308D}"/>
              </a:ext>
            </a:extLst>
          </p:cNvPr>
          <p:cNvSpPr txBox="1"/>
          <p:nvPr/>
        </p:nvSpPr>
        <p:spPr>
          <a:xfrm>
            <a:off x="649085" y="2878211"/>
            <a:ext cx="10863349" cy="14296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IDFont+F1"/>
              </a:rPr>
              <a:t>actor.first_name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IDFont+F1"/>
              </a:rPr>
              <a:t>actor.last_name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IDFont+F1"/>
              </a:rPr>
              <a:t>film.title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IDFont+F1"/>
              </a:rPr>
              <a:t>film.release_year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CIDFont+F1"/>
              </a:rPr>
              <a:t>film.last_update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IDFont+F1"/>
              </a:rPr>
              <a:t>actor</a:t>
            </a:r>
            <a:endParaRPr lang="pt-BR" sz="2000" dirty="0">
              <a:solidFill>
                <a:schemeClr val="bg1"/>
              </a:solidFill>
              <a:latin typeface="CIDFont+F1"/>
            </a:endParaRP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CIDFont+F1"/>
              </a:rPr>
              <a:t>JOIN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IDFont+F1"/>
              </a:rPr>
              <a:t>film_actor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USING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(</a:t>
            </a:r>
            <a:r>
              <a:rPr lang="pt-BR" sz="2000" dirty="0" err="1">
                <a:solidFill>
                  <a:schemeClr val="bg1"/>
                </a:solidFill>
                <a:highlight>
                  <a:srgbClr val="FFFF00"/>
                </a:highlight>
                <a:latin typeface="CIDFont+F1"/>
              </a:rPr>
              <a:t>actor_id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bg1"/>
                </a:solidFill>
                <a:latin typeface="CIDFont+F1"/>
              </a:rPr>
              <a:t>JOIN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IDFont+F1"/>
              </a:rPr>
              <a:t>film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USING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(</a:t>
            </a:r>
            <a:r>
              <a:rPr lang="pt-BR" sz="2000" dirty="0" err="1">
                <a:solidFill>
                  <a:schemeClr val="bg1"/>
                </a:solidFill>
                <a:highlight>
                  <a:srgbClr val="FFFF00"/>
                </a:highlight>
                <a:latin typeface="CIDFont+F1"/>
              </a:rPr>
              <a:t>film_id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);</a:t>
            </a:r>
            <a:endParaRPr lang="pt-BR" sz="2000" i="1" dirty="0">
              <a:solidFill>
                <a:schemeClr val="bg1"/>
              </a:solidFill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198885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534</TotalTime>
  <Words>880</Words>
  <Application>Microsoft Office PowerPoint</Application>
  <PresentationFormat>Widescreen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CIDFont+F1</vt:lpstr>
      <vt:lpstr>Franklin Gothic Book</vt:lpstr>
      <vt:lpstr>Franklin Gothic Demi</vt:lpstr>
      <vt:lpstr>Personalizado</vt:lpstr>
      <vt:lpstr>Linguagem SQL Explorando a junção com USING</vt:lpstr>
      <vt:lpstr>Organização  da linguagem SQL </vt:lpstr>
      <vt:lpstr>Consultas SQL utilizando JOIN USING</vt:lpstr>
      <vt:lpstr>Consultas SQL utilizando JOIN USING</vt:lpstr>
      <vt:lpstr>Consultas SQL utilizando JOIN USING</vt:lpstr>
      <vt:lpstr>Consultas SQL utilizando JOIN USING</vt:lpstr>
      <vt:lpstr>Consultas SQL utilizando JOIN USING</vt:lpstr>
      <vt:lpstr>Consultas SQL utilizando JOIN USING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36</cp:revision>
  <dcterms:created xsi:type="dcterms:W3CDTF">2024-11-06T17:53:21Z</dcterms:created>
  <dcterms:modified xsi:type="dcterms:W3CDTF">2025-03-26T13:34:47Z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