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Libre Franklin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Franklin Gothic"/>
      <p:bold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izHnOf4HDcH3Kd9/MD3LiKFoCd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6DD0E8-2660-4673-8B39-A7FA99CACE00}">
  <a:tblStyle styleId="{756DD0E8-2660-4673-8B39-A7FA99CACE0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bold.fntdata"/><Relationship Id="rId25" Type="http://schemas.openxmlformats.org/officeDocument/2006/relationships/font" Target="fonts/LibreFranklin-regular.fntdata"/><Relationship Id="rId28" Type="http://schemas.openxmlformats.org/officeDocument/2006/relationships/font" Target="fonts/LibreFranklin-boldItalic.fntdata"/><Relationship Id="rId27" Type="http://schemas.openxmlformats.org/officeDocument/2006/relationships/font" Target="fonts/LibreFrankl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FranklinGothic-bold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c939cac06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33c939cac06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33c939cac06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c939cac06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33c939cac06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33c939cac06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c939cac06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3c939cac06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33c939cac06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c939cac06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3c939cac06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33c939cac06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c939cac06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33c939cac06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33c939cac06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c939cac06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3c939cac06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33c939cac06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c939cac06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33c939cac06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33c939cac06_0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c939cac06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33c939cac06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33c939cac06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c939cac06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33c939cac06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33c939cac06_0_1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c939cac06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3c939cac06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33c939cac06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c939cac06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3c939cac06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33c939cac06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c939cac06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3c939cac06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33c939cac06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c939cac06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3c939cac06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33c939cac06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1">
  <p:cSld name="Título 1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/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" name="Google Shape;16;p19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7" name="Google Shape;17;p1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" name="Google Shape;18;p1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1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20" name="Google Shape;20;p19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">
  <p:cSld name="Título e Conteúdo 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8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92" name="Google Shape;92;p28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3" name="Google Shape;93;p28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4" name="Google Shape;94;p28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5" name="Google Shape;95;p28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6" name="Google Shape;96;p28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7" name="Google Shape;97;p28"/>
          <p:cNvSpPr txBox="1"/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8" name="Google Shape;98;p28"/>
          <p:cNvCxnSpPr/>
          <p:nvPr/>
        </p:nvCxnSpPr>
        <p:spPr>
          <a:xfrm>
            <a:off x="6347460" y="631317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28"/>
          <p:cNvSpPr txBox="1"/>
          <p:nvPr>
            <p:ph idx="1" type="body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743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2" type="body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2" name="Google Shape;102;p28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e imagem do título">
  <p:cSld name="Conteúdo e imagem do título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/>
          <p:nvPr>
            <p:ph type="title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" type="body"/>
          </p:nvPr>
        </p:nvSpPr>
        <p:spPr>
          <a:xfrm>
            <a:off x="594360" y="3279579"/>
            <a:ext cx="5044440" cy="2994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6" name="Google Shape;106;p29"/>
          <p:cNvCxnSpPr/>
          <p:nvPr/>
        </p:nvCxnSpPr>
        <p:spPr>
          <a:xfrm>
            <a:off x="594360" y="299745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9"/>
          <p:cNvSpPr/>
          <p:nvPr>
            <p:ph idx="2" type="pic"/>
          </p:nvPr>
        </p:nvSpPr>
        <p:spPr>
          <a:xfrm>
            <a:off x="6096000" y="0"/>
            <a:ext cx="61182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9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9" name="Google Shape;109;p29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e tabela do título">
  <p:cSld name="Conteúdo e tabela do título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0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2" name="Google Shape;112;p3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3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3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5" name="Google Shape;115;p30"/>
          <p:cNvSpPr txBox="1"/>
          <p:nvPr>
            <p:ph type="title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30"/>
          <p:cNvCxnSpPr/>
          <p:nvPr/>
        </p:nvCxnSpPr>
        <p:spPr>
          <a:xfrm>
            <a:off x="3670935" y="631317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603885" y="584005"/>
            <a:ext cx="2825115" cy="3999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743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2" type="body"/>
          </p:nvPr>
        </p:nvSpPr>
        <p:spPr>
          <a:xfrm>
            <a:off x="3670934" y="584005"/>
            <a:ext cx="7926705" cy="3999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30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a 2">
  <p:cSld name="Tabela 2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4" name="Google Shape;124;p31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31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Agenda 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3" name="Google Shape;23;p2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24;p2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2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2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2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20"/>
          <p:cNvSpPr txBox="1"/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594359" y="2281918"/>
            <a:ext cx="6787747" cy="3708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381000" lvl="0" marL="45720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20"/>
          <p:cNvCxnSpPr/>
          <p:nvPr/>
        </p:nvCxnSpPr>
        <p:spPr>
          <a:xfrm>
            <a:off x="594360" y="2148840"/>
            <a:ext cx="2130552" cy="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ois Conteúdos">
  <p:cSld name="Título e Dois Conteúdos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21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5" name="Google Shape;35;p2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" name="Google Shape;36;p2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" name="Google Shape;37;p2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8" name="Google Shape;38;p21"/>
          <p:cNvSpPr txBox="1"/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" name="Google Shape;39;p21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595523" y="2676525"/>
            <a:ext cx="5746750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7620000" y="2676525"/>
            <a:ext cx="3947160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2">
  <p:cSld name="Título 2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/>
          <p:nvPr>
            <p:ph idx="2" type="pic"/>
          </p:nvPr>
        </p:nvSpPr>
        <p:spPr>
          <a:xfrm>
            <a:off x="0" y="-11113"/>
            <a:ext cx="5791200" cy="6880226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8" name="Google Shape;48;p22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o 2">
  <p:cSld name="Resumo 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23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1" name="Google Shape;51;p2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52" name="Google Shape;52;p2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3" name="Google Shape;53;p2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4" name="Google Shape;54;p2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5" name="Google Shape;55;p23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3">
  <p:cSld name="Título 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" name="Google Shape;61;p24"/>
          <p:cNvGrpSpPr/>
          <p:nvPr/>
        </p:nvGrpSpPr>
        <p:grpSpPr>
          <a:xfrm rot="10800000">
            <a:off x="6092752" y="0"/>
            <a:ext cx="6099248" cy="6099248"/>
            <a:chOff x="0" y="12289"/>
            <a:chExt cx="3550" cy="3551"/>
          </a:xfrm>
        </p:grpSpPr>
        <p:sp>
          <p:nvSpPr>
            <p:cNvPr id="62" name="Google Shape;62;p2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3" name="Google Shape;63;p2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4" name="Google Shape;64;p2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24"/>
          <p:cNvCxnSpPr/>
          <p:nvPr/>
        </p:nvCxnSpPr>
        <p:spPr>
          <a:xfrm>
            <a:off x="594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seção">
  <p:cSld name="Título da seção">
    <p:bg>
      <p:bgPr>
        <a:solidFill>
          <a:schemeClr val="accent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/>
          <p:nvPr>
            <p:ph idx="2" type="pic"/>
          </p:nvPr>
        </p:nvSpPr>
        <p:spPr>
          <a:xfrm>
            <a:off x="0" y="0"/>
            <a:ext cx="12192000" cy="6880543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5"/>
          <p:cNvSpPr txBox="1"/>
          <p:nvPr>
            <p:ph type="title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ranklin Gothic"/>
              <a:buNone/>
              <a:defRPr b="1" i="0" sz="60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3" name="Google Shape;73;p26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74" name="Google Shape;74;p2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77" name="Google Shape;77;p26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6309905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ois Conteúdos 2">
  <p:cSld name="Título e Dois Conteúdos 2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7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81" name="Google Shape;81;p2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2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2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4" name="Google Shape;84;p27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" type="body"/>
          </p:nvPr>
        </p:nvSpPr>
        <p:spPr>
          <a:xfrm>
            <a:off x="594360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2" type="body"/>
          </p:nvPr>
        </p:nvSpPr>
        <p:spPr>
          <a:xfrm>
            <a:off x="5881898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8" name="Google Shape;88;p27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" name="Google Shape;89;p27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idx="1" type="body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/>
          <p:nvPr>
            <p:ph type="ctrTitle"/>
          </p:nvPr>
        </p:nvSpPr>
        <p:spPr>
          <a:xfrm>
            <a:off x="6564725" y="1905250"/>
            <a:ext cx="5246400" cy="169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Franklin Gothic"/>
              <a:buNone/>
            </a:pPr>
            <a:r>
              <a:rPr b="1" i="0" lang="pt-BR" sz="5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Linguagem SQL</a:t>
            </a:r>
            <a:br>
              <a:rPr i="0" lang="pt-BR" sz="5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3600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r>
              <a:rPr i="0" lang="pt-BR" sz="3600" u="none" cap="none" strike="noStrik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usto de consultas SQL em </a:t>
            </a:r>
            <a:r>
              <a:rPr lang="pt-BR" sz="3600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r>
              <a:rPr i="0" lang="pt-BR" sz="3600" u="none" cap="none" strike="noStrik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ases de </a:t>
            </a:r>
            <a:r>
              <a:rPr lang="pt-BR" sz="3600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r>
              <a:rPr i="0" lang="pt-BR" sz="3600" u="none" cap="none" strike="noStrike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ados</a:t>
            </a:r>
            <a:endParaRPr sz="4200">
              <a:solidFill>
                <a:srgbClr val="00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Comunicado | UNINASSAU" id="132" name="Google Shape;13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8273" y="2160743"/>
            <a:ext cx="3464841" cy="13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 txBox="1"/>
          <p:nvPr/>
        </p:nvSpPr>
        <p:spPr>
          <a:xfrm>
            <a:off x="6303114" y="4169744"/>
            <a:ext cx="5049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MSc</a:t>
            </a:r>
            <a:r>
              <a:rPr b="1" i="0" lang="pt-B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b="0" i="0" lang="pt-BR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 S. Junior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c939cac06_0_61"/>
          <p:cNvSpPr txBox="1"/>
          <p:nvPr/>
        </p:nvSpPr>
        <p:spPr>
          <a:xfrm>
            <a:off x="9958701" y="6304525"/>
            <a:ext cx="223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</a:t>
            </a:r>
            <a:r>
              <a:rPr i="1"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</p:txBody>
      </p:sp>
      <p:grpSp>
        <p:nvGrpSpPr>
          <p:cNvPr id="233" name="Google Shape;233;g33c939cac06_0_61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234" name="Google Shape;234;g33c939cac06_0_6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5" name="Google Shape;235;g33c939cac06_0_6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6" name="Google Shape;236;g33c939cac06_0_6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descr="Comunicado | UNINASSAU" id="237" name="Google Shape;237;g33c939cac06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848" y="6131247"/>
            <a:ext cx="1471689" cy="57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33c939cac06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231" y="126550"/>
            <a:ext cx="10555769" cy="66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c939cac06_0_80"/>
          <p:cNvSpPr txBox="1"/>
          <p:nvPr>
            <p:ph type="title"/>
          </p:nvPr>
        </p:nvSpPr>
        <p:spPr>
          <a:xfrm>
            <a:off x="594360" y="102875"/>
            <a:ext cx="108738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pt-BR" sz="3600"/>
              <a:t>Estruturas que Influenciam o Custo de Consultas</a:t>
            </a:r>
            <a:r>
              <a:rPr b="1" i="0" lang="pt-BR" sz="36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/>
          </a:p>
        </p:txBody>
      </p:sp>
      <p:grpSp>
        <p:nvGrpSpPr>
          <p:cNvPr id="245" name="Google Shape;245;g33c939cac06_0_80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246" name="Google Shape;246;g33c939cac06_0_8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7" name="Google Shape;247;g33c939cac06_0_8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8" name="Google Shape;248;g33c939cac06_0_8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descr="Comunicado | UNINASSAU" id="249" name="Google Shape;249;g33c939cac06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848" y="6131247"/>
            <a:ext cx="1471689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33c939cac06_0_80"/>
          <p:cNvSpPr txBox="1"/>
          <p:nvPr/>
        </p:nvSpPr>
        <p:spPr>
          <a:xfrm>
            <a:off x="1526400" y="2286000"/>
            <a:ext cx="75795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Ordenação e Agrupamento</a:t>
            </a:r>
            <a:endParaRPr b="1"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●"/>
            </a:pPr>
            <a:r>
              <a:rPr b="1"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Ordenação (ORDER BY)</a:t>
            </a:r>
            <a:r>
              <a:rPr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○"/>
            </a:pPr>
            <a:r>
              <a:rPr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r>
              <a:rPr lang="pt-BR" sz="16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SELECT * FROM tabela ORDER BY coluna;</a:t>
            </a:r>
            <a:endParaRPr sz="1600">
              <a:solidFill>
                <a:srgbClr val="4040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○"/>
            </a:pPr>
            <a:r>
              <a:rPr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Custo: </a:t>
            </a:r>
            <a:r>
              <a:rPr i="1" lang="pt-BR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pt-BR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pt-BR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i="1" lang="pt-BR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pt-BR" sz="16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para ordenação em memória.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●"/>
            </a:pPr>
            <a:r>
              <a:rPr b="1"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Agrupamento (GROUP BY)</a:t>
            </a:r>
            <a:r>
              <a:rPr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○"/>
            </a:pPr>
            <a:r>
              <a:rPr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r>
              <a:rPr lang="pt-BR" sz="16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SELECT coluna, COUNT(*) FROM tabela GROUP BY coluna;</a:t>
            </a:r>
            <a:endParaRPr sz="1600">
              <a:solidFill>
                <a:srgbClr val="4040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○"/>
            </a:pPr>
            <a:r>
              <a:rPr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Custo: Depende da necessidade de ordenação e uso de índices.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●"/>
            </a:pPr>
            <a:r>
              <a:rPr b="1"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Custo</a:t>
            </a:r>
            <a:r>
              <a:rPr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○"/>
            </a:pPr>
            <a:r>
              <a:rPr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Operações em memória são mais rápidas, mas podem exigir uso de disco para grandes volumes.</a:t>
            </a:r>
            <a:endParaRPr b="1"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g33c939cac06_0_80"/>
          <p:cNvSpPr txBox="1"/>
          <p:nvPr/>
        </p:nvSpPr>
        <p:spPr>
          <a:xfrm>
            <a:off x="9958701" y="6304525"/>
            <a:ext cx="223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</a:t>
            </a:r>
            <a:r>
              <a:rPr i="1"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33c939cac06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2077500"/>
            <a:ext cx="5753100" cy="413725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33c939cac06_0_93"/>
          <p:cNvSpPr txBox="1"/>
          <p:nvPr>
            <p:ph type="title"/>
          </p:nvPr>
        </p:nvSpPr>
        <p:spPr>
          <a:xfrm>
            <a:off x="594360" y="102875"/>
            <a:ext cx="108738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pt-BR" sz="3600"/>
              <a:t>Estruturas que Influenciam o Custo de Consultas</a:t>
            </a:r>
            <a:r>
              <a:rPr b="1" i="0" lang="pt-BR" sz="36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/>
          </a:p>
        </p:txBody>
      </p:sp>
      <p:grpSp>
        <p:nvGrpSpPr>
          <p:cNvPr id="259" name="Google Shape;259;g33c939cac06_0_93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260" name="Google Shape;260;g33c939cac06_0_9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1" name="Google Shape;261;g33c939cac06_0_9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2" name="Google Shape;262;g33c939cac06_0_9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descr="Comunicado | UNINASSAU" id="263" name="Google Shape;263;g33c939cac06_0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6848" y="6131247"/>
            <a:ext cx="1471689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33c939cac06_0_93"/>
          <p:cNvSpPr txBox="1"/>
          <p:nvPr/>
        </p:nvSpPr>
        <p:spPr>
          <a:xfrm>
            <a:off x="9958701" y="6304525"/>
            <a:ext cx="223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</a:t>
            </a:r>
            <a:r>
              <a:rPr i="1"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c939cac06_0_106"/>
          <p:cNvSpPr txBox="1"/>
          <p:nvPr>
            <p:ph type="title"/>
          </p:nvPr>
        </p:nvSpPr>
        <p:spPr>
          <a:xfrm>
            <a:off x="594360" y="102875"/>
            <a:ext cx="108738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pt-BR" sz="3600"/>
              <a:t>Estruturas que Influenciam o Custo de Consultas</a:t>
            </a:r>
            <a:r>
              <a:rPr b="1" i="0" lang="pt-BR" sz="36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/>
          </a:p>
        </p:txBody>
      </p:sp>
      <p:grpSp>
        <p:nvGrpSpPr>
          <p:cNvPr id="271" name="Google Shape;271;g33c939cac06_0_106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272" name="Google Shape;272;g33c939cac06_0_10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3" name="Google Shape;273;g33c939cac06_0_10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4" name="Google Shape;274;g33c939cac06_0_10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descr="Comunicado | UNINASSAU" id="275" name="Google Shape;275;g33c939cac06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848" y="6131247"/>
            <a:ext cx="1471689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33c939cac06_0_106"/>
          <p:cNvSpPr txBox="1"/>
          <p:nvPr/>
        </p:nvSpPr>
        <p:spPr>
          <a:xfrm>
            <a:off x="9958701" y="6304525"/>
            <a:ext cx="223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</a:t>
            </a:r>
            <a:r>
              <a:rPr i="1"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</p:txBody>
      </p:sp>
      <p:pic>
        <p:nvPicPr>
          <p:cNvPr id="277" name="Google Shape;277;g33c939cac06_0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9224" y="2597725"/>
            <a:ext cx="7923751" cy="2973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g33c939cac06_0_119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284" name="Google Shape;284;g33c939cac06_0_11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5" name="Google Shape;285;g33c939cac06_0_11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6" name="Google Shape;286;g33c939cac06_0_11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descr="Comunicado | UNINASSAU" id="287" name="Google Shape;287;g33c939cac06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848" y="6131247"/>
            <a:ext cx="1471689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33c939cac06_0_119"/>
          <p:cNvSpPr txBox="1"/>
          <p:nvPr/>
        </p:nvSpPr>
        <p:spPr>
          <a:xfrm>
            <a:off x="9958701" y="6304525"/>
            <a:ext cx="223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</a:t>
            </a:r>
            <a:r>
              <a:rPr i="1"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</p:txBody>
      </p:sp>
      <p:pic>
        <p:nvPicPr>
          <p:cNvPr id="289" name="Google Shape;289;g33c939cac06_0_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475" y="1266461"/>
            <a:ext cx="10873800" cy="554308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33c939cac06_0_119"/>
          <p:cNvSpPr txBox="1"/>
          <p:nvPr/>
        </p:nvSpPr>
        <p:spPr>
          <a:xfrm>
            <a:off x="201000" y="268950"/>
            <a:ext cx="76857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●"/>
            </a:pPr>
            <a:r>
              <a:rPr b="1"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EXPLAIN</a:t>
            </a:r>
            <a:r>
              <a:rPr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○"/>
            </a:pPr>
            <a:r>
              <a:rPr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Mostra o plano de execução e o custo estimado de uma consulta.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○"/>
            </a:pPr>
            <a:r>
              <a:rPr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r>
              <a:rPr b="1" lang="pt-BR" sz="1600">
                <a:solidFill>
                  <a:srgbClr val="404040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EXPLAIN ANALYZE SELECT * FROM tabela;</a:t>
            </a:r>
            <a:endParaRPr b="1" sz="1600">
              <a:solidFill>
                <a:srgbClr val="404040"/>
              </a:solidFill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c939cac06_0_135"/>
          <p:cNvSpPr txBox="1"/>
          <p:nvPr>
            <p:ph type="title"/>
          </p:nvPr>
        </p:nvSpPr>
        <p:spPr>
          <a:xfrm>
            <a:off x="594360" y="102875"/>
            <a:ext cx="108738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pt-BR" sz="3600"/>
              <a:t>Estruturas que Influenciam o Custo de Consultas</a:t>
            </a:r>
            <a:r>
              <a:rPr b="1" i="0" lang="pt-BR" sz="36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/>
          </a:p>
        </p:txBody>
      </p:sp>
      <p:grpSp>
        <p:nvGrpSpPr>
          <p:cNvPr id="297" name="Google Shape;297;g33c939cac06_0_135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298" name="Google Shape;298;g33c939cac06_0_13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99" name="Google Shape;299;g33c939cac06_0_13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00" name="Google Shape;300;g33c939cac06_0_13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descr="Comunicado | UNINASSAU" id="301" name="Google Shape;301;g33c939cac06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848" y="6131247"/>
            <a:ext cx="1471689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33c939cac06_0_135"/>
          <p:cNvSpPr txBox="1"/>
          <p:nvPr/>
        </p:nvSpPr>
        <p:spPr>
          <a:xfrm>
            <a:off x="1526400" y="2286000"/>
            <a:ext cx="93282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Views Materializadas</a:t>
            </a:r>
            <a:endParaRPr b="1"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O que são?</a:t>
            </a:r>
            <a:endParaRPr b="1"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Tabelas virtuais pré-computadas que armazenam resultados de consultas.</a:t>
            </a:r>
            <a:endParaRPr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Custo</a:t>
            </a:r>
            <a:r>
              <a:rPr lang="pt-BR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Reduz o tempo de execução de consultas complexas.</a:t>
            </a:r>
            <a:endParaRPr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Requer atualização periódica (</a:t>
            </a:r>
            <a:r>
              <a:rPr lang="pt-BR" sz="18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REFRESH MATERIALIZED VIEW</a:t>
            </a:r>
            <a:r>
              <a:rPr lang="pt-BR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Char char="●"/>
            </a:pPr>
            <a:r>
              <a:rPr b="1" lang="pt-BR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g33c939cac06_0_135"/>
          <p:cNvSpPr txBox="1"/>
          <p:nvPr/>
        </p:nvSpPr>
        <p:spPr>
          <a:xfrm>
            <a:off x="9958701" y="6304525"/>
            <a:ext cx="223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</a:t>
            </a:r>
            <a:r>
              <a:rPr i="1"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</p:txBody>
      </p:sp>
      <p:sp>
        <p:nvSpPr>
          <p:cNvPr id="304" name="Google Shape;304;g33c939cac06_0_135"/>
          <p:cNvSpPr txBox="1"/>
          <p:nvPr/>
        </p:nvSpPr>
        <p:spPr>
          <a:xfrm>
            <a:off x="3522275" y="4814700"/>
            <a:ext cx="7543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CREATE </a:t>
            </a:r>
            <a:r>
              <a:rPr lang="pt-B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MATERIALIZED </a:t>
            </a:r>
            <a:r>
              <a:rPr b="1" lang="pt-B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VIEW </a:t>
            </a:r>
            <a:r>
              <a:rPr b="1" lang="pt-BR" sz="2400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resumo_vendas</a:t>
            </a:r>
            <a:r>
              <a:rPr lang="pt-B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AS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 </a:t>
            </a:r>
            <a:r>
              <a:rPr lang="pt-B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data, SUM(valor) AS total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FROM </a:t>
            </a:r>
            <a:r>
              <a:rPr lang="pt-B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vendas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 BY</a:t>
            </a:r>
            <a:r>
              <a:rPr lang="pt-B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data;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33c939cac06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775" y="2103888"/>
            <a:ext cx="9129236" cy="38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33c939cac06_0_152"/>
          <p:cNvSpPr txBox="1"/>
          <p:nvPr>
            <p:ph type="title"/>
          </p:nvPr>
        </p:nvSpPr>
        <p:spPr>
          <a:xfrm>
            <a:off x="594360" y="102875"/>
            <a:ext cx="108738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pt-BR" sz="3600"/>
              <a:t>Estruturas que Influenciam o Custo de Consultas</a:t>
            </a:r>
            <a:r>
              <a:rPr b="1" i="0" lang="pt-BR" sz="36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/>
          </a:p>
        </p:txBody>
      </p:sp>
      <p:grpSp>
        <p:nvGrpSpPr>
          <p:cNvPr id="312" name="Google Shape;312;g33c939cac06_0_152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313" name="Google Shape;313;g33c939cac06_0_15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4" name="Google Shape;314;g33c939cac06_0_15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5" name="Google Shape;315;g33c939cac06_0_15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descr="Comunicado | UNINASSAU" id="316" name="Google Shape;316;g33c939cac06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6848" y="6131247"/>
            <a:ext cx="1471689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33c939cac06_0_152"/>
          <p:cNvSpPr txBox="1"/>
          <p:nvPr/>
        </p:nvSpPr>
        <p:spPr>
          <a:xfrm>
            <a:off x="9958701" y="6304525"/>
            <a:ext cx="223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</a:t>
            </a:r>
            <a:r>
              <a:rPr i="1"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c939cac06_0_166"/>
          <p:cNvSpPr txBox="1"/>
          <p:nvPr>
            <p:ph type="title"/>
          </p:nvPr>
        </p:nvSpPr>
        <p:spPr>
          <a:xfrm>
            <a:off x="594360" y="102875"/>
            <a:ext cx="108738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pt-BR" sz="3600"/>
              <a:t>Estruturas que Influenciam o Custo de Consultas</a:t>
            </a:r>
            <a:r>
              <a:rPr b="1" i="0" lang="pt-BR" sz="36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/>
          </a:p>
        </p:txBody>
      </p:sp>
      <p:grpSp>
        <p:nvGrpSpPr>
          <p:cNvPr id="324" name="Google Shape;324;g33c939cac06_0_166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325" name="Google Shape;325;g33c939cac06_0_16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6" name="Google Shape;326;g33c939cac06_0_16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7" name="Google Shape;327;g33c939cac06_0_16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descr="Comunicado | UNINASSAU" id="328" name="Google Shape;328;g33c939cac06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848" y="6131247"/>
            <a:ext cx="1471689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33c939cac06_0_166"/>
          <p:cNvSpPr txBox="1"/>
          <p:nvPr/>
        </p:nvSpPr>
        <p:spPr>
          <a:xfrm>
            <a:off x="9958701" y="6304525"/>
            <a:ext cx="223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</a:t>
            </a:r>
            <a:r>
              <a:rPr i="1"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</p:txBody>
      </p:sp>
      <p:graphicFrame>
        <p:nvGraphicFramePr>
          <p:cNvPr id="330" name="Google Shape;330;g33c939cac06_0_166"/>
          <p:cNvGraphicFramePr/>
          <p:nvPr/>
        </p:nvGraphicFramePr>
        <p:xfrm>
          <a:off x="1772050" y="308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{756DD0E8-2660-4673-8B39-A7FA99CACE00}</a:tableStyleId>
              </a:tblPr>
              <a:tblGrid>
                <a:gridCol w="1897550"/>
                <a:gridCol w="3373025"/>
                <a:gridCol w="4768375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Característica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View</a:t>
                      </a:r>
                      <a:endParaRPr b="1" sz="1800">
                        <a:solidFill>
                          <a:srgbClr val="0000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View Materializada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Armazenamento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Virtual (não armazena dados)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Físico (armazena dados em disco)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Atualização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Sempre atualizada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Requer atualização manual/automática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Desempenho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Pode ser lento para consultas complexas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Rápido, pois os dados são pré-computados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Uso de Disco</a:t>
                      </a:r>
                      <a:endParaRPr b="1"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Nenhum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Consome espaço em disco</a:t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1" name="Google Shape;331;g33c939cac06_0_166"/>
          <p:cNvSpPr txBox="1"/>
          <p:nvPr/>
        </p:nvSpPr>
        <p:spPr>
          <a:xfrm>
            <a:off x="1772050" y="2286000"/>
            <a:ext cx="561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2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Diferença entre </a:t>
            </a:r>
            <a:r>
              <a:rPr b="1"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View Materializada e </a:t>
            </a:r>
            <a:r>
              <a:rPr b="1" lang="pt-BR" sz="2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b="1" sz="2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3c939cac06_0_185"/>
          <p:cNvSpPr txBox="1"/>
          <p:nvPr>
            <p:ph type="title"/>
          </p:nvPr>
        </p:nvSpPr>
        <p:spPr>
          <a:xfrm>
            <a:off x="594360" y="102875"/>
            <a:ext cx="108738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pt-BR" sz="3600"/>
              <a:t>Fatores que Impactam o Custo</a:t>
            </a:r>
            <a:endParaRPr/>
          </a:p>
        </p:txBody>
      </p:sp>
      <p:grpSp>
        <p:nvGrpSpPr>
          <p:cNvPr id="338" name="Google Shape;338;g33c939cac06_0_185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339" name="Google Shape;339;g33c939cac06_0_18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0" name="Google Shape;340;g33c939cac06_0_18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1" name="Google Shape;341;g33c939cac06_0_18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descr="Comunicado | UNINASSAU" id="342" name="Google Shape;342;g33c939cac06_0_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848" y="6131247"/>
            <a:ext cx="1471689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33c939cac06_0_185"/>
          <p:cNvSpPr txBox="1"/>
          <p:nvPr/>
        </p:nvSpPr>
        <p:spPr>
          <a:xfrm>
            <a:off x="2063700" y="2514600"/>
            <a:ext cx="9328200" cy="4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b="1"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Tamanho das Tabelas: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Tabelas grandes aumentam o custo de I/O.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b="1"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Existência </a:t>
            </a:r>
            <a:r>
              <a:rPr b="1"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Índices: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Índices reduzem o custo de busca, mas aumentam o custo de escrita.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b="1"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Complexidade da Consulta: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Joins, subconsultas e agregações aumentam o custo.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b="1"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Hardware: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Discos SSD reduzem o custo de I/O em comparação com HDDs.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g33c939cac06_0_185"/>
          <p:cNvSpPr txBox="1"/>
          <p:nvPr/>
        </p:nvSpPr>
        <p:spPr>
          <a:xfrm>
            <a:off x="9958701" y="6304525"/>
            <a:ext cx="223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</a:t>
            </a:r>
            <a:r>
              <a:rPr i="1"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/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Obrigado</a:t>
            </a:r>
            <a:endParaRPr/>
          </a:p>
        </p:txBody>
      </p:sp>
      <p:sp>
        <p:nvSpPr>
          <p:cNvPr id="351" name="Google Shape;351;p17"/>
          <p:cNvSpPr txBox="1"/>
          <p:nvPr>
            <p:ph idx="1" type="body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Emmanoel Monteiro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@emmanoelmonteiro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Agenda</a:t>
            </a:r>
            <a:endParaRPr/>
          </a:p>
        </p:txBody>
      </p:sp>
      <p:sp>
        <p:nvSpPr>
          <p:cNvPr id="140" name="Google Shape;140;p2"/>
          <p:cNvSpPr txBox="1"/>
          <p:nvPr>
            <p:ph idx="1" type="body"/>
          </p:nvPr>
        </p:nvSpPr>
        <p:spPr>
          <a:xfrm>
            <a:off x="593725" y="2281250"/>
            <a:ext cx="7967100" cy="3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200">
            <a:normAutofit/>
          </a:bodyPr>
          <a:lstStyle/>
          <a:p>
            <a:pPr indent="-283464" lvl="0" marL="28346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lang="pt-BR">
                <a:solidFill>
                  <a:srgbClr val="595959"/>
                </a:solidFill>
              </a:rPr>
              <a:t>Introdução ao Custo de Consultas SQL</a:t>
            </a:r>
            <a:endParaRPr/>
          </a:p>
          <a:p>
            <a:pPr indent="-283464" lvl="0" marL="283464" marR="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lang="pt-BR">
                <a:solidFill>
                  <a:srgbClr val="595959"/>
                </a:solidFill>
              </a:rPr>
              <a:t>Estruturas que Influenciam o Custo de Consultas</a:t>
            </a:r>
            <a:endParaRPr/>
          </a:p>
          <a:p>
            <a:pPr indent="-283464" lvl="0" marL="283464" marR="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lang="pt-BR">
                <a:solidFill>
                  <a:srgbClr val="595959"/>
                </a:solidFill>
              </a:rPr>
              <a:t>Fatores que Impactam o Custo</a:t>
            </a:r>
            <a:r>
              <a:rPr b="0" i="0" lang="pt-BR" sz="2400" u="none" cap="none" strike="noStrike">
                <a:solidFill>
                  <a:srgbClr val="59595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pic>
        <p:nvPicPr>
          <p:cNvPr descr="Comunicado | UNINASSAU" id="141" name="Google Shape;1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"/>
          <p:cNvSpPr txBox="1"/>
          <p:nvPr/>
        </p:nvSpPr>
        <p:spPr>
          <a:xfrm>
            <a:off x="9958701" y="6304525"/>
            <a:ext cx="223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</a:t>
            </a:r>
            <a:r>
              <a:rPr i="1"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400"/>
              <a:buFont typeface="Franklin Gothic"/>
              <a:buNone/>
            </a:pPr>
            <a:r>
              <a:rPr lang="pt-BR">
                <a:solidFill>
                  <a:srgbClr val="214A51"/>
                </a:solidFill>
              </a:rPr>
              <a:t>Introdução ao Custo de Consultas SQL</a:t>
            </a:r>
            <a:endParaRPr/>
          </a:p>
        </p:txBody>
      </p:sp>
      <p:pic>
        <p:nvPicPr>
          <p:cNvPr descr="Comunicado | UNINASSAU" id="149" name="Google Shape;1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 txBox="1"/>
          <p:nvPr/>
        </p:nvSpPr>
        <p:spPr>
          <a:xfrm>
            <a:off x="484175" y="2296500"/>
            <a:ext cx="81948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custo de uma consulta SQL refere-se ao impacto que ela gera em termos de tempo de execução e uso de recursos computacionais, como CPU, memória e operações de entrada/saída (I/O). 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Esse custo é influenciado por diversos fatores, como o tamanho das tabelas envolvidas, a complexidade da consulta (presença de joins, subconsultas, agregações, etc.), a existência de índices e a estratégia de execução escolhida pelo banco de dados. 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Otimizar consultas é essencial para melhorar o desempenho do sistema, reduzir o tempo de resposta e minimizar o consumo de recursos, o que é especialmente crítico em ambientes com grandes volumes de dados ou alta concorrência de acessos. </a:t>
            </a:r>
            <a:endParaRPr sz="2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9958701" y="6304525"/>
            <a:ext cx="223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</a:t>
            </a:r>
            <a:r>
              <a:rPr i="1"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Organização  da linguagem SQL </a:t>
            </a:r>
            <a:endParaRPr b="1" i="0" sz="4400" u="none" cap="none" strike="noStrike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descr="Comunicado | UNINASSAU"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</a:t>
            </a:r>
            <a:r>
              <a:rPr i="1"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</p:txBody>
      </p:sp>
      <p:pic>
        <p:nvPicPr>
          <p:cNvPr descr="Subdivisões da linguagem SQL" id="160" name="Google Shape;1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9017" y="2001041"/>
            <a:ext cx="6806256" cy="470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33c939cac0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2" y="1935480"/>
            <a:ext cx="6469386" cy="404336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3c939cac06_0_4"/>
          <p:cNvSpPr txBox="1"/>
          <p:nvPr>
            <p:ph type="title"/>
          </p:nvPr>
        </p:nvSpPr>
        <p:spPr>
          <a:xfrm>
            <a:off x="594360" y="102875"/>
            <a:ext cx="108738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pt-BR" sz="3600"/>
              <a:t>Estruturas que Influenciam o Custo de Consultas</a:t>
            </a:r>
            <a:r>
              <a:rPr b="1" i="0" lang="pt-BR" sz="36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/>
          </a:p>
        </p:txBody>
      </p:sp>
      <p:grpSp>
        <p:nvGrpSpPr>
          <p:cNvPr id="168" name="Google Shape;168;g33c939cac06_0_4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169" name="Google Shape;169;g33c939cac06_0_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0" name="Google Shape;170;g33c939cac06_0_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1" name="Google Shape;171;g33c939cac06_0_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descr="Comunicado | UNINASSAU" id="172" name="Google Shape;172;g33c939cac06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6848" y="6131247"/>
            <a:ext cx="1471689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33c939cac06_0_4"/>
          <p:cNvSpPr txBox="1"/>
          <p:nvPr/>
        </p:nvSpPr>
        <p:spPr>
          <a:xfrm>
            <a:off x="9958701" y="6304525"/>
            <a:ext cx="223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</a:t>
            </a:r>
            <a:r>
              <a:rPr i="1"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pt-BR" sz="3600"/>
              <a:t>Estruturas que Influenciam o Custo de Consultas</a:t>
            </a:r>
            <a:r>
              <a:rPr b="1" i="0" lang="pt-BR" sz="36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/>
          </a:p>
        </p:txBody>
      </p:sp>
      <p:grpSp>
        <p:nvGrpSpPr>
          <p:cNvPr id="180" name="Google Shape;180;p10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1" name="Google Shape;181;p1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descr="Comunicado | UNINASSAU" id="184" name="Google Shape;1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4375" y="2986412"/>
            <a:ext cx="2959225" cy="203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 txBox="1"/>
          <p:nvPr/>
        </p:nvSpPr>
        <p:spPr>
          <a:xfrm>
            <a:off x="1526400" y="2286000"/>
            <a:ext cx="7312800" cy="3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Índices</a:t>
            </a:r>
            <a:endParaRPr b="1">
              <a:solidFill>
                <a:srgbClr val="40404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Libre Franklin"/>
              <a:buChar char="●"/>
            </a:pPr>
            <a:r>
              <a:rPr b="1"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que são?</a:t>
            </a:r>
            <a:endParaRPr b="1">
              <a:solidFill>
                <a:srgbClr val="40404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Libre Franklin"/>
              <a:buChar char="○"/>
            </a:pPr>
            <a:r>
              <a:rPr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Estruturas que aceleram a busca de dados em tabelas.</a:t>
            </a:r>
            <a:endParaRPr>
              <a:solidFill>
                <a:srgbClr val="40404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●"/>
            </a:pPr>
            <a:r>
              <a:rPr b="1"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Tipos de Índices</a:t>
            </a:r>
            <a:r>
              <a:rPr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>
              <a:solidFill>
                <a:srgbClr val="40404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○"/>
            </a:pPr>
            <a:r>
              <a:rPr b="1"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Índice B-Tree</a:t>
            </a:r>
            <a:r>
              <a:rPr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>
              <a:solidFill>
                <a:srgbClr val="40404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■"/>
            </a:pPr>
            <a:r>
              <a:rPr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Exemplo: CREATE INDEX idx_nome ON tabela (coluna);</a:t>
            </a:r>
            <a:endParaRPr>
              <a:solidFill>
                <a:srgbClr val="40404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■"/>
            </a:pPr>
            <a:r>
              <a:rPr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Melhor para consultas de igualdade e intervalos (=, &gt;, &lt;, BETWEEN).</a:t>
            </a:r>
            <a:endParaRPr>
              <a:solidFill>
                <a:srgbClr val="40404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○"/>
            </a:pPr>
            <a:r>
              <a:rPr b="1"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Índice Hash</a:t>
            </a:r>
            <a:r>
              <a:rPr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>
              <a:solidFill>
                <a:srgbClr val="40404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■"/>
            </a:pPr>
            <a:r>
              <a:rPr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Exemplo: CREATE INDEX idx_hash ON tabela USING HASH (coluna);</a:t>
            </a:r>
            <a:endParaRPr>
              <a:solidFill>
                <a:srgbClr val="40404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■"/>
            </a:pPr>
            <a:r>
              <a:rPr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Ideal para consultas de igualdade exata (=).</a:t>
            </a:r>
            <a:endParaRPr>
              <a:solidFill>
                <a:srgbClr val="40404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○"/>
            </a:pPr>
            <a:r>
              <a:rPr b="1"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Índice Composto</a:t>
            </a:r>
            <a:r>
              <a:rPr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>
              <a:solidFill>
                <a:srgbClr val="40404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■"/>
            </a:pPr>
            <a:r>
              <a:rPr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Exemplo: CREATE INDEX idx_composto ON tabela (coluna1, coluna2);</a:t>
            </a:r>
            <a:endParaRPr>
              <a:solidFill>
                <a:srgbClr val="40404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Libre Franklin"/>
              <a:buChar char="■"/>
            </a:pPr>
            <a:r>
              <a:rPr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Útil para consultas que filtram por múltiplas colunas.</a:t>
            </a:r>
            <a:endParaRPr>
              <a:solidFill>
                <a:srgbClr val="40404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●"/>
            </a:pPr>
            <a:r>
              <a:rPr b="1"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Custo</a:t>
            </a:r>
            <a:r>
              <a:rPr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>
              <a:solidFill>
                <a:srgbClr val="40404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Libre Franklin"/>
              <a:buChar char="○"/>
            </a:pPr>
            <a:r>
              <a:rPr lang="pt-BR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Manutenção: Inserções, atualizações e exclusões são mais lentas.</a:t>
            </a:r>
            <a:endParaRPr>
              <a:solidFill>
                <a:srgbClr val="40404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9958701" y="6304525"/>
            <a:ext cx="223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</a:t>
            </a:r>
            <a:r>
              <a:rPr i="1"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c939cac06_0_20"/>
          <p:cNvSpPr txBox="1"/>
          <p:nvPr>
            <p:ph type="title"/>
          </p:nvPr>
        </p:nvSpPr>
        <p:spPr>
          <a:xfrm>
            <a:off x="594360" y="102875"/>
            <a:ext cx="108738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pt-BR" sz="3600"/>
              <a:t>Estruturas que Influenciam o Custo de Consultas</a:t>
            </a:r>
            <a:r>
              <a:rPr b="1" i="0" lang="pt-BR" sz="36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/>
          </a:p>
        </p:txBody>
      </p:sp>
      <p:grpSp>
        <p:nvGrpSpPr>
          <p:cNvPr id="194" name="Google Shape;194;g33c939cac06_0_20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195" name="Google Shape;195;g33c939cac06_0_2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6" name="Google Shape;196;g33c939cac06_0_2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7" name="Google Shape;197;g33c939cac06_0_2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descr="Comunicado | UNINASSAU" id="198" name="Google Shape;198;g33c939cac06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848" y="6131247"/>
            <a:ext cx="1471689" cy="57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33c939cac06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801" y="1546693"/>
            <a:ext cx="7294273" cy="502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33c939cac06_0_20"/>
          <p:cNvSpPr txBox="1"/>
          <p:nvPr/>
        </p:nvSpPr>
        <p:spPr>
          <a:xfrm>
            <a:off x="9958701" y="6304525"/>
            <a:ext cx="223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</a:t>
            </a:r>
            <a:r>
              <a:rPr i="1"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c939cac06_0_33"/>
          <p:cNvSpPr txBox="1"/>
          <p:nvPr>
            <p:ph type="title"/>
          </p:nvPr>
        </p:nvSpPr>
        <p:spPr>
          <a:xfrm>
            <a:off x="594360" y="102875"/>
            <a:ext cx="108738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pt-BR" sz="3600"/>
              <a:t>Estruturas que Influenciam o Custo de Consultas</a:t>
            </a:r>
            <a:r>
              <a:rPr b="1" i="0" lang="pt-BR" sz="36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/>
          </a:p>
        </p:txBody>
      </p:sp>
      <p:grpSp>
        <p:nvGrpSpPr>
          <p:cNvPr id="207" name="Google Shape;207;g33c939cac06_0_33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208" name="Google Shape;208;g33c939cac06_0_3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9" name="Google Shape;209;g33c939cac06_0_3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0" name="Google Shape;210;g33c939cac06_0_3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descr="Comunicado | UNINASSAU" id="211" name="Google Shape;211;g33c939cac06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848" y="6131247"/>
            <a:ext cx="1471689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3c939cac06_0_33"/>
          <p:cNvSpPr txBox="1"/>
          <p:nvPr/>
        </p:nvSpPr>
        <p:spPr>
          <a:xfrm>
            <a:off x="1526400" y="2286000"/>
            <a:ext cx="61593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Particionamento de Tabelas</a:t>
            </a:r>
            <a:endParaRPr b="1"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●"/>
            </a:pPr>
            <a:r>
              <a:rPr b="1"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O que é?</a:t>
            </a:r>
            <a:endParaRPr b="1"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○"/>
            </a:pPr>
            <a:r>
              <a:rPr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Divisão de uma tabela em partes menores (partições) com base em valores de colunas.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●"/>
            </a:pPr>
            <a:r>
              <a:rPr b="1"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Custo</a:t>
            </a:r>
            <a:r>
              <a:rPr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○"/>
            </a:pPr>
            <a:r>
              <a:rPr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Reduz o escaneamento de dados em consultas que filtram pela coluna de particionamento.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○"/>
            </a:pPr>
            <a:r>
              <a:rPr lang="pt-BR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Aumenta a complexidade de manutenção.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g33c939cac06_0_33"/>
          <p:cNvSpPr txBox="1"/>
          <p:nvPr/>
        </p:nvSpPr>
        <p:spPr>
          <a:xfrm>
            <a:off x="9958701" y="6304525"/>
            <a:ext cx="223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</a:t>
            </a:r>
            <a:r>
              <a:rPr i="1"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c939cac06_0_48"/>
          <p:cNvSpPr txBox="1"/>
          <p:nvPr>
            <p:ph type="title"/>
          </p:nvPr>
        </p:nvSpPr>
        <p:spPr>
          <a:xfrm>
            <a:off x="594360" y="102875"/>
            <a:ext cx="10873800" cy="16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pt-BR" sz="3600"/>
              <a:t>Estruturas que Influenciam o Custo de Consultas</a:t>
            </a:r>
            <a:r>
              <a:rPr b="1" i="0" lang="pt-BR" sz="36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/>
          </a:p>
        </p:txBody>
      </p:sp>
      <p:grpSp>
        <p:nvGrpSpPr>
          <p:cNvPr id="220" name="Google Shape;220;g33c939cac06_0_48"/>
          <p:cNvGrpSpPr/>
          <p:nvPr/>
        </p:nvGrpSpPr>
        <p:grpSpPr>
          <a:xfrm flipH="1" rot="5400000">
            <a:off x="1" y="3900132"/>
            <a:ext cx="2959226" cy="2959226"/>
            <a:chOff x="0" y="12289"/>
            <a:chExt cx="3550" cy="3551"/>
          </a:xfrm>
        </p:grpSpPr>
        <p:sp>
          <p:nvSpPr>
            <p:cNvPr id="221" name="Google Shape;221;g33c939cac06_0_4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2" name="Google Shape;222;g33c939cac06_0_4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3" name="Google Shape;223;g33c939cac06_0_4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descr="Comunicado | UNINASSAU" id="224" name="Google Shape;224;g33c939cac06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6848" y="6131247"/>
            <a:ext cx="1471689" cy="57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33c939cac06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849" y="2452709"/>
            <a:ext cx="9155849" cy="343763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33c939cac06_0_48"/>
          <p:cNvSpPr txBox="1"/>
          <p:nvPr/>
        </p:nvSpPr>
        <p:spPr>
          <a:xfrm>
            <a:off x="9958701" y="6304525"/>
            <a:ext cx="2233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</a:t>
            </a:r>
            <a:r>
              <a:rPr i="1"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2024-11-06T17:53:21Z</dcterms:created>
  <dc:creator>Emmanoel Monteiro de Sousa Junior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