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93" r:id="rId13"/>
    <p:sldId id="290" r:id="rId14"/>
    <p:sldId id="291" r:id="rId15"/>
    <p:sldId id="292" r:id="rId16"/>
    <p:sldId id="289" r:id="rId17"/>
    <p:sldId id="294" r:id="rId18"/>
    <p:sldId id="295" r:id="rId19"/>
    <p:sldId id="296" r:id="rId20"/>
    <p:sldId id="297" r:id="rId21"/>
    <p:sldId id="280" r:id="rId22"/>
  </p:sldIdLst>
  <p:sldSz cx="12192000" cy="6858000"/>
  <p:notesSz cx="6858000" cy="9144000"/>
  <p:embeddedFontLst>
    <p:embeddedFont>
      <p:font typeface="Franklin Gothic" panose="020B0604020202020204" charset="0"/>
      <p:bold r:id="rId24"/>
    </p:embeddedFont>
    <p:embeddedFont>
      <p:font typeface="Libre Franklin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j+skMm+Ik5HJLd0abJ7iKuqpW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5" Type="http://customschemas.google.com/relationships/presentationmetadata" Target="metadata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1F531B-7417-49F8-9EE9-ED3D1B1B925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8495233E-CA68-4868-825B-42C4795E8FB1}">
      <dgm:prSet phldrT="[Texto]" custT="1"/>
      <dgm:spPr>
        <a:solidFill>
          <a:srgbClr val="FFC000">
            <a:alpha val="50000"/>
          </a:srgbClr>
        </a:solidFill>
      </dgm:spPr>
      <dgm:t>
        <a:bodyPr/>
        <a:lstStyle/>
        <a:p>
          <a:r>
            <a:rPr lang="pt-BR" sz="1200" b="1" dirty="0"/>
            <a:t>EMPATIA</a:t>
          </a:r>
        </a:p>
      </dgm:t>
    </dgm:pt>
    <dgm:pt modelId="{CF851FF5-51F6-483F-BD89-073BBAC1E956}" type="parTrans" cxnId="{31BC4552-D4EA-4569-9641-C3B34DD825A1}">
      <dgm:prSet/>
      <dgm:spPr/>
      <dgm:t>
        <a:bodyPr/>
        <a:lstStyle/>
        <a:p>
          <a:endParaRPr lang="pt-BR"/>
        </a:p>
      </dgm:t>
    </dgm:pt>
    <dgm:pt modelId="{9A109C90-B947-401E-A019-38E15CD908F3}" type="sibTrans" cxnId="{31BC4552-D4EA-4569-9641-C3B34DD825A1}">
      <dgm:prSet/>
      <dgm:spPr/>
      <dgm:t>
        <a:bodyPr/>
        <a:lstStyle/>
        <a:p>
          <a:endParaRPr lang="pt-BR"/>
        </a:p>
      </dgm:t>
    </dgm:pt>
    <dgm:pt modelId="{117B7BD0-494B-4106-9AAB-E4CE6AFD87E8}">
      <dgm:prSet phldrT="[Texto]" custT="1"/>
      <dgm:spPr>
        <a:solidFill>
          <a:srgbClr val="0070C0">
            <a:alpha val="50000"/>
          </a:srgbClr>
        </a:solidFill>
      </dgm:spPr>
      <dgm:t>
        <a:bodyPr/>
        <a:lstStyle/>
        <a:p>
          <a:r>
            <a:rPr lang="pt-BR" sz="1200" b="1" dirty="0"/>
            <a:t>COLABORAÇÃO</a:t>
          </a:r>
        </a:p>
      </dgm:t>
    </dgm:pt>
    <dgm:pt modelId="{31DAFBFC-1D03-482E-B5D3-DAE67D82BD45}" type="parTrans" cxnId="{F2C773CF-065A-482B-A9FE-BCE5931B9A5E}">
      <dgm:prSet/>
      <dgm:spPr/>
      <dgm:t>
        <a:bodyPr/>
        <a:lstStyle/>
        <a:p>
          <a:endParaRPr lang="pt-BR"/>
        </a:p>
      </dgm:t>
    </dgm:pt>
    <dgm:pt modelId="{F7C8473F-A7E0-4F64-B0C3-D70FC3DD2306}" type="sibTrans" cxnId="{F2C773CF-065A-482B-A9FE-BCE5931B9A5E}">
      <dgm:prSet/>
      <dgm:spPr/>
      <dgm:t>
        <a:bodyPr/>
        <a:lstStyle/>
        <a:p>
          <a:endParaRPr lang="pt-BR"/>
        </a:p>
      </dgm:t>
    </dgm:pt>
    <dgm:pt modelId="{399B4B25-E887-4BF8-B0C7-7F00F786F847}">
      <dgm:prSet phldrT="[Texto]" custT="1"/>
      <dgm:spPr/>
      <dgm:t>
        <a:bodyPr/>
        <a:lstStyle/>
        <a:p>
          <a:r>
            <a:rPr lang="pt-BR" sz="1200" b="1" dirty="0"/>
            <a:t>EXPERMENTAÇÃO</a:t>
          </a:r>
        </a:p>
      </dgm:t>
    </dgm:pt>
    <dgm:pt modelId="{FBE00A80-3940-4D9A-8239-C266D1842463}" type="parTrans" cxnId="{AF64AECA-BB1C-4185-9C07-169DBA536CF7}">
      <dgm:prSet/>
      <dgm:spPr/>
      <dgm:t>
        <a:bodyPr/>
        <a:lstStyle/>
        <a:p>
          <a:endParaRPr lang="pt-BR"/>
        </a:p>
      </dgm:t>
    </dgm:pt>
    <dgm:pt modelId="{CB9293D6-A571-424F-B14A-C225EC7464E8}" type="sibTrans" cxnId="{AF64AECA-BB1C-4185-9C07-169DBA536CF7}">
      <dgm:prSet/>
      <dgm:spPr/>
      <dgm:t>
        <a:bodyPr/>
        <a:lstStyle/>
        <a:p>
          <a:endParaRPr lang="pt-BR"/>
        </a:p>
      </dgm:t>
    </dgm:pt>
    <dgm:pt modelId="{47962EEE-30DC-490A-B629-BD4BA8D7E967}" type="pres">
      <dgm:prSet presAssocID="{041F531B-7417-49F8-9EE9-ED3D1B1B925B}" presName="compositeShape" presStyleCnt="0">
        <dgm:presLayoutVars>
          <dgm:chMax val="7"/>
          <dgm:dir/>
          <dgm:resizeHandles val="exact"/>
        </dgm:presLayoutVars>
      </dgm:prSet>
      <dgm:spPr/>
    </dgm:pt>
    <dgm:pt modelId="{6F2E338F-9A71-44A9-9F17-C2045D9E4A74}" type="pres">
      <dgm:prSet presAssocID="{8495233E-CA68-4868-825B-42C4795E8FB1}" presName="circ1" presStyleLbl="vennNode1" presStyleIdx="0" presStyleCnt="3" custScaleX="123377" custScaleY="118057" custLinFactNeighborX="-4376"/>
      <dgm:spPr/>
    </dgm:pt>
    <dgm:pt modelId="{E55E0171-12D1-4FD1-8B1A-33DF67A66ECF}" type="pres">
      <dgm:prSet presAssocID="{8495233E-CA68-4868-825B-42C4795E8FB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6EFBEA2-7074-4B58-8981-1D1127639A0F}" type="pres">
      <dgm:prSet presAssocID="{117B7BD0-494B-4106-9AAB-E4CE6AFD87E8}" presName="circ2" presStyleLbl="vennNode1" presStyleIdx="1" presStyleCnt="3" custScaleX="123377" custScaleY="118057" custLinFactNeighborX="-4376"/>
      <dgm:spPr/>
    </dgm:pt>
    <dgm:pt modelId="{EC6CD9D1-37C6-4214-99C1-EA95A2BD25AD}" type="pres">
      <dgm:prSet presAssocID="{117B7BD0-494B-4106-9AAB-E4CE6AFD87E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E7354A7-82EF-489D-8EA7-E216D02806A0}" type="pres">
      <dgm:prSet presAssocID="{399B4B25-E887-4BF8-B0C7-7F00F786F847}" presName="circ3" presStyleLbl="vennNode1" presStyleIdx="2" presStyleCnt="3" custScaleX="123377" custScaleY="118057"/>
      <dgm:spPr/>
    </dgm:pt>
    <dgm:pt modelId="{6EAA3887-7387-43A6-AFC8-601FC67ED436}" type="pres">
      <dgm:prSet presAssocID="{399B4B25-E887-4BF8-B0C7-7F00F786F84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F979D28-1B34-4225-A0C3-747C3A8F6655}" type="presOf" srcId="{041F531B-7417-49F8-9EE9-ED3D1B1B925B}" destId="{47962EEE-30DC-490A-B629-BD4BA8D7E967}" srcOrd="0" destOrd="0" presId="urn:microsoft.com/office/officeart/2005/8/layout/venn1"/>
    <dgm:cxn modelId="{31BC4552-D4EA-4569-9641-C3B34DD825A1}" srcId="{041F531B-7417-49F8-9EE9-ED3D1B1B925B}" destId="{8495233E-CA68-4868-825B-42C4795E8FB1}" srcOrd="0" destOrd="0" parTransId="{CF851FF5-51F6-483F-BD89-073BBAC1E956}" sibTransId="{9A109C90-B947-401E-A019-38E15CD908F3}"/>
    <dgm:cxn modelId="{51F39294-F74C-4E78-8058-6DDBBE57A99D}" type="presOf" srcId="{8495233E-CA68-4868-825B-42C4795E8FB1}" destId="{E55E0171-12D1-4FD1-8B1A-33DF67A66ECF}" srcOrd="1" destOrd="0" presId="urn:microsoft.com/office/officeart/2005/8/layout/venn1"/>
    <dgm:cxn modelId="{A4E08495-6F42-4C63-B631-34EDCA3F5CC6}" type="presOf" srcId="{117B7BD0-494B-4106-9AAB-E4CE6AFD87E8}" destId="{06EFBEA2-7074-4B58-8981-1D1127639A0F}" srcOrd="0" destOrd="0" presId="urn:microsoft.com/office/officeart/2005/8/layout/venn1"/>
    <dgm:cxn modelId="{AF64AECA-BB1C-4185-9C07-169DBA536CF7}" srcId="{041F531B-7417-49F8-9EE9-ED3D1B1B925B}" destId="{399B4B25-E887-4BF8-B0C7-7F00F786F847}" srcOrd="2" destOrd="0" parTransId="{FBE00A80-3940-4D9A-8239-C266D1842463}" sibTransId="{CB9293D6-A571-424F-B14A-C225EC7464E8}"/>
    <dgm:cxn modelId="{F2C773CF-065A-482B-A9FE-BCE5931B9A5E}" srcId="{041F531B-7417-49F8-9EE9-ED3D1B1B925B}" destId="{117B7BD0-494B-4106-9AAB-E4CE6AFD87E8}" srcOrd="1" destOrd="0" parTransId="{31DAFBFC-1D03-482E-B5D3-DAE67D82BD45}" sibTransId="{F7C8473F-A7E0-4F64-B0C3-D70FC3DD2306}"/>
    <dgm:cxn modelId="{7F9FEDD1-1086-47AF-95EC-7045AE05AFD3}" type="presOf" srcId="{399B4B25-E887-4BF8-B0C7-7F00F786F847}" destId="{6EAA3887-7387-43A6-AFC8-601FC67ED436}" srcOrd="1" destOrd="0" presId="urn:microsoft.com/office/officeart/2005/8/layout/venn1"/>
    <dgm:cxn modelId="{95571BE3-0CD3-490B-A565-E0B3286CD78B}" type="presOf" srcId="{399B4B25-E887-4BF8-B0C7-7F00F786F847}" destId="{0E7354A7-82EF-489D-8EA7-E216D02806A0}" srcOrd="0" destOrd="0" presId="urn:microsoft.com/office/officeart/2005/8/layout/venn1"/>
    <dgm:cxn modelId="{ADFC57E3-2459-472C-9389-18BD61DD89CE}" type="presOf" srcId="{8495233E-CA68-4868-825B-42C4795E8FB1}" destId="{6F2E338F-9A71-44A9-9F17-C2045D9E4A74}" srcOrd="0" destOrd="0" presId="urn:microsoft.com/office/officeart/2005/8/layout/venn1"/>
    <dgm:cxn modelId="{BF9E14F3-7E2F-41B1-B07C-E5E26E3E1DFC}" type="presOf" srcId="{117B7BD0-494B-4106-9AAB-E4CE6AFD87E8}" destId="{EC6CD9D1-37C6-4214-99C1-EA95A2BD25AD}" srcOrd="1" destOrd="0" presId="urn:microsoft.com/office/officeart/2005/8/layout/venn1"/>
    <dgm:cxn modelId="{74C613F6-A6E7-4F0A-B0A3-5A851B86A49D}" type="presParOf" srcId="{47962EEE-30DC-490A-B629-BD4BA8D7E967}" destId="{6F2E338F-9A71-44A9-9F17-C2045D9E4A74}" srcOrd="0" destOrd="0" presId="urn:microsoft.com/office/officeart/2005/8/layout/venn1"/>
    <dgm:cxn modelId="{3D69A23B-09ED-40E7-9EBA-BDF3863E56B1}" type="presParOf" srcId="{47962EEE-30DC-490A-B629-BD4BA8D7E967}" destId="{E55E0171-12D1-4FD1-8B1A-33DF67A66ECF}" srcOrd="1" destOrd="0" presId="urn:microsoft.com/office/officeart/2005/8/layout/venn1"/>
    <dgm:cxn modelId="{4BC90672-5EC9-41A3-B35F-603509DCE700}" type="presParOf" srcId="{47962EEE-30DC-490A-B629-BD4BA8D7E967}" destId="{06EFBEA2-7074-4B58-8981-1D1127639A0F}" srcOrd="2" destOrd="0" presId="urn:microsoft.com/office/officeart/2005/8/layout/venn1"/>
    <dgm:cxn modelId="{24274F14-8E51-43A6-8638-17FB16E635C1}" type="presParOf" srcId="{47962EEE-30DC-490A-B629-BD4BA8D7E967}" destId="{EC6CD9D1-37C6-4214-99C1-EA95A2BD25AD}" srcOrd="3" destOrd="0" presId="urn:microsoft.com/office/officeart/2005/8/layout/venn1"/>
    <dgm:cxn modelId="{855D9762-5361-4336-BA64-580AA02A1084}" type="presParOf" srcId="{47962EEE-30DC-490A-B629-BD4BA8D7E967}" destId="{0E7354A7-82EF-489D-8EA7-E216D02806A0}" srcOrd="4" destOrd="0" presId="urn:microsoft.com/office/officeart/2005/8/layout/venn1"/>
    <dgm:cxn modelId="{0CDBC4ED-21D0-4230-9FFE-39A9E214B1AE}" type="presParOf" srcId="{47962EEE-30DC-490A-B629-BD4BA8D7E967}" destId="{6EAA3887-7387-43A6-AFC8-601FC67ED436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E338F-9A71-44A9-9F17-C2045D9E4A74}">
      <dsp:nvSpPr>
        <dsp:cNvPr id="0" name=""/>
        <dsp:cNvSpPr/>
      </dsp:nvSpPr>
      <dsp:spPr>
        <a:xfrm>
          <a:off x="1093331" y="-84302"/>
          <a:ext cx="2479286" cy="2372379"/>
        </a:xfrm>
        <a:prstGeom prst="ellipse">
          <a:avLst/>
        </a:prstGeom>
        <a:solidFill>
          <a:srgbClr val="FFC0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/>
            <a:t>EMPATIA</a:t>
          </a:r>
        </a:p>
      </dsp:txBody>
      <dsp:txXfrm>
        <a:off x="1423903" y="330863"/>
        <a:ext cx="1818143" cy="1067570"/>
      </dsp:txXfrm>
    </dsp:sp>
    <dsp:sp modelId="{06EFBEA2-7074-4B58-8981-1D1127639A0F}">
      <dsp:nvSpPr>
        <dsp:cNvPr id="0" name=""/>
        <dsp:cNvSpPr/>
      </dsp:nvSpPr>
      <dsp:spPr>
        <a:xfrm>
          <a:off x="1818433" y="1171647"/>
          <a:ext cx="2479286" cy="2372379"/>
        </a:xfrm>
        <a:prstGeom prst="ellipse">
          <a:avLst/>
        </a:prstGeom>
        <a:solidFill>
          <a:srgbClr val="0070C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/>
            <a:t>COLABORAÇÃO</a:t>
          </a:r>
        </a:p>
      </dsp:txBody>
      <dsp:txXfrm>
        <a:off x="2576682" y="1784512"/>
        <a:ext cx="1487571" cy="1304808"/>
      </dsp:txXfrm>
    </dsp:sp>
    <dsp:sp modelId="{0E7354A7-82EF-489D-8EA7-E216D02806A0}">
      <dsp:nvSpPr>
        <dsp:cNvPr id="0" name=""/>
        <dsp:cNvSpPr/>
      </dsp:nvSpPr>
      <dsp:spPr>
        <a:xfrm>
          <a:off x="456166" y="1171647"/>
          <a:ext cx="2479286" cy="237237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/>
            <a:t>EXPERMENTAÇÃO</a:t>
          </a:r>
        </a:p>
      </dsp:txBody>
      <dsp:txXfrm>
        <a:off x="689632" y="1784512"/>
        <a:ext cx="1487571" cy="1304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7EC90DCD-559E-4EFB-987E-579AE0AC5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1EE39002-D059-467E-DF9F-13AFB22662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C931062E-B140-46E4-555C-82DFF8857E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6C0D5B53-3B7D-3D46-5044-5299C3FBABD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3521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C2DCA40F-6B5F-0057-C040-4507B7E3A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F41957B8-0639-207F-F7CC-386069DABC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A89E08B5-9D60-683C-1B99-BDA52436EE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B2F71FF9-6C08-9CDE-CCDF-7BCD5FBEEC1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6899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07A03DA5-A884-4C40-27D2-BA0ABBA99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457F0C66-D4A9-CADE-0CD9-40B3F4070D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C9BCC2A9-B2FE-B224-D00D-411F7E6F01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5318E94E-6A55-0C86-21D0-14667CA09C6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5889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11630034-7DA5-0AAE-7E19-FBE7087A2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1C30DD77-332E-20DF-FB3F-7D2862E48A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0AF485BF-8B9F-3B4E-4BA9-03DE5FC85C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8871C39A-A4A4-4E99-2E3B-EB8B698469A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6606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42425AEA-A69F-4404-5033-BAA3177C7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FC228F32-9FF6-FCED-E2F7-91ABCE32F4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CBE20F45-03B1-3E20-30E1-9B9E520D2C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DE3DF799-6F60-20A6-D63E-99B6B154B9F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7551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A0E4AD42-7183-2DA8-461B-B74E0EF77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0C27E2AF-B644-E0AA-BC29-BFE4A63A77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297EA60A-DEB4-CCEC-671D-A23BEBFE09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ECB31B83-763B-B44A-B922-EA97F109474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3919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2A1A98DC-DD66-AEC6-A50A-71BDEAB0F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F633AC49-B4F8-159F-02DB-9F6AB30E3E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134BDABB-D393-19C8-27A8-70F017BB46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AB940652-4914-0CCD-0128-9B71C802587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6453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E887B145-8DED-E8B2-F89E-BAE37A4BF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75AD2E5A-10CC-F985-42BB-C098B59A0C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767B06DC-BF3E-89BE-0364-A1AE489F2D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558C64D1-A95E-1945-EFE9-5A3EC74545C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2006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D243C59B-1AC0-278B-72AA-D50AD83B8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C257EAAC-CF7B-8583-6597-95532EE462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F6E0B042-8A17-BC40-6C74-3DC886584E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47028F5F-01D8-1DC2-0752-E107ACA59E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3330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78D38483-496B-B836-7023-522E326AC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B31DAEBC-6F48-3E22-F8BE-6394C098C5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37BC2CCC-D9D5-2BD1-FE28-AEF2D68D92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1260D952-833F-2467-A7A8-52BFFAFF95F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6893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03BF38E6-DF51-7952-3762-12A86DA64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DD429F72-6682-4393-D884-23FB69A7F0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DFC5A565-2178-0D0A-2268-BEE7B5D5B0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8094F39C-4C41-4851-1409-9F09121B724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8625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288B40E4-5EEF-0B9F-0448-E66C40289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63F81F68-03CA-12AF-F1F9-945C1A9526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2A9A1A29-43F8-E0BF-0D48-293F1D6CA0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7D6F28AD-0B2F-CCFF-EBE3-35D05DEA3DC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6720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FA997263-4A49-6CDA-3EE9-CB8513F85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E249F5BD-580E-1FA3-688B-56936755A5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29747763-A644-B480-A7F5-C95801689B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9182E267-567C-DFDD-F211-99D214E795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5761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BB612C9E-C40E-E664-46CA-0896808D4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FC8A9C5C-E023-33AA-7947-CB2A9FC44C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64384B48-C5C7-F12C-CF25-DA92538D19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F2ECF461-F983-B271-AB73-F3CBEF3A72A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2967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145DBE33-56F3-EEDB-2BE6-C48D2656F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3B3F7CDD-5220-918E-8816-1695CC0341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99E0CC18-5BE9-74FD-06FD-4C04601923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803123EB-8D7D-74C6-59C0-CF64896F3FA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7589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F851AF21-70E0-7EA8-DB74-0E5EE28A1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EF23A49E-189A-8CFD-D655-65D1F881D4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BD786DC9-FF0B-7EC7-CC42-27E05739BE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AA27D27B-086C-D704-5787-3CEFFA7D846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3069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8A3F1B2D-56AD-78C9-1F09-33870CB1F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ACC5F6DC-7D43-70F7-934A-D526B36F73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25DC2700-6A53-1B51-BA01-CFA3646ABC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79B3127E-70FD-EC45-E68A-645F8376DE7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5340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1">
  <p:cSld name="Título 1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 txBox="1"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" name="Google Shape;16;p22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7" name="Google Shape;17;p22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" name="Google Shape;18;p22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22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cxnSp>
        <p:nvCxnSpPr>
          <p:cNvPr id="20" name="Google Shape;20;p22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 ">
  <p:cSld name="Título e Conteúdo "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31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92" name="Google Shape;92;p31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3" name="Google Shape;93;p31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4" name="Google Shape;94;p31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5" name="Google Shape;95;p31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6" name="Google Shape;96;p31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97" name="Google Shape;97;p31"/>
          <p:cNvSpPr txBox="1"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8" name="Google Shape;98;p31"/>
          <p:cNvCxnSpPr/>
          <p:nvPr/>
        </p:nvCxnSpPr>
        <p:spPr>
          <a:xfrm>
            <a:off x="6347460" y="631317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31"/>
          <p:cNvSpPr txBox="1">
            <a:spLocks noGrp="1"/>
          </p:cNvSpPr>
          <p:nvPr>
            <p:ph type="body" idx="1"/>
          </p:nvPr>
        </p:nvSpPr>
        <p:spPr>
          <a:xfrm>
            <a:off x="603885" y="457201"/>
            <a:ext cx="5198269" cy="23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43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eriod"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lphaLcPeriod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arenR"/>
              <a:defRPr sz="2000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None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eriod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1"/>
          <p:cNvSpPr txBox="1">
            <a:spLocks noGrp="1"/>
          </p:cNvSpPr>
          <p:nvPr>
            <p:ph type="body" idx="2"/>
          </p:nvPr>
        </p:nvSpPr>
        <p:spPr>
          <a:xfrm>
            <a:off x="594360" y="2810595"/>
            <a:ext cx="5198269" cy="331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1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02" name="Google Shape;102;p31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e imagem do título">
  <p:cSld name="Conteúdo e imagem do título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2"/>
          <p:cNvSpPr txBox="1"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2"/>
          <p:cNvSpPr txBox="1">
            <a:spLocks noGrp="1"/>
          </p:cNvSpPr>
          <p:nvPr>
            <p:ph type="body" idx="1"/>
          </p:nvPr>
        </p:nvSpPr>
        <p:spPr>
          <a:xfrm>
            <a:off x="594360" y="3279579"/>
            <a:ext cx="5044440" cy="299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06" name="Google Shape;106;p32"/>
          <p:cNvCxnSpPr/>
          <p:nvPr/>
        </p:nvCxnSpPr>
        <p:spPr>
          <a:xfrm>
            <a:off x="594360" y="299745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32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11822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32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09" name="Google Shape;109;p32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e tabela do título">
  <p:cSld name="Conteúdo e tabela do título"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33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2" name="Google Shape;112;p33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3" name="Google Shape;113;p33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4" name="Google Shape;114;p33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5" name="Google Shape;115;p33"/>
          <p:cNvSpPr txBox="1"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33"/>
          <p:cNvCxnSpPr/>
          <p:nvPr/>
        </p:nvCxnSpPr>
        <p:spPr>
          <a:xfrm>
            <a:off x="3670935" y="631317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33"/>
          <p:cNvSpPr txBox="1">
            <a:spLocks noGrp="1"/>
          </p:cNvSpPr>
          <p:nvPr>
            <p:ph type="body" idx="1"/>
          </p:nvPr>
        </p:nvSpPr>
        <p:spPr>
          <a:xfrm>
            <a:off x="603885" y="584005"/>
            <a:ext cx="2825115" cy="399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43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33"/>
          <p:cNvSpPr txBox="1">
            <a:spLocks noGrp="1"/>
          </p:cNvSpPr>
          <p:nvPr>
            <p:ph type="body" idx="2"/>
          </p:nvPr>
        </p:nvSpPr>
        <p:spPr>
          <a:xfrm>
            <a:off x="3670934" y="584005"/>
            <a:ext cx="7926705" cy="399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33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20" name="Google Shape;120;p33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ela 2">
  <p:cSld name="Tabela 2"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4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24" name="Google Shape;124;p34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5" name="Google Shape;125;p34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1">
  <p:cSld name="Agenda 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23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3" name="Google Shape;23;p23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" name="Google Shape;24;p23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" name="Google Shape;25;p23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23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23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1"/>
          </p:nvPr>
        </p:nvSpPr>
        <p:spPr>
          <a:xfrm>
            <a:off x="594359" y="2281918"/>
            <a:ext cx="6787747" cy="370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rmAutofit/>
          </a:bodyPr>
          <a:lstStyle>
            <a:lvl1pPr marL="457200" lvl="0" indent="-38100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rgbClr val="5D7C3F"/>
              </a:buClr>
              <a:buSzPts val="2400"/>
              <a:buFont typeface="Arial"/>
              <a:buChar char="•"/>
              <a:defRPr sz="2400" b="1" i="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2" name="Google Shape;32;p23"/>
          <p:cNvCxnSpPr/>
          <p:nvPr/>
        </p:nvCxnSpPr>
        <p:spPr>
          <a:xfrm>
            <a:off x="594360" y="2148840"/>
            <a:ext cx="2130552" cy="0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Dois Conteúdos">
  <p:cSld name="Título e Dois Conteúdos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2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5" name="Google Shape;35;p2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6" name="Google Shape;36;p2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7" name="Google Shape;37;p2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38" name="Google Shape;38;p24"/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9" name="Google Shape;39;p24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" name="Google Shape;40;p24"/>
          <p:cNvSpPr txBox="1">
            <a:spLocks noGrp="1"/>
          </p:cNvSpPr>
          <p:nvPr>
            <p:ph type="body" idx="1"/>
          </p:nvPr>
        </p:nvSpPr>
        <p:spPr>
          <a:xfrm>
            <a:off x="595523" y="2676525"/>
            <a:ext cx="5746750" cy="359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2"/>
          </p:nvPr>
        </p:nvSpPr>
        <p:spPr>
          <a:xfrm>
            <a:off x="7620000" y="2676525"/>
            <a:ext cx="3947160" cy="359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3">
  <p:cSld name="Título 3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6" name="Google Shape;46;p25"/>
          <p:cNvGrpSpPr/>
          <p:nvPr/>
        </p:nvGrpSpPr>
        <p:grpSpPr>
          <a:xfrm rot="10800000">
            <a:off x="6092752" y="0"/>
            <a:ext cx="6099248" cy="6099248"/>
            <a:chOff x="0" y="12289"/>
            <a:chExt cx="3550" cy="3551"/>
          </a:xfrm>
        </p:grpSpPr>
        <p:sp>
          <p:nvSpPr>
            <p:cNvPr id="47" name="Google Shape;47;p2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8" name="Google Shape;48;p2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9" name="Google Shape;49;p2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50" name="Google Shape;50;p25"/>
          <p:cNvSpPr txBox="1">
            <a:spLocks noGrp="1"/>
          </p:cNvSpPr>
          <p:nvPr>
            <p:ph type="body" idx="1"/>
          </p:nvPr>
        </p:nvSpPr>
        <p:spPr>
          <a:xfrm>
            <a:off x="594360" y="454955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  <a:defRPr sz="2400" b="1" i="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1" name="Google Shape;51;p25"/>
          <p:cNvCxnSpPr/>
          <p:nvPr/>
        </p:nvCxnSpPr>
        <p:spPr>
          <a:xfrm>
            <a:off x="594360" y="39502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da seção">
  <p:cSld name="Título da seção">
    <p:bg>
      <p:bgPr>
        <a:solidFill>
          <a:schemeClr val="accent3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80543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26"/>
          <p:cNvSpPr txBox="1"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ranklin Gothic"/>
              <a:buNone/>
              <a:defRPr sz="60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/>
          <p:nvPr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2">
  <p:cSld name="Título 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7"/>
          <p:cNvSpPr txBox="1"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7"/>
          <p:cNvSpPr>
            <a:spLocks noGrp="1"/>
          </p:cNvSpPr>
          <p:nvPr>
            <p:ph type="pic" idx="2"/>
          </p:nvPr>
        </p:nvSpPr>
        <p:spPr>
          <a:xfrm>
            <a:off x="0" y="-11113"/>
            <a:ext cx="5791200" cy="6880226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27"/>
          <p:cNvSpPr txBox="1">
            <a:spLocks noGrp="1"/>
          </p:cNvSpPr>
          <p:nvPr>
            <p:ph type="body" idx="1"/>
          </p:nvPr>
        </p:nvSpPr>
        <p:spPr>
          <a:xfrm>
            <a:off x="6299835" y="456860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  <a:defRPr sz="2400" b="1" i="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0" name="Google Shape;60;p27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umo 2">
  <p:cSld name="Resumo 2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28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3" name="Google Shape;63;p2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64" name="Google Shape;64;p2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5" name="Google Shape;65;p2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6" name="Google Shape;66;p2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7" name="Google Shape;67;p28"/>
          <p:cNvSpPr txBox="1"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3657600" y="2282008"/>
            <a:ext cx="7810500" cy="369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">
  <p:cSld name="Título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9"/>
          <p:cNvSpPr txBox="1"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3" name="Google Shape;73;p29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74" name="Google Shape;74;p2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5" name="Google Shape;75;p2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6" name="Google Shape;76;p2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cxnSp>
        <p:nvCxnSpPr>
          <p:cNvPr id="77" name="Google Shape;77;p29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78;p29"/>
          <p:cNvSpPr txBox="1">
            <a:spLocks noGrp="1"/>
          </p:cNvSpPr>
          <p:nvPr>
            <p:ph type="body" idx="1"/>
          </p:nvPr>
        </p:nvSpPr>
        <p:spPr>
          <a:xfrm>
            <a:off x="6309905" y="454955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  <a:defRPr sz="2400" b="1" i="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Dois Conteúdos 2">
  <p:cSld name="Título e Dois Conteúdos 2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30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81" name="Google Shape;81;p30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2" name="Google Shape;82;p30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3" name="Google Shape;83;p30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84" name="Google Shape;84;p30"/>
          <p:cNvSpPr txBox="1"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0"/>
          <p:cNvSpPr txBox="1">
            <a:spLocks noGrp="1"/>
          </p:cNvSpPr>
          <p:nvPr>
            <p:ph type="body" idx="1"/>
          </p:nvPr>
        </p:nvSpPr>
        <p:spPr>
          <a:xfrm>
            <a:off x="594360" y="2676525"/>
            <a:ext cx="4490827" cy="359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0"/>
          <p:cNvSpPr txBox="1">
            <a:spLocks noGrp="1"/>
          </p:cNvSpPr>
          <p:nvPr>
            <p:ph type="body" idx="2"/>
          </p:nvPr>
        </p:nvSpPr>
        <p:spPr>
          <a:xfrm>
            <a:off x="5881898" y="2676525"/>
            <a:ext cx="4490827" cy="359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0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88" name="Google Shape;88;p30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9" name="Google Shape;89;p30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"/>
          <p:cNvSpPr txBox="1">
            <a:spLocks noGrp="1"/>
          </p:cNvSpPr>
          <p:nvPr>
            <p:ph type="ctrTitle"/>
          </p:nvPr>
        </p:nvSpPr>
        <p:spPr>
          <a:xfrm>
            <a:off x="6564735" y="1905249"/>
            <a:ext cx="5295169" cy="1690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</a:pPr>
            <a:r>
              <a:rPr lang="pt-BR" sz="3200" b="1" i="0" u="none" strike="noStrike" cap="none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DESIGN CENTRADO NO SER HUMANO: </a:t>
            </a:r>
            <a:r>
              <a:rPr lang="pt-BR" sz="3200" b="0" i="0" u="none" strike="noStrike" cap="none" dirty="0">
                <a:solidFill>
                  <a:srgbClr val="0070C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PROCESSOS DE DESIGN CENTRADO NO SER HUMANO </a:t>
            </a:r>
            <a:endParaRPr dirty="0"/>
          </a:p>
        </p:txBody>
      </p:sp>
      <p:pic>
        <p:nvPicPr>
          <p:cNvPr id="132" name="Google Shape;132;p1" descr="Comunicado | UNINASSAU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8273" y="2160743"/>
            <a:ext cx="3464841" cy="135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"/>
          <p:cNvSpPr txBox="1"/>
          <p:nvPr/>
        </p:nvSpPr>
        <p:spPr>
          <a:xfrm>
            <a:off x="6303114" y="4169744"/>
            <a:ext cx="50495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Prof. MSc</a:t>
            </a:r>
            <a:r>
              <a:rPr lang="pt-BR" sz="18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 S. Junior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0AF83093-7475-2FF2-39C4-EC3D4133F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5F3E4D80-25E6-A55A-4A3F-0F9E89BEF0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4A51"/>
              </a:buClr>
              <a:buSzPts val="4000"/>
              <a:buFont typeface="Franklin Gothic"/>
              <a:buNone/>
            </a:pPr>
            <a:r>
              <a:rPr lang="pt-BR" sz="4000" b="1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Etapas do HCD</a:t>
            </a:r>
            <a:endParaRPr dirty="0"/>
          </a:p>
        </p:txBody>
      </p:sp>
      <p:pic>
        <p:nvPicPr>
          <p:cNvPr id="149" name="Google Shape;149;p3" descr="Comunicado | UNINASSAU">
            <a:extLst>
              <a:ext uri="{FF2B5EF4-FFF2-40B4-BE49-F238E27FC236}">
                <a16:creationId xmlns:a16="http://schemas.microsoft.com/office/drawing/2014/main" id="{FC9611AD-1CDD-E696-77B2-4266DC4B414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848" y="6131247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6" descr="Como vender serviços? Vem descobrir o passo a passo!">
            <a:extLst>
              <a:ext uri="{FF2B5EF4-FFF2-40B4-BE49-F238E27FC236}">
                <a16:creationId xmlns:a16="http://schemas.microsoft.com/office/drawing/2014/main" id="{DDF3AA61-6503-4939-78E5-B25B0F201D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Google Shape;150;p3">
            <a:extLst>
              <a:ext uri="{FF2B5EF4-FFF2-40B4-BE49-F238E27FC236}">
                <a16:creationId xmlns:a16="http://schemas.microsoft.com/office/drawing/2014/main" id="{7DF43702-488F-98CD-3A4C-89617F08AC31}"/>
              </a:ext>
            </a:extLst>
          </p:cNvPr>
          <p:cNvSpPr txBox="1"/>
          <p:nvPr/>
        </p:nvSpPr>
        <p:spPr>
          <a:xfrm>
            <a:off x="9958693" y="6333244"/>
            <a:ext cx="223330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0E629AB-BC31-0508-6F86-2C257CFB59F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9328" b="29778"/>
          <a:stretch/>
        </p:blipFill>
        <p:spPr>
          <a:xfrm>
            <a:off x="1203279" y="2510246"/>
            <a:ext cx="9754961" cy="31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59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E533CA1B-979E-D8DF-6CB5-3549DA0AC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6E02FE56-8C6D-A591-BA33-39DA687B2F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4A51"/>
              </a:buClr>
              <a:buSzPts val="4000"/>
              <a:buFont typeface="Franklin Gothic"/>
              <a:buNone/>
            </a:pPr>
            <a:r>
              <a:rPr lang="pt-BR" sz="4000" b="1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Etapas do HCD: </a:t>
            </a:r>
            <a:r>
              <a:rPr lang="pt-BR" sz="4000" b="1" i="0" u="none" strike="noStrike" cap="none" dirty="0">
                <a:solidFill>
                  <a:srgbClr val="0070C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Empatize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149" name="Google Shape;149;p3" descr="Comunicado | UNINASSAU">
            <a:extLst>
              <a:ext uri="{FF2B5EF4-FFF2-40B4-BE49-F238E27FC236}">
                <a16:creationId xmlns:a16="http://schemas.microsoft.com/office/drawing/2014/main" id="{7A31CB75-5DE0-6954-AE07-023655CE77B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848" y="6131247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1;p3">
            <a:extLst>
              <a:ext uri="{FF2B5EF4-FFF2-40B4-BE49-F238E27FC236}">
                <a16:creationId xmlns:a16="http://schemas.microsoft.com/office/drawing/2014/main" id="{662D9F4D-2745-5534-7B60-6C1305035E83}"/>
              </a:ext>
            </a:extLst>
          </p:cNvPr>
          <p:cNvSpPr txBox="1"/>
          <p:nvPr/>
        </p:nvSpPr>
        <p:spPr>
          <a:xfrm>
            <a:off x="484176" y="2296497"/>
            <a:ext cx="5764223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</a:rPr>
              <a:t>O princípio básico do HCD é que você deve realmente entender as pessoas que enfrentam um problema antes de projetar uma solução para atendê-las. Exercer a empatia é se colocar no lugar da comunidade que será afetada pela sua solução, de modo a descobrir o que ela fará para sanar os obstáculos.</a:t>
            </a:r>
            <a:endParaRPr sz="2400" dirty="0"/>
          </a:p>
        </p:txBody>
      </p:sp>
      <p:sp>
        <p:nvSpPr>
          <p:cNvPr id="4" name="AutoShape 6" descr="Como vender serviços? Vem descobrir o passo a passo!">
            <a:extLst>
              <a:ext uri="{FF2B5EF4-FFF2-40B4-BE49-F238E27FC236}">
                <a16:creationId xmlns:a16="http://schemas.microsoft.com/office/drawing/2014/main" id="{4A39ED3B-607D-763D-5873-82F4016A7F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Google Shape;150;p3">
            <a:extLst>
              <a:ext uri="{FF2B5EF4-FFF2-40B4-BE49-F238E27FC236}">
                <a16:creationId xmlns:a16="http://schemas.microsoft.com/office/drawing/2014/main" id="{08E2C369-79A9-F00B-4102-CBCF883D3ABC}"/>
              </a:ext>
            </a:extLst>
          </p:cNvPr>
          <p:cNvSpPr txBox="1"/>
          <p:nvPr/>
        </p:nvSpPr>
        <p:spPr>
          <a:xfrm>
            <a:off x="9958693" y="6333244"/>
            <a:ext cx="223330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  <p:pic>
        <p:nvPicPr>
          <p:cNvPr id="3" name="Google Shape;352;p17" descr="O que é mapa de empatia e qual sua importância para o branding?">
            <a:extLst>
              <a:ext uri="{FF2B5EF4-FFF2-40B4-BE49-F238E27FC236}">
                <a16:creationId xmlns:a16="http://schemas.microsoft.com/office/drawing/2014/main" id="{0764A41D-6FF5-C3E6-8001-7FF6FD9572C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33589" y="2493734"/>
            <a:ext cx="4725002" cy="33671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4110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E16F8000-6365-7161-644C-5A793D9C9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23C2B5EE-6A70-6D10-93A4-2123955E4A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4A51"/>
              </a:buClr>
              <a:buSzPts val="4000"/>
              <a:buFont typeface="Franklin Gothic"/>
              <a:buNone/>
            </a:pPr>
            <a:r>
              <a:rPr lang="pt-BR" sz="4000" b="1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Etapas do HCD: </a:t>
            </a:r>
            <a:r>
              <a:rPr lang="pt-BR" sz="4000" b="1" i="0" u="none" strike="noStrike" cap="none" dirty="0">
                <a:solidFill>
                  <a:srgbClr val="0070C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Defina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149" name="Google Shape;149;p3" descr="Comunicado | UNINASSAU">
            <a:extLst>
              <a:ext uri="{FF2B5EF4-FFF2-40B4-BE49-F238E27FC236}">
                <a16:creationId xmlns:a16="http://schemas.microsoft.com/office/drawing/2014/main" id="{34C27E13-A53D-F99B-1008-4F047768E81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848" y="6131247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1;p3">
            <a:extLst>
              <a:ext uri="{FF2B5EF4-FFF2-40B4-BE49-F238E27FC236}">
                <a16:creationId xmlns:a16="http://schemas.microsoft.com/office/drawing/2014/main" id="{9329DE92-D5DD-E1F7-B596-0FFE168B1FE4}"/>
              </a:ext>
            </a:extLst>
          </p:cNvPr>
          <p:cNvSpPr txBox="1"/>
          <p:nvPr/>
        </p:nvSpPr>
        <p:spPr>
          <a:xfrm>
            <a:off x="484176" y="2296497"/>
            <a:ext cx="5764223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</a:rPr>
              <a:t>Esta etapa ajuda a configurar o restante do processo. Depois de aprender o máximo possível sobre o problema que deseja resolver, </a:t>
            </a:r>
            <a:r>
              <a:rPr lang="pt-BR" sz="2400" b="1" dirty="0">
                <a:solidFill>
                  <a:schemeClr val="dk1"/>
                </a:solidFill>
              </a:rPr>
              <a:t>deve-se concentrar na ação que se deseja realizar</a:t>
            </a:r>
            <a:r>
              <a:rPr lang="pt-BR" sz="2400" dirty="0">
                <a:solidFill>
                  <a:schemeClr val="dk1"/>
                </a:solidFill>
              </a:rPr>
              <a:t>. Por meio do HCD, se torna mais fácil questionar o porquê de certas situações continuarem ocorrendo.</a:t>
            </a:r>
            <a:endParaRPr sz="2400" dirty="0"/>
          </a:p>
        </p:txBody>
      </p:sp>
      <p:sp>
        <p:nvSpPr>
          <p:cNvPr id="4" name="AutoShape 6" descr="Como vender serviços? Vem descobrir o passo a passo!">
            <a:extLst>
              <a:ext uri="{FF2B5EF4-FFF2-40B4-BE49-F238E27FC236}">
                <a16:creationId xmlns:a16="http://schemas.microsoft.com/office/drawing/2014/main" id="{6100204A-CE1B-9408-BE21-7AD8800005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Google Shape;150;p3">
            <a:extLst>
              <a:ext uri="{FF2B5EF4-FFF2-40B4-BE49-F238E27FC236}">
                <a16:creationId xmlns:a16="http://schemas.microsoft.com/office/drawing/2014/main" id="{026808C3-9B1E-23AB-C029-D0D5CB3725DC}"/>
              </a:ext>
            </a:extLst>
          </p:cNvPr>
          <p:cNvSpPr txBox="1"/>
          <p:nvPr/>
        </p:nvSpPr>
        <p:spPr>
          <a:xfrm>
            <a:off x="9958693" y="6333244"/>
            <a:ext cx="223330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  <p:pic>
        <p:nvPicPr>
          <p:cNvPr id="5122" name="Picture 2" descr="O que é o Canvas de Proposta de Valor e como preenchê-lo?">
            <a:extLst>
              <a:ext uri="{FF2B5EF4-FFF2-40B4-BE49-F238E27FC236}">
                <a16:creationId xmlns:a16="http://schemas.microsoft.com/office/drawing/2014/main" id="{0C057ECE-E75A-D24A-155B-E62350A79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152" y="2644094"/>
            <a:ext cx="4616980" cy="261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401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833493BC-05D7-960A-489D-AE10D8D3C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anvas Proposta de Valor: passo a passo com exemplos">
            <a:extLst>
              <a:ext uri="{FF2B5EF4-FFF2-40B4-BE49-F238E27FC236}">
                <a16:creationId xmlns:a16="http://schemas.microsoft.com/office/drawing/2014/main" id="{086E5E94-1092-AA58-A70B-568B30B3C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" t="6682" r="1770" b="6489"/>
          <a:stretch/>
        </p:blipFill>
        <p:spPr bwMode="auto">
          <a:xfrm>
            <a:off x="97950" y="93869"/>
            <a:ext cx="11965620" cy="603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Google Shape;149;p3" descr="Comunicado | UNINASSAU">
            <a:extLst>
              <a:ext uri="{FF2B5EF4-FFF2-40B4-BE49-F238E27FC236}">
                <a16:creationId xmlns:a16="http://schemas.microsoft.com/office/drawing/2014/main" id="{8B936207-04AE-281D-4729-1CDE63AE56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848" y="6131247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6" descr="Como vender serviços? Vem descobrir o passo a passo!">
            <a:extLst>
              <a:ext uri="{FF2B5EF4-FFF2-40B4-BE49-F238E27FC236}">
                <a16:creationId xmlns:a16="http://schemas.microsoft.com/office/drawing/2014/main" id="{E195769A-7468-1E00-038E-4885714A00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Google Shape;150;p3">
            <a:extLst>
              <a:ext uri="{FF2B5EF4-FFF2-40B4-BE49-F238E27FC236}">
                <a16:creationId xmlns:a16="http://schemas.microsoft.com/office/drawing/2014/main" id="{DF8D6B95-9D1B-63E7-3722-F997B804D01E}"/>
              </a:ext>
            </a:extLst>
          </p:cNvPr>
          <p:cNvSpPr txBox="1"/>
          <p:nvPr/>
        </p:nvSpPr>
        <p:spPr>
          <a:xfrm>
            <a:off x="9958693" y="6333244"/>
            <a:ext cx="223330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388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D6439B34-BBBE-C008-AEEB-B397C7001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" descr="Comunicado | UNINASSAU">
            <a:extLst>
              <a:ext uri="{FF2B5EF4-FFF2-40B4-BE49-F238E27FC236}">
                <a16:creationId xmlns:a16="http://schemas.microsoft.com/office/drawing/2014/main" id="{860DA81A-DC00-9632-DEEE-19485C181A2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848" y="6131247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6" descr="Como vender serviços? Vem descobrir o passo a passo!">
            <a:extLst>
              <a:ext uri="{FF2B5EF4-FFF2-40B4-BE49-F238E27FC236}">
                <a16:creationId xmlns:a16="http://schemas.microsoft.com/office/drawing/2014/main" id="{0A9CD91A-BC68-7EFE-791B-D067769E38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Google Shape;150;p3">
            <a:extLst>
              <a:ext uri="{FF2B5EF4-FFF2-40B4-BE49-F238E27FC236}">
                <a16:creationId xmlns:a16="http://schemas.microsoft.com/office/drawing/2014/main" id="{85DEA73E-9769-8DDF-9A84-FF9E5E9A2655}"/>
              </a:ext>
            </a:extLst>
          </p:cNvPr>
          <p:cNvSpPr txBox="1"/>
          <p:nvPr/>
        </p:nvSpPr>
        <p:spPr>
          <a:xfrm>
            <a:off x="9958693" y="6333244"/>
            <a:ext cx="223330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  <p:pic>
        <p:nvPicPr>
          <p:cNvPr id="7172" name="Picture 4" descr="Proposta de Valor">
            <a:extLst>
              <a:ext uri="{FF2B5EF4-FFF2-40B4-BE49-F238E27FC236}">
                <a16:creationId xmlns:a16="http://schemas.microsoft.com/office/drawing/2014/main" id="{96791361-5E93-B56D-0E90-852932B87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0"/>
            <a:ext cx="11444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423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2D72D586-5925-A007-F059-CE0613ED5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nsira aqui a descrição dessa imagem para ajudar na acessibilidade">
            <a:extLst>
              <a:ext uri="{FF2B5EF4-FFF2-40B4-BE49-F238E27FC236}">
                <a16:creationId xmlns:a16="http://schemas.microsoft.com/office/drawing/2014/main" id="{528CA6BA-728A-BE05-6A7A-331DB8695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869"/>
            <a:ext cx="12192000" cy="599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Google Shape;149;p3" descr="Comunicado | UNINASSAU">
            <a:extLst>
              <a:ext uri="{FF2B5EF4-FFF2-40B4-BE49-F238E27FC236}">
                <a16:creationId xmlns:a16="http://schemas.microsoft.com/office/drawing/2014/main" id="{4AC176DD-84CF-CD59-07A0-FB62FFCEE78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848" y="6131247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6" descr="Como vender serviços? Vem descobrir o passo a passo!">
            <a:extLst>
              <a:ext uri="{FF2B5EF4-FFF2-40B4-BE49-F238E27FC236}">
                <a16:creationId xmlns:a16="http://schemas.microsoft.com/office/drawing/2014/main" id="{0D856690-CE6E-87E7-D9DF-E9E797CF3B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Google Shape;150;p3">
            <a:extLst>
              <a:ext uri="{FF2B5EF4-FFF2-40B4-BE49-F238E27FC236}">
                <a16:creationId xmlns:a16="http://schemas.microsoft.com/office/drawing/2014/main" id="{D6DE53F3-1F0A-82FD-6780-DA26B49B5293}"/>
              </a:ext>
            </a:extLst>
          </p:cNvPr>
          <p:cNvSpPr txBox="1"/>
          <p:nvPr/>
        </p:nvSpPr>
        <p:spPr>
          <a:xfrm>
            <a:off x="9958693" y="6333244"/>
            <a:ext cx="223330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4814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3E0FED77-5A27-A26D-0FAE-3C2ACC030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C739DC08-A346-FA3A-B556-5B3330C82A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4A51"/>
              </a:buClr>
              <a:buSzPts val="4000"/>
              <a:buFont typeface="Franklin Gothic"/>
              <a:buNone/>
            </a:pPr>
            <a:r>
              <a:rPr lang="pt-BR" sz="4000" b="1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Etapas do HCD: </a:t>
            </a:r>
            <a:r>
              <a:rPr lang="pt-BR" sz="4000" b="1" i="0" u="none" strike="noStrike" cap="none" dirty="0">
                <a:solidFill>
                  <a:srgbClr val="0070C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Idealize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149" name="Google Shape;149;p3" descr="Comunicado | UNINASSAU">
            <a:extLst>
              <a:ext uri="{FF2B5EF4-FFF2-40B4-BE49-F238E27FC236}">
                <a16:creationId xmlns:a16="http://schemas.microsoft.com/office/drawing/2014/main" id="{2E9FFBCB-DFC5-E1E2-3DBE-7CD711A134E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848" y="6131247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1;p3">
            <a:extLst>
              <a:ext uri="{FF2B5EF4-FFF2-40B4-BE49-F238E27FC236}">
                <a16:creationId xmlns:a16="http://schemas.microsoft.com/office/drawing/2014/main" id="{A876CF2E-136B-3C6B-F80C-1499EDDB5E65}"/>
              </a:ext>
            </a:extLst>
          </p:cNvPr>
          <p:cNvSpPr txBox="1"/>
          <p:nvPr/>
        </p:nvSpPr>
        <p:spPr>
          <a:xfrm>
            <a:off x="484176" y="2296497"/>
            <a:ext cx="5764223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</a:rPr>
              <a:t>Agora que você entendeu melhor a perspectiva da pessoa que experimenta o problema, durante a fase da empatia, e definiu o que deve ser combatido, </a:t>
            </a:r>
            <a:r>
              <a:rPr lang="pt-BR" sz="2400" b="1" dirty="0">
                <a:solidFill>
                  <a:schemeClr val="dk1"/>
                </a:solidFill>
              </a:rPr>
              <a:t>é hora de fazer um brainstorm com a sua equipe</a:t>
            </a:r>
            <a:r>
              <a:rPr lang="pt-BR" sz="2400" dirty="0">
                <a:solidFill>
                  <a:schemeClr val="dk1"/>
                </a:solidFill>
              </a:rPr>
              <a:t>. Crie o maior número </a:t>
            </a:r>
            <a:r>
              <a:rPr lang="pt-BR" sz="2400" b="1" dirty="0">
                <a:solidFill>
                  <a:schemeClr val="dk1"/>
                </a:solidFill>
              </a:rPr>
              <a:t>possível de soluções</a:t>
            </a:r>
            <a:r>
              <a:rPr lang="pt-BR" sz="2400" dirty="0">
                <a:solidFill>
                  <a:schemeClr val="dk1"/>
                </a:solidFill>
              </a:rPr>
              <a:t> para o problema que você delimitou nas discussões anteriores.</a:t>
            </a:r>
            <a:endParaRPr sz="2400" dirty="0"/>
          </a:p>
        </p:txBody>
      </p:sp>
      <p:sp>
        <p:nvSpPr>
          <p:cNvPr id="4" name="AutoShape 6" descr="Como vender serviços? Vem descobrir o passo a passo!">
            <a:extLst>
              <a:ext uri="{FF2B5EF4-FFF2-40B4-BE49-F238E27FC236}">
                <a16:creationId xmlns:a16="http://schemas.microsoft.com/office/drawing/2014/main" id="{5428D17E-818F-DBA4-9D8C-8B6DBC540C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Google Shape;150;p3">
            <a:extLst>
              <a:ext uri="{FF2B5EF4-FFF2-40B4-BE49-F238E27FC236}">
                <a16:creationId xmlns:a16="http://schemas.microsoft.com/office/drawing/2014/main" id="{4C04ED6D-029B-D1FC-F2E2-BF723FFA8EA1}"/>
              </a:ext>
            </a:extLst>
          </p:cNvPr>
          <p:cNvSpPr txBox="1"/>
          <p:nvPr/>
        </p:nvSpPr>
        <p:spPr>
          <a:xfrm>
            <a:off x="9958693" y="6333244"/>
            <a:ext cx="223330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  <p:pic>
        <p:nvPicPr>
          <p:cNvPr id="5124" name="Picture 4" descr="How to Lead an Effective Brainstorm With Your Team (Or Just You!)">
            <a:extLst>
              <a:ext uri="{FF2B5EF4-FFF2-40B4-BE49-F238E27FC236}">
                <a16:creationId xmlns:a16="http://schemas.microsoft.com/office/drawing/2014/main" id="{B4240C4F-D57D-9BB6-9DB5-D020C4C9D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852" y="2826895"/>
            <a:ext cx="3678179" cy="267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53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B4D4460B-DD85-C937-59E5-82C84AE1B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92A8E775-F766-121F-7734-D037F41715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4A51"/>
              </a:buClr>
              <a:buSzPts val="4000"/>
              <a:buFont typeface="Franklin Gothic"/>
              <a:buNone/>
            </a:pPr>
            <a:r>
              <a:rPr lang="pt-BR" sz="4000" b="1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Etapas do HCD: </a:t>
            </a:r>
            <a:r>
              <a:rPr lang="pt-BR" sz="4000" b="1" i="0" u="none" strike="noStrike" cap="none" dirty="0">
                <a:solidFill>
                  <a:srgbClr val="0070C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Idealize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149" name="Google Shape;149;p3" descr="Comunicado | UNINASSAU">
            <a:extLst>
              <a:ext uri="{FF2B5EF4-FFF2-40B4-BE49-F238E27FC236}">
                <a16:creationId xmlns:a16="http://schemas.microsoft.com/office/drawing/2014/main" id="{96A551A1-3E67-57F6-7145-0C78069D444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848" y="6131247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6" descr="Como vender serviços? Vem descobrir o passo a passo!">
            <a:extLst>
              <a:ext uri="{FF2B5EF4-FFF2-40B4-BE49-F238E27FC236}">
                <a16:creationId xmlns:a16="http://schemas.microsoft.com/office/drawing/2014/main" id="{4A88924B-02CE-93C6-49AE-5BE0375456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Google Shape;150;p3">
            <a:extLst>
              <a:ext uri="{FF2B5EF4-FFF2-40B4-BE49-F238E27FC236}">
                <a16:creationId xmlns:a16="http://schemas.microsoft.com/office/drawing/2014/main" id="{12FC2383-FA17-BB4E-47D0-EBE043449509}"/>
              </a:ext>
            </a:extLst>
          </p:cNvPr>
          <p:cNvSpPr txBox="1"/>
          <p:nvPr/>
        </p:nvSpPr>
        <p:spPr>
          <a:xfrm>
            <a:off x="9958693" y="6333244"/>
            <a:ext cx="223330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  <p:pic>
        <p:nvPicPr>
          <p:cNvPr id="10246" name="Picture 6" descr="Brainstorming: o que é, tipos e como fazer com 3 etapas">
            <a:extLst>
              <a:ext uri="{FF2B5EF4-FFF2-40B4-BE49-F238E27FC236}">
                <a16:creationId xmlns:a16="http://schemas.microsoft.com/office/drawing/2014/main" id="{118CF9BD-1325-A9C2-F23D-810537A93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1" b="24088"/>
          <a:stretch/>
        </p:blipFill>
        <p:spPr bwMode="auto">
          <a:xfrm>
            <a:off x="1066800" y="2518347"/>
            <a:ext cx="9753600" cy="340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897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E122185D-B755-C906-85AB-03235A600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1A5578A8-0CA4-7859-8759-FEE2F8CEBC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4A51"/>
              </a:buClr>
              <a:buSzPts val="4000"/>
              <a:buFont typeface="Franklin Gothic"/>
              <a:buNone/>
            </a:pPr>
            <a:r>
              <a:rPr lang="pt-BR" sz="4000" b="1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Etapas do HCD: </a:t>
            </a:r>
            <a:r>
              <a:rPr lang="pt-BR" sz="4000" b="1" i="0" u="none" strike="noStrike" cap="none" dirty="0" err="1">
                <a:solidFill>
                  <a:srgbClr val="0070C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Prototipe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149" name="Google Shape;149;p3" descr="Comunicado | UNINASSAU">
            <a:extLst>
              <a:ext uri="{FF2B5EF4-FFF2-40B4-BE49-F238E27FC236}">
                <a16:creationId xmlns:a16="http://schemas.microsoft.com/office/drawing/2014/main" id="{089DC9D0-EC87-1F4F-ADF5-F9E6CBE8C7D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848" y="6131247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1;p3">
            <a:extLst>
              <a:ext uri="{FF2B5EF4-FFF2-40B4-BE49-F238E27FC236}">
                <a16:creationId xmlns:a16="http://schemas.microsoft.com/office/drawing/2014/main" id="{9AF89407-2FA0-0491-F126-5140EC605FE4}"/>
              </a:ext>
            </a:extLst>
          </p:cNvPr>
          <p:cNvSpPr txBox="1"/>
          <p:nvPr/>
        </p:nvSpPr>
        <p:spPr>
          <a:xfrm>
            <a:off x="484176" y="2296497"/>
            <a:ext cx="6681122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</a:rPr>
              <a:t>O objetivo, aqui, é criar </a:t>
            </a:r>
            <a:r>
              <a:rPr lang="pt-BR" sz="2400" b="1" dirty="0">
                <a:solidFill>
                  <a:schemeClr val="dk1"/>
                </a:solidFill>
              </a:rPr>
              <a:t>algo que você possa testar para solucionar o problema</a:t>
            </a:r>
            <a:r>
              <a:rPr lang="pt-BR" sz="2400" dirty="0">
                <a:solidFill>
                  <a:schemeClr val="dk1"/>
                </a:solidFill>
              </a:rPr>
              <a:t>. Visto que é um protótipo, é considerado um trabalho em andamento, </a:t>
            </a:r>
            <a:r>
              <a:rPr lang="pt-BR" sz="2400" b="1" dirty="0">
                <a:solidFill>
                  <a:schemeClr val="dk1"/>
                </a:solidFill>
              </a:rPr>
              <a:t>não uma solução final</a:t>
            </a:r>
            <a:r>
              <a:rPr lang="pt-BR" sz="2400" dirty="0">
                <a:solidFill>
                  <a:schemeClr val="dk1"/>
                </a:solidFill>
              </a:rPr>
              <a:t>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400" dirty="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</a:rPr>
              <a:t>Uma boa medida é que os praticantes tenham vários protótipos e experimentem cada um deles para ter uma boa ideia de qual seria o mais adequado para </a:t>
            </a:r>
            <a:r>
              <a:rPr lang="pt-BR" sz="2400" b="1" dirty="0">
                <a:solidFill>
                  <a:schemeClr val="dk1"/>
                </a:solidFill>
              </a:rPr>
              <a:t>atender às necessidades da pessoa para a qual eles estão projetando</a:t>
            </a:r>
            <a:r>
              <a:rPr lang="pt-BR" sz="2400" dirty="0">
                <a:solidFill>
                  <a:schemeClr val="dk1"/>
                </a:solidFill>
              </a:rPr>
              <a:t>.</a:t>
            </a:r>
            <a:endParaRPr sz="2400" dirty="0"/>
          </a:p>
        </p:txBody>
      </p:sp>
      <p:sp>
        <p:nvSpPr>
          <p:cNvPr id="4" name="AutoShape 6" descr="Como vender serviços? Vem descobrir o passo a passo!">
            <a:extLst>
              <a:ext uri="{FF2B5EF4-FFF2-40B4-BE49-F238E27FC236}">
                <a16:creationId xmlns:a16="http://schemas.microsoft.com/office/drawing/2014/main" id="{3D573689-5A2D-3EE2-165C-701D35815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Google Shape;150;p3">
            <a:extLst>
              <a:ext uri="{FF2B5EF4-FFF2-40B4-BE49-F238E27FC236}">
                <a16:creationId xmlns:a16="http://schemas.microsoft.com/office/drawing/2014/main" id="{F075040E-6909-93E5-27D6-EE823C368DA2}"/>
              </a:ext>
            </a:extLst>
          </p:cNvPr>
          <p:cNvSpPr txBox="1"/>
          <p:nvPr/>
        </p:nvSpPr>
        <p:spPr>
          <a:xfrm>
            <a:off x="9958693" y="6333244"/>
            <a:ext cx="223330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  <p:pic>
        <p:nvPicPr>
          <p:cNvPr id="11266" name="Picture 2" descr="Protótipo: o que é, tipos e principais passos para realizá-lo - Troposlab">
            <a:extLst>
              <a:ext uri="{FF2B5EF4-FFF2-40B4-BE49-F238E27FC236}">
                <a16:creationId xmlns:a16="http://schemas.microsoft.com/office/drawing/2014/main" id="{C81B6808-DF97-EDA1-4DA6-AC3CD913D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527" y="2760552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06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7C614088-FF98-308A-2B5E-80CC2C5D1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37277811-F0FB-52F2-7BBB-6A31FE76AF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4A51"/>
              </a:buClr>
              <a:buSzPts val="4000"/>
              <a:buFont typeface="Franklin Gothic"/>
              <a:buNone/>
            </a:pPr>
            <a:r>
              <a:rPr lang="pt-BR" sz="4000" b="1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Etapas do HCD: </a:t>
            </a:r>
            <a:r>
              <a:rPr lang="pt-BR" sz="4000" b="1" i="0" u="none" strike="noStrike" cap="none" dirty="0" err="1">
                <a:solidFill>
                  <a:srgbClr val="0070C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Prototipe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149" name="Google Shape;149;p3" descr="Comunicado | UNINASSAU">
            <a:extLst>
              <a:ext uri="{FF2B5EF4-FFF2-40B4-BE49-F238E27FC236}">
                <a16:creationId xmlns:a16="http://schemas.microsoft.com/office/drawing/2014/main" id="{74196523-C4E3-43C2-C09C-C9066AF89FC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848" y="6131247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6" descr="Como vender serviços? Vem descobrir o passo a passo!">
            <a:extLst>
              <a:ext uri="{FF2B5EF4-FFF2-40B4-BE49-F238E27FC236}">
                <a16:creationId xmlns:a16="http://schemas.microsoft.com/office/drawing/2014/main" id="{9F7BE2C2-D6E6-33EC-142D-1EA279EA7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Google Shape;150;p3">
            <a:extLst>
              <a:ext uri="{FF2B5EF4-FFF2-40B4-BE49-F238E27FC236}">
                <a16:creationId xmlns:a16="http://schemas.microsoft.com/office/drawing/2014/main" id="{F48710C7-31ED-DD46-0A52-C8441C69616E}"/>
              </a:ext>
            </a:extLst>
          </p:cNvPr>
          <p:cNvSpPr txBox="1"/>
          <p:nvPr/>
        </p:nvSpPr>
        <p:spPr>
          <a:xfrm>
            <a:off x="9958693" y="6333244"/>
            <a:ext cx="223330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  <p:pic>
        <p:nvPicPr>
          <p:cNvPr id="12290" name="Picture 2" descr="Protótipo de papel&quot; usado no projeto da interface digital de um... |  Download Scientific Diagram">
            <a:extLst>
              <a:ext uri="{FF2B5EF4-FFF2-40B4-BE49-F238E27FC236}">
                <a16:creationId xmlns:a16="http://schemas.microsoft.com/office/drawing/2014/main" id="{50694B4E-4D9A-0139-4156-72ED04A2B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2466094"/>
            <a:ext cx="809625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83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"/>
          <p:cNvSpPr txBox="1"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pt-BR"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Agenda</a:t>
            </a:r>
            <a:endParaRPr/>
          </a:p>
        </p:txBody>
      </p:sp>
      <p:sp>
        <p:nvSpPr>
          <p:cNvPr id="140" name="Google Shape;140;p2"/>
          <p:cNvSpPr txBox="1">
            <a:spLocks noGrp="1"/>
          </p:cNvSpPr>
          <p:nvPr>
            <p:ph type="body" idx="1"/>
          </p:nvPr>
        </p:nvSpPr>
        <p:spPr>
          <a:xfrm>
            <a:off x="593724" y="2281238"/>
            <a:ext cx="10024234" cy="4426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200" rIns="0" bIns="0" anchor="t" anchorCtr="0">
            <a:normAutofit fontScale="92500" lnSpcReduction="20000"/>
          </a:bodyPr>
          <a:lstStyle/>
          <a:p>
            <a:pPr marL="283464" marR="0" lvl="0" indent="-28346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pt-BR" sz="2400" b="0" i="0" u="none" strike="noStrike" cap="none" dirty="0">
                <a:solidFill>
                  <a:srgbClr val="59595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 que é o </a:t>
            </a:r>
            <a:r>
              <a:rPr lang="pt-BR" sz="2400" b="0" i="0" u="none" strike="noStrike" cap="none" dirty="0" err="1">
                <a:solidFill>
                  <a:srgbClr val="59595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Human</a:t>
            </a:r>
            <a:r>
              <a:rPr lang="pt-BR" sz="2400" b="0" i="0" u="none" strike="noStrike" cap="none" dirty="0">
                <a:solidFill>
                  <a:srgbClr val="59595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pt-BR" sz="2400" b="0" i="0" u="none" strike="noStrike" cap="none" dirty="0" err="1">
                <a:solidFill>
                  <a:srgbClr val="59595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Centered</a:t>
            </a:r>
            <a:r>
              <a:rPr lang="pt-BR" sz="2400" b="0" i="0" u="none" strike="noStrike" cap="none" dirty="0">
                <a:solidFill>
                  <a:srgbClr val="59595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Design (HCD)</a:t>
            </a:r>
          </a:p>
          <a:p>
            <a:pPr marL="283464" marR="0" lvl="0" indent="-28346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endParaRPr lang="pt-BR" sz="2400" b="0" i="0" u="none" strike="noStrike" cap="none" dirty="0">
              <a:solidFill>
                <a:srgbClr val="595959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3464" marR="0" lvl="0" indent="-28346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endParaRPr lang="pt-BR" b="0" dirty="0">
              <a:solidFill>
                <a:srgbClr val="595959"/>
              </a:solidFill>
            </a:endParaRPr>
          </a:p>
          <a:p>
            <a:pPr marL="283464" indent="-283464">
              <a:spcBef>
                <a:spcPts val="0"/>
              </a:spcBef>
              <a:buClr>
                <a:srgbClr val="595959"/>
              </a:buClr>
            </a:pPr>
            <a:r>
              <a:rPr lang="pt-BR" sz="2400" b="0" i="0" u="none" strike="noStrike" cap="none" dirty="0">
                <a:solidFill>
                  <a:srgbClr val="59595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Processo de </a:t>
            </a:r>
            <a:r>
              <a:rPr lang="pt-BR" sz="2400" b="0" i="0" u="none" strike="noStrike" cap="none" dirty="0" err="1">
                <a:solidFill>
                  <a:srgbClr val="59595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Human</a:t>
            </a:r>
            <a:r>
              <a:rPr lang="pt-BR" sz="2400" b="0" i="0" u="none" strike="noStrike" cap="none" dirty="0">
                <a:solidFill>
                  <a:srgbClr val="59595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pt-BR" sz="2400" b="0" i="0" u="none" strike="noStrike" cap="none" dirty="0" err="1">
                <a:solidFill>
                  <a:srgbClr val="59595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Centered</a:t>
            </a:r>
            <a:r>
              <a:rPr lang="pt-BR" sz="2400" b="0" i="0" u="none" strike="noStrike" cap="none" dirty="0">
                <a:solidFill>
                  <a:srgbClr val="59595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Design (HCD)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dirty="0"/>
          </a:p>
          <a:p>
            <a:pPr marL="283464" indent="-283464">
              <a:buClr>
                <a:srgbClr val="595959"/>
              </a:buClr>
            </a:pPr>
            <a:r>
              <a:rPr lang="pt-BR" sz="2400" b="0" i="0" u="none" strike="noStrike" cap="none" dirty="0">
                <a:solidFill>
                  <a:srgbClr val="59595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Etapas do </a:t>
            </a:r>
            <a:r>
              <a:rPr lang="pt-BR" sz="2400" b="0" i="0" u="none" strike="noStrike" cap="none" dirty="0" err="1">
                <a:solidFill>
                  <a:srgbClr val="59595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Human</a:t>
            </a:r>
            <a:r>
              <a:rPr lang="pt-BR" sz="2400" b="0" i="0" u="none" strike="noStrike" cap="none" dirty="0">
                <a:solidFill>
                  <a:srgbClr val="59595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pt-BR" sz="2400" b="0" i="0" u="none" strike="noStrike" cap="none" dirty="0" err="1">
                <a:solidFill>
                  <a:srgbClr val="59595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Centered</a:t>
            </a:r>
            <a:r>
              <a:rPr lang="pt-BR" sz="2400" b="0" i="0" u="none" strike="noStrike" cap="none" dirty="0">
                <a:solidFill>
                  <a:srgbClr val="59595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Design (HCD): </a:t>
            </a:r>
          </a:p>
          <a:p>
            <a:pPr marL="740664" lvl="1" indent="-283464">
              <a:lnSpc>
                <a:spcPct val="80000"/>
              </a:lnSpc>
              <a:spcBef>
                <a:spcPts val="2200"/>
              </a:spcBef>
              <a:buClr>
                <a:srgbClr val="595959"/>
              </a:buClr>
              <a:buSzPts val="2400"/>
            </a:pPr>
            <a:r>
              <a:rPr lang="pt-BR" b="0" i="0" u="none" strike="noStrike" cap="none" dirty="0">
                <a:solidFill>
                  <a:srgbClr val="59595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Empatia, </a:t>
            </a:r>
          </a:p>
          <a:p>
            <a:pPr marL="740664" lvl="1" indent="-283464">
              <a:lnSpc>
                <a:spcPct val="80000"/>
              </a:lnSpc>
              <a:spcBef>
                <a:spcPts val="2200"/>
              </a:spcBef>
              <a:buClr>
                <a:srgbClr val="595959"/>
              </a:buClr>
              <a:buSzPts val="2400"/>
            </a:pPr>
            <a:r>
              <a:rPr lang="pt-BR" b="0" i="0" u="none" strike="noStrike" cap="none" dirty="0">
                <a:solidFill>
                  <a:srgbClr val="59595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Definição, </a:t>
            </a:r>
          </a:p>
          <a:p>
            <a:pPr marL="740664" lvl="1" indent="-283464">
              <a:lnSpc>
                <a:spcPct val="80000"/>
              </a:lnSpc>
              <a:spcBef>
                <a:spcPts val="2200"/>
              </a:spcBef>
              <a:buClr>
                <a:srgbClr val="595959"/>
              </a:buClr>
              <a:buSzPts val="2400"/>
            </a:pPr>
            <a:r>
              <a:rPr lang="pt-BR" b="0" i="0" u="none" strike="noStrike" cap="none" dirty="0">
                <a:solidFill>
                  <a:srgbClr val="59595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Idealização, </a:t>
            </a:r>
          </a:p>
          <a:p>
            <a:pPr marL="740664" lvl="1" indent="-283464">
              <a:lnSpc>
                <a:spcPct val="80000"/>
              </a:lnSpc>
              <a:spcBef>
                <a:spcPts val="2200"/>
              </a:spcBef>
              <a:buClr>
                <a:srgbClr val="595959"/>
              </a:buClr>
              <a:buSzPts val="2400"/>
            </a:pPr>
            <a:r>
              <a:rPr lang="pt-BR" b="0" i="0" u="none" strike="noStrike" cap="none" dirty="0">
                <a:solidFill>
                  <a:srgbClr val="59595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Prototipagem e </a:t>
            </a:r>
          </a:p>
          <a:p>
            <a:pPr marL="740664" lvl="1" indent="-283464">
              <a:lnSpc>
                <a:spcPct val="80000"/>
              </a:lnSpc>
              <a:spcBef>
                <a:spcPts val="2200"/>
              </a:spcBef>
              <a:buClr>
                <a:srgbClr val="595959"/>
              </a:buClr>
              <a:buSzPts val="2400"/>
            </a:pPr>
            <a:r>
              <a:rPr lang="pt-BR" b="0" i="0" u="none" strike="noStrike" cap="none" dirty="0">
                <a:solidFill>
                  <a:srgbClr val="59595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Teste.</a:t>
            </a:r>
            <a:endParaRPr dirty="0"/>
          </a:p>
        </p:txBody>
      </p:sp>
      <p:pic>
        <p:nvPicPr>
          <p:cNvPr id="141" name="Google Shape;141;p2" descr="Comunicado | UNINASSAU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848" y="6131247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0;p3">
            <a:extLst>
              <a:ext uri="{FF2B5EF4-FFF2-40B4-BE49-F238E27FC236}">
                <a16:creationId xmlns:a16="http://schemas.microsoft.com/office/drawing/2014/main" id="{2CC3EE0B-62FA-98B3-9EE1-3700DE498103}"/>
              </a:ext>
            </a:extLst>
          </p:cNvPr>
          <p:cNvSpPr txBox="1"/>
          <p:nvPr/>
        </p:nvSpPr>
        <p:spPr>
          <a:xfrm>
            <a:off x="9958693" y="6333244"/>
            <a:ext cx="223330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0DCE3BB8-B14F-05E4-8417-BBF18C1B0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DA93A938-FBDC-A45E-9E3A-75044AEF82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4A51"/>
              </a:buClr>
              <a:buSzPts val="4000"/>
              <a:buFont typeface="Franklin Gothic"/>
              <a:buNone/>
            </a:pPr>
            <a:r>
              <a:rPr lang="pt-BR" sz="4000" b="1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Etapas do HCD: </a:t>
            </a:r>
            <a:r>
              <a:rPr lang="pt-BR" sz="4000" b="1" i="0" u="none" strike="noStrike" cap="none" dirty="0">
                <a:solidFill>
                  <a:srgbClr val="0070C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Teste e interaja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149" name="Google Shape;149;p3" descr="Comunicado | UNINASSAU">
            <a:extLst>
              <a:ext uri="{FF2B5EF4-FFF2-40B4-BE49-F238E27FC236}">
                <a16:creationId xmlns:a16="http://schemas.microsoft.com/office/drawing/2014/main" id="{5758F0EB-8F68-086C-4FD0-74A8138FD47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848" y="6131247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1;p3">
            <a:extLst>
              <a:ext uri="{FF2B5EF4-FFF2-40B4-BE49-F238E27FC236}">
                <a16:creationId xmlns:a16="http://schemas.microsoft.com/office/drawing/2014/main" id="{9FB82FC1-6C2F-9542-5A5E-36FE47D6A31D}"/>
              </a:ext>
            </a:extLst>
          </p:cNvPr>
          <p:cNvSpPr txBox="1"/>
          <p:nvPr/>
        </p:nvSpPr>
        <p:spPr>
          <a:xfrm>
            <a:off x="484176" y="2296497"/>
            <a:ext cx="5459424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</a:rPr>
              <a:t>Por fim, </a:t>
            </a:r>
            <a:r>
              <a:rPr lang="pt-BR" sz="2400" b="1" dirty="0">
                <a:solidFill>
                  <a:schemeClr val="dk1"/>
                </a:solidFill>
              </a:rPr>
              <a:t>coloque as ideias e protótipos à prova</a:t>
            </a:r>
            <a:r>
              <a:rPr lang="pt-BR" sz="2400" dirty="0">
                <a:solidFill>
                  <a:schemeClr val="dk1"/>
                </a:solidFill>
              </a:rPr>
              <a:t>. É aqui que a equipe identifica falhas, fraquezas e lacunas no projeto, aprimorando-o ao longo do caminho.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400" dirty="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</a:rPr>
              <a:t>Depois de consultar as pessoas sobre os problemas que a empresa deve resolver, é o momento de, enfim, </a:t>
            </a:r>
            <a:r>
              <a:rPr lang="pt-BR" sz="2400" b="1" dirty="0">
                <a:solidFill>
                  <a:schemeClr val="dk1"/>
                </a:solidFill>
              </a:rPr>
              <a:t>testar o modelo diretamente com os clientes</a:t>
            </a:r>
            <a:r>
              <a:rPr lang="pt-BR" sz="2400" dirty="0">
                <a:solidFill>
                  <a:schemeClr val="dk1"/>
                </a:solidFill>
              </a:rPr>
              <a:t>.</a:t>
            </a:r>
            <a:endParaRPr sz="2400" dirty="0"/>
          </a:p>
        </p:txBody>
      </p:sp>
      <p:sp>
        <p:nvSpPr>
          <p:cNvPr id="4" name="AutoShape 6" descr="Como vender serviços? Vem descobrir o passo a passo!">
            <a:extLst>
              <a:ext uri="{FF2B5EF4-FFF2-40B4-BE49-F238E27FC236}">
                <a16:creationId xmlns:a16="http://schemas.microsoft.com/office/drawing/2014/main" id="{A401C3ED-024D-0621-E5AB-411F2A427F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Google Shape;150;p3">
            <a:extLst>
              <a:ext uri="{FF2B5EF4-FFF2-40B4-BE49-F238E27FC236}">
                <a16:creationId xmlns:a16="http://schemas.microsoft.com/office/drawing/2014/main" id="{32C71099-85AA-9329-6B8E-6793C81BC67E}"/>
              </a:ext>
            </a:extLst>
          </p:cNvPr>
          <p:cNvSpPr txBox="1"/>
          <p:nvPr/>
        </p:nvSpPr>
        <p:spPr>
          <a:xfrm>
            <a:off x="9958693" y="6333244"/>
            <a:ext cx="223330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  <p:pic>
        <p:nvPicPr>
          <p:cNvPr id="13314" name="Picture 2" descr="Teste De Usabilidade: O Que É e Como Fazer Passo a Passo">
            <a:extLst>
              <a:ext uri="{FF2B5EF4-FFF2-40B4-BE49-F238E27FC236}">
                <a16:creationId xmlns:a16="http://schemas.microsoft.com/office/drawing/2014/main" id="{B25BDE35-C1DA-A783-142A-7645E319E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576" y="2631187"/>
            <a:ext cx="4894969" cy="326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320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0"/>
          <p:cNvSpPr txBox="1"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</a:pPr>
            <a:r>
              <a:rPr lang="pt-BR" sz="60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Obrigado</a:t>
            </a:r>
            <a:endParaRPr/>
          </a:p>
        </p:txBody>
      </p:sp>
      <p:sp>
        <p:nvSpPr>
          <p:cNvPr id="380" name="Google Shape;380;p20"/>
          <p:cNvSpPr txBox="1">
            <a:spLocks noGrp="1"/>
          </p:cNvSpPr>
          <p:nvPr>
            <p:ph type="body" idx="1"/>
          </p:nvPr>
        </p:nvSpPr>
        <p:spPr>
          <a:xfrm>
            <a:off x="594360" y="454955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MSc. Emmanoel Monteiro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@emmanoelmonteiro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4A51"/>
              </a:buClr>
              <a:buSzPts val="4000"/>
              <a:buFont typeface="Franklin Gothic"/>
              <a:buNone/>
            </a:pPr>
            <a:r>
              <a:rPr lang="pt-BR" sz="4000" b="1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O que é o </a:t>
            </a:r>
            <a:r>
              <a:rPr lang="pt-BR" sz="4000" b="1" i="0" u="none" strike="noStrike" cap="none" dirty="0" err="1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Human</a:t>
            </a:r>
            <a:r>
              <a:rPr lang="pt-BR" sz="4000" b="1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pt-BR" sz="4000" b="1" i="0" u="none" strike="noStrike" cap="none" dirty="0" err="1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Centered</a:t>
            </a:r>
            <a:r>
              <a:rPr lang="pt-BR" sz="4000" b="1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Design (HCD)?</a:t>
            </a:r>
            <a:endParaRPr dirty="0"/>
          </a:p>
        </p:txBody>
      </p:sp>
      <p:pic>
        <p:nvPicPr>
          <p:cNvPr id="149" name="Google Shape;149;p3" descr="Comunicado | UNINASSAU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848" y="6131247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"/>
          <p:cNvSpPr txBox="1"/>
          <p:nvPr/>
        </p:nvSpPr>
        <p:spPr>
          <a:xfrm>
            <a:off x="484176" y="2296497"/>
            <a:ext cx="5611823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Também conhecido como </a:t>
            </a:r>
            <a:r>
              <a:rPr lang="pt-B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Centrado no Ser Humano</a:t>
            </a: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é uma filosofia que </a:t>
            </a:r>
            <a:r>
              <a:rPr lang="pt-B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capacita um indivíduo </a:t>
            </a: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 até </a:t>
            </a:r>
            <a:r>
              <a:rPr lang="pt-B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equipe completa </a:t>
            </a: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projetar produtos, serviços, sistemas e </a:t>
            </a:r>
            <a:r>
              <a:rPr lang="pt-B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experiências de modo a combater um problema de forma efetiva</a:t>
            </a: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D70777-DDB7-0BD2-FCDD-3F9407901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900" y="1927923"/>
            <a:ext cx="399097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50;p3">
            <a:extLst>
              <a:ext uri="{FF2B5EF4-FFF2-40B4-BE49-F238E27FC236}">
                <a16:creationId xmlns:a16="http://schemas.microsoft.com/office/drawing/2014/main" id="{30114124-218B-9947-0CBE-3BF5C884EACF}"/>
              </a:ext>
            </a:extLst>
          </p:cNvPr>
          <p:cNvSpPr txBox="1"/>
          <p:nvPr/>
        </p:nvSpPr>
        <p:spPr>
          <a:xfrm>
            <a:off x="9958693" y="6333244"/>
            <a:ext cx="223330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DFDB7DBC-9384-1F9F-5FAF-6AA644890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9A2E40AC-1FC0-C5F9-8740-2EF6901E87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4A51"/>
              </a:buClr>
              <a:buSzPts val="4000"/>
              <a:buFont typeface="Franklin Gothic"/>
              <a:buNone/>
            </a:pPr>
            <a:r>
              <a:rPr lang="pt-BR" sz="4000" b="1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O que é o </a:t>
            </a:r>
            <a:r>
              <a:rPr lang="pt-BR" sz="4000" b="1" i="0" u="none" strike="noStrike" cap="none" dirty="0" err="1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Human</a:t>
            </a:r>
            <a:r>
              <a:rPr lang="pt-BR" sz="4000" b="1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pt-BR" sz="4000" b="1" i="0" u="none" strike="noStrike" cap="none" dirty="0" err="1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Centered</a:t>
            </a:r>
            <a:r>
              <a:rPr lang="pt-BR" sz="4000" b="1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Design (HCD)?</a:t>
            </a:r>
            <a:endParaRPr dirty="0"/>
          </a:p>
        </p:txBody>
      </p:sp>
      <p:pic>
        <p:nvPicPr>
          <p:cNvPr id="149" name="Google Shape;149;p3" descr="Comunicado | UNINASSAU">
            <a:extLst>
              <a:ext uri="{FF2B5EF4-FFF2-40B4-BE49-F238E27FC236}">
                <a16:creationId xmlns:a16="http://schemas.microsoft.com/office/drawing/2014/main" id="{641E34B9-12B8-783E-74AA-89CB82EDBF9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848" y="6131247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1;p3">
            <a:extLst>
              <a:ext uri="{FF2B5EF4-FFF2-40B4-BE49-F238E27FC236}">
                <a16:creationId xmlns:a16="http://schemas.microsoft.com/office/drawing/2014/main" id="{C96580C7-E1E5-2EE8-4DF2-EA4B1BF92738}"/>
              </a:ext>
            </a:extLst>
          </p:cNvPr>
          <p:cNvSpPr txBox="1"/>
          <p:nvPr/>
        </p:nvSpPr>
        <p:spPr>
          <a:xfrm>
            <a:off x="484176" y="2296497"/>
            <a:ext cx="5611823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Esse conceito é aplicado para gerar novas soluções. Isso pode incluir </a:t>
            </a:r>
            <a:r>
              <a:rPr lang="pt-B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melhorias aplicadas tanto a produtos quanto a serviços</a:t>
            </a: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além da empresa como um todo.</a:t>
            </a:r>
            <a:endParaRPr sz="2400" dirty="0"/>
          </a:p>
        </p:txBody>
      </p:sp>
      <p:sp>
        <p:nvSpPr>
          <p:cNvPr id="3" name="Google Shape;151;p3">
            <a:extLst>
              <a:ext uri="{FF2B5EF4-FFF2-40B4-BE49-F238E27FC236}">
                <a16:creationId xmlns:a16="http://schemas.microsoft.com/office/drawing/2014/main" id="{A0424700-F440-0727-A266-CE5E039BD4F2}"/>
              </a:ext>
            </a:extLst>
          </p:cNvPr>
          <p:cNvSpPr txBox="1"/>
          <p:nvPr/>
        </p:nvSpPr>
        <p:spPr>
          <a:xfrm>
            <a:off x="2237289" y="4504805"/>
            <a:ext cx="7944788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principal proponente do HCD é um vencedor do prêmio Nobel, </a:t>
            </a:r>
            <a:r>
              <a:rPr lang="pt-B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Herbert Simon</a:t>
            </a: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Além disso, o conceito foi desenvolvido e </a:t>
            </a:r>
            <a:r>
              <a:rPr lang="pt-B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aperfeiçoado pela escola de design da Universidade de Stanford</a:t>
            </a: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uma das mais importantes do mundo.</a:t>
            </a:r>
            <a:endParaRPr sz="2400" dirty="0"/>
          </a:p>
        </p:txBody>
      </p:sp>
      <p:pic>
        <p:nvPicPr>
          <p:cNvPr id="1028" name="Picture 4" descr="SIMON Herbert Alexander, 1916-2001 | Phân tích kinh tế">
            <a:extLst>
              <a:ext uri="{FF2B5EF4-FFF2-40B4-BE49-F238E27FC236}">
                <a16:creationId xmlns:a16="http://schemas.microsoft.com/office/drawing/2014/main" id="{0E1B87FF-C65E-9A8B-E256-F49C5C4AC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6" y="4264098"/>
            <a:ext cx="1479028" cy="237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Como vender serviços? Vem descobrir o passo a passo!">
            <a:extLst>
              <a:ext uri="{FF2B5EF4-FFF2-40B4-BE49-F238E27FC236}">
                <a16:creationId xmlns:a16="http://schemas.microsoft.com/office/drawing/2014/main" id="{0FB7382B-A430-5310-27AB-2B2EB93E88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2" name="Picture 8" descr="Marketing de Produtos vs Marketing de Serviços: Entenda as Diferenças |  Luiz Paulo Mecca">
            <a:extLst>
              <a:ext uri="{FF2B5EF4-FFF2-40B4-BE49-F238E27FC236}">
                <a16:creationId xmlns:a16="http://schemas.microsoft.com/office/drawing/2014/main" id="{359BCB7B-BBB1-077E-5225-654A5E568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510" y="2353195"/>
            <a:ext cx="3671880" cy="206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50;p3">
            <a:extLst>
              <a:ext uri="{FF2B5EF4-FFF2-40B4-BE49-F238E27FC236}">
                <a16:creationId xmlns:a16="http://schemas.microsoft.com/office/drawing/2014/main" id="{29CC10F3-8BA7-A01F-27B6-D97C4C1866A7}"/>
              </a:ext>
            </a:extLst>
          </p:cNvPr>
          <p:cNvSpPr txBox="1"/>
          <p:nvPr/>
        </p:nvSpPr>
        <p:spPr>
          <a:xfrm>
            <a:off x="9958693" y="6333244"/>
            <a:ext cx="223330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310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B7EA1175-B7A5-6F32-CE6F-41B39A597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41D67787-930E-0DA4-5CC2-03CBD1D2E0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4A51"/>
              </a:buClr>
              <a:buSzPts val="4000"/>
              <a:buFont typeface="Franklin Gothic"/>
              <a:buNone/>
            </a:pPr>
            <a:r>
              <a:rPr lang="pt-BR" sz="4000" b="1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O que é o </a:t>
            </a:r>
            <a:r>
              <a:rPr lang="pt-BR" sz="4000" b="1" i="0" u="none" strike="noStrike" cap="none" dirty="0" err="1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Human</a:t>
            </a:r>
            <a:r>
              <a:rPr lang="pt-BR" sz="4000" b="1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pt-BR" sz="4000" b="1" i="0" u="none" strike="noStrike" cap="none" dirty="0" err="1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Centered</a:t>
            </a:r>
            <a:r>
              <a:rPr lang="pt-BR" sz="4000" b="1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Design (HCD)?</a:t>
            </a:r>
            <a:endParaRPr dirty="0"/>
          </a:p>
        </p:txBody>
      </p:sp>
      <p:pic>
        <p:nvPicPr>
          <p:cNvPr id="149" name="Google Shape;149;p3" descr="Comunicado | UNINASSAU">
            <a:extLst>
              <a:ext uri="{FF2B5EF4-FFF2-40B4-BE49-F238E27FC236}">
                <a16:creationId xmlns:a16="http://schemas.microsoft.com/office/drawing/2014/main" id="{0254D833-2284-F4C6-7836-FBDB3B6EA74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848" y="6131247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1;p3">
            <a:extLst>
              <a:ext uri="{FF2B5EF4-FFF2-40B4-BE49-F238E27FC236}">
                <a16:creationId xmlns:a16="http://schemas.microsoft.com/office/drawing/2014/main" id="{68D222E3-6078-34F7-1DD9-0CB4C282CDA9}"/>
              </a:ext>
            </a:extLst>
          </p:cNvPr>
          <p:cNvSpPr txBox="1"/>
          <p:nvPr/>
        </p:nvSpPr>
        <p:spPr>
          <a:xfrm>
            <a:off x="484176" y="2296497"/>
            <a:ext cx="7610513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dos componentes do seu nome já fornece uma noção importante: ele é baseado em </a:t>
            </a:r>
            <a:r>
              <a:rPr lang="pt-B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conceitos de design, </a:t>
            </a: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 é plenamente adaptável a outras áreas, </a:t>
            </a:r>
            <a:r>
              <a:rPr lang="pt-B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firmando-se em três pilares principais</a:t>
            </a: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colaboração</a:t>
            </a: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entre as equipes internas;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empatia</a:t>
            </a: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que é a capacidade de se colocar no lugar do outro e entendê-lo melhor;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experimentação</a:t>
            </a: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para testar as ideias sugeridas por meio de experiências e verificação geral de hipóteses.</a:t>
            </a:r>
            <a:endParaRPr sz="2400" dirty="0"/>
          </a:p>
        </p:txBody>
      </p:sp>
      <p:sp>
        <p:nvSpPr>
          <p:cNvPr id="4" name="AutoShape 6" descr="Como vender serviços? Vem descobrir o passo a passo!">
            <a:extLst>
              <a:ext uri="{FF2B5EF4-FFF2-40B4-BE49-F238E27FC236}">
                <a16:creationId xmlns:a16="http://schemas.microsoft.com/office/drawing/2014/main" id="{AC12756D-5091-8778-1988-C3465A7597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34996A92-382B-105B-88F8-D82CD12DB2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9531780"/>
              </p:ext>
            </p:extLst>
          </p:nvPr>
        </p:nvGraphicFramePr>
        <p:xfrm>
          <a:off x="7779895" y="2409636"/>
          <a:ext cx="4841823" cy="345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Google Shape;150;p3">
            <a:extLst>
              <a:ext uri="{FF2B5EF4-FFF2-40B4-BE49-F238E27FC236}">
                <a16:creationId xmlns:a16="http://schemas.microsoft.com/office/drawing/2014/main" id="{067472D9-0A3C-814E-2F8C-B6C285B6A7AF}"/>
              </a:ext>
            </a:extLst>
          </p:cNvPr>
          <p:cNvSpPr txBox="1"/>
          <p:nvPr/>
        </p:nvSpPr>
        <p:spPr>
          <a:xfrm>
            <a:off x="9958693" y="6333244"/>
            <a:ext cx="223330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391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F7A85C2C-0FB9-2132-9C4D-93B44EEBE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54FF339C-75C8-519F-AEF6-3962ABE766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4A51"/>
              </a:buClr>
              <a:buSzPts val="4000"/>
              <a:buFont typeface="Franklin Gothic"/>
              <a:buNone/>
            </a:pPr>
            <a:r>
              <a:rPr lang="pt-BR" sz="4000" b="1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O que é o </a:t>
            </a:r>
            <a:r>
              <a:rPr lang="pt-BR" sz="4000" b="1" i="0" u="none" strike="noStrike" cap="none" dirty="0" err="1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Human</a:t>
            </a:r>
            <a:r>
              <a:rPr lang="pt-BR" sz="4000" b="1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pt-BR" sz="4000" b="1" i="0" u="none" strike="noStrike" cap="none" dirty="0" err="1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Centered</a:t>
            </a:r>
            <a:r>
              <a:rPr lang="pt-BR" sz="4000" b="1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Design (HCD)?</a:t>
            </a:r>
            <a:endParaRPr dirty="0"/>
          </a:p>
        </p:txBody>
      </p:sp>
      <p:pic>
        <p:nvPicPr>
          <p:cNvPr id="149" name="Google Shape;149;p3" descr="Comunicado | UNINASSAU">
            <a:extLst>
              <a:ext uri="{FF2B5EF4-FFF2-40B4-BE49-F238E27FC236}">
                <a16:creationId xmlns:a16="http://schemas.microsoft.com/office/drawing/2014/main" id="{70068DE6-3CFC-8A0A-8975-78119A5F6E2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848" y="6131247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1;p3">
            <a:extLst>
              <a:ext uri="{FF2B5EF4-FFF2-40B4-BE49-F238E27FC236}">
                <a16:creationId xmlns:a16="http://schemas.microsoft.com/office/drawing/2014/main" id="{DE9E4B16-94D0-E38E-582F-D89C2ADD5B82}"/>
              </a:ext>
            </a:extLst>
          </p:cNvPr>
          <p:cNvSpPr txBox="1"/>
          <p:nvPr/>
        </p:nvSpPr>
        <p:spPr>
          <a:xfrm>
            <a:off x="484177" y="2296497"/>
            <a:ext cx="5459424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que distingue o HCD de outras abordagens de solução de problemas é o </a:t>
            </a:r>
            <a:r>
              <a:rPr lang="pt-B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seu foco em entender a perspectiva da pessoa que experimenta um problema</a:t>
            </a: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suas necessidades e se a solução foi projetada de forma a realmente atendê-las.</a:t>
            </a:r>
            <a:endParaRPr sz="2400" dirty="0"/>
          </a:p>
        </p:txBody>
      </p:sp>
      <p:sp>
        <p:nvSpPr>
          <p:cNvPr id="4" name="AutoShape 6" descr="Como vender serviços? Vem descobrir o passo a passo!">
            <a:extLst>
              <a:ext uri="{FF2B5EF4-FFF2-40B4-BE49-F238E27FC236}">
                <a16:creationId xmlns:a16="http://schemas.microsoft.com/office/drawing/2014/main" id="{F9D89186-C289-C8AF-F026-CD43D909F1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Google Shape;352;p17" descr="O que é mapa de empatia e qual sua importância para o branding?">
            <a:extLst>
              <a:ext uri="{FF2B5EF4-FFF2-40B4-BE49-F238E27FC236}">
                <a16:creationId xmlns:a16="http://schemas.microsoft.com/office/drawing/2014/main" id="{4C5AD3C1-9D2F-28B9-696E-350FFAFF25A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33589" y="2493734"/>
            <a:ext cx="4725002" cy="336710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50;p3">
            <a:extLst>
              <a:ext uri="{FF2B5EF4-FFF2-40B4-BE49-F238E27FC236}">
                <a16:creationId xmlns:a16="http://schemas.microsoft.com/office/drawing/2014/main" id="{CB000CFF-25AC-9C36-23EF-1CF7DFF5D4EB}"/>
              </a:ext>
            </a:extLst>
          </p:cNvPr>
          <p:cNvSpPr txBox="1"/>
          <p:nvPr/>
        </p:nvSpPr>
        <p:spPr>
          <a:xfrm>
            <a:off x="9958693" y="6333244"/>
            <a:ext cx="223330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016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58886687-D4F7-C698-7DAE-BCE9BA3F8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45528C5C-0F54-973F-18A5-CD77CFEFE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655" y="1994955"/>
            <a:ext cx="4826677" cy="4184140"/>
          </a:xfrm>
          <a:prstGeom prst="rect">
            <a:avLst/>
          </a:prstGeom>
        </p:spPr>
      </p:pic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E783E6C0-AB13-26E4-71E2-3F67A5E991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4A51"/>
              </a:buClr>
              <a:buSzPts val="4000"/>
              <a:buFont typeface="Franklin Gothic"/>
              <a:buNone/>
            </a:pPr>
            <a:r>
              <a:rPr lang="pt-BR" sz="4000" b="1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Processo de </a:t>
            </a:r>
            <a:r>
              <a:rPr lang="pt-BR" sz="4000" b="1" i="0" u="none" strike="noStrike" cap="none" dirty="0" err="1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Human</a:t>
            </a:r>
            <a:r>
              <a:rPr lang="pt-BR" sz="4000" b="1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pt-BR" sz="4000" b="1" i="0" u="none" strike="noStrike" cap="none" dirty="0" err="1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Centered</a:t>
            </a:r>
            <a:r>
              <a:rPr lang="pt-BR" sz="4000" b="1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Design (HCD)</a:t>
            </a:r>
            <a:endParaRPr dirty="0"/>
          </a:p>
        </p:txBody>
      </p:sp>
      <p:pic>
        <p:nvPicPr>
          <p:cNvPr id="149" name="Google Shape;149;p3" descr="Comunicado | UNINASSAU">
            <a:extLst>
              <a:ext uri="{FF2B5EF4-FFF2-40B4-BE49-F238E27FC236}">
                <a16:creationId xmlns:a16="http://schemas.microsoft.com/office/drawing/2014/main" id="{20546B92-C0F2-A8B3-C29C-D188E18F647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848" y="6131247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1;p3">
            <a:extLst>
              <a:ext uri="{FF2B5EF4-FFF2-40B4-BE49-F238E27FC236}">
                <a16:creationId xmlns:a16="http://schemas.microsoft.com/office/drawing/2014/main" id="{03A39C02-03D5-E256-8901-E07226B9E02B}"/>
              </a:ext>
            </a:extLst>
          </p:cNvPr>
          <p:cNvSpPr txBox="1"/>
          <p:nvPr/>
        </p:nvSpPr>
        <p:spPr>
          <a:xfrm>
            <a:off x="484177" y="2296497"/>
            <a:ext cx="468743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 o tempo, a sigla HCD passou a significar, também, </a:t>
            </a:r>
            <a:r>
              <a:rPr lang="pt-BR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Hear</a:t>
            </a: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(Ouvir), </a:t>
            </a:r>
            <a:r>
              <a:rPr lang="pt-BR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(Criar) e </a:t>
            </a:r>
            <a:r>
              <a:rPr lang="pt-BR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</a:t>
            </a: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(Implementar). Essa nova abordagem foi desenvolvida pelo </a:t>
            </a:r>
            <a:r>
              <a:rPr lang="pt-B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IDEO</a:t>
            </a: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uma multinacional de design e inovação sediada na Califórnia e com escritórios em todo o mundo.</a:t>
            </a:r>
            <a:endParaRPr sz="2400" dirty="0"/>
          </a:p>
        </p:txBody>
      </p:sp>
      <p:sp>
        <p:nvSpPr>
          <p:cNvPr id="4" name="AutoShape 6" descr="Como vender serviços? Vem descobrir o passo a passo!">
            <a:extLst>
              <a:ext uri="{FF2B5EF4-FFF2-40B4-BE49-F238E27FC236}">
                <a16:creationId xmlns:a16="http://schemas.microsoft.com/office/drawing/2014/main" id="{5CBB0039-3A32-D52C-3A29-4E15760197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Google Shape;150;p3">
            <a:extLst>
              <a:ext uri="{FF2B5EF4-FFF2-40B4-BE49-F238E27FC236}">
                <a16:creationId xmlns:a16="http://schemas.microsoft.com/office/drawing/2014/main" id="{6EECE920-9021-BA65-A4DA-47FD6B0645F8}"/>
              </a:ext>
            </a:extLst>
          </p:cNvPr>
          <p:cNvSpPr txBox="1"/>
          <p:nvPr/>
        </p:nvSpPr>
        <p:spPr>
          <a:xfrm>
            <a:off x="9958693" y="6333244"/>
            <a:ext cx="223330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151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FAA6C094-086D-077D-2936-97AD9EBCF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B671945-6591-3E37-1235-87090AF39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655" y="1994955"/>
            <a:ext cx="4826677" cy="4184140"/>
          </a:xfrm>
          <a:prstGeom prst="rect">
            <a:avLst/>
          </a:prstGeom>
        </p:spPr>
      </p:pic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288CC556-E0BA-0C14-7E06-006D1888B7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4A51"/>
              </a:buClr>
              <a:buSzPts val="4000"/>
              <a:buFont typeface="Franklin Gothic"/>
              <a:buNone/>
            </a:pPr>
            <a:r>
              <a:rPr lang="pt-BR" sz="4000" b="1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Processo de </a:t>
            </a:r>
            <a:r>
              <a:rPr lang="pt-BR" sz="4000" b="1" i="0" u="none" strike="noStrike" cap="none" dirty="0" err="1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Human</a:t>
            </a:r>
            <a:r>
              <a:rPr lang="pt-BR" sz="4000" b="1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pt-BR" sz="4000" b="1" i="0" u="none" strike="noStrike" cap="none" dirty="0" err="1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Centered</a:t>
            </a:r>
            <a:r>
              <a:rPr lang="pt-BR" sz="4000" b="1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Design (HCD)</a:t>
            </a:r>
            <a:endParaRPr dirty="0"/>
          </a:p>
        </p:txBody>
      </p:sp>
      <p:pic>
        <p:nvPicPr>
          <p:cNvPr id="149" name="Google Shape;149;p3" descr="Comunicado | UNINASSAU">
            <a:extLst>
              <a:ext uri="{FF2B5EF4-FFF2-40B4-BE49-F238E27FC236}">
                <a16:creationId xmlns:a16="http://schemas.microsoft.com/office/drawing/2014/main" id="{3270AA85-F9D5-6B27-DFF0-3E494184A6A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848" y="6131247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6" descr="Como vender serviços? Vem descobrir o passo a passo!">
            <a:extLst>
              <a:ext uri="{FF2B5EF4-FFF2-40B4-BE49-F238E27FC236}">
                <a16:creationId xmlns:a16="http://schemas.microsoft.com/office/drawing/2014/main" id="{AC4C5B0C-3A8F-1CE9-78FA-819661E6CF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Google Shape;150;p3">
            <a:extLst>
              <a:ext uri="{FF2B5EF4-FFF2-40B4-BE49-F238E27FC236}">
                <a16:creationId xmlns:a16="http://schemas.microsoft.com/office/drawing/2014/main" id="{1DA15FB9-E6AE-D7D8-4AE9-D6840837BEBF}"/>
              </a:ext>
            </a:extLst>
          </p:cNvPr>
          <p:cNvSpPr txBox="1"/>
          <p:nvPr/>
        </p:nvSpPr>
        <p:spPr>
          <a:xfrm>
            <a:off x="9958693" y="6333244"/>
            <a:ext cx="223330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F4335E-0491-7D10-670F-624963E3B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118" y="2471086"/>
            <a:ext cx="2880035" cy="407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A6F6806C-58EC-6B87-E112-C5CFD7720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66C8933D-66C3-D53E-43FA-178663DBC2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4A51"/>
              </a:buClr>
              <a:buSzPts val="4000"/>
              <a:buFont typeface="Franklin Gothic"/>
              <a:buNone/>
            </a:pPr>
            <a:r>
              <a:rPr lang="pt-BR" sz="4000" b="1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Processo de </a:t>
            </a:r>
            <a:r>
              <a:rPr lang="pt-BR" sz="4000" b="1" i="0" u="none" strike="noStrike" cap="none" dirty="0" err="1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Human</a:t>
            </a:r>
            <a:r>
              <a:rPr lang="pt-BR" sz="4000" b="1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pt-BR" sz="4000" b="1" i="0" u="none" strike="noStrike" cap="none" dirty="0" err="1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Centered</a:t>
            </a:r>
            <a:r>
              <a:rPr lang="pt-BR" sz="4000" b="1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Design (HCD)</a:t>
            </a:r>
            <a:endParaRPr dirty="0"/>
          </a:p>
        </p:txBody>
      </p:sp>
      <p:pic>
        <p:nvPicPr>
          <p:cNvPr id="149" name="Google Shape;149;p3" descr="Comunicado | UNINASSAU">
            <a:extLst>
              <a:ext uri="{FF2B5EF4-FFF2-40B4-BE49-F238E27FC236}">
                <a16:creationId xmlns:a16="http://schemas.microsoft.com/office/drawing/2014/main" id="{CCFD71D3-6C01-B787-4856-2A43F9DECA0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848" y="6131247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1;p3">
            <a:extLst>
              <a:ext uri="{FF2B5EF4-FFF2-40B4-BE49-F238E27FC236}">
                <a16:creationId xmlns:a16="http://schemas.microsoft.com/office/drawing/2014/main" id="{DA16FC40-4D75-B01E-118E-0762155DEF81}"/>
              </a:ext>
            </a:extLst>
          </p:cNvPr>
          <p:cNvSpPr txBox="1"/>
          <p:nvPr/>
        </p:nvSpPr>
        <p:spPr>
          <a:xfrm>
            <a:off x="484177" y="2296497"/>
            <a:ext cx="4687430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</a:rPr>
              <a:t>Tu</a:t>
            </a: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o que foi discutido nos passos anteriores se transforma em uma resposta concreta ao problema que a empresa deseja solucionar — expressado por meio de um produto ou de um serviço, por exemplo.</a:t>
            </a:r>
            <a:endParaRPr sz="2400" dirty="0"/>
          </a:p>
        </p:txBody>
      </p:sp>
      <p:sp>
        <p:nvSpPr>
          <p:cNvPr id="4" name="AutoShape 6" descr="Como vender serviços? Vem descobrir o passo a passo!">
            <a:extLst>
              <a:ext uri="{FF2B5EF4-FFF2-40B4-BE49-F238E27FC236}">
                <a16:creationId xmlns:a16="http://schemas.microsoft.com/office/drawing/2014/main" id="{19E84CE3-5805-0C31-8480-994635B9E7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Google Shape;150;p3">
            <a:extLst>
              <a:ext uri="{FF2B5EF4-FFF2-40B4-BE49-F238E27FC236}">
                <a16:creationId xmlns:a16="http://schemas.microsoft.com/office/drawing/2014/main" id="{58D58268-F6D1-A364-5ED6-ADFAC8AC058E}"/>
              </a:ext>
            </a:extLst>
          </p:cNvPr>
          <p:cNvSpPr txBox="1"/>
          <p:nvPr/>
        </p:nvSpPr>
        <p:spPr>
          <a:xfrm>
            <a:off x="9958693" y="6333244"/>
            <a:ext cx="223330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  <p:pic>
        <p:nvPicPr>
          <p:cNvPr id="3074" name="Picture 2" descr="Descrições de Produtos que Vendem em 7 Passos - eLoja360">
            <a:extLst>
              <a:ext uri="{FF2B5EF4-FFF2-40B4-BE49-F238E27FC236}">
                <a16:creationId xmlns:a16="http://schemas.microsoft.com/office/drawing/2014/main" id="{D17CB680-8F8B-93AC-1DC5-89043EAF2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971" y="2296497"/>
            <a:ext cx="4496270" cy="323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336204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1034</Words>
  <Application>Microsoft Office PowerPoint</Application>
  <PresentationFormat>Widescreen</PresentationFormat>
  <Paragraphs>96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Libre Franklin</vt:lpstr>
      <vt:lpstr>Calibri</vt:lpstr>
      <vt:lpstr>Franklin Gothic</vt:lpstr>
      <vt:lpstr>Personalizado</vt:lpstr>
      <vt:lpstr>DESIGN CENTRADO NO SER HUMANO: PROCESSOS DE DESIGN CENTRADO NO SER HUMANO </vt:lpstr>
      <vt:lpstr>Agenda</vt:lpstr>
      <vt:lpstr>O que é o Human Centered Design (HCD)?</vt:lpstr>
      <vt:lpstr>O que é o Human Centered Design (HCD)?</vt:lpstr>
      <vt:lpstr>O que é o Human Centered Design (HCD)?</vt:lpstr>
      <vt:lpstr>O que é o Human Centered Design (HCD)?</vt:lpstr>
      <vt:lpstr>Processo de Human Centered Design (HCD)</vt:lpstr>
      <vt:lpstr>Processo de Human Centered Design (HCD)</vt:lpstr>
      <vt:lpstr>Processo de Human Centered Design (HCD)</vt:lpstr>
      <vt:lpstr>Etapas do HCD</vt:lpstr>
      <vt:lpstr>Etapas do HCD: Empatize</vt:lpstr>
      <vt:lpstr>Etapas do HCD: Defina</vt:lpstr>
      <vt:lpstr>Apresentação do PowerPoint</vt:lpstr>
      <vt:lpstr>Apresentação do PowerPoint</vt:lpstr>
      <vt:lpstr>Apresentação do PowerPoint</vt:lpstr>
      <vt:lpstr>Etapas do HCD: Idealize</vt:lpstr>
      <vt:lpstr>Etapas do HCD: Idealize</vt:lpstr>
      <vt:lpstr>Etapas do HCD: Prototipe</vt:lpstr>
      <vt:lpstr>Etapas do HCD: Prototipe</vt:lpstr>
      <vt:lpstr>Etapas do HCD: Teste e interaja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Emmanoel Monteiro de Sousa Junior</dc:creator>
  <cp:lastModifiedBy>Emmanoel Monteiro</cp:lastModifiedBy>
  <cp:revision>10</cp:revision>
  <dcterms:created xsi:type="dcterms:W3CDTF">2024-11-06T17:53:21Z</dcterms:created>
  <dcterms:modified xsi:type="dcterms:W3CDTF">2025-02-28T17:44:26Z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