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22" r:id="rId7"/>
    <p:sldId id="409" r:id="rId8"/>
    <p:sldId id="424" r:id="rId9"/>
    <p:sldId id="425" r:id="rId10"/>
    <p:sldId id="426" r:id="rId11"/>
    <p:sldId id="427" r:id="rId12"/>
    <p:sldId id="428" r:id="rId13"/>
    <p:sldId id="429" r:id="rId14"/>
    <p:sldId id="423" r:id="rId15"/>
    <p:sldId id="430" r:id="rId16"/>
    <p:sldId id="431" r:id="rId17"/>
    <p:sldId id="398" r:id="rId18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08/03/2025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08/03/2025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6A44-2DD4-734D-E584-791ACC90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9B47CC8-1C94-B335-3D64-9636F9F91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7A1EE5E-4991-225F-C4DC-955F2ABE2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A31595C-825D-3ADA-235C-B396E62E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63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4D169-F598-BAA1-FECF-61122ADF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7F97AB1-8153-5C29-D668-0D4C98878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BB078FF-B186-5378-BCB3-B7AB0619C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1CF3121-A4B1-2D12-4E1C-9EDA4A163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4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E751B-9EB6-2B12-B7E0-1B9C1564F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E2C5B96-AB15-140A-57ED-BC7E9B214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0E2C051-75C4-706B-EB43-EEACFD6DAF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BDBFA05-FCAB-045C-A07B-A05874EC98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48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1C6F-8B0E-9055-53B8-28AFD73F7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D4B44D5-25A3-2452-43ED-5E00E8F86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F7885ED-6728-B0F8-2E04-C1C3B67F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AB1EF2E-00BF-1E04-79D2-23130BE97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48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4E5CF-C769-3479-7DA5-A0DFEE9C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68DB7E3-53A1-1116-409C-7AD6E665E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B6EFD7B-6AEF-829D-7CFA-7BC80C1F9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1A7C755-66CB-2FB9-3B1A-A810547AC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75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21B1-C216-1BBE-E12A-812AFBA6E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0B409A9-2305-E586-2A6A-C85028810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4137B48-EBA7-F20A-4228-9E89BDA09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7F97D72-899B-B7E9-BEAB-B3F5CA663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8164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371D-858A-9896-2542-7EEE7B3E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EEB821F-2CFC-D604-B6EA-959AA184E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FB14AC0-AD43-34D9-9339-620CB58B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A947908-CFE1-E774-CBC5-8E64F2DE8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342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FBCC5-5586-8754-E365-1AEE6016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22D243B-D094-701D-9088-8112CA69F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672BF71-24CD-1583-4673-A76C248A7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F04CCC4-1294-E10B-586C-BACDB7A41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3589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7AB3-97ED-BA1A-3285-F1CBCFED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0689A4D-F250-D918-1623-0BB60B44C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B6D185B-AAAC-686E-7012-A13CFF2E1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0B409DC-867B-CB8E-5F9F-752DD7E69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51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7500-9C05-A575-2801-3E464697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D6CA422-9890-892E-3037-A8FBFBCE9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E8EDDB2-BD17-8C72-4DFE-0EDC027AE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212CED5-4DDA-1316-885C-4B6341D35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3718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LÓGICA DE PROGRAMAÇÃO</a:t>
            </a:r>
            <a:br>
              <a:rPr lang="pt-BR" sz="2800" dirty="0"/>
            </a:br>
            <a:r>
              <a:rPr lang="pt-BR" sz="2800" b="0" dirty="0">
                <a:solidFill>
                  <a:srgbClr val="0070C0"/>
                </a:solidFill>
              </a:rPr>
              <a:t>Entendendo Algoritmos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4A7C-222F-C9DA-EE17-D2E996E6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1400B53-16DF-2C90-8484-C4524F36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142913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Simbologia de fluxogramas para algoritmos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E0AADD2-DBB4-B882-86AD-FECABC26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58C56EA-B71F-6005-DAEC-96A28D82052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5FA17-1D68-3C72-F08C-75E530C2A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59" y="2346586"/>
            <a:ext cx="6859385" cy="431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39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981-DE2D-A43B-956A-5DBA3D493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68D1DE-DA44-BA01-5017-9FE8272B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Exercícios prático utilizando fluxogramas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8B3932C-045D-5D7B-BCBF-A76392DD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475A76-F8E1-5B76-58D6-AF90EFF690F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250FF19-322B-BA6E-2230-0CEF9001BD34}"/>
              </a:ext>
            </a:extLst>
          </p:cNvPr>
          <p:cNvSpPr txBox="1"/>
          <p:nvPr/>
        </p:nvSpPr>
        <p:spPr>
          <a:xfrm>
            <a:off x="484177" y="2296497"/>
            <a:ext cx="965735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IDFont+F1"/>
              </a:rPr>
              <a:t>1) Com base no Pseudocódigo apresentado, construa um fluxograma que represente a execução do algoritmo.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E631E4-2B0C-4601-CA8B-C3E93AB6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3244364"/>
            <a:ext cx="6683323" cy="35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7B1E-5622-18EC-D365-A96497B7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2FA38E0-9C61-40ED-AB03-7F8B7FF6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Exercícios prático utilizando fluxogramas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B8F9AD2-DD89-71DA-A4C6-500074A04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0450A1-1698-527C-CA62-5D0DB18EDD1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440C55-8CA0-138C-9134-BE9DB1F8B6B0}"/>
              </a:ext>
            </a:extLst>
          </p:cNvPr>
          <p:cNvSpPr txBox="1"/>
          <p:nvPr/>
        </p:nvSpPr>
        <p:spPr>
          <a:xfrm>
            <a:off x="484177" y="2296497"/>
            <a:ext cx="936436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IDFont+F1"/>
              </a:rPr>
              <a:t>2) Faça o fluxograma que resolva os seguintes conjuntos de passos: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E1F1A6-A65C-C10C-A8A7-124CCC0D0BA9}"/>
              </a:ext>
            </a:extLst>
          </p:cNvPr>
          <p:cNvSpPr txBox="1"/>
          <p:nvPr/>
        </p:nvSpPr>
        <p:spPr>
          <a:xfrm>
            <a:off x="484177" y="2766770"/>
            <a:ext cx="4420332" cy="223073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1. Leia um número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2. Verifique se o número é diferente de zero.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3. Caso seja retorne ao passo 1</a:t>
            </a:r>
          </a:p>
          <a:p>
            <a:pPr algn="just">
              <a:lnSpc>
                <a:spcPct val="200000"/>
              </a:lnSpc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4. Caso não seja imprima “Igual a Zero”</a:t>
            </a:r>
          </a:p>
        </p:txBody>
      </p:sp>
    </p:spTree>
    <p:extLst>
      <p:ext uri="{BB962C8B-B14F-4D97-AF65-F5344CB8AC3E}">
        <p14:creationId xmlns:p14="http://schemas.microsoft.com/office/powerpoint/2010/main" val="49013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7CB8-605F-AA3A-CCD5-54F7665B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0EC5A9A-A258-DCDF-5587-BE815C50B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Exercícios prático utilizando fluxogramas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9361F2D-EA42-4A1E-6B3E-8EDF7F758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996E926-AA3C-0D8C-D4ED-55ED2DB39F3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AB914D-6CB3-762C-EE2C-9F71A914F316}"/>
              </a:ext>
            </a:extLst>
          </p:cNvPr>
          <p:cNvSpPr txBox="1"/>
          <p:nvPr/>
        </p:nvSpPr>
        <p:spPr>
          <a:xfrm>
            <a:off x="484177" y="2296497"/>
            <a:ext cx="936436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  <a:latin typeface="CIDFont+F1"/>
              </a:rPr>
              <a:t>3) Gere um fluxograma que aplique um desconto de 30% sobre o valor de um produto, recebido como entrada, e retorne o resultado da manipulação na saída padrão.</a:t>
            </a:r>
          </a:p>
        </p:txBody>
      </p:sp>
    </p:spTree>
    <p:extLst>
      <p:ext uri="{BB962C8B-B14F-4D97-AF65-F5344CB8AC3E}">
        <p14:creationId xmlns:p14="http://schemas.microsoft.com/office/powerpoint/2010/main" val="278481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10024234" cy="3709987"/>
          </a:xfrm>
        </p:spPr>
        <p:txBody>
          <a:bodyPr tIns="457200" rtlCol="0"/>
          <a:lstStyle>
            <a:defPPr>
              <a:defRPr lang="pt-BR"/>
            </a:defPPr>
          </a:lstStyle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é um algoritmo?</a:t>
            </a:r>
          </a:p>
          <a:p>
            <a:pPr rtl="0"/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Métodos para a construção de algoritmos</a:t>
            </a:r>
          </a:p>
          <a:p>
            <a:pPr rtl="0"/>
            <a:r>
              <a:rPr lang="pt-BR" b="0" i="0" dirty="0">
                <a:solidFill>
                  <a:srgbClr val="404040"/>
                </a:solidFill>
                <a:effectLst/>
                <a:latin typeface="Inter"/>
              </a:rPr>
              <a:t>Tipos de representação de algoritmos</a:t>
            </a:r>
          </a:p>
          <a:p>
            <a:pPr rtl="0"/>
            <a:r>
              <a:rPr lang="pt-BR" b="0" dirty="0">
                <a:solidFill>
                  <a:srgbClr val="404040"/>
                </a:solidFill>
                <a:latin typeface="Inter"/>
              </a:rPr>
              <a:t>S</a:t>
            </a:r>
            <a:r>
              <a:rPr lang="pt-BR" b="0" i="0" dirty="0">
                <a:solidFill>
                  <a:srgbClr val="404040"/>
                </a:solidFill>
                <a:effectLst/>
                <a:latin typeface="Inter"/>
              </a:rPr>
              <a:t>imbologia de fluxogramas para algoritmos</a:t>
            </a:r>
          </a:p>
          <a:p>
            <a:pPr rtl="0"/>
            <a:r>
              <a:rPr lang="pt-BR" b="0" dirty="0">
                <a:solidFill>
                  <a:srgbClr val="404040"/>
                </a:solidFill>
                <a:latin typeface="Inter"/>
              </a:rPr>
              <a:t>Exercícios prático utilizando fluxogramas</a:t>
            </a:r>
            <a:endParaRPr lang="pt-BR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6F00D-836A-54CD-E39F-390F48F6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FA09CC0-9264-06C9-9861-9174F52F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um algoritmo?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026A628-D77A-DA4A-82C6-20F832C4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426B383-D85C-23B1-70E3-A054EF44C27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C84CC5-83C6-E192-2F82-D80A91EC6C31}"/>
              </a:ext>
            </a:extLst>
          </p:cNvPr>
          <p:cNvSpPr txBox="1"/>
          <p:nvPr/>
        </p:nvSpPr>
        <p:spPr>
          <a:xfrm>
            <a:off x="484177" y="2296497"/>
            <a:ext cx="5875059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Um algoritmo é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uma sequência extremamente precisa de instruções que, quando lida e executada por uma outra pessoa, produz o resultado esperado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isto é, a solução de um problema.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 Esta sequência de instruções é nada mais nada menos que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um registro escrito da sequência de passos necessários que devem ser executados para manipular informações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ou dados, para se chegar na resposta do problema.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 é um bom exemplo de algoritmo pois podemos extrair características bastante interessantes do texto. Em primeiro lugar,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 pessoa que escreveu a receita não é necessariamente a mesma pessoa que vai fazer o bolo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 Logo, podemos estabelecer, sem prejuízo, que foi escrita por um mas será executada por outro.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934E17-A6CE-E2DA-3079-B067D48AF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376" y="2749501"/>
            <a:ext cx="4639322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2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B38058F0-C57B-42D9-0C81-29B0BAB54BB5}"/>
              </a:ext>
            </a:extLst>
          </p:cNvPr>
          <p:cNvSpPr txBox="1"/>
          <p:nvPr/>
        </p:nvSpPr>
        <p:spPr>
          <a:xfrm>
            <a:off x="484177" y="2735008"/>
            <a:ext cx="109728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as frases são instruções no modo imperativo: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bata isso, unte aquilo. São ordens, não sugestões. Quem segue uma receita obedece quem a escreveu;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as instruções estão na forma sequencial: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apenas uma pessoa executa. Não existem ações simultâneas.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existe uma ordem para se executar as instruções: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primeiro bata a manteiga e o açúcar; depois junte as gemas, uma a uma, até acabar os ovos; em seguida adicione o leite.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algumas instruções não são executadas imediatamente, é preciso entrar em um modo de repetição de um conjunto de outras instruções: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enquanto houver ovos não usados, junte mais uma gema. Só pare quando tiver usado todos os ovos.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algumas outras instruções não foram mencionadas, mas são obviamente necessárias que ocorram: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é preciso separar as gemas das claras antes de começar a tarefa de se fazer o bolo, assim como é preciso ainda antes quebrar os ovos.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algumas instruções, ou conjunto de instruções, podem ter a ordem invertida: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pode-se fazer primeiro a massa e depois a cobertura, ou vice-versa. Mas nunca se pode colocar no forno a assadeira antes de se chegar ao término do preparo da massa.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um algoritmo?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484177" y="2296497"/>
            <a:ext cx="85766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Outras características interessantes que estão implícitas são as seguintes: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3E8E-EB18-A8CA-DF6A-01BE3232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E7B73DA-3679-3B14-517F-23C59605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Métodos para a construção de algoritmos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636BFB0-5213-58F1-D26D-021652031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A207DE-8A34-DA94-7F76-4BD2ADB578F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4EFD58-43CD-5307-D27E-6C6772E361C6}"/>
              </a:ext>
            </a:extLst>
          </p:cNvPr>
          <p:cNvSpPr txBox="1"/>
          <p:nvPr/>
        </p:nvSpPr>
        <p:spPr>
          <a:xfrm>
            <a:off x="484178" y="2296497"/>
            <a:ext cx="7782516" cy="43428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rgbClr val="0070C0"/>
                </a:solidFill>
                <a:latin typeface="CIDFont+F1"/>
              </a:rPr>
              <a:t>O formato padrão para algoritmos que vamos considerar é o seguinte: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Ler atentamente o enunciado do problema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destacando os pontos mais importantes.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Definir os dados de entrada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Definir o processamento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ou seja, quais cálculos serão executados e as suas restrições. O processamento é responsável pela transformação dos dados de entrada em dados de saída.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Definir os dados de saída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ou seja, o que será gerado após o processamento.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Construir o algoritmo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Testar o algoritmo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realizando simulações.</a:t>
            </a:r>
          </a:p>
        </p:txBody>
      </p:sp>
    </p:spTree>
    <p:extLst>
      <p:ext uri="{BB962C8B-B14F-4D97-AF65-F5344CB8AC3E}">
        <p14:creationId xmlns:p14="http://schemas.microsoft.com/office/powerpoint/2010/main" val="147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C8490-4285-AFD0-AF26-50641B13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7586CE-04C6-265A-43DC-6307B9408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Tipos de representação de algoritmos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1DC1CF6-C00D-8ECF-5ECB-FBAB7BFBE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488E32-D03B-F5D4-1411-B6992BF1BBF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96BE23-504A-9479-B261-F02313BDA1EC}"/>
              </a:ext>
            </a:extLst>
          </p:cNvPr>
          <p:cNvSpPr txBox="1"/>
          <p:nvPr/>
        </p:nvSpPr>
        <p:spPr>
          <a:xfrm>
            <a:off x="484178" y="2296497"/>
            <a:ext cx="724665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três tipos mais utilizados de algoritmos são a descrição </a:t>
            </a:r>
            <a:r>
              <a:rPr lang="pt-BR" b="1" dirty="0">
                <a:solidFill>
                  <a:srgbClr val="0070C0"/>
                </a:solidFill>
                <a:latin typeface="CIDFont+F1"/>
              </a:rPr>
              <a:t>narrativa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 fluxograma e o pseudocódigo ou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portugol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AutoNum type="arabicParenR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Descrição Narrativa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descrição narrativa consiste em analisar o enunciado do problema e escrever, utilizando uma linguagem natural (por exemplo, a língua portuguesa), os passos que devem ser seguidos para a resolução do problema.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Vantagem: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não é necessário aprender nenhum conceito novo, pois a língua natural, o português, já é conhecida.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Desvantagem: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 língua natural abre espaço para diferentes interpretações, ambiguidades, o que posteriormente dificultará a transição deste algoritmo para o programa.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82B7E8E-D2FE-7134-E444-65D74831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7696" y="3326368"/>
            <a:ext cx="4101993" cy="246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7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ED23-0D27-7195-CC02-503AAA1EA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7CAA6C2-1EAB-5314-33FE-C1774535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Tipos de representação de algoritmos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8FB7B8B-F0DB-EC0A-1E39-E442F996E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2A8C76-A3A8-C65C-42F9-7BC6B4FE5FE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4BFFE7-C9D7-6170-F9D0-EEDD3EEDC031}"/>
              </a:ext>
            </a:extLst>
          </p:cNvPr>
          <p:cNvSpPr txBox="1"/>
          <p:nvPr/>
        </p:nvSpPr>
        <p:spPr>
          <a:xfrm>
            <a:off x="484178" y="2296497"/>
            <a:ext cx="7246658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três tipos mais utilizados de algoritmos são a descrição narrativa, o </a:t>
            </a:r>
            <a:r>
              <a:rPr lang="pt-BR" b="1" dirty="0">
                <a:solidFill>
                  <a:srgbClr val="0070C0"/>
                </a:solidFill>
                <a:latin typeface="CIDFont+F1"/>
              </a:rPr>
              <a:t>fluxograma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o pseudocódigo ou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portugol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2) Fluxograma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fluxograma consiste em analisar o enunciado do problema e escrever, utilizando símbolos gráficos predefinidos, os passos que devem ser seguidos para a resolução do problema.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Vantagem: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 compreensão de elementos gráficos é mais fácil do que a de textos.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Desvantagem: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é necessário aprender a simbologia dos fluxogramas e, além disso, o algoritmo resultante não apresenta muitos detalhes, dificultando a sua transcrição para um programa.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1026" name="Picture 2" descr="É Lógica, é facil: Formas de representar Algoritmos - Fluxograma">
            <a:extLst>
              <a:ext uri="{FF2B5EF4-FFF2-40B4-BE49-F238E27FC236}">
                <a16:creationId xmlns:a16="http://schemas.microsoft.com/office/drawing/2014/main" id="{DD5607B2-6F45-15FB-BB7A-33C1FA13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27" y="2317279"/>
            <a:ext cx="1795786" cy="34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84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B9AD-B370-8431-1754-8E55D939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9A90EEE-4E60-D239-82C7-5F5F94F0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Tipos de representação de algoritmos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DACB2C4-77D9-19D7-D2A0-E6A2D0905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C979E6B-9C10-BC43-A3B6-143E6CB4983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2476633-230C-0CC8-E580-35403C9458C8}"/>
              </a:ext>
            </a:extLst>
          </p:cNvPr>
          <p:cNvSpPr txBox="1"/>
          <p:nvPr/>
        </p:nvSpPr>
        <p:spPr>
          <a:xfrm>
            <a:off x="484178" y="2296497"/>
            <a:ext cx="647080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três tipos mais utilizados de algoritmos são a descrição narrativa, o fluxograma e o pseudocódigo ou </a:t>
            </a:r>
            <a:r>
              <a:rPr lang="pt-BR" b="1" dirty="0" err="1">
                <a:solidFill>
                  <a:srgbClr val="0070C0"/>
                </a:solidFill>
                <a:latin typeface="CIDFont+F1"/>
              </a:rPr>
              <a:t>portugol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2) Pseudocódigo ou 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Portugol</a:t>
            </a:r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pseudocódigo ou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portugol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consiste em analisar o enunciado do problema e escrever, utilizando regras predefinidas, os passos a serem seguidos para a resolução do problema.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Vantagem: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a passagem do algoritmo para qualquer linguagem de programação é praticamente imediata, bastando conhecer as palavras características da linguagem de programação escolhida.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Desvantagem: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é necessário aprender as regras do pseudocódigo que serão apresentadas nos exemplos a seguir.</a:t>
            </a:r>
          </a:p>
        </p:txBody>
      </p:sp>
      <p:pic>
        <p:nvPicPr>
          <p:cNvPr id="2050" name="Picture 2" descr="Aula 5 | Márcio Mendes">
            <a:extLst>
              <a:ext uri="{FF2B5EF4-FFF2-40B4-BE49-F238E27FC236}">
                <a16:creationId xmlns:a16="http://schemas.microsoft.com/office/drawing/2014/main" id="{1DD63C8D-16F8-FDA5-7AC2-B276296A6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540" y="2296497"/>
            <a:ext cx="3632609" cy="379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3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B9B5E-1AF2-9024-424A-8934AE76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6E5E92E-CCA1-A4CF-C91B-6118D2918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142913" cy="157431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Simbologia de fluxogramas para algoritmos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BB98939-A0A8-E754-58D4-909258FA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50A9952-B710-D9EA-033E-7CC685D5BE3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483CF1E-3C2B-E24C-2DCA-A026EBBC5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322630"/>
            <a:ext cx="6782841" cy="43365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68CC523-DD50-9EDF-0AE8-A4DA1493D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3498" y="1772725"/>
            <a:ext cx="160995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8219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830</TotalTime>
  <Words>1099</Words>
  <Application>Microsoft Office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CIDFont+F1</vt:lpstr>
      <vt:lpstr>Franklin Gothic Book</vt:lpstr>
      <vt:lpstr>Franklin Gothic Demi</vt:lpstr>
      <vt:lpstr>Inter</vt:lpstr>
      <vt:lpstr>Personalizado</vt:lpstr>
      <vt:lpstr>LÓGICA DE PROGRAMAÇÃO Entendendo Algoritmos</vt:lpstr>
      <vt:lpstr>Agenda</vt:lpstr>
      <vt:lpstr>O que é um algoritmo?</vt:lpstr>
      <vt:lpstr>O que é um algoritmo?</vt:lpstr>
      <vt:lpstr>Métodos para a construção de algoritmos</vt:lpstr>
      <vt:lpstr>Tipos de representação de algoritmos</vt:lpstr>
      <vt:lpstr>Tipos de representação de algoritmos</vt:lpstr>
      <vt:lpstr>Tipos de representação de algoritmos</vt:lpstr>
      <vt:lpstr>Simbologia de fluxogramas para algoritmos</vt:lpstr>
      <vt:lpstr>Simbologia de fluxogramas para algoritmos</vt:lpstr>
      <vt:lpstr>Exercícios prático utilizando fluxogramas</vt:lpstr>
      <vt:lpstr>Exercícios prático utilizando fluxogramas</vt:lpstr>
      <vt:lpstr>Exercícios prático utilizando fluxogramas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42</cp:revision>
  <dcterms:created xsi:type="dcterms:W3CDTF">2024-11-06T17:53:21Z</dcterms:created>
  <dcterms:modified xsi:type="dcterms:W3CDTF">2025-03-08T14:28:44Z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