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0"/>
  </p:notesMasterIdLst>
  <p:handoutMasterIdLst>
    <p:handoutMasterId r:id="rId21"/>
  </p:handoutMasterIdLst>
  <p:sldIdLst>
    <p:sldId id="410" r:id="rId5"/>
    <p:sldId id="383" r:id="rId6"/>
    <p:sldId id="409" r:id="rId7"/>
    <p:sldId id="411" r:id="rId8"/>
    <p:sldId id="418" r:id="rId9"/>
    <p:sldId id="412" r:id="rId10"/>
    <p:sldId id="419" r:id="rId11"/>
    <p:sldId id="413" r:id="rId12"/>
    <p:sldId id="420" r:id="rId13"/>
    <p:sldId id="414" r:id="rId14"/>
    <p:sldId id="421" r:id="rId15"/>
    <p:sldId id="415" r:id="rId16"/>
    <p:sldId id="417" r:id="rId17"/>
    <p:sldId id="416" r:id="rId18"/>
    <p:sldId id="398" r:id="rId1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27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2F41AB2A-FCB0-449C-94A2-E3FFDC5F192E}" type="datetime1">
              <a:rPr lang="pt-BR" smtClean="0"/>
              <a:t>11/02/2025</a:t>
            </a:fld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E2C230DF-5933-439D-898F-38E9AC9BA68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8" name="Espaço Reservado para Cabeçalho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6F315709-B4D1-47A8-A516-AEABF47ED22D}" type="datetime1">
              <a:rPr lang="pt-BR" smtClean="0"/>
              <a:pPr/>
              <a:t>11/02/2025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A89C7E07-3C67-C64C-8DA0-0404F63039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E6305-0C1A-2964-D36C-7D23244B0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A1534656-B776-2A5C-98DA-D40F900903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D8CF2D16-9C99-7328-DC7F-8D8F071B1A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EB02B06-0288-F4B5-C75B-B2E2B110B0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213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CED37-3944-F2CF-6E8F-D47077551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3BA32F23-5226-97A1-5A72-E4AFA96E6A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901EA873-E901-7D29-8775-2AA9824504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239A790-4F85-792B-0539-35CD7802D1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7967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0D251-287D-CA81-FAAE-729DEC8F3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D66C0D43-026B-99E2-0735-E8D716E313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55E2C241-F8C6-A3B2-2E71-9730225294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030418F-2B20-7CE6-8785-60E0BE63B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6273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24CB7-B1BD-368E-C6B2-7E58DBF07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CD4C9B66-06CE-27CA-AE3E-92486FA509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90755FD9-4C00-94C8-8D39-2A2A6A1646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D038813B-D95D-5FBF-E658-7A8C412E74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2946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CF910-BCA4-894B-2758-761681CAF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1EE044BF-2088-CD22-C2ED-4249656D62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BAF9E2D7-3CF5-D17D-CB58-D2ED03D5C9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DD546042-4FE6-4DED-999A-DB712AC4F7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3826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B520F-822F-B1E4-4D7B-4276E38A8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0BD579FA-FC3F-34E7-23A9-24C63BF492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D6E97D53-CAD2-9970-80FB-B449CF1F90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DE6F8676-863F-1424-4BAF-9DFCF4F2D9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6222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54798-F7A7-FD34-4046-87FB34DA4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034D6CAB-313E-F534-71A1-CAAA60BC4F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F7933ED1-7B19-F2CE-9ABE-DE99D3813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5AD7107-B3FB-FD34-1724-5927FA62F7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0055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F3118-D34B-1D78-BFAD-6050809F7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D984C20A-0CEA-7136-222E-5B341D6E69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6C0406F7-4991-DD9C-5157-93B40F77B7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DE9E75D-D401-A155-412B-3C2B0E8DE9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3369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881A7-53A5-7286-A3C2-2A44AC010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751A8F66-7DAE-9944-A59F-6FBCB5B89E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8FF89047-52C3-51D1-C541-EBC8C2D316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C42483C-7538-B60A-FA92-0F8AE033AC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851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FB68E-7B65-38CC-6A52-EE2F162A9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839C7DCF-A148-8CBA-1107-8E407A4632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A9F00FDB-598F-E486-6D48-578E829293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2DB8F98-0046-12AE-5EED-F8CDF4B975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1067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12FE1-2509-E19A-F50D-06A9F88CF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081D1639-6D65-E63F-FC93-A4F8513BF8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9D28383B-96AB-A60D-72C9-F23A896423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AB4ED53-D9D3-2EEC-59E3-8F24E6210C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054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tabela do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a Liv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7" name="Forma Livre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457200" indent="0">
              <a:spcBef>
                <a:spcPts val="1800"/>
              </a:spcBef>
              <a:buNone/>
              <a:defRPr lang="pt-BR" sz="2000"/>
            </a:lvl2pPr>
            <a:lvl3pPr marL="914400" indent="0">
              <a:spcBef>
                <a:spcPts val="1800"/>
              </a:spcBef>
              <a:buNone/>
              <a:defRPr lang="pt-BR" sz="2000"/>
            </a:lvl3pPr>
            <a:lvl4pPr marL="1371600" indent="0">
              <a:spcBef>
                <a:spcPts val="1800"/>
              </a:spcBef>
              <a:buNone/>
              <a:defRPr lang="pt-BR" sz="2000"/>
            </a:lvl4pPr>
            <a:lvl5pPr marL="1828800" indent="0">
              <a:spcBef>
                <a:spcPts val="1800"/>
              </a:spcBef>
              <a:buNone/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pt-BR" sz="2000"/>
            </a:lvl1pPr>
            <a:lvl2pPr>
              <a:spcBef>
                <a:spcPts val="6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v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pt-BR" sz="2000"/>
            </a:lvl1pPr>
            <a:lvl2pPr>
              <a:spcBef>
                <a:spcPts val="6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 dirty="0"/>
              <a:t>Clique para adicionar conteúdo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pt-BR" sz="2000"/>
            </a:lvl1pPr>
            <a:lvl2pPr>
              <a:spcBef>
                <a:spcPts val="18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9" name="Espaço Reservado para Tabe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pt-BR"/>
            </a:lvl1pPr>
          </a:lstStyle>
          <a:p>
            <a:pPr rtl="0"/>
            <a:r>
              <a:rPr lang="pt-BR"/>
              <a:t>Clique no ícone para adicionar tabela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9" name="Forma Liv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 spc="50" baseline="0"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pt-B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3" name="Espaço Reservado para o Número do Slide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42" name="Espaço Reservado para Dat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a seçã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pt-B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a Livre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pt-BR" sz="2000"/>
            </a:lvl1pPr>
            <a:lvl2pPr indent="-283464">
              <a:spcBef>
                <a:spcPts val="18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v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9436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3" name="Espaço Reservado para Conteúd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4864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8" name="Forma Liv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9" name="Forma Livre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pt-BR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pt-BR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pt-BR" sz="2000"/>
            </a:lvl3pPr>
            <a:lvl4pPr marL="1371600" indent="0">
              <a:spcBef>
                <a:spcPts val="1800"/>
              </a:spcBef>
              <a:buFont typeface="+mj-lt"/>
              <a:buNone/>
              <a:defRPr lang="pt-BR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endParaRPr lang="pt-BR" dirty="0"/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4864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imagem do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3" name="Espaço Reservado para Conteúd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indent="-283464">
              <a:spcBef>
                <a:spcPts val="18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2" name="Espaço Reservado para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0" name="Espaço Reservado para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pt-BR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pt-BR" dirty="0">
              <a:latin typeface="+mn-lt"/>
            </a:endParaRPr>
          </a:p>
        </p:txBody>
      </p:sp>
      <p:sp>
        <p:nvSpPr>
          <p:cNvPr id="32" name="Espaço Reservado para o Número do Slid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pt-BR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pt-BR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pt-BR">
          <a:solidFill>
            <a:schemeClr val="tx2"/>
          </a:solidFill>
        </a:defRPr>
      </a:lvl2pPr>
      <a:lvl3pPr eaLnBrk="1" hangingPunct="1">
        <a:defRPr lang="pt-BR">
          <a:solidFill>
            <a:schemeClr val="tx2"/>
          </a:solidFill>
        </a:defRPr>
      </a:lvl3pPr>
      <a:lvl4pPr eaLnBrk="1" hangingPunct="1">
        <a:defRPr lang="pt-BR">
          <a:solidFill>
            <a:schemeClr val="tx2"/>
          </a:solidFill>
        </a:defRPr>
      </a:lvl4pPr>
      <a:lvl5pPr eaLnBrk="1" hangingPunct="1">
        <a:defRPr lang="pt-BR">
          <a:solidFill>
            <a:schemeClr val="tx2"/>
          </a:solidFill>
        </a:defRPr>
      </a:lvl5pPr>
      <a:lvl6pPr eaLnBrk="1" hangingPunct="1">
        <a:defRPr lang="pt-BR">
          <a:solidFill>
            <a:schemeClr val="tx2"/>
          </a:solidFill>
        </a:defRPr>
      </a:lvl6pPr>
      <a:lvl7pPr eaLnBrk="1" hangingPunct="1">
        <a:defRPr lang="pt-BR">
          <a:solidFill>
            <a:schemeClr val="tx2"/>
          </a:solidFill>
        </a:defRPr>
      </a:lvl7pPr>
      <a:lvl8pPr eaLnBrk="1" hangingPunct="1">
        <a:defRPr lang="pt-BR">
          <a:solidFill>
            <a:schemeClr val="tx2"/>
          </a:solidFill>
        </a:defRPr>
      </a:lvl8pPr>
      <a:lvl9pPr eaLnBrk="1" hangingPunct="1">
        <a:defRPr lang="pt-BR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brasscom.org.br/estudo-da-brasscom-aponta-demanda-de-797-mil-profissionais-de-tecnologia-ate-2025/" TargetMode="Externa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brasscom.org.br/estudo-da-brasscom-aponta-demanda-de-797-mil-profissionais-de-tecnologia-ate-2025/" TargetMode="Externa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4735" y="1905249"/>
            <a:ext cx="5295169" cy="1690141"/>
          </a:xfrm>
        </p:spPr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100000"/>
              </a:lnSpc>
            </a:pPr>
            <a:r>
              <a:rPr lang="pt-BR" sz="2800" dirty="0"/>
              <a:t>LÓGICA DE PROGRAMAÇÃO</a:t>
            </a:r>
            <a:br>
              <a:rPr lang="pt-BR" sz="2800" dirty="0"/>
            </a:br>
            <a:r>
              <a:rPr lang="pt-BR" sz="2800" b="0" dirty="0">
                <a:solidFill>
                  <a:srgbClr val="0070C0"/>
                </a:solidFill>
              </a:rPr>
              <a:t>Importância da programação na computação </a:t>
            </a:r>
          </a:p>
        </p:txBody>
      </p:sp>
      <p:pic>
        <p:nvPicPr>
          <p:cNvPr id="1026" name="Picture 2" descr="Comunicado | UNINASSAU">
            <a:extLst>
              <a:ext uri="{FF2B5EF4-FFF2-40B4-BE49-F238E27FC236}">
                <a16:creationId xmlns:a16="http://schemas.microsoft.com/office/drawing/2014/main" id="{0BE46C83-2E5C-BDEC-878E-105A066B9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273" y="2160743"/>
            <a:ext cx="3464841" cy="13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FD9540F-1B58-3BCE-1A74-A791FFA2A1CE}"/>
              </a:ext>
            </a:extLst>
          </p:cNvPr>
          <p:cNvSpPr txBox="1"/>
          <p:nvPr/>
        </p:nvSpPr>
        <p:spPr>
          <a:xfrm>
            <a:off x="6303114" y="4169744"/>
            <a:ext cx="504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IDFont+F1"/>
              </a:rPr>
              <a:t>Prof.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MSc</a:t>
            </a:r>
            <a:r>
              <a:rPr lang="pt-BR" b="1" dirty="0">
                <a:solidFill>
                  <a:schemeClr val="bg1"/>
                </a:solidFill>
              </a:rPr>
              <a:t>. </a:t>
            </a:r>
            <a:r>
              <a:rPr lang="pt-BR" dirty="0">
                <a:solidFill>
                  <a:schemeClr val="bg1"/>
                </a:solidFill>
              </a:rPr>
              <a:t>Emmanoel Monteiro S. Junior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F84AA-E13A-74FA-0803-32A903BC8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4B6425E-78A7-156C-50CF-45E40BA8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799"/>
            <a:ext cx="10972800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Por que a Programação é Importante?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EDE5AB6D-1810-F300-3265-86C688A88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C36E9E4-3E13-B166-2434-CA59E164CB3C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5E5218E-07E5-DBC0-23AB-BBA5411CA15E}"/>
              </a:ext>
            </a:extLst>
          </p:cNvPr>
          <p:cNvSpPr txBox="1"/>
          <p:nvPr/>
        </p:nvSpPr>
        <p:spPr>
          <a:xfrm>
            <a:off x="484177" y="2296497"/>
            <a:ext cx="5807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A programação é essencial porque: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182B7CC-B69D-D998-15DA-8BAE9AA1B2BC}"/>
              </a:ext>
            </a:extLst>
          </p:cNvPr>
          <p:cNvSpPr txBox="1"/>
          <p:nvPr/>
        </p:nvSpPr>
        <p:spPr>
          <a:xfrm>
            <a:off x="594360" y="2834069"/>
            <a:ext cx="50967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rgbClr val="404040"/>
                </a:solidFill>
                <a:effectLst/>
                <a:latin typeface="CIDFont+F1"/>
              </a:rPr>
              <a:t>4. Mercado de Trabalho</a:t>
            </a:r>
          </a:p>
          <a:p>
            <a:endParaRPr lang="pt-BR" i="0" dirty="0">
              <a:solidFill>
                <a:srgbClr val="404040"/>
              </a:solidFill>
              <a:effectLst/>
              <a:latin typeface="CIDFont+F1"/>
            </a:endParaRPr>
          </a:p>
          <a:p>
            <a:r>
              <a:rPr lang="pt-BR" i="0" dirty="0">
                <a:solidFill>
                  <a:srgbClr val="404040"/>
                </a:solidFill>
                <a:effectLst/>
                <a:latin typeface="CIDFont+F1"/>
              </a:rPr>
              <a:t>A demanda por profissionais que sabem programar está em alta em diversas áreas, como desenvolvimento de software, ciência de dados, segurança da informação e automação industrial.</a:t>
            </a:r>
          </a:p>
          <a:p>
            <a:endParaRPr lang="pt-BR" i="0" dirty="0">
              <a:solidFill>
                <a:srgbClr val="404040"/>
              </a:solidFill>
              <a:effectLst/>
              <a:latin typeface="CIDFont+F1"/>
            </a:endParaRPr>
          </a:p>
          <a:p>
            <a:r>
              <a:rPr lang="pt-BR" b="1" i="0" dirty="0">
                <a:solidFill>
                  <a:srgbClr val="404040"/>
                </a:solidFill>
                <a:effectLst/>
                <a:latin typeface="CIDFont+F1"/>
              </a:rPr>
              <a:t>Exemplo: </a:t>
            </a:r>
            <a:r>
              <a:rPr lang="pt-BR" i="0" dirty="0">
                <a:solidFill>
                  <a:srgbClr val="404040"/>
                </a:solidFill>
                <a:effectLst/>
                <a:latin typeface="CIDFont+F1"/>
              </a:rPr>
              <a:t>Segundo o LinkedIn, programação é uma das habilidades mais requisitadas no mercado de trabalho atual.</a:t>
            </a:r>
            <a:endParaRPr lang="pt-BR" dirty="0">
              <a:latin typeface="CIDFont+F1"/>
            </a:endParaRPr>
          </a:p>
        </p:txBody>
      </p:sp>
      <p:pic>
        <p:nvPicPr>
          <p:cNvPr id="9218" name="Picture 2" descr="Estudo da Brasscom aponta demanda de 797 mil profissionais de tecnologia  até 2025 - Brasscom">
            <a:extLst>
              <a:ext uri="{FF2B5EF4-FFF2-40B4-BE49-F238E27FC236}">
                <a16:creationId xmlns:a16="http://schemas.microsoft.com/office/drawing/2014/main" id="{D6D4C99A-E30A-889A-8F18-55CA80699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392" y="2078671"/>
            <a:ext cx="4875149" cy="380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3637AFD-5E7D-3E8B-DB3B-BC0EC230AA4A}"/>
              </a:ext>
            </a:extLst>
          </p:cNvPr>
          <p:cNvSpPr txBox="1"/>
          <p:nvPr/>
        </p:nvSpPr>
        <p:spPr>
          <a:xfrm>
            <a:off x="2294662" y="6228314"/>
            <a:ext cx="679290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rgbClr val="0070C0"/>
                </a:solidFill>
                <a:hlinkClick r:id="rId5"/>
              </a:rPr>
              <a:t>https://brasscom.org.br/estudo-da-brasscom-aponta-demanda-de-797-mil-profissionais-de-tecnologia-ate-2025/</a:t>
            </a:r>
            <a:r>
              <a:rPr lang="pt-BR" sz="1000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6790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84735-2947-EE74-349B-ADE04A9E1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0D3FE67-B8B8-5B42-53B8-C27264A2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799"/>
            <a:ext cx="10972800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Por que a Programação é Importante?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A3775A3F-4F49-1E60-5C03-78D7C19D2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82B6C9A-5F34-730E-2E19-A45B8E54B822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pic>
        <p:nvPicPr>
          <p:cNvPr id="10242" name="Picture 2" descr="Estudo da Brasscom aponta demanda de 797 mil profissionais de tecnologia  até 2025 - Brasscom">
            <a:extLst>
              <a:ext uri="{FF2B5EF4-FFF2-40B4-BE49-F238E27FC236}">
                <a16:creationId xmlns:a16="http://schemas.microsoft.com/office/drawing/2014/main" id="{F659D1B7-4929-2139-D667-EB0796092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2713"/>
            <a:ext cx="7956645" cy="425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CC610EE-EF00-E068-E8E3-5C9E07488C12}"/>
              </a:ext>
            </a:extLst>
          </p:cNvPr>
          <p:cNvSpPr txBox="1"/>
          <p:nvPr/>
        </p:nvSpPr>
        <p:spPr>
          <a:xfrm>
            <a:off x="1713476" y="6419516"/>
            <a:ext cx="679290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rgbClr val="0070C0"/>
                </a:solidFill>
                <a:hlinkClick r:id="rId5"/>
              </a:rPr>
              <a:t>https://brasscom.org.br/estudo-da-brasscom-aponta-demanda-de-797-mil-profissionais-de-tecnologia-ate-2025/</a:t>
            </a:r>
            <a:r>
              <a:rPr lang="pt-BR" sz="1000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785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29451-5226-060E-00BE-2DAB8A3F6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5C73FE9-4A99-DBF2-A052-A6E1D6100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Aplicações da Programação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8F8C4FD2-62D1-E76E-8633-8E8B9C11D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4F2CC8C-FE6F-F842-67AB-BE182D53A6F6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1304AEC-0136-663D-C0D8-BB60783D4240}"/>
              </a:ext>
            </a:extLst>
          </p:cNvPr>
          <p:cNvSpPr txBox="1"/>
          <p:nvPr/>
        </p:nvSpPr>
        <p:spPr>
          <a:xfrm>
            <a:off x="484178" y="2241905"/>
            <a:ext cx="525507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A programação está presente em quase todos os aspectos da vida moderna. Veja alguns exemplos: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1. Desenvolvimento de Software</a:t>
            </a: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Criação de aplicativos, sistemas operacionais e ferramentas de produtividade.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Exemplo: O sistema operacional Windows foi desenvolvido usando linguagens como C e C++.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2. Ciência de Dados</a:t>
            </a: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Análise e interpretação de grandes volumes de dados para tomada de decisões.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Exemplo: Python é amplamente usado em ciência de dados por bibliotecas como Pandas e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NumPy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7B33E81-29DE-B705-530A-016CB83BFE07}"/>
              </a:ext>
            </a:extLst>
          </p:cNvPr>
          <p:cNvSpPr txBox="1"/>
          <p:nvPr/>
        </p:nvSpPr>
        <p:spPr>
          <a:xfrm>
            <a:off x="6096000" y="2231929"/>
            <a:ext cx="5471160" cy="3808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1" i="0" dirty="0">
                <a:solidFill>
                  <a:srgbClr val="404040"/>
                </a:solidFill>
                <a:effectLst/>
                <a:latin typeface="CIDFont+F1"/>
              </a:rPr>
              <a:t>3. Inteligência Artificial</a:t>
            </a:r>
          </a:p>
          <a:p>
            <a:pPr algn="l"/>
            <a:r>
              <a:rPr lang="pt-BR" b="0" i="0" dirty="0">
                <a:solidFill>
                  <a:srgbClr val="404040"/>
                </a:solidFill>
                <a:effectLst/>
                <a:latin typeface="CIDFont+F1"/>
              </a:rPr>
              <a:t>Desenvolvimento de sistemas que aprendem e tomam decisões com base em dados.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404040"/>
              </a:solidFill>
              <a:effectLst/>
              <a:latin typeface="CIDFont+F1"/>
            </a:endParaRPr>
          </a:p>
          <a:p>
            <a:pPr algn="l">
              <a:spcBef>
                <a:spcPts val="300"/>
              </a:spcBef>
            </a:pPr>
            <a:r>
              <a:rPr lang="pt-BR" b="1" i="0" dirty="0">
                <a:solidFill>
                  <a:srgbClr val="404040"/>
                </a:solidFill>
                <a:effectLst/>
                <a:latin typeface="CIDFont+F1"/>
              </a:rPr>
              <a:t>Exemplo</a:t>
            </a:r>
            <a:r>
              <a:rPr lang="pt-BR" b="0" i="0" dirty="0">
                <a:solidFill>
                  <a:srgbClr val="404040"/>
                </a:solidFill>
                <a:effectLst/>
                <a:latin typeface="CIDFont+F1"/>
              </a:rPr>
              <a:t>: </a:t>
            </a:r>
            <a:r>
              <a:rPr lang="pt-BR" b="0" i="0" dirty="0" err="1">
                <a:solidFill>
                  <a:srgbClr val="404040"/>
                </a:solidFill>
                <a:effectLst/>
                <a:latin typeface="CIDFont+F1"/>
              </a:rPr>
              <a:t>Chatbots</a:t>
            </a:r>
            <a:r>
              <a:rPr lang="pt-BR" b="0" i="0" dirty="0">
                <a:solidFill>
                  <a:srgbClr val="404040"/>
                </a:solidFill>
                <a:effectLst/>
                <a:latin typeface="CIDFont+F1"/>
              </a:rPr>
              <a:t> como ChatGPT são criados usando técnicas de programação e machine learning.</a:t>
            </a:r>
          </a:p>
          <a:p>
            <a:pPr algn="l">
              <a:spcBef>
                <a:spcPts val="300"/>
              </a:spcBef>
            </a:pPr>
            <a:endParaRPr lang="pt-BR" b="0" i="0" dirty="0">
              <a:solidFill>
                <a:srgbClr val="404040"/>
              </a:solidFill>
              <a:effectLst/>
              <a:latin typeface="CIDFont+F1"/>
            </a:endParaRPr>
          </a:p>
          <a:p>
            <a:pPr algn="l"/>
            <a:r>
              <a:rPr lang="pt-BR" b="1" i="0" dirty="0">
                <a:solidFill>
                  <a:srgbClr val="404040"/>
                </a:solidFill>
                <a:effectLst/>
                <a:latin typeface="CIDFont+F1"/>
              </a:rPr>
              <a:t>4. Internet das Coisas (IoT)</a:t>
            </a:r>
          </a:p>
          <a:p>
            <a:pPr algn="l"/>
            <a:r>
              <a:rPr lang="pt-BR" b="0" i="0" dirty="0">
                <a:solidFill>
                  <a:srgbClr val="404040"/>
                </a:solidFill>
                <a:effectLst/>
                <a:latin typeface="CIDFont+F1"/>
              </a:rPr>
              <a:t>Conexão de dispositivos físicos à internet para coleta e troca de dados.</a:t>
            </a:r>
          </a:p>
          <a:p>
            <a:pPr algn="l"/>
            <a:endParaRPr lang="pt-BR" b="0" i="0" dirty="0">
              <a:solidFill>
                <a:srgbClr val="404040"/>
              </a:solidFill>
              <a:effectLst/>
              <a:latin typeface="CIDFont+F1"/>
            </a:endParaRPr>
          </a:p>
          <a:p>
            <a:pPr algn="l">
              <a:spcBef>
                <a:spcPts val="300"/>
              </a:spcBef>
            </a:pPr>
            <a:r>
              <a:rPr lang="pt-BR" b="1" i="0" dirty="0">
                <a:solidFill>
                  <a:srgbClr val="404040"/>
                </a:solidFill>
                <a:effectLst/>
                <a:latin typeface="CIDFont+F1"/>
              </a:rPr>
              <a:t>Exemplo</a:t>
            </a:r>
            <a:r>
              <a:rPr lang="pt-BR" b="0" i="0" dirty="0">
                <a:solidFill>
                  <a:srgbClr val="404040"/>
                </a:solidFill>
                <a:effectLst/>
                <a:latin typeface="CIDFont+F1"/>
              </a:rPr>
              <a:t>: Sistemas de automação residencial, como lâmpadas inteligentes, são controlados por programas.</a:t>
            </a:r>
          </a:p>
        </p:txBody>
      </p:sp>
    </p:spTree>
    <p:extLst>
      <p:ext uri="{BB962C8B-B14F-4D97-AF65-F5344CB8AC3E}">
        <p14:creationId xmlns:p14="http://schemas.microsoft.com/office/powerpoint/2010/main" val="1014728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31C7E-F4AE-F228-3E9F-FC9ECAE61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A7A0E14-6C89-B492-2C23-9E79476AC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Tipos de programação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78424A85-1297-6430-B1D8-3993C84A2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4F75862-1844-912D-4734-28FC27419E26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8EB94E1-EC70-3684-947F-5CDFB8E6B4F1}"/>
              </a:ext>
            </a:extLst>
          </p:cNvPr>
          <p:cNvSpPr txBox="1"/>
          <p:nvPr/>
        </p:nvSpPr>
        <p:spPr>
          <a:xfrm>
            <a:off x="484177" y="2241905"/>
            <a:ext cx="94745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A programação é uma área vasta e diversificada, com diferentes tipos de desenvolvimento que atendem a diversas necessidades tecnológicas. Cada tipo de programação tem suas particularidades, linguagens e ferramentas específicas.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7AB5AC8-E025-D0E3-4508-AC4F4FF4A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415496"/>
              </p:ext>
            </p:extLst>
          </p:nvPr>
        </p:nvGraphicFramePr>
        <p:xfrm>
          <a:off x="484177" y="3737031"/>
          <a:ext cx="10147430" cy="2289108"/>
        </p:xfrm>
        <a:graphic>
          <a:graphicData uri="http://schemas.openxmlformats.org/drawingml/2006/table">
            <a:tbl>
              <a:tblPr/>
              <a:tblGrid>
                <a:gridCol w="1418555">
                  <a:extLst>
                    <a:ext uri="{9D8B030D-6E8A-4147-A177-3AD203B41FA5}">
                      <a16:colId xmlns:a16="http://schemas.microsoft.com/office/drawing/2014/main" val="4288085724"/>
                    </a:ext>
                  </a:extLst>
                </a:gridCol>
                <a:gridCol w="2336698">
                  <a:extLst>
                    <a:ext uri="{9D8B030D-6E8A-4147-A177-3AD203B41FA5}">
                      <a16:colId xmlns:a16="http://schemas.microsoft.com/office/drawing/2014/main" val="194870429"/>
                    </a:ext>
                  </a:extLst>
                </a:gridCol>
                <a:gridCol w="2749055">
                  <a:extLst>
                    <a:ext uri="{9D8B030D-6E8A-4147-A177-3AD203B41FA5}">
                      <a16:colId xmlns:a16="http://schemas.microsoft.com/office/drawing/2014/main" val="526855199"/>
                    </a:ext>
                  </a:extLst>
                </a:gridCol>
                <a:gridCol w="3643122">
                  <a:extLst>
                    <a:ext uri="{9D8B030D-6E8A-4147-A177-3AD203B41FA5}">
                      <a16:colId xmlns:a16="http://schemas.microsoft.com/office/drawing/2014/main" val="2361097344"/>
                    </a:ext>
                  </a:extLst>
                </a:gridCol>
              </a:tblGrid>
              <a:tr h="340522"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tx1"/>
                          </a:solidFill>
                          <a:effectLst/>
                          <a:latin typeface="CIDFont+F1"/>
                        </a:rPr>
                        <a:t>Tipo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tx1"/>
                          </a:solidFill>
                          <a:effectLst/>
                          <a:latin typeface="CIDFont+F1"/>
                        </a:rPr>
                        <a:t>Plataforma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tx1"/>
                          </a:solidFill>
                          <a:effectLst/>
                          <a:latin typeface="CIDFont+F1"/>
                        </a:rPr>
                        <a:t>Linguagens Comuns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tx1"/>
                          </a:solidFill>
                          <a:effectLst/>
                          <a:latin typeface="CIDFont+F1"/>
                        </a:rPr>
                        <a:t>Exemplos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164217"/>
                  </a:ext>
                </a:extLst>
              </a:tr>
              <a:tr h="340522">
                <a:tc>
                  <a:txBody>
                    <a:bodyPr/>
                    <a:lstStyle/>
                    <a:p>
                      <a:r>
                        <a:rPr lang="pt-BR" sz="1800" b="1">
                          <a:solidFill>
                            <a:schemeClr val="bg1"/>
                          </a:solidFill>
                          <a:effectLst/>
                          <a:latin typeface="CIDFont+F1"/>
                        </a:rPr>
                        <a:t>Desktop</a:t>
                      </a:r>
                      <a:endParaRPr lang="pt-BR" sz="1800">
                        <a:solidFill>
                          <a:schemeClr val="bg1"/>
                        </a:solidFill>
                        <a:effectLst/>
                        <a:latin typeface="CIDFont+F1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solidFill>
                            <a:schemeClr val="bg1"/>
                          </a:solidFill>
                          <a:effectLst/>
                          <a:latin typeface="CIDFont+F1"/>
                        </a:rPr>
                        <a:t>Computadores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solidFill>
                            <a:schemeClr val="bg1"/>
                          </a:solidFill>
                          <a:effectLst/>
                          <a:latin typeface="CIDFont+F1"/>
                        </a:rPr>
                        <a:t>C++, Java, C#, Python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solidFill>
                            <a:schemeClr val="bg1"/>
                          </a:solidFill>
                          <a:effectLst/>
                          <a:latin typeface="CIDFont+F1"/>
                        </a:rPr>
                        <a:t>Microsoft Word, VLC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7408180"/>
                  </a:ext>
                </a:extLst>
              </a:tr>
              <a:tr h="595914">
                <a:tc>
                  <a:txBody>
                    <a:bodyPr/>
                    <a:lstStyle/>
                    <a:p>
                      <a:r>
                        <a:rPr lang="pt-BR" sz="1800" b="1">
                          <a:solidFill>
                            <a:schemeClr val="bg1"/>
                          </a:solidFill>
                          <a:effectLst/>
                          <a:latin typeface="CIDFont+F1"/>
                        </a:rPr>
                        <a:t>Web</a:t>
                      </a:r>
                      <a:endParaRPr lang="pt-BR" sz="1800">
                        <a:solidFill>
                          <a:schemeClr val="bg1"/>
                        </a:solidFill>
                        <a:effectLst/>
                        <a:latin typeface="CIDFont+F1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solidFill>
                            <a:schemeClr val="bg1"/>
                          </a:solidFill>
                          <a:effectLst/>
                          <a:latin typeface="CIDFont+F1"/>
                        </a:rPr>
                        <a:t>Navegadores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solidFill>
                            <a:schemeClr val="bg1"/>
                          </a:solidFill>
                          <a:effectLst/>
                          <a:latin typeface="CIDFont+F1"/>
                        </a:rPr>
                        <a:t>HTML, CSS, JavaScript, PHP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solidFill>
                            <a:schemeClr val="bg1"/>
                          </a:solidFill>
                          <a:effectLst/>
                          <a:latin typeface="CIDFont+F1"/>
                        </a:rPr>
                        <a:t>Facebook, Google Docs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269134"/>
                  </a:ext>
                </a:extLst>
              </a:tr>
              <a:tr h="340522">
                <a:tc>
                  <a:txBody>
                    <a:bodyPr/>
                    <a:lstStyle/>
                    <a:p>
                      <a:r>
                        <a:rPr lang="pt-BR" sz="1800" b="1">
                          <a:solidFill>
                            <a:schemeClr val="bg1"/>
                          </a:solidFill>
                          <a:effectLst/>
                          <a:latin typeface="CIDFont+F1"/>
                        </a:rPr>
                        <a:t>Mobile</a:t>
                      </a:r>
                      <a:endParaRPr lang="pt-BR" sz="1800">
                        <a:solidFill>
                          <a:schemeClr val="bg1"/>
                        </a:solidFill>
                        <a:effectLst/>
                        <a:latin typeface="CIDFont+F1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solidFill>
                            <a:schemeClr val="bg1"/>
                          </a:solidFill>
                          <a:effectLst/>
                          <a:latin typeface="CIDFont+F1"/>
                        </a:rPr>
                        <a:t>Smartphones/Tablets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solidFill>
                            <a:schemeClr val="bg1"/>
                          </a:solidFill>
                          <a:effectLst/>
                          <a:latin typeface="CIDFont+F1"/>
                        </a:rPr>
                        <a:t>Java, Kotlin, Swift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solidFill>
                            <a:schemeClr val="bg1"/>
                          </a:solidFill>
                          <a:effectLst/>
                          <a:latin typeface="CIDFont+F1"/>
                        </a:rPr>
                        <a:t>WhatsApp, Instagram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561201"/>
                  </a:ext>
                </a:extLst>
              </a:tr>
              <a:tr h="595914">
                <a:tc>
                  <a:txBody>
                    <a:bodyPr/>
                    <a:lstStyle/>
                    <a:p>
                      <a:r>
                        <a:rPr lang="pt-BR" sz="1800" b="1">
                          <a:solidFill>
                            <a:schemeClr val="bg1"/>
                          </a:solidFill>
                          <a:effectLst/>
                          <a:latin typeface="CIDFont+F1"/>
                        </a:rPr>
                        <a:t>Embarcado</a:t>
                      </a:r>
                      <a:endParaRPr lang="pt-BR" sz="1800">
                        <a:solidFill>
                          <a:schemeClr val="bg1"/>
                        </a:solidFill>
                        <a:effectLst/>
                        <a:latin typeface="CIDFont+F1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solidFill>
                            <a:schemeClr val="bg1"/>
                          </a:solidFill>
                          <a:effectLst/>
                          <a:latin typeface="CIDFont+F1"/>
                        </a:rPr>
                        <a:t>Dispositivos IoT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solidFill>
                            <a:schemeClr val="bg1"/>
                          </a:solidFill>
                          <a:effectLst/>
                          <a:latin typeface="CIDFont+F1"/>
                        </a:rPr>
                        <a:t>C, C++, Assembly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  <a:latin typeface="CIDFont+F1"/>
                        </a:rPr>
                        <a:t>Sistemas de carros, drones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927056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D101C7E2-E748-669B-C79D-E4004E8E3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77" y="3131252"/>
            <a:ext cx="68027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IDFont+F1"/>
              </a:rPr>
              <a:t>Comparativo entre os Tipos de Programação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IDFont+F1"/>
            </a:endParaRPr>
          </a:p>
        </p:txBody>
      </p:sp>
    </p:spTree>
    <p:extLst>
      <p:ext uri="{BB962C8B-B14F-4D97-AF65-F5344CB8AC3E}">
        <p14:creationId xmlns:p14="http://schemas.microsoft.com/office/powerpoint/2010/main" val="4149384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492A2-FE82-66CC-49BE-94213900D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06F476D-2BD7-4C5B-A811-7DF321EFB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O que é Programação?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48F97957-EC4F-EB46-6932-AC2D71F40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F450D05-7D08-EFBF-6554-898B5E5E79F5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BBC61B2-74F5-F81F-9BE4-C3979F0B4E76}"/>
              </a:ext>
            </a:extLst>
          </p:cNvPr>
          <p:cNvSpPr txBox="1"/>
          <p:nvPr/>
        </p:nvSpPr>
        <p:spPr>
          <a:xfrm>
            <a:off x="484177" y="2296497"/>
            <a:ext cx="46610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A programação é uma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habilidade fundamental na era digital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. Ela não apenas permite a criação de tecnologias inovadoras, mas também desenvolve o pensamento lógico e a capacidade de resolver problemas. Para os alunos de Ciência da Computação, dominar a programação é o primeiro passo para uma carreira promissora e cheia de oportunidades.</a:t>
            </a:r>
          </a:p>
        </p:txBody>
      </p:sp>
      <p:pic>
        <p:nvPicPr>
          <p:cNvPr id="11270" name="Picture 6" descr="Dia do Programador – saiba mais sobre essa profissão – SENAC/MA">
            <a:extLst>
              <a:ext uri="{FF2B5EF4-FFF2-40B4-BE49-F238E27FC236}">
                <a16:creationId xmlns:a16="http://schemas.microsoft.com/office/drawing/2014/main" id="{148B9032-3FC2-CD56-4DE8-2FF05AF38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493" y="2065219"/>
            <a:ext cx="476250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22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Obrigado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>
                <a:solidFill>
                  <a:schemeClr val="bg1"/>
                </a:solidFill>
              </a:rPr>
              <a:t>Prof. </a:t>
            </a:r>
            <a:r>
              <a:rPr lang="pt-BR" dirty="0" err="1">
                <a:solidFill>
                  <a:schemeClr val="bg1"/>
                </a:solidFill>
              </a:rPr>
              <a:t>MSc</a:t>
            </a:r>
            <a:r>
              <a:rPr lang="pt-BR" dirty="0">
                <a:solidFill>
                  <a:schemeClr val="bg1"/>
                </a:solidFill>
              </a:rPr>
              <a:t>. Emmanoel Monteiro</a:t>
            </a:r>
          </a:p>
          <a:p>
            <a:pPr rtl="0"/>
            <a:r>
              <a:rPr lang="pt-BR" b="0" dirty="0">
                <a:solidFill>
                  <a:schemeClr val="bg1"/>
                </a:solidFill>
              </a:rPr>
              <a:t>emmanoeljr@gmail.com</a:t>
            </a:r>
          </a:p>
          <a:p>
            <a:pPr rtl="0"/>
            <a:r>
              <a:rPr lang="pt-BR" b="0" dirty="0">
                <a:solidFill>
                  <a:schemeClr val="bg1"/>
                </a:solidFill>
              </a:rPr>
              <a:t>@emmanoelmonteiro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4" y="2281238"/>
            <a:ext cx="10024234" cy="3709987"/>
          </a:xfrm>
        </p:spPr>
        <p:txBody>
          <a:bodyPr tIns="457200" rtlCol="0"/>
          <a:lstStyle>
            <a:defPPr>
              <a:defRPr lang="pt-BR"/>
            </a:defPPr>
          </a:lstStyle>
          <a:p>
            <a:pPr rtl="0"/>
            <a:r>
              <a:rPr lang="pt-BR" b="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O que é Programação?</a:t>
            </a:r>
          </a:p>
          <a:p>
            <a:pPr rtl="0"/>
            <a:r>
              <a:rPr lang="pt-BR" b="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 Importância da Programação</a:t>
            </a:r>
          </a:p>
          <a:p>
            <a:pPr rtl="0"/>
            <a:r>
              <a:rPr lang="pt-BR" b="0" i="0" dirty="0">
                <a:solidFill>
                  <a:srgbClr val="404040"/>
                </a:solidFill>
                <a:effectLst/>
                <a:latin typeface="Inter"/>
              </a:rPr>
              <a:t>Onde a Programação é Usada?</a:t>
            </a:r>
            <a:endParaRPr lang="pt-BR" b="0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rtl="0"/>
            <a:r>
              <a:rPr lang="pt-BR" b="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Exemplos de Programação no Dia a Dia.</a:t>
            </a:r>
          </a:p>
          <a:p>
            <a:pPr rtl="0"/>
            <a:r>
              <a:rPr lang="pt-BR" b="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Tipos de programação (desktop, web, mobile, embarcado).</a:t>
            </a:r>
          </a:p>
        </p:txBody>
      </p:sp>
      <p:pic>
        <p:nvPicPr>
          <p:cNvPr id="4" name="Picture 2" descr="Comunicado | UNINASSAU">
            <a:extLst>
              <a:ext uri="{FF2B5EF4-FFF2-40B4-BE49-F238E27FC236}">
                <a16:creationId xmlns:a16="http://schemas.microsoft.com/office/drawing/2014/main" id="{60D46417-A839-3FB4-694B-70284FB2D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0E16225-4D14-48B6-01FD-32307BA0CC91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 que é programação: Conceito e Aplicações Reais [Definitivo] | Hero Code">
            <a:extLst>
              <a:ext uri="{FF2B5EF4-FFF2-40B4-BE49-F238E27FC236}">
                <a16:creationId xmlns:a16="http://schemas.microsoft.com/office/drawing/2014/main" id="{BEA4E57B-9FDB-3557-8D40-06D0327EB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862" y="1850722"/>
            <a:ext cx="3713972" cy="213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O que é Programação?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DC4EF223-7691-ADF9-0D71-BF43CBA1C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8DFF13D-AD68-EF35-0C3A-499F629EDB18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442B9BC-5574-26BE-AB61-939590591851}"/>
              </a:ext>
            </a:extLst>
          </p:cNvPr>
          <p:cNvSpPr txBox="1"/>
          <p:nvPr/>
        </p:nvSpPr>
        <p:spPr>
          <a:xfrm>
            <a:off x="484177" y="2296497"/>
            <a:ext cx="5807441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A programação é a base da computação moderna. Ela permite que os computadores executem tarefas específicas, desde cálculos simples até operações complexas, como inteligência artificial e processamento de grandes volumes de dados. Para os alunos que estão iniciando na área de Ciência da Computação, entender a importância da programação é o primeiro passo para dominar as habilidades necessárias para resolver problemas e criar soluções inovadoras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3F28C6-74D4-111D-F292-7D91EE8883E9}"/>
              </a:ext>
            </a:extLst>
          </p:cNvPr>
          <p:cNvSpPr txBox="1"/>
          <p:nvPr/>
        </p:nvSpPr>
        <p:spPr>
          <a:xfrm>
            <a:off x="6709554" y="4185202"/>
            <a:ext cx="414726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Programação é o processo de escrever instruções (códigos) que um computador pode entender e executar. Essas instruções são escritas em linguagens de programação, como Python, Java, C++, entre outras.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B21665A-689F-BDDB-4351-9E9E12525389}"/>
              </a:ext>
            </a:extLst>
          </p:cNvPr>
          <p:cNvSpPr txBox="1"/>
          <p:nvPr/>
        </p:nvSpPr>
        <p:spPr>
          <a:xfrm>
            <a:off x="484177" y="4966429"/>
            <a:ext cx="580744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rgbClr val="404040"/>
                </a:solidFill>
                <a:effectLst/>
                <a:latin typeface="Inter"/>
              </a:rPr>
              <a:t>Segundo Nilo Ney Coutinho Menezes, Introdução à Programação com Python:</a:t>
            </a:r>
          </a:p>
          <a:p>
            <a:endParaRPr lang="pt-BR" b="0" i="0" dirty="0">
              <a:solidFill>
                <a:srgbClr val="404040"/>
              </a:solidFill>
              <a:effectLst/>
              <a:latin typeface="Inter"/>
            </a:endParaRPr>
          </a:p>
          <a:p>
            <a:r>
              <a:rPr lang="pt-BR" b="0" i="0" dirty="0">
                <a:solidFill>
                  <a:srgbClr val="404040"/>
                </a:solidFill>
                <a:effectLst/>
                <a:latin typeface="Inter"/>
              </a:rPr>
              <a:t>"</a:t>
            </a:r>
            <a:r>
              <a:rPr lang="pt-BR" b="0" i="1" dirty="0">
                <a:solidFill>
                  <a:srgbClr val="404040"/>
                </a:solidFill>
                <a:effectLst/>
                <a:latin typeface="Inter"/>
              </a:rPr>
              <a:t>Programar é ensinar o computador a realizar tarefas específicas por meio de comandos lógicos e estruturados</a:t>
            </a:r>
            <a:r>
              <a:rPr lang="pt-BR" b="0" i="0" dirty="0">
                <a:solidFill>
                  <a:srgbClr val="404040"/>
                </a:solidFill>
                <a:effectLst/>
                <a:latin typeface="Inter"/>
              </a:rPr>
              <a:t>."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758D1-4B0D-22BF-6B2A-A4DE25D4A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A1CD73A-DC3F-2D2D-1E33-67E05B455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799"/>
            <a:ext cx="10972800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Por que a Programação é Importante?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B809DDB6-3CFA-3A8E-98EA-8E6DAD864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90E9B49-456E-2DCC-27E6-C8971D1EE36F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7093FA5-7A8F-760F-7BCA-20F81654A689}"/>
              </a:ext>
            </a:extLst>
          </p:cNvPr>
          <p:cNvSpPr txBox="1"/>
          <p:nvPr/>
        </p:nvSpPr>
        <p:spPr>
          <a:xfrm>
            <a:off x="484177" y="2296497"/>
            <a:ext cx="5807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A programação é essencial porque: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3957395-F67F-6197-9D65-5F740C1D281B}"/>
              </a:ext>
            </a:extLst>
          </p:cNvPr>
          <p:cNvSpPr txBox="1"/>
          <p:nvPr/>
        </p:nvSpPr>
        <p:spPr>
          <a:xfrm>
            <a:off x="594360" y="2834069"/>
            <a:ext cx="50967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rgbClr val="404040"/>
                </a:solidFill>
                <a:effectLst/>
                <a:latin typeface="CIDFont+F1"/>
              </a:rPr>
              <a:t>1. Automação de Tarefas</a:t>
            </a:r>
          </a:p>
          <a:p>
            <a:endParaRPr lang="pt-BR" i="0" dirty="0">
              <a:solidFill>
                <a:srgbClr val="404040"/>
              </a:solidFill>
              <a:effectLst/>
              <a:latin typeface="CIDFont+F1"/>
            </a:endParaRPr>
          </a:p>
          <a:p>
            <a:r>
              <a:rPr lang="pt-BR" i="0" dirty="0">
                <a:solidFill>
                  <a:srgbClr val="404040"/>
                </a:solidFill>
                <a:effectLst/>
                <a:latin typeface="CIDFont+F1"/>
              </a:rPr>
              <a:t>A programação permite automatizar processos repetitivos, economizando tempo e reduzindo erros humanos.</a:t>
            </a:r>
          </a:p>
          <a:p>
            <a:endParaRPr lang="pt-BR" i="0" dirty="0">
              <a:solidFill>
                <a:srgbClr val="404040"/>
              </a:solidFill>
              <a:effectLst/>
              <a:latin typeface="CIDFont+F1"/>
            </a:endParaRPr>
          </a:p>
          <a:p>
            <a:r>
              <a:rPr lang="pt-BR" b="1" i="0" dirty="0">
                <a:solidFill>
                  <a:srgbClr val="404040"/>
                </a:solidFill>
                <a:effectLst/>
                <a:latin typeface="CIDFont+F1"/>
              </a:rPr>
              <a:t>Exemplo: </a:t>
            </a:r>
            <a:r>
              <a:rPr lang="pt-BR" i="0" dirty="0">
                <a:solidFill>
                  <a:srgbClr val="404040"/>
                </a:solidFill>
                <a:effectLst/>
                <a:latin typeface="CIDFont+F1"/>
              </a:rPr>
              <a:t>Um script em Python pode ser usado para organizar arquivos em uma pasta automaticamente.</a:t>
            </a:r>
            <a:endParaRPr lang="pt-BR" dirty="0">
              <a:latin typeface="CIDFont+F1"/>
            </a:endParaRPr>
          </a:p>
        </p:txBody>
      </p:sp>
      <p:pic>
        <p:nvPicPr>
          <p:cNvPr id="3074" name="Picture 2" descr="What is a CI/CD pipeline?">
            <a:extLst>
              <a:ext uri="{FF2B5EF4-FFF2-40B4-BE49-F238E27FC236}">
                <a16:creationId xmlns:a16="http://schemas.microsoft.com/office/drawing/2014/main" id="{E103D568-0095-5EE5-C221-6B9780FCE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475" y="2481163"/>
            <a:ext cx="5465928" cy="327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41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16802-0D76-0E9E-C934-FE6AC31D2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nfraestrutura como Código: O que é, como utilizá-la, e quais suas  vantagens?">
            <a:extLst>
              <a:ext uri="{FF2B5EF4-FFF2-40B4-BE49-F238E27FC236}">
                <a16:creationId xmlns:a16="http://schemas.microsoft.com/office/drawing/2014/main" id="{A2B82496-70D8-5B30-13EE-4020564FC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462" y="1625403"/>
            <a:ext cx="8081719" cy="523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A8930AF-C5BA-D50C-426B-260F8EF51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799"/>
            <a:ext cx="10972800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Por que a Programação é Importante?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8E82418C-B6BB-1CE0-7844-F2D5E8785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B0BE92E-00E6-1401-C1F7-2175DE4AD329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</p:spTree>
    <p:extLst>
      <p:ext uri="{BB962C8B-B14F-4D97-AF65-F5344CB8AC3E}">
        <p14:creationId xmlns:p14="http://schemas.microsoft.com/office/powerpoint/2010/main" val="27646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72DC9-47D1-2725-C261-0D5B52D37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luxograma para resolução de problemas | Bira's Blog">
            <a:extLst>
              <a:ext uri="{FF2B5EF4-FFF2-40B4-BE49-F238E27FC236}">
                <a16:creationId xmlns:a16="http://schemas.microsoft.com/office/drawing/2014/main" id="{C5976AFE-9D1D-659E-B260-262E21B0D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271" y="1706658"/>
            <a:ext cx="4724564" cy="454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BEB0966-91DA-D894-684F-56604D875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799"/>
            <a:ext cx="10972800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Por que a Programação é Importante?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6CF4A983-6F38-2387-1FBF-2D3D0B77B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37A0EC7-9263-365B-F9E5-8CDC35194778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C54FEEB-B5A2-50DE-1CD1-D16607D41431}"/>
              </a:ext>
            </a:extLst>
          </p:cNvPr>
          <p:cNvSpPr txBox="1"/>
          <p:nvPr/>
        </p:nvSpPr>
        <p:spPr>
          <a:xfrm>
            <a:off x="484177" y="2296497"/>
            <a:ext cx="5807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A programação é essencial porque: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2A36ED2-547F-71C9-C5ED-53C141AF8003}"/>
              </a:ext>
            </a:extLst>
          </p:cNvPr>
          <p:cNvSpPr txBox="1"/>
          <p:nvPr/>
        </p:nvSpPr>
        <p:spPr>
          <a:xfrm>
            <a:off x="594360" y="2834069"/>
            <a:ext cx="509675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rgbClr val="404040"/>
                </a:solidFill>
                <a:effectLst/>
                <a:latin typeface="CIDFont+F1"/>
              </a:rPr>
              <a:t>2. Resolução de Problemas</a:t>
            </a:r>
          </a:p>
          <a:p>
            <a:endParaRPr lang="pt-BR" i="0" dirty="0">
              <a:solidFill>
                <a:srgbClr val="404040"/>
              </a:solidFill>
              <a:effectLst/>
              <a:latin typeface="CIDFont+F1"/>
            </a:endParaRPr>
          </a:p>
          <a:p>
            <a:r>
              <a:rPr lang="pt-BR" i="0" dirty="0">
                <a:solidFill>
                  <a:srgbClr val="404040"/>
                </a:solidFill>
                <a:effectLst/>
                <a:latin typeface="CIDFont+F1"/>
              </a:rPr>
              <a:t>A programação desenvolve o pensamento lógico e a capacidade de resolver problemas de forma estruturada.</a:t>
            </a:r>
          </a:p>
          <a:p>
            <a:endParaRPr lang="pt-BR" i="0" dirty="0">
              <a:solidFill>
                <a:srgbClr val="404040"/>
              </a:solidFill>
              <a:effectLst/>
              <a:latin typeface="CIDFont+F1"/>
            </a:endParaRPr>
          </a:p>
          <a:p>
            <a:r>
              <a:rPr lang="pt-BR" b="1" i="0" dirty="0">
                <a:solidFill>
                  <a:srgbClr val="404040"/>
                </a:solidFill>
                <a:effectLst/>
                <a:latin typeface="CIDFont+F1"/>
              </a:rPr>
              <a:t>Exemplo: </a:t>
            </a:r>
            <a:r>
              <a:rPr lang="pt-BR" i="0" dirty="0">
                <a:solidFill>
                  <a:srgbClr val="404040"/>
                </a:solidFill>
                <a:effectLst/>
                <a:latin typeface="CIDFont+F1"/>
              </a:rPr>
              <a:t>Desenvolver um algoritmo para calcular a rota mais curta entre dois pontos (usado em aplicativos como Google Maps).</a:t>
            </a:r>
            <a:endParaRPr lang="pt-BR" dirty="0">
              <a:latin typeface="CIDFont+F1"/>
            </a:endParaRPr>
          </a:p>
        </p:txBody>
      </p:sp>
    </p:spTree>
    <p:extLst>
      <p:ext uri="{BB962C8B-B14F-4D97-AF65-F5344CB8AC3E}">
        <p14:creationId xmlns:p14="http://schemas.microsoft.com/office/powerpoint/2010/main" val="3403381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C4EF0-DF97-9353-3AE9-EF5E7D666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B362D17-A26D-F45A-892B-C24260F28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799"/>
            <a:ext cx="10972800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Por que a Programação é Importante?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702DEA49-BB79-0401-41BF-8631CB566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712027F-0249-F60C-70DB-8C6DBB0D9764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pic>
        <p:nvPicPr>
          <p:cNvPr id="6146" name="Picture 2" descr="Função do Fluxograma – Serve Para Quê? – Caderno de Prova">
            <a:extLst>
              <a:ext uri="{FF2B5EF4-FFF2-40B4-BE49-F238E27FC236}">
                <a16:creationId xmlns:a16="http://schemas.microsoft.com/office/drawing/2014/main" id="{AD951570-716E-69D2-A6CD-DAB883846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2503690"/>
            <a:ext cx="2639304" cy="299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Fluxograma de Processos: o que é e quais são as suas partes">
            <a:extLst>
              <a:ext uri="{FF2B5EF4-FFF2-40B4-BE49-F238E27FC236}">
                <a16:creationId xmlns:a16="http://schemas.microsoft.com/office/drawing/2014/main" id="{B8D8FF02-9BD6-0043-2E81-0DBA4CEEE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442" y="2210556"/>
            <a:ext cx="7490275" cy="392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136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B69DD-4921-D972-4299-13B266A97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876C75E-F9C2-D055-455C-1917C0F57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799"/>
            <a:ext cx="10972800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Por que a Programação é Importante?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3604BC0A-7625-2AF3-0C19-2E6204D66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A105A25-FA80-72B2-FF07-928816438E34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A64D177-02AF-9462-9928-7B2725F6F534}"/>
              </a:ext>
            </a:extLst>
          </p:cNvPr>
          <p:cNvSpPr txBox="1"/>
          <p:nvPr/>
        </p:nvSpPr>
        <p:spPr>
          <a:xfrm>
            <a:off x="484177" y="2296497"/>
            <a:ext cx="5807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A programação é essencial porque: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D410ADC-141C-2A23-8630-5543CF899A70}"/>
              </a:ext>
            </a:extLst>
          </p:cNvPr>
          <p:cNvSpPr txBox="1"/>
          <p:nvPr/>
        </p:nvSpPr>
        <p:spPr>
          <a:xfrm>
            <a:off x="594360" y="2834069"/>
            <a:ext cx="509675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rgbClr val="404040"/>
                </a:solidFill>
                <a:effectLst/>
                <a:latin typeface="CIDFont+F1"/>
              </a:rPr>
              <a:t>3. Inovação e Criatividade</a:t>
            </a:r>
          </a:p>
          <a:p>
            <a:endParaRPr lang="pt-BR" i="0" dirty="0">
              <a:solidFill>
                <a:srgbClr val="404040"/>
              </a:solidFill>
              <a:effectLst/>
              <a:latin typeface="CIDFont+F1"/>
            </a:endParaRPr>
          </a:p>
          <a:p>
            <a:r>
              <a:rPr lang="pt-BR" i="0" dirty="0">
                <a:solidFill>
                  <a:srgbClr val="404040"/>
                </a:solidFill>
                <a:effectLst/>
                <a:latin typeface="CIDFont+F1"/>
              </a:rPr>
              <a:t>A programação é a base para criar novas tecnologias, como aplicativos, jogos, sistemas de recomendação e inteligência artificial.</a:t>
            </a:r>
          </a:p>
          <a:p>
            <a:endParaRPr lang="pt-BR" i="0" dirty="0">
              <a:solidFill>
                <a:srgbClr val="404040"/>
              </a:solidFill>
              <a:effectLst/>
              <a:latin typeface="CIDFont+F1"/>
            </a:endParaRPr>
          </a:p>
          <a:p>
            <a:r>
              <a:rPr lang="pt-BR" b="1" i="0" dirty="0">
                <a:solidFill>
                  <a:srgbClr val="404040"/>
                </a:solidFill>
                <a:effectLst/>
                <a:latin typeface="CIDFont+F1"/>
              </a:rPr>
              <a:t>Exemplo: </a:t>
            </a:r>
            <a:r>
              <a:rPr lang="pt-BR" i="0" dirty="0">
                <a:solidFill>
                  <a:srgbClr val="404040"/>
                </a:solidFill>
                <a:effectLst/>
                <a:latin typeface="CIDFont+F1"/>
              </a:rPr>
              <a:t>A Netflix usa algoritmos de programação para recomendar filmes e séries com base no histórico do usuário.</a:t>
            </a:r>
            <a:endParaRPr lang="pt-BR" dirty="0">
              <a:latin typeface="CIDFont+F1"/>
            </a:endParaRPr>
          </a:p>
        </p:txBody>
      </p:sp>
      <p:pic>
        <p:nvPicPr>
          <p:cNvPr id="7170" name="Picture 2" descr="Funil de ideias: o que é, como criar e quais as etapas">
            <a:extLst>
              <a:ext uri="{FF2B5EF4-FFF2-40B4-BE49-F238E27FC236}">
                <a16:creationId xmlns:a16="http://schemas.microsoft.com/office/drawing/2014/main" id="{B1434B85-FDFA-F1C2-B0BB-1AA50AE4B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76" y="2407922"/>
            <a:ext cx="6025344" cy="318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133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19792-4312-E155-3DB7-78B785E1E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D95334F-EEC6-F807-A452-81A707FC7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799"/>
            <a:ext cx="10972800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Por que a Programação é Importante?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EE2CC12B-A42E-D4D7-F071-7F27150C2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6356A90-AAAD-2006-5F11-F2D46AF2DBE3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pic>
        <p:nvPicPr>
          <p:cNvPr id="8194" name="Picture 2" descr="Inovação: o que você precisa saber sobre ações de incentivo">
            <a:extLst>
              <a:ext uri="{FF2B5EF4-FFF2-40B4-BE49-F238E27FC236}">
                <a16:creationId xmlns:a16="http://schemas.microsoft.com/office/drawing/2014/main" id="{05995E15-D27E-94AB-EA88-26BA2F80A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167" y="2138577"/>
            <a:ext cx="8886825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7587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89_TF78853419_Win32" id="{854A30D2-9E34-488C-9C98-B452D2CBAD89}" vid="{DA39436B-3821-44D5-9B65-C78155AED97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{25515599-3913-4507-82B5-A81E73D57D88}tf78853419_win32</Template>
  <TotalTime>775</TotalTime>
  <Words>977</Words>
  <Application>Microsoft Office PowerPoint</Application>
  <PresentationFormat>Widescreen</PresentationFormat>
  <Paragraphs>126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CIDFont+F1</vt:lpstr>
      <vt:lpstr>Franklin Gothic Book</vt:lpstr>
      <vt:lpstr>Franklin Gothic Demi</vt:lpstr>
      <vt:lpstr>Inter</vt:lpstr>
      <vt:lpstr>Personalizado</vt:lpstr>
      <vt:lpstr>LÓGICA DE PROGRAMAÇÃO Importância da programação na computação </vt:lpstr>
      <vt:lpstr>Agenda</vt:lpstr>
      <vt:lpstr>O que é Programação?</vt:lpstr>
      <vt:lpstr>Por que a Programação é Importante?</vt:lpstr>
      <vt:lpstr>Por que a Programação é Importante?</vt:lpstr>
      <vt:lpstr>Por que a Programação é Importante?</vt:lpstr>
      <vt:lpstr>Por que a Programação é Importante?</vt:lpstr>
      <vt:lpstr>Por que a Programação é Importante?</vt:lpstr>
      <vt:lpstr>Por que a Programação é Importante?</vt:lpstr>
      <vt:lpstr>Por que a Programação é Importante?</vt:lpstr>
      <vt:lpstr>Por que a Programação é Importante?</vt:lpstr>
      <vt:lpstr>Aplicações da Programação</vt:lpstr>
      <vt:lpstr>Tipos de programação</vt:lpstr>
      <vt:lpstr>O que é Programação?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Emmanoel Monteiro de Sousa Junior</dc:creator>
  <cp:lastModifiedBy>Emmanoel Monteiro</cp:lastModifiedBy>
  <cp:revision>38</cp:revision>
  <dcterms:created xsi:type="dcterms:W3CDTF">2024-11-06T17:53:21Z</dcterms:created>
  <dcterms:modified xsi:type="dcterms:W3CDTF">2025-02-11T17:01:13Z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