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30"/>
  </p:notesMasterIdLst>
  <p:sldIdLst>
    <p:sldId id="256" r:id="rId2"/>
    <p:sldId id="257" r:id="rId3"/>
    <p:sldId id="298" r:id="rId4"/>
    <p:sldId id="299" r:id="rId5"/>
    <p:sldId id="304" r:id="rId6"/>
    <p:sldId id="306" r:id="rId7"/>
    <p:sldId id="307" r:id="rId8"/>
    <p:sldId id="308" r:id="rId9"/>
    <p:sldId id="305" r:id="rId10"/>
    <p:sldId id="309" r:id="rId11"/>
    <p:sldId id="300" r:id="rId12"/>
    <p:sldId id="310" r:id="rId13"/>
    <p:sldId id="311" r:id="rId14"/>
    <p:sldId id="301" r:id="rId15"/>
    <p:sldId id="312" r:id="rId16"/>
    <p:sldId id="313" r:id="rId17"/>
    <p:sldId id="314" r:id="rId18"/>
    <p:sldId id="302" r:id="rId19"/>
    <p:sldId id="315" r:id="rId20"/>
    <p:sldId id="316" r:id="rId21"/>
    <p:sldId id="317" r:id="rId22"/>
    <p:sldId id="303" r:id="rId23"/>
    <p:sldId id="318" r:id="rId24"/>
    <p:sldId id="319" r:id="rId25"/>
    <p:sldId id="320" r:id="rId26"/>
    <p:sldId id="321" r:id="rId27"/>
    <p:sldId id="322" r:id="rId28"/>
    <p:sldId id="280" r:id="rId29"/>
  </p:sldIdLst>
  <p:sldSz cx="12192000" cy="6858000"/>
  <p:notesSz cx="6858000" cy="9144000"/>
  <p:embeddedFontLst>
    <p:embeddedFont>
      <p:font typeface="Franklin Gothic" panose="020B0604020202020204" charset="0"/>
      <p:bold r:id="rId31"/>
    </p:embeddedFont>
    <p:embeddedFont>
      <p:font typeface="Libre Franklin" pitchFamily="2" charset="0"/>
      <p:regular r:id="rId32"/>
      <p:bold r:id="rId33"/>
      <p:italic r:id="rId34"/>
      <p:boldItalic r:id="rId3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36" roundtripDataSignature="AMtx7mij+skMm+Ik5HJLd0abJ7iKuqpWV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‹nº›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8" name="Google Shape;128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337FC3A4-0ACB-FF5D-619A-FB3E21657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1F4EB2DA-629B-54BF-A811-30C23238F6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778153AC-58E4-6122-8464-5D0A5DA9790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02762D60-D854-C04D-E6D8-26F97EF86FD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848393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A4AC9224-11E5-10E9-CE22-4DEBC6140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2983A565-5A06-F010-5A5E-168CEAF6B39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ED296655-B5FA-1DEC-693B-1B7AF37C48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A50B067F-C1C8-595F-F550-FB2D8E7C1B4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732970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B6EC3618-A750-0513-C368-0A6FFF399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722E1E85-1A40-9F60-156B-BA047D21F9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4312AA5D-D6D6-4CF1-D2A7-BDD578ACC5E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06AA738F-320D-3E35-6C45-4DE4C2B02740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791357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288B40E4-5EEF-0B9F-0448-E66C40289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63F81F68-03CA-12AF-F1F9-945C1A95267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2A9A1A29-43F8-E0BF-0D48-293F1D6CA0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7D6F28AD-0B2F-CCFF-EBE3-35D05DEA3DC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67200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C4BE82E8-E88A-6E03-2A36-C61A368A2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9CC79C2E-1C44-B5E4-3116-5BFEE0884B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B5696242-64C5-EC45-3D7F-273CADE9FA6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DB75B2C7-5BD0-1960-3999-8D37FF26FD2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111931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308E85AD-1ED4-413B-6E3D-29ADC36E5D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86945067-9CDB-07E7-361D-E4D4FA3D8CC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2DD68FF8-3C9A-BC6E-5D49-1A126AF3D8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FB6D9286-584D-CEE4-CCA3-BF18D7CCC11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4607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4A1877EF-5AA9-EE17-A6C5-39D36E6E8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55F7B893-A099-76AF-D345-0B75543BF8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44A26A04-3182-C0D8-001B-CDB958DA24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A7024A35-8051-3E97-322D-D0B441D7018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535252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979CFF5C-9D03-8055-8957-6EA29DF18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268EC0CE-58BB-CB77-B2E6-1641D236E91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F3A91D86-B5EA-6417-7C03-4D0E2B4173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32E0F063-5B32-4FE7-A55C-B9D2D5FBDBA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36265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62A91E6B-0249-A3A7-9310-FDF2ADE6E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E0246FD0-F000-1AE4-5811-B0EF965672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EF92AC12-4E10-EE0E-44B4-672AF31CAF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144ABDB5-78D3-26C1-161A-1F3B6199573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271063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14C59ACB-B56B-762E-13FC-5F8CD2768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DFB6424B-E54E-6738-F46C-6D189EA0625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CBFB500B-F88B-FD0F-A183-1C08A64842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CB76A4F1-5EE5-B930-DA83-A38C2583C4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251283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36" name="Google Shape;13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81D02F2B-BFD9-DA5E-E21A-BA8600BAB4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34AA67FC-26AE-AC82-E6C6-545D25EA93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3F4E3B3C-9B6E-CA44-FDF7-5F4C1C8300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12C3F39E-1352-26E5-52B0-31CC6B40C83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67425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0294712F-328B-CA5E-9FF4-B175DFF528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D254FD18-1033-F2DD-5290-D4679C4BBD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4AA0B685-FC41-AAB1-5F5D-C35F1969D4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1E947C76-0EC1-63D1-B0FD-76A5CF2A84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99665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E1C5B980-590A-08AD-358E-072B72694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5E11C737-D158-E107-62D1-8CB0748C22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0824021B-AB51-65B5-7ACE-A38EF7F006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AF655677-44A2-9144-ADE7-6F70106330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196765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78A7DB67-D4E2-D81B-B71D-1A03F55BF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3EFCFC06-EFE8-13FD-2B77-B8FFC424C8E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1CF8AEDF-BC79-8E74-98F2-FEA893FDA6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7AF9D29D-08D6-1DF5-A6E0-39A1BEFAD2A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161643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1EB3B885-5934-71E2-E11C-D1EA43850A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36544C11-6158-B11B-1F00-9FE491267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134ECF4E-3EFF-ED41-549A-C2C145B92F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2F41111A-1BBB-966E-0636-64F6D0905D1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1810617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F3A76549-E85D-F5FB-0B10-D472760F56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14602441-2CCF-CE1A-D445-05AEE1474EF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3E777A59-FD0D-4F85-A765-3BB80A6DAD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346B2374-B35D-F890-C3B7-1D87DC40A0B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97096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6ADF75FB-A12D-D76E-3E68-1C4CA9317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8B3BDE0A-6A8C-236A-3CB4-FAFEFB9583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3014EF3A-71BC-6E15-5049-D76BBFC478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045D46BD-ADA7-72DF-5F6F-786D2EEF08E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1704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B227138B-F93B-BBF7-7756-A2017BD76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F5FEF5CA-7696-184C-6F10-7CEEFA2E791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5FC3AB5F-DDF2-9062-792C-02805A3739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8FC2D38D-9EC6-443C-4BCC-C2C8C28BD4A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5842948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376" name="Google Shape;376;p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7" name="Google Shape;377;p2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D501C8F1-469F-100A-E78F-C1636CAD89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CAABCD11-8707-AB14-A1B1-DEDC178FAA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A81FEE84-9134-C7BC-199C-486DE96064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DEDFBD7D-7131-73DC-2C9F-415707AEC3D4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023956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513A35B8-FFA4-EB5D-0DD4-2DB21E9159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341FDF24-1CAB-AE51-E5D2-9DE09425BEF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8B329411-4D52-72E8-23C4-035FE26DF77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B952342C-BBED-DC70-409F-73A307C55E17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9020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62E80128-FBFD-22EF-28CC-75BB2248D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4C57BE7D-497A-DC9A-A399-9B797D7078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606D824D-C03F-3A75-81EE-AAA35F9123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AFDB163B-DACB-0B60-AB98-744C7E5FBED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7234066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4C146883-4950-75C1-EE45-772863079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0ADCA2FA-2D71-CA18-397A-6F4A39C3847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CBAA7A29-1B61-AC0D-810A-2F06DC7EEC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5FD47FCA-1C9E-998C-F051-9F5C1567BCD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108302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938C5DEF-9B2F-8ACA-76E3-4BD7DC1D0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606947D9-085F-358E-9B33-5818E8259FC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D049A650-44B7-99BC-F54F-E20BE9F527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4CBF09FE-088C-6DB0-584E-C3188B0D31E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886492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B128BAAE-1144-6F47-0F46-8C65EDE237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E7E91918-0F04-3EBB-D82D-8D61543956B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48712926-C63D-6341-E5B6-A74D6F147E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1D272A32-DBCE-7EEC-E1AC-F022A1CB101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0317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>
          <a:extLst>
            <a:ext uri="{FF2B5EF4-FFF2-40B4-BE49-F238E27FC236}">
              <a16:creationId xmlns:a16="http://schemas.microsoft.com/office/drawing/2014/main" id="{80F71264-13DF-6BD6-934C-40D01D7BB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3:notes">
            <a:extLst>
              <a:ext uri="{FF2B5EF4-FFF2-40B4-BE49-F238E27FC236}">
                <a16:creationId xmlns:a16="http://schemas.microsoft.com/office/drawing/2014/main" id="{5C253DB9-2825-9F9C-B726-C52E2178F91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3:notes">
            <a:extLst>
              <a:ext uri="{FF2B5EF4-FFF2-40B4-BE49-F238E27FC236}">
                <a16:creationId xmlns:a16="http://schemas.microsoft.com/office/drawing/2014/main" id="{C6FB67A2-FAE7-ADD3-8024-F537EADF1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p3:notes">
            <a:extLst>
              <a:ext uri="{FF2B5EF4-FFF2-40B4-BE49-F238E27FC236}">
                <a16:creationId xmlns:a16="http://schemas.microsoft.com/office/drawing/2014/main" id="{A0BC51E4-51AE-08C8-3D5E-352B295F33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01348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1">
  <p:cSld name="Título 1">
    <p:bg>
      <p:bgPr>
        <a:solidFill>
          <a:schemeClr val="lt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2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16" name="Google Shape;16;p22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7" name="Google Shape;17;p22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8" name="Google Shape;18;p22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9" name="Google Shape;19;p22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20" name="Google Shape;20;p22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 ">
  <p:cSld name="Título e Conteúdo ">
    <p:bg>
      <p:bgPr>
        <a:solidFill>
          <a:schemeClr val="lt1"/>
        </a:solidFill>
        <a:effectLst/>
      </p:bgPr>
    </p:bg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Google Shape;91;p31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92" name="Google Shape;92;p31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3" name="Google Shape;93;p31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4" name="Google Shape;94;p31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5" name="Google Shape;95;p31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96" name="Google Shape;96;p31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97" name="Google Shape;97;p31"/>
          <p:cNvSpPr txBox="1">
            <a:spLocks noGrp="1"/>
          </p:cNvSpPr>
          <p:nvPr>
            <p:ph type="title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98" name="Google Shape;98;p31"/>
          <p:cNvCxnSpPr/>
          <p:nvPr/>
        </p:nvCxnSpPr>
        <p:spPr>
          <a:xfrm>
            <a:off x="6347460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99" name="Google Shape;99;p31"/>
          <p:cNvSpPr txBox="1">
            <a:spLocks noGrp="1"/>
          </p:cNvSpPr>
          <p:nvPr>
            <p:ph type="body" idx="1"/>
          </p:nvPr>
        </p:nvSpPr>
        <p:spPr>
          <a:xfrm>
            <a:off x="603885" y="457201"/>
            <a:ext cx="5198269" cy="2305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lphaLcPeriod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arenR"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None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Franklin Gothic"/>
              <a:buAutoNum type="arabicPeriod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body" idx="2"/>
          </p:nvPr>
        </p:nvSpPr>
        <p:spPr>
          <a:xfrm>
            <a:off x="594360" y="2810595"/>
            <a:ext cx="5198269" cy="33195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1" name="Google Shape;101;p3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2" name="Google Shape;102;p3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 imagem do título">
  <p:cSld name="Conteúdo e imagem do título">
    <p:bg>
      <p:bgPr>
        <a:solidFill>
          <a:schemeClr val="lt1"/>
        </a:solidFill>
        <a:effectLst/>
      </p:bgPr>
    </p:bg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2"/>
          <p:cNvSpPr txBox="1"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body" idx="1"/>
          </p:nvPr>
        </p:nvSpPr>
        <p:spPr>
          <a:xfrm>
            <a:off x="594360" y="3279579"/>
            <a:ext cx="5044440" cy="29944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106" name="Google Shape;106;p32"/>
          <p:cNvCxnSpPr/>
          <p:nvPr/>
        </p:nvCxnSpPr>
        <p:spPr>
          <a:xfrm>
            <a:off x="594360" y="2997459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07" name="Google Shape;107;p32"/>
          <p:cNvSpPr>
            <a:spLocks noGrp="1"/>
          </p:cNvSpPr>
          <p:nvPr>
            <p:ph type="pic" idx="2"/>
          </p:nvPr>
        </p:nvSpPr>
        <p:spPr>
          <a:xfrm>
            <a:off x="6096000" y="0"/>
            <a:ext cx="6118225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108" name="Google Shape;108;p32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09" name="Google Shape;109;p32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údo e tabela do título">
  <p:cSld name="Conteúdo e tabela do título">
    <p:bg>
      <p:bgPr>
        <a:solidFill>
          <a:schemeClr val="lt1"/>
        </a:solidFill>
        <a:effectLst/>
      </p:bgPr>
    </p:bg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Google Shape;111;p33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112" name="Google Shape;112;p33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3" name="Google Shape;113;p33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114" name="Google Shape;114;p33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115" name="Google Shape;115;p33"/>
          <p:cNvSpPr txBox="1"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16" name="Google Shape;116;p33"/>
          <p:cNvCxnSpPr/>
          <p:nvPr/>
        </p:nvCxnSpPr>
        <p:spPr>
          <a:xfrm>
            <a:off x="3670935" y="631317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17" name="Google Shape;117;p33"/>
          <p:cNvSpPr txBox="1">
            <a:spLocks noGrp="1"/>
          </p:cNvSpPr>
          <p:nvPr>
            <p:ph type="body" idx="1"/>
          </p:nvPr>
        </p:nvSpPr>
        <p:spPr>
          <a:xfrm>
            <a:off x="603885" y="584005"/>
            <a:ext cx="282511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743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marL="1371600" lvl="2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3pPr>
            <a:lvl4pPr marL="1828800" lvl="3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4pPr>
            <a:lvl5pPr marL="2286000" lvl="4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8" name="Google Shape;118;p33"/>
          <p:cNvSpPr txBox="1">
            <a:spLocks noGrp="1"/>
          </p:cNvSpPr>
          <p:nvPr>
            <p:ph type="body" idx="2"/>
          </p:nvPr>
        </p:nvSpPr>
        <p:spPr>
          <a:xfrm>
            <a:off x="3670934" y="584005"/>
            <a:ext cx="7926705" cy="3999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9" name="Google Shape;119;p3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0" name="Google Shape;120;p3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a 2">
  <p:cSld name="Tabela 2">
    <p:bg>
      <p:bgPr>
        <a:solidFill>
          <a:schemeClr val="lt1"/>
        </a:solidFill>
        <a:effectLst/>
      </p:bgPr>
    </p:bg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4"/>
          <p:cNvSpPr txBox="1">
            <a:spLocks noGrp="1"/>
          </p:cNvSpPr>
          <p:nvPr>
            <p:ph type="title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3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24" name="Google Shape;124;p3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125" name="Google Shape;125;p3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 1">
  <p:cSld name="Agenda 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oogle Shape;22;p23"/>
          <p:cNvGrpSpPr/>
          <p:nvPr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23" name="Google Shape;23;p23"/>
            <p:cNvSpPr/>
            <p:nvPr/>
          </p:nvSpPr>
          <p:spPr>
            <a:xfrm>
              <a:off x="5612972" y="1"/>
              <a:ext cx="4408998" cy="3672246"/>
            </a:xfrm>
            <a:custGeom>
              <a:avLst/>
              <a:gdLst/>
              <a:ahLst/>
              <a:cxnLst/>
              <a:rect l="l" t="t" r="r" b="b"/>
              <a:pathLst>
                <a:path w="3578" h="2980" extrusionOk="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4" name="Google Shape;24;p23"/>
            <p:cNvSpPr/>
            <p:nvPr/>
          </p:nvSpPr>
          <p:spPr>
            <a:xfrm>
              <a:off x="6341233" y="1463970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5" name="Google Shape;25;p23"/>
            <p:cNvSpPr/>
            <p:nvPr/>
          </p:nvSpPr>
          <p:spPr>
            <a:xfrm>
              <a:off x="8555590" y="1"/>
              <a:ext cx="1457754" cy="729520"/>
            </a:xfrm>
            <a:custGeom>
              <a:avLst/>
              <a:gdLst/>
              <a:ahLst/>
              <a:cxnLst/>
              <a:rect l="l" t="t" r="r" b="b"/>
              <a:pathLst>
                <a:path w="1183" h="592" extrusionOk="0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6" name="Google Shape;26;p23"/>
            <p:cNvSpPr/>
            <p:nvPr/>
          </p:nvSpPr>
          <p:spPr>
            <a:xfrm>
              <a:off x="7076887" y="728289"/>
              <a:ext cx="2208196" cy="2208277"/>
            </a:xfrm>
            <a:custGeom>
              <a:avLst/>
              <a:gdLst/>
              <a:ahLst/>
              <a:cxnLst/>
              <a:rect l="l" t="t" r="r" b="b"/>
              <a:pathLst>
                <a:path w="1792" h="1792" extrusionOk="0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27" name="Google Shape;27;p23"/>
            <p:cNvSpPr/>
            <p:nvPr/>
          </p:nvSpPr>
          <p:spPr>
            <a:xfrm>
              <a:off x="9285083" y="728289"/>
              <a:ext cx="2943850" cy="2943958"/>
            </a:xfrm>
            <a:custGeom>
              <a:avLst/>
              <a:gdLst/>
              <a:ahLst/>
              <a:cxnLst/>
              <a:rect l="l" t="t" r="r" b="b"/>
              <a:pathLst>
                <a:path w="2389" h="2389" extrusionOk="0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28" name="Google Shape;28;p23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3"/>
          <p:cNvSpPr txBox="1">
            <a:spLocks noGrp="1"/>
          </p:cNvSpPr>
          <p:nvPr>
            <p:ph type="body" idx="1"/>
          </p:nvPr>
        </p:nvSpPr>
        <p:spPr>
          <a:xfrm>
            <a:off x="594359" y="2281918"/>
            <a:ext cx="6787747" cy="37085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81000" algn="l">
              <a:lnSpc>
                <a:spcPct val="80000"/>
              </a:lnSpc>
              <a:spcBef>
                <a:spcPts val="2200"/>
              </a:spcBef>
              <a:spcAft>
                <a:spcPts val="0"/>
              </a:spcAft>
              <a:buClr>
                <a:srgbClr val="5D7C3F"/>
              </a:buClr>
              <a:buSzPts val="2400"/>
              <a:buFont typeface="Arial"/>
              <a:buChar char="•"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23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31" name="Google Shape;31;p23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2" name="Google Shape;32;p23"/>
          <p:cNvCxnSpPr/>
          <p:nvPr/>
        </p:nvCxnSpPr>
        <p:spPr>
          <a:xfrm>
            <a:off x="594360" y="2148840"/>
            <a:ext cx="2130552" cy="0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ois Conteúdos">
  <p:cSld name="Título e Dois Conteúdos">
    <p:bg>
      <p:bgPr>
        <a:solidFill>
          <a:schemeClr val="lt1"/>
        </a:solidFill>
        <a:effectLst/>
      </p:bgPr>
    </p:bg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Google Shape;34;p24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35" name="Google Shape;35;p24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6" name="Google Shape;36;p24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37" name="Google Shape;37;p24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38" name="Google Shape;38;p24"/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39" name="Google Shape;39;p24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40" name="Google Shape;40;p24"/>
          <p:cNvSpPr txBox="1">
            <a:spLocks noGrp="1"/>
          </p:cNvSpPr>
          <p:nvPr>
            <p:ph type="body" idx="1"/>
          </p:nvPr>
        </p:nvSpPr>
        <p:spPr>
          <a:xfrm>
            <a:off x="595523" y="2676525"/>
            <a:ext cx="574675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4"/>
          <p:cNvSpPr txBox="1">
            <a:spLocks noGrp="1"/>
          </p:cNvSpPr>
          <p:nvPr>
            <p:ph type="body" idx="2"/>
          </p:nvPr>
        </p:nvSpPr>
        <p:spPr>
          <a:xfrm>
            <a:off x="7620000" y="2676525"/>
            <a:ext cx="3947160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24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24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3">
  <p:cSld name="Título 3">
    <p:bg>
      <p:bgPr>
        <a:solidFill>
          <a:schemeClr val="lt1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5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46" name="Google Shape;46;p25"/>
          <p:cNvGrpSpPr/>
          <p:nvPr/>
        </p:nvGrpSpPr>
        <p:grpSpPr>
          <a:xfrm rot="10800000">
            <a:off x="6092752" y="0"/>
            <a:ext cx="6099248" cy="6099248"/>
            <a:chOff x="0" y="12289"/>
            <a:chExt cx="3550" cy="3551"/>
          </a:xfrm>
        </p:grpSpPr>
        <p:sp>
          <p:nvSpPr>
            <p:cNvPr id="47" name="Google Shape;47;p25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8" name="Google Shape;48;p25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49" name="Google Shape;49;p25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50" name="Google Shape;50;p25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51" name="Google Shape;51;p25"/>
          <p:cNvCxnSpPr/>
          <p:nvPr/>
        </p:nvCxnSpPr>
        <p:spPr>
          <a:xfrm>
            <a:off x="594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da seção">
  <p:cSld name="Título da seção">
    <p:bg>
      <p:bgPr>
        <a:solidFill>
          <a:schemeClr val="accent3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80543"/>
          </a:xfrm>
          <a:prstGeom prst="rect">
            <a:avLst/>
          </a:prstGeom>
          <a:noFill/>
          <a:ln>
            <a:noFill/>
          </a:ln>
        </p:spPr>
      </p:sp>
      <p:sp>
        <p:nvSpPr>
          <p:cNvPr id="54" name="Google Shape;54;p26"/>
          <p:cNvSpPr txBox="1"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Franklin Gothic"/>
              <a:buNone/>
              <a:defRPr sz="6000" b="1" i="0">
                <a:solidFill>
                  <a:schemeClr val="lt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6"/>
          <p:cNvSpPr/>
          <p:nvPr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Libre Franklin"/>
              <a:ea typeface="Libre Franklin"/>
              <a:cs typeface="Libre Franklin"/>
              <a:sym typeface="Libre Franklin"/>
            </a:endParaRPr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7104">
          <p15:clr>
            <a:srgbClr val="FBAE40"/>
          </p15:clr>
        </p15:guide>
        <p15:guide id="2" pos="4344">
          <p15:clr>
            <a:srgbClr val="FBAE40"/>
          </p15:clr>
        </p15:guide>
        <p15:guide id="3" pos="4560">
          <p15:clr>
            <a:srgbClr val="FBAE40"/>
          </p15:clr>
        </p15:guide>
        <p15:guide id="4" orient="horz" pos="18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2">
  <p:cSld name="Título 2">
    <p:bg>
      <p:bgPr>
        <a:solidFill>
          <a:schemeClr val="lt1"/>
        </a:solid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7"/>
          <p:cNvSpPr txBox="1"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7"/>
          <p:cNvSpPr>
            <a:spLocks noGrp="1"/>
          </p:cNvSpPr>
          <p:nvPr>
            <p:ph type="pic" idx="2"/>
          </p:nvPr>
        </p:nvSpPr>
        <p:spPr>
          <a:xfrm>
            <a:off x="0" y="-11113"/>
            <a:ext cx="5791200" cy="6880226"/>
          </a:xfrm>
          <a:prstGeom prst="rect">
            <a:avLst/>
          </a:prstGeom>
          <a:noFill/>
          <a:ln>
            <a:noFill/>
          </a:ln>
        </p:spPr>
      </p:sp>
      <p:sp>
        <p:nvSpPr>
          <p:cNvPr id="59" name="Google Shape;59;p27"/>
          <p:cNvSpPr txBox="1">
            <a:spLocks noGrp="1"/>
          </p:cNvSpPr>
          <p:nvPr>
            <p:ph type="body" idx="1"/>
          </p:nvPr>
        </p:nvSpPr>
        <p:spPr>
          <a:xfrm>
            <a:off x="6299835" y="456860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cxnSp>
        <p:nvCxnSpPr>
          <p:cNvPr id="60" name="Google Shape;60;p27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Resumo 2">
  <p:cSld name="Resumo 2"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Google Shape;62;p28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grpSp>
        <p:nvGrpSpPr>
          <p:cNvPr id="63" name="Google Shape;63;p28"/>
          <p:cNvGrpSpPr/>
          <p:nvPr/>
        </p:nvGrpSpPr>
        <p:grpSpPr>
          <a:xfrm rot="5400000" flipH="1">
            <a:off x="0" y="3900132"/>
            <a:ext cx="2959226" cy="2959226"/>
            <a:chOff x="0" y="12289"/>
            <a:chExt cx="3550" cy="3551"/>
          </a:xfrm>
        </p:grpSpPr>
        <p:sp>
          <p:nvSpPr>
            <p:cNvPr id="64" name="Google Shape;64;p28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5" name="Google Shape;65;p28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66" name="Google Shape;66;p28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67" name="Google Shape;67;p28"/>
          <p:cNvSpPr txBox="1"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28"/>
          <p:cNvSpPr txBox="1">
            <a:spLocks noGrp="1"/>
          </p:cNvSpPr>
          <p:nvPr>
            <p:ph type="body" idx="1"/>
          </p:nvPr>
        </p:nvSpPr>
        <p:spPr>
          <a:xfrm>
            <a:off x="3657600" y="2282008"/>
            <a:ext cx="7810500" cy="36993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28600" rIns="0" bIns="0" anchor="t" anchorCtr="0">
            <a:normAutofit/>
          </a:bodyPr>
          <a:lstStyle>
            <a:lvl1pPr marL="457200" lvl="0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8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70" name="Google Shape;70;p28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">
  <p:cSld name="Título">
    <p:bg>
      <p:bgPr>
        <a:solidFill>
          <a:schemeClr val="lt1"/>
        </a:solidFill>
        <a:effectLst/>
      </p:bgPr>
    </p:bg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9"/>
          <p:cNvSpPr txBox="1"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  <a:defRPr sz="60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73" name="Google Shape;73;p29"/>
          <p:cNvGrpSpPr/>
          <p:nvPr/>
        </p:nvGrpSpPr>
        <p:grpSpPr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74" name="Google Shape;74;p29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5" name="Google Shape;75;p29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76" name="Google Shape;76;p29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cxnSp>
        <p:nvCxnSpPr>
          <p:cNvPr id="77" name="Google Shape;77;p29"/>
          <p:cNvCxnSpPr/>
          <p:nvPr/>
        </p:nvCxnSpPr>
        <p:spPr>
          <a:xfrm>
            <a:off x="6309360" y="3950208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8" name="Google Shape;78;p29"/>
          <p:cNvSpPr txBox="1">
            <a:spLocks noGrp="1"/>
          </p:cNvSpPr>
          <p:nvPr>
            <p:ph type="body" idx="1"/>
          </p:nvPr>
        </p:nvSpPr>
        <p:spPr>
          <a:xfrm>
            <a:off x="6309905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D7C3F"/>
              </a:buClr>
              <a:buSzPts val="2400"/>
              <a:buNone/>
              <a:defRPr sz="2400" b="1" i="0">
                <a:solidFill>
                  <a:srgbClr val="5D7C3F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2pPr>
            <a:lvl3pPr marL="1371600" lvl="2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3pPr>
            <a:lvl4pPr marL="1828800" lvl="3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4pPr>
            <a:lvl5pPr marL="2286000" lvl="4" indent="-482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4000"/>
              <a:buChar char="•"/>
              <a:defRPr sz="4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Dois Conteúdos 2">
  <p:cSld name="Título e Dois Conteúdos 2">
    <p:bg>
      <p:bgPr>
        <a:solidFill>
          <a:schemeClr val="lt1"/>
        </a:solidFill>
        <a:effectLst/>
      </p:bgPr>
    </p:bg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oogle Shape;80;p30"/>
          <p:cNvGrpSpPr/>
          <p:nvPr/>
        </p:nvGrpSpPr>
        <p:grpSpPr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81" name="Google Shape;81;p30"/>
            <p:cNvSpPr/>
            <p:nvPr/>
          </p:nvSpPr>
          <p:spPr>
            <a:xfrm>
              <a:off x="0" y="12289"/>
              <a:ext cx="1789" cy="2386"/>
            </a:xfrm>
            <a:custGeom>
              <a:avLst/>
              <a:gdLst/>
              <a:ahLst/>
              <a:cxnLst/>
              <a:rect l="l" t="t" r="r" b="b"/>
              <a:pathLst>
                <a:path w="1789" h="2386" extrusionOk="0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2" name="Google Shape;82;p30"/>
            <p:cNvSpPr/>
            <p:nvPr/>
          </p:nvSpPr>
          <p:spPr>
            <a:xfrm>
              <a:off x="0" y="14678"/>
              <a:ext cx="1162" cy="1162"/>
            </a:xfrm>
            <a:custGeom>
              <a:avLst/>
              <a:gdLst/>
              <a:ahLst/>
              <a:cxnLst/>
              <a:rect l="l" t="t" r="r" b="b"/>
              <a:pathLst>
                <a:path w="1162" h="1162" extrusionOk="0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  <p:sp>
          <p:nvSpPr>
            <p:cNvPr id="83" name="Google Shape;83;p30"/>
            <p:cNvSpPr/>
            <p:nvPr/>
          </p:nvSpPr>
          <p:spPr>
            <a:xfrm>
              <a:off x="1221" y="14675"/>
              <a:ext cx="2329" cy="1165"/>
            </a:xfrm>
            <a:custGeom>
              <a:avLst/>
              <a:gdLst/>
              <a:ahLst/>
              <a:cxnLst/>
              <a:rect l="l" t="t" r="r" b="b"/>
              <a:pathLst>
                <a:path w="2329" h="1165" extrusionOk="0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endParaRPr>
            </a:p>
          </p:txBody>
        </p:sp>
      </p:grpSp>
      <p:sp>
        <p:nvSpPr>
          <p:cNvPr id="84" name="Google Shape;84;p30"/>
          <p:cNvSpPr txBox="1"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30"/>
          <p:cNvSpPr txBox="1">
            <a:spLocks noGrp="1"/>
          </p:cNvSpPr>
          <p:nvPr>
            <p:ph type="body" idx="1"/>
          </p:nvPr>
        </p:nvSpPr>
        <p:spPr>
          <a:xfrm>
            <a:off x="594360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6" name="Google Shape;86;p30"/>
          <p:cNvSpPr txBox="1">
            <a:spLocks noGrp="1"/>
          </p:cNvSpPr>
          <p:nvPr>
            <p:ph type="body" idx="2"/>
          </p:nvPr>
        </p:nvSpPr>
        <p:spPr>
          <a:xfrm>
            <a:off x="5881898" y="2676525"/>
            <a:ext cx="4490827" cy="35974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0" bIns="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/>
            </a:lvl1pPr>
            <a:lvl2pPr marL="914400" lvl="1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2pPr>
            <a:lvl3pPr marL="1371600" lvl="2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30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>
              <a:spcBef>
                <a:spcPts val="0"/>
              </a:spcBef>
              <a:buNone/>
              <a:defRPr sz="1100" b="1" i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88" name="Google Shape;88;p30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89" name="Google Shape;89;p30"/>
          <p:cNvCxnSpPr/>
          <p:nvPr/>
        </p:nvCxnSpPr>
        <p:spPr>
          <a:xfrm>
            <a:off x="594360" y="2148840"/>
            <a:ext cx="2133600" cy="3992"/>
          </a:xfrm>
          <a:prstGeom prst="straightConnector1">
            <a:avLst/>
          </a:prstGeom>
          <a:noFill/>
          <a:ln w="101600" cap="flat" cmpd="sng">
            <a:solidFill>
              <a:srgbClr val="5D7C3F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9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  <a:defRPr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1"/>
          <p:cNvSpPr txBox="1">
            <a:spLocks noGrp="1"/>
          </p:cNvSpPr>
          <p:nvPr>
            <p:ph type="dt" idx="10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1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lt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13" name="Google Shape;13;p21"/>
          <p:cNvSpPr txBox="1">
            <a:spLocks noGrp="1"/>
          </p:cNvSpPr>
          <p:nvPr>
            <p:ph type="sldNum" idx="12"/>
          </p:nvPr>
        </p:nvSpPr>
        <p:spPr>
          <a:xfrm>
            <a:off x="594360" y="6332220"/>
            <a:ext cx="523240" cy="2476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0" marR="0" lvl="1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0" marR="0" lvl="2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0" marR="0" lvl="3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0" marR="0" lvl="4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0" marR="0" lvl="5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0" marR="0" lvl="6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0" marR="0" lvl="7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0" marR="0" lvl="8" indent="0" algn="l" rtl="0">
              <a:spcBef>
                <a:spcPts val="0"/>
              </a:spcBef>
              <a:buNone/>
              <a:defRPr sz="11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3.png"/><Relationship Id="rId4" Type="http://schemas.openxmlformats.org/officeDocument/2006/relationships/image" Target="../media/image12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8.jpeg"/><Relationship Id="rId4" Type="http://schemas.openxmlformats.org/officeDocument/2006/relationships/image" Target="../media/image17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4.png"/><Relationship Id="rId4" Type="http://schemas.openxmlformats.org/officeDocument/2006/relationships/image" Target="../media/image23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"/>
          <p:cNvSpPr txBox="1">
            <a:spLocks noGrp="1"/>
          </p:cNvSpPr>
          <p:nvPr>
            <p:ph type="ctrTitle"/>
          </p:nvPr>
        </p:nvSpPr>
        <p:spPr>
          <a:xfrm>
            <a:off x="6564735" y="1905249"/>
            <a:ext cx="5295169" cy="16901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lvl="0">
              <a:lnSpc>
                <a:spcPct val="100000"/>
              </a:lnSpc>
              <a:buSzPts val="3200"/>
            </a:pPr>
            <a:r>
              <a:rPr lang="pt-BR" sz="3200" dirty="0"/>
              <a:t>Fundamentos de UX Design</a:t>
            </a:r>
            <a:endParaRPr dirty="0"/>
          </a:p>
        </p:txBody>
      </p:sp>
      <p:pic>
        <p:nvPicPr>
          <p:cNvPr id="132" name="Google Shape;132;p1" descr="Comunicado | UNINASSA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838273" y="2160743"/>
            <a:ext cx="3464841" cy="135736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"/>
          <p:cNvSpPr txBox="1"/>
          <p:nvPr/>
        </p:nvSpPr>
        <p:spPr>
          <a:xfrm>
            <a:off x="6303114" y="4169744"/>
            <a:ext cx="504951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Prof. MSc</a:t>
            </a:r>
            <a:r>
              <a:rPr lang="pt-BR" sz="18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8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 S. Junior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4BE08BA5-691E-431B-78A6-6E6E142F5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6AF167D7-7FC5-02A1-B9C3-66D432560B5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Usabilidade: Definições e Conceitos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9241-11:2018)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B2FC3A9F-F83D-CB8A-97A7-52C5E842D67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B757782E-9F46-D562-00C0-2E5AC7FAEA1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B0E65DCE-A8CC-0E7F-9758-0465AF1FADBB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4098" name="Picture 2" descr="NBR 9241-11 - Requisitos Ergonômicos para trabalho de escritórios com  computadores | Fundamentos de UX">
            <a:extLst>
              <a:ext uri="{FF2B5EF4-FFF2-40B4-BE49-F238E27FC236}">
                <a16:creationId xmlns:a16="http://schemas.microsoft.com/office/drawing/2014/main" id="{5281CD4E-615D-DACE-52A8-363E42D25E0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000"/>
          <a:stretch/>
        </p:blipFill>
        <p:spPr bwMode="auto">
          <a:xfrm>
            <a:off x="582118" y="2389701"/>
            <a:ext cx="6035182" cy="4269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id="{C983415F-1A6B-C3A8-AF4F-9F53A80179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89345" y="2206570"/>
            <a:ext cx="3846695" cy="3692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5485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36648339-B0CF-6C4F-F587-E51E62F59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do utilizador interface para Melhor usabilidade a partir de elemento do  eficácia, eficiência, satisfação 48040324 Vetor no Vecteezy">
            <a:extLst>
              <a:ext uri="{FF2B5EF4-FFF2-40B4-BE49-F238E27FC236}">
                <a16:creationId xmlns:a16="http://schemas.microsoft.com/office/drawing/2014/main" id="{42748126-3669-2F70-8AAF-3607E0B87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9198" y="2599395"/>
            <a:ext cx="4586990" cy="3669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732C60BB-54D7-6C4B-E29B-35904E3D31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Usabilidade: Definições e Conceitos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9241-11:2018)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BB257A8B-14F6-3B4A-12EF-78FAB2809EE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9CC39AC6-2634-2036-8E04-229FE4367F8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4599972B-AB39-D35A-5941-EAE95E938D4E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5" name="Google Shape;151;p3">
            <a:extLst>
              <a:ext uri="{FF2B5EF4-FFF2-40B4-BE49-F238E27FC236}">
                <a16:creationId xmlns:a16="http://schemas.microsoft.com/office/drawing/2014/main" id="{11343491-A8EA-03E4-F119-2EE51D760A6D}"/>
              </a:ext>
            </a:extLst>
          </p:cNvPr>
          <p:cNvSpPr txBox="1"/>
          <p:nvPr/>
        </p:nvSpPr>
        <p:spPr>
          <a:xfrm>
            <a:off x="594360" y="2345636"/>
            <a:ext cx="10213548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usabilidade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definida pela </a:t>
            </a: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 9241-11 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como a capacidade de um sistema de ser usado por pessoas específicas para alcançar objetivos com:</a:t>
            </a:r>
            <a:endParaRPr lang="pt-BR" sz="2000" dirty="0"/>
          </a:p>
        </p:txBody>
      </p:sp>
      <p:sp>
        <p:nvSpPr>
          <p:cNvPr id="7" name="Google Shape;151;p3">
            <a:extLst>
              <a:ext uri="{FF2B5EF4-FFF2-40B4-BE49-F238E27FC236}">
                <a16:creationId xmlns:a16="http://schemas.microsoft.com/office/drawing/2014/main" id="{05CA7213-D945-D1E5-3538-BEEF4B3A8368}"/>
              </a:ext>
            </a:extLst>
          </p:cNvPr>
          <p:cNvSpPr txBox="1"/>
          <p:nvPr/>
        </p:nvSpPr>
        <p:spPr>
          <a:xfrm>
            <a:off x="539271" y="3181996"/>
            <a:ext cx="6406047" cy="3477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Eficácia: 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Conclusão de tarefas sem erros (ex.: um usuário consegue pagar uma conta em um app bancário).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000" b="1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Eficiência: 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Recursos mínimos gastos (tempo, esforço) para atingir o objetivo (ex.: menos cliques para finalizar uma compra).</a:t>
            </a:r>
          </a:p>
          <a:p>
            <a:pPr marR="0" lvl="0" algn="just" rtl="0">
              <a:spcBef>
                <a:spcPts val="0"/>
              </a:spcBef>
              <a:spcAft>
                <a:spcPts val="0"/>
              </a:spcAft>
            </a:pPr>
            <a:endParaRPr lang="pt-BR" sz="2000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342900" marR="0" lvl="0" indent="-342900" algn="just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Satisfação: 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Percepção positiva do usuário (medida por questionários como o SUS – System </a:t>
            </a:r>
            <a:r>
              <a:rPr lang="pt-B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Usability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pt-BR" sz="2000" dirty="0" err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Scale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).</a:t>
            </a:r>
            <a:endParaRPr lang="pt-BR" sz="2000" dirty="0"/>
          </a:p>
        </p:txBody>
      </p:sp>
    </p:spTree>
    <p:extLst>
      <p:ext uri="{BB962C8B-B14F-4D97-AF65-F5344CB8AC3E}">
        <p14:creationId xmlns:p14="http://schemas.microsoft.com/office/powerpoint/2010/main" val="13152581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BB65747A-FF90-B44A-D0B5-2933B4DD12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27671D91-F377-A3C6-6F35-A80594B02D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Processos de Design Centrado no Ser Humano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9241-210:2019)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68A397E1-0103-B864-D336-38662653B4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94065D43-EF48-1B76-2D59-DA254B0161B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6B1A6B30-FBE4-E9BB-5A45-6F0C31A7A03C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5122" name="Picture 2" descr="ABNT NBRISO9241-210 de 06/2024: Ergonomia da interação humano-sistema -  Parte 210: Projeto centrado no ser humano para sistemas interativos">
            <a:extLst>
              <a:ext uri="{FF2B5EF4-FFF2-40B4-BE49-F238E27FC236}">
                <a16:creationId xmlns:a16="http://schemas.microsoft.com/office/drawing/2014/main" id="{BB1E7C62-507E-A00E-860D-14BF7635CF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017" b="40148"/>
          <a:stretch/>
        </p:blipFill>
        <p:spPr bwMode="auto">
          <a:xfrm>
            <a:off x="594360" y="2356949"/>
            <a:ext cx="5464128" cy="41937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Como um sistema ERP viabiliza estratégias omnichannel?">
            <a:extLst>
              <a:ext uri="{FF2B5EF4-FFF2-40B4-BE49-F238E27FC236}">
                <a16:creationId xmlns:a16="http://schemas.microsoft.com/office/drawing/2014/main" id="{4AFF1107-C062-C0AB-9301-0AB7EC4E5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514" y="2384131"/>
            <a:ext cx="5006559" cy="33377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5429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DFDB7DBC-9384-1F9F-5FAF-6AA644890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9A2E40AC-1FC0-C5F9-8740-2EF6901E87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Processos de Design Centrado no Ser Humano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9241-210:2019)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641E34B9-12B8-783E-74AA-89CB82EDBF9B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0FB7382B-A430-5310-27AB-2B2EB93E881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29CC10F3-8BA7-A01F-27B6-D97C4C1866A7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5" name="Google Shape;151;p3">
            <a:extLst>
              <a:ext uri="{FF2B5EF4-FFF2-40B4-BE49-F238E27FC236}">
                <a16:creationId xmlns:a16="http://schemas.microsoft.com/office/drawing/2014/main" id="{E1461C1A-1C6C-4F3C-3FBC-7449C3CCD2D2}"/>
              </a:ext>
            </a:extLst>
          </p:cNvPr>
          <p:cNvSpPr txBox="1"/>
          <p:nvPr/>
        </p:nvSpPr>
        <p:spPr>
          <a:xfrm>
            <a:off x="594360" y="2345636"/>
            <a:ext cx="577939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ISO 9241-210 descreve 4 etapas iterativas para integrar o usuário no desenvolvimento: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575E8E54-B183-FAB3-76ED-CEEA37603F14}"/>
              </a:ext>
            </a:extLst>
          </p:cNvPr>
          <p:cNvSpPr txBox="1"/>
          <p:nvPr/>
        </p:nvSpPr>
        <p:spPr>
          <a:xfrm>
            <a:off x="594360" y="3429000"/>
            <a:ext cx="5937526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None/>
              <a:defRPr sz="2400">
                <a:solidFill>
                  <a:schemeClr val="dk1"/>
                </a:solidFill>
              </a:defRPr>
            </a:lvl1pPr>
          </a:lstStyle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Entender o Contexto de Uso: </a:t>
            </a:r>
            <a:r>
              <a:rPr lang="pt-BR" sz="2000" dirty="0"/>
              <a:t>Pesquisar usuários, tarefas e ambiente.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Especificar Requisitos: </a:t>
            </a:r>
            <a:r>
              <a:rPr lang="pt-BR" sz="2000" dirty="0"/>
              <a:t>Definir necessidades claras (ex.: "usuários idosos precisam de fontes maiores").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Desenvolver Soluções: </a:t>
            </a:r>
            <a:r>
              <a:rPr lang="pt-BR" sz="2000" dirty="0" err="1"/>
              <a:t>Prototipar</a:t>
            </a:r>
            <a:r>
              <a:rPr lang="pt-BR" sz="2000" dirty="0"/>
              <a:t> e testar ideias.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b="1" dirty="0"/>
              <a:t>Avaliar Resultados: </a:t>
            </a:r>
            <a:r>
              <a:rPr lang="pt-BR" sz="2000" dirty="0"/>
              <a:t>Validar com usuários reais.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90F42139-B67D-2631-D194-0C9E0DF79D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0976" y="2345636"/>
            <a:ext cx="4101864" cy="3555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31068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E2510B14-77E1-B56E-1550-FCF91DBE5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F9AD4E62-0FAA-DD81-B88D-7B187EBD3E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Princípios de Diálogo Humano-Computador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9241-110:2020)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AA7D688F-0A59-9EAE-3411-0F72E403D7D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6B70CAB3-F84A-3D18-F71B-9C92F35CB58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46DEAF65-38A0-3994-B4D0-90D8D4F06CF8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5" name="Google Shape;151;p3">
            <a:extLst>
              <a:ext uri="{FF2B5EF4-FFF2-40B4-BE49-F238E27FC236}">
                <a16:creationId xmlns:a16="http://schemas.microsoft.com/office/drawing/2014/main" id="{2133B14F-76B1-179E-99F8-C769E3BB8259}"/>
              </a:ext>
            </a:extLst>
          </p:cNvPr>
          <p:cNvSpPr txBox="1"/>
          <p:nvPr/>
        </p:nvSpPr>
        <p:spPr>
          <a:xfrm>
            <a:off x="594360" y="2345636"/>
            <a:ext cx="8198972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norma ISO 9241-110 lista 7 princípios para interfaces intuitivas: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9A61AB19-2E48-2DA1-1EBB-56D7E9A79C7E}"/>
              </a:ext>
            </a:extLst>
          </p:cNvPr>
          <p:cNvSpPr txBox="1"/>
          <p:nvPr/>
        </p:nvSpPr>
        <p:spPr>
          <a:xfrm>
            <a:off x="587395" y="3105111"/>
            <a:ext cx="11089943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None/>
              <a:defRPr sz="2400">
                <a:solidFill>
                  <a:schemeClr val="dk1"/>
                </a:solidFill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Adequação à Tarefa: </a:t>
            </a:r>
            <a:r>
              <a:rPr lang="pt-BR" sz="2000" dirty="0"/>
              <a:t>O sistema deve facilitar a execução de ações (ex.: um botão "Salvar" sempre visível).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 err="1"/>
              <a:t>Autodescritividade</a:t>
            </a:r>
            <a:r>
              <a:rPr lang="pt-BR" sz="2000" b="1" dirty="0"/>
              <a:t>: </a:t>
            </a:r>
            <a:r>
              <a:rPr lang="pt-BR" sz="2000" dirty="0"/>
              <a:t>Elementos devem ser autoexplicativos (ex.: ícones com rótulos claros).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Controle pelo Usuário: </a:t>
            </a:r>
            <a:r>
              <a:rPr lang="pt-BR" sz="2000" dirty="0"/>
              <a:t>Opções para desfazer ações ou cancelar processos.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Conformidade com Expectativas: </a:t>
            </a:r>
            <a:r>
              <a:rPr lang="pt-BR" sz="2000" dirty="0"/>
              <a:t>Seguir convenções (ex.: "X" fecha janelas).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Tolerância a Erros: </a:t>
            </a:r>
            <a:r>
              <a:rPr lang="pt-BR" sz="2000" dirty="0"/>
              <a:t>Mensagens claras para recuperação (ex.: "Deseja realmente excluir?").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Personalização:</a:t>
            </a:r>
            <a:r>
              <a:rPr lang="pt-BR" sz="2000" dirty="0"/>
              <a:t> Adaptar a interface a diferentes usuários (ex.: temas escuros/claros).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Aprendizagem Facilitada: </a:t>
            </a:r>
            <a:r>
              <a:rPr lang="pt-BR" sz="2000" dirty="0"/>
              <a:t>Tutoriais ou ajuda contextual.</a:t>
            </a:r>
          </a:p>
        </p:txBody>
      </p:sp>
    </p:spTree>
    <p:extLst>
      <p:ext uri="{BB962C8B-B14F-4D97-AF65-F5344CB8AC3E}">
        <p14:creationId xmlns:p14="http://schemas.microsoft.com/office/powerpoint/2010/main" val="27802080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336ABAF0-4AC0-CDCB-BD44-FA6B170CB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8B0C3931-346C-A5F5-9736-3460FCD922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Princípios de Diálogo Humano-Computador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9241-110:2020)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735D9331-E4DF-9B8A-B928-DD223DFDF8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A6CDC5D6-7072-1EEA-E27E-445C1F877BB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8E06CDDC-6899-A2DF-9452-3D3A9EB1AE4F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6146" name="Picture 2" descr="Multicanal x Omnichannel">
            <a:extLst>
              <a:ext uri="{FF2B5EF4-FFF2-40B4-BE49-F238E27FC236}">
                <a16:creationId xmlns:a16="http://schemas.microsoft.com/office/drawing/2014/main" id="{4C3314CD-4FCB-794D-13CC-0C24842723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658071"/>
            <a:ext cx="4708473" cy="26471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8C28B7D9-D1E1-1E58-542B-7F96CCACC6B5}"/>
              </a:ext>
            </a:extLst>
          </p:cNvPr>
          <p:cNvSpPr txBox="1"/>
          <p:nvPr/>
        </p:nvSpPr>
        <p:spPr>
          <a:xfrm>
            <a:off x="594360" y="2257961"/>
            <a:ext cx="74553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2000" b="1" dirty="0">
                <a:solidFill>
                  <a:schemeClr val="dk1"/>
                </a:solidFill>
              </a:rPr>
              <a:t>O que é atendimento </a:t>
            </a:r>
            <a:r>
              <a:rPr lang="pt-BR" sz="2000" b="1" dirty="0" err="1">
                <a:solidFill>
                  <a:schemeClr val="dk1"/>
                </a:solidFill>
              </a:rPr>
              <a:t>omnichannel</a:t>
            </a:r>
            <a:r>
              <a:rPr lang="pt-BR" sz="2000" b="1" dirty="0">
                <a:solidFill>
                  <a:schemeClr val="dk1"/>
                </a:solidFill>
              </a:rPr>
              <a:t> e o impacto nos clientes</a:t>
            </a: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DE95FCDC-E8E5-3C2D-78A4-74860892BA33}"/>
              </a:ext>
            </a:extLst>
          </p:cNvPr>
          <p:cNvSpPr txBox="1"/>
          <p:nvPr/>
        </p:nvSpPr>
        <p:spPr>
          <a:xfrm>
            <a:off x="5302833" y="2873940"/>
            <a:ext cx="6591861" cy="330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900" dirty="0">
                <a:solidFill>
                  <a:schemeClr val="dk1"/>
                </a:solidFill>
              </a:rPr>
              <a:t>No próprio sentido da palavra, que mistura um pouco de latim com inglês, </a:t>
            </a:r>
            <a:r>
              <a:rPr lang="pt-BR" sz="1900" b="1" dirty="0" err="1">
                <a:solidFill>
                  <a:schemeClr val="dk1"/>
                </a:solidFill>
              </a:rPr>
              <a:t>omni</a:t>
            </a:r>
            <a:r>
              <a:rPr lang="pt-BR" sz="1900" dirty="0">
                <a:solidFill>
                  <a:schemeClr val="dk1"/>
                </a:solidFill>
              </a:rPr>
              <a:t> significa “todo” e </a:t>
            </a:r>
            <a:r>
              <a:rPr lang="pt-BR" sz="1900" b="1" dirty="0" err="1">
                <a:solidFill>
                  <a:schemeClr val="dk1"/>
                </a:solidFill>
              </a:rPr>
              <a:t>channel</a:t>
            </a:r>
            <a:r>
              <a:rPr lang="pt-BR" sz="1900" dirty="0">
                <a:solidFill>
                  <a:schemeClr val="dk1"/>
                </a:solidFill>
              </a:rPr>
              <a:t>, significa “canal”, nos levando à ideia de atender por todos os canais. </a:t>
            </a:r>
          </a:p>
          <a:p>
            <a:endParaRPr lang="pt-BR" sz="1900" dirty="0">
              <a:solidFill>
                <a:schemeClr val="dk1"/>
              </a:solidFill>
            </a:endParaRPr>
          </a:p>
          <a:p>
            <a:r>
              <a:rPr lang="pt-BR" sz="1900" dirty="0">
                <a:solidFill>
                  <a:schemeClr val="dk1"/>
                </a:solidFill>
              </a:rPr>
              <a:t>A proposta do modelo </a:t>
            </a:r>
            <a:r>
              <a:rPr lang="pt-BR" sz="1900" b="1" dirty="0" err="1">
                <a:solidFill>
                  <a:schemeClr val="dk1"/>
                </a:solidFill>
              </a:rPr>
              <a:t>omnichannel</a:t>
            </a:r>
            <a:r>
              <a:rPr lang="pt-BR" sz="1900" dirty="0">
                <a:solidFill>
                  <a:schemeClr val="dk1"/>
                </a:solidFill>
              </a:rPr>
              <a:t> é exatamente resolver os problemas e pontos negativos relacionados a dados. Este objetivo é alcançado </a:t>
            </a:r>
            <a:r>
              <a:rPr lang="pt-BR" sz="1900" b="1" dirty="0">
                <a:solidFill>
                  <a:schemeClr val="dk1"/>
                </a:solidFill>
              </a:rPr>
              <a:t>ao integrar todos os canais em uma única plataforma</a:t>
            </a:r>
            <a:r>
              <a:rPr lang="pt-BR" sz="1900" dirty="0">
                <a:solidFill>
                  <a:schemeClr val="dk1"/>
                </a:solidFill>
              </a:rPr>
              <a:t>, de forma que sua equipe possa rapidamente acessar informações sobre o histórico de qualquer atendimento para dar continuidade.</a:t>
            </a:r>
          </a:p>
        </p:txBody>
      </p:sp>
    </p:spTree>
    <p:extLst>
      <p:ext uri="{BB962C8B-B14F-4D97-AF65-F5344CB8AC3E}">
        <p14:creationId xmlns:p14="http://schemas.microsoft.com/office/powerpoint/2010/main" val="40897681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60C376F6-9372-FF3A-2733-7156066502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 descr="Atendimento Omnichannel: O que é e como implantar a estratégia">
            <a:extLst>
              <a:ext uri="{FF2B5EF4-FFF2-40B4-BE49-F238E27FC236}">
                <a16:creationId xmlns:a16="http://schemas.microsoft.com/office/drawing/2014/main" id="{210C9978-03C7-75DB-D259-D3A05983A1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46550"/>
            <a:ext cx="12192000" cy="4402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CF3FE22C-D118-A5B0-A31A-328CEAB0B2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Princípios de Diálogo Humano-Computador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9241-110:2020)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690249FE-1B74-A56B-09B9-EB14F5037AB2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7EE61FBD-C887-1CF5-334B-0121C093D1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A21192E9-DEEE-39D2-FA96-4015DA6A4E65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766824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DE1E8669-C039-1ABE-479B-57A5853ED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2920684F-C9C0-0565-2496-09DE5415624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Princípios de Apresentação da Informação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9241-112:2022)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F38DFF97-6799-8778-80BB-43BC0479228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301D4F35-0FC0-83B4-6C2D-B4524035C70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8C866B2B-7406-BB3B-AE9D-75BA93F9FDB8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8194" name="Picture 2" descr="ISO 9241-112:2017 - Ergonomics of human-system interaction - Part 112:  Principles for the presentation of information">
            <a:extLst>
              <a:ext uri="{FF2B5EF4-FFF2-40B4-BE49-F238E27FC236}">
                <a16:creationId xmlns:a16="http://schemas.microsoft.com/office/drawing/2014/main" id="{C03A7A42-6F60-33DE-F260-6BD6DD88D77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213" b="47173"/>
          <a:stretch/>
        </p:blipFill>
        <p:spPr bwMode="auto">
          <a:xfrm>
            <a:off x="594360" y="2164781"/>
            <a:ext cx="4193250" cy="4693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 descr="Aprenda a realizar uma apresentação de dados memorável – Blog da EAD Unipar">
            <a:extLst>
              <a:ext uri="{FF2B5EF4-FFF2-40B4-BE49-F238E27FC236}">
                <a16:creationId xmlns:a16="http://schemas.microsoft.com/office/drawing/2014/main" id="{8BF455FF-8F1B-4AB2-BD8C-45B9EE6471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3743" y="2695821"/>
            <a:ext cx="6006210" cy="3143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6270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0623BA79-3B98-3852-DABB-613D2DF84D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A22914C2-B6EF-1FB1-07E3-1CE43CAAE39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Princípios de Apresentação da Informação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9241-112:2022)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24119A91-F8AF-6DD7-FCBB-6E56A7B12A4D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6C7A1039-19CA-D7F1-64CC-5ADF36D92B5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71730E6A-A9AE-2455-B45F-757F453749BC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5" name="Google Shape;151;p3">
            <a:extLst>
              <a:ext uri="{FF2B5EF4-FFF2-40B4-BE49-F238E27FC236}">
                <a16:creationId xmlns:a16="http://schemas.microsoft.com/office/drawing/2014/main" id="{2FF4AD0D-E8CA-A34C-63A1-674E5E6D79F4}"/>
              </a:ext>
            </a:extLst>
          </p:cNvPr>
          <p:cNvSpPr txBox="1"/>
          <p:nvPr/>
        </p:nvSpPr>
        <p:spPr>
          <a:xfrm>
            <a:off x="594359" y="2345636"/>
            <a:ext cx="1015358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 9241-112 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orienta como </a:t>
            </a: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organizar informações </a:t>
            </a:r>
            <a:r>
              <a:rPr lang="pt-BR" sz="20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evitar sobrecarga cognitiva: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9099E26-AA41-F210-9AD6-5B8A5061EDBC}"/>
              </a:ext>
            </a:extLst>
          </p:cNvPr>
          <p:cNvSpPr txBox="1"/>
          <p:nvPr/>
        </p:nvSpPr>
        <p:spPr>
          <a:xfrm>
            <a:off x="5291528" y="3118581"/>
            <a:ext cx="6275632" cy="25545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None/>
              <a:defRPr sz="2400">
                <a:solidFill>
                  <a:schemeClr val="dk1"/>
                </a:solidFill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Hierarquia Visual: </a:t>
            </a:r>
            <a:r>
              <a:rPr lang="pt-BR" sz="2000" dirty="0"/>
              <a:t>Títulos maiores que subtítulos.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Consistência:</a:t>
            </a:r>
            <a:r>
              <a:rPr lang="pt-BR" sz="2000" dirty="0"/>
              <a:t> Cores e fontes padronizadas (ex.: vermelho sempre indica erro).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Agrupamento Lógico: </a:t>
            </a:r>
            <a:r>
              <a:rPr lang="pt-BR" sz="2000" dirty="0"/>
              <a:t>Elementos relacionados devem estar próximos (ex.: campos de login agrupados).</a:t>
            </a:r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Feedback Imediato:</a:t>
            </a:r>
            <a:r>
              <a:rPr lang="pt-BR" sz="2000" dirty="0"/>
              <a:t> Confirmar ações (ex.: mensagem "Arquivo salvo com sucesso").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55EC004E-655F-492A-4C33-290695AD5E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919761"/>
            <a:ext cx="4448175" cy="3076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653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8AE999BF-E230-F4C6-B940-193C175CC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A1039A38-5A56-B707-0399-7339A4BF954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Princípios de Apresentação da Informação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9241-112:2022)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A93E22A3-CA01-6D5D-CC64-FBB708A276FC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CCF25A2D-C135-BE67-5AA5-2DD5BC89865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CAEB674C-0B7E-C68E-D4F5-3805BB7EE83C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326A99A-6B6F-32E3-0B5E-5DEAE49D805E}"/>
              </a:ext>
            </a:extLst>
          </p:cNvPr>
          <p:cNvSpPr txBox="1"/>
          <p:nvPr/>
        </p:nvSpPr>
        <p:spPr>
          <a:xfrm>
            <a:off x="7624746" y="2826895"/>
            <a:ext cx="3942414" cy="28622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None/>
              <a:defRPr sz="2400">
                <a:solidFill>
                  <a:schemeClr val="dk1"/>
                </a:solidFill>
              </a:defRPr>
            </a:lvl1pPr>
          </a:lstStyle>
          <a:p>
            <a:r>
              <a:rPr lang="pt-BR" sz="2000" dirty="0"/>
              <a:t>O </a:t>
            </a:r>
            <a:r>
              <a:rPr lang="pt-BR" sz="2000" b="1" dirty="0"/>
              <a:t>conhecimento vai além dos dados e informações </a:t>
            </a:r>
            <a:r>
              <a:rPr lang="pt-BR" sz="2000" dirty="0"/>
              <a:t>ao incorporar a </a:t>
            </a:r>
            <a:r>
              <a:rPr lang="pt-BR" sz="2000" b="1" dirty="0"/>
              <a:t>compreensão, a experiência, o discernimento e o contexto.</a:t>
            </a:r>
            <a:r>
              <a:rPr lang="pt-BR" sz="2000" dirty="0"/>
              <a:t> É um estado de consciência que envolve a capacidade de aplicar informações de uma maneira que seja significativa. </a:t>
            </a:r>
          </a:p>
        </p:txBody>
      </p:sp>
      <p:pic>
        <p:nvPicPr>
          <p:cNvPr id="10242" name="Picture 2" descr="Dados x informações x conhecimentos: diferenças e caraterísticas">
            <a:extLst>
              <a:ext uri="{FF2B5EF4-FFF2-40B4-BE49-F238E27FC236}">
                <a16:creationId xmlns:a16="http://schemas.microsoft.com/office/drawing/2014/main" id="{EDC7BFB8-A14C-55F9-605B-616BB35F9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4840" y="2265149"/>
            <a:ext cx="6801232" cy="4498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9063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"/>
          <p:cNvSpPr txBox="1"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Franklin Gothic"/>
              <a:buNone/>
            </a:pPr>
            <a:r>
              <a:rPr lang="pt-BR" sz="44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Agenda</a:t>
            </a:r>
            <a:endParaRPr/>
          </a:p>
        </p:txBody>
      </p:sp>
      <p:sp>
        <p:nvSpPr>
          <p:cNvPr id="140" name="Google Shape;140;p2"/>
          <p:cNvSpPr txBox="1">
            <a:spLocks noGrp="1"/>
          </p:cNvSpPr>
          <p:nvPr>
            <p:ph type="body" idx="1"/>
          </p:nvPr>
        </p:nvSpPr>
        <p:spPr>
          <a:xfrm>
            <a:off x="594360" y="2805639"/>
            <a:ext cx="9495983" cy="3709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200" rIns="0" bIns="0" anchor="t" anchorCtr="0">
            <a:normAutofit fontScale="92500"/>
          </a:bodyPr>
          <a:lstStyle/>
          <a:p>
            <a:pPr marL="283464" marR="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b="0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Usabilidade: Definições e Conceitos </a:t>
            </a:r>
            <a:r>
              <a:rPr lang="pt-BR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(ISO 9241-11:2018)</a:t>
            </a:r>
          </a:p>
          <a:p>
            <a:pPr marL="283464" marR="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b="0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Processos de Design Centrado no Ser Humano </a:t>
            </a:r>
            <a:r>
              <a:rPr lang="pt-BR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(ISO 9241-210:2019)</a:t>
            </a:r>
          </a:p>
          <a:p>
            <a:pPr marL="283464" marR="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b="0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Princípios de Diálogo Humano-Computador </a:t>
            </a:r>
            <a:r>
              <a:rPr lang="pt-BR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(ISO 9241-110:2020)</a:t>
            </a:r>
          </a:p>
          <a:p>
            <a:pPr marL="283464" marR="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b="0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Princípios de Apresentação da Informação </a:t>
            </a:r>
            <a:r>
              <a:rPr lang="pt-BR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(ISO 9241-112:2022)</a:t>
            </a:r>
          </a:p>
          <a:p>
            <a:pPr marL="283464" marR="0" lvl="0" indent="-283464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Char char="•"/>
            </a:pPr>
            <a:r>
              <a:rPr lang="pt-BR" b="0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Métodos de Avaliação </a:t>
            </a:r>
            <a:r>
              <a:rPr lang="pt-BR" i="0" u="none" strike="noStrike" cap="none" dirty="0">
                <a:solidFill>
                  <a:schemeClr val="accent3">
                    <a:lumMod val="50000"/>
                  </a:schemeClr>
                </a:solidFill>
                <a:latin typeface="Libre Franklin"/>
                <a:ea typeface="Libre Franklin"/>
                <a:cs typeface="Libre Franklin"/>
                <a:sym typeface="Libre Franklin"/>
              </a:rPr>
              <a:t>(Baseados na ISO 9241-11)</a:t>
            </a:r>
          </a:p>
        </p:txBody>
      </p:sp>
      <p:pic>
        <p:nvPicPr>
          <p:cNvPr id="141" name="Google Shape;141;p2" descr="Comunicado | UNINASSAU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56927" y="6154775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42" name="Google Shape;142;p2"/>
          <p:cNvSpPr txBox="1"/>
          <p:nvPr/>
        </p:nvSpPr>
        <p:spPr>
          <a:xfrm>
            <a:off x="9848538" y="6300183"/>
            <a:ext cx="2343462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FC02A2CC-FE50-01F0-E248-2F51A301C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E6EB3AF4-85AC-75B5-833E-C8A6BD1AE7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Princípios de Apresentação da Informação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9241-112:2022)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CF16A3EA-D88D-AAE4-5F72-39E89296524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038DD315-6DDD-A78F-8ED4-4D5AD5CED6B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38A63BE4-F7DE-3E3A-E974-1A20F3B6766E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1266" name="Picture 2" descr="HCI Methods &amp; JJG Elements of UX">
            <a:extLst>
              <a:ext uri="{FF2B5EF4-FFF2-40B4-BE49-F238E27FC236}">
                <a16:creationId xmlns:a16="http://schemas.microsoft.com/office/drawing/2014/main" id="{D9A9518E-2B41-7011-EE8A-1F60CD50C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1969175"/>
            <a:ext cx="6038987" cy="4794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84395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FC89031B-4991-21E8-A400-08DCD5DB48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0004A393-4776-03B5-79D8-D5BB2079E73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Princípios de Apresentação da Informação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(ISO 9241-112:2022)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4A19E8C4-76E0-D7F3-6CB5-985F112C6F77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70A8C378-696D-9630-87B4-2B17493EFEF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591F4D9D-D7CD-A340-1EBD-40479DF119CA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1268" name="Picture 4" descr="user-experience-design-diagram-2 - IQUII - Design for reality">
            <a:extLst>
              <a:ext uri="{FF2B5EF4-FFF2-40B4-BE49-F238E27FC236}">
                <a16:creationId xmlns:a16="http://schemas.microsoft.com/office/drawing/2014/main" id="{B6453D6B-3A49-D2EC-F9C9-91673B285F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1570"/>
            <a:ext cx="8834203" cy="68264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7686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7207F01E-D999-DF30-2EF3-69EB5DF6A6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6D2E6685-EF0B-1043-CE3C-B35A5441DA0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Métodos de Avaliação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(Baseados na ISO 9241-11)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636BF978-EDD6-1ABA-179B-45CC136DEB10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65A5B315-E119-6225-9376-C624B79EB85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BCADFEC0-0648-52C9-865E-CF5868E61C90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2290" name="Picture 2" descr="ABNT NBRISO9241-11 de 07/2021: Ergonomia da interação humano-sistema -  Parte 11: Usabilidade: Definições e conceitos">
            <a:extLst>
              <a:ext uri="{FF2B5EF4-FFF2-40B4-BE49-F238E27FC236}">
                <a16:creationId xmlns:a16="http://schemas.microsoft.com/office/drawing/2014/main" id="{DCA33108-B45F-2473-9B59-0CE50C08BE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02" b="42263"/>
          <a:stretch/>
        </p:blipFill>
        <p:spPr bwMode="auto">
          <a:xfrm>
            <a:off x="594360" y="2315911"/>
            <a:ext cx="5725006" cy="4343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292" name="Picture 4" descr="Experiência do Usuário (UX) e Desenvolvimento de Produtos: Como criar  produtos que os usuários amam - DevMagic">
            <a:extLst>
              <a:ext uri="{FF2B5EF4-FFF2-40B4-BE49-F238E27FC236}">
                <a16:creationId xmlns:a16="http://schemas.microsoft.com/office/drawing/2014/main" id="{32E1586D-12C6-3C1C-844B-3B90C279D5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0741" y="2669653"/>
            <a:ext cx="4916774" cy="3275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65272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F4EEB935-BCA2-72AE-4B1D-266B1D3A7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537B4EA7-1747-9ACA-773F-B1A16E1C3B1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Métodos de Avaliação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(Baseados na ISO 9241-11)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AA68BFBE-8D5E-F910-9266-C161135DB9C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0FC48CD0-BF17-2151-AA1E-74E79EB1DAD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B413E861-D4BB-3B81-44E2-EB3CD549537A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sp>
        <p:nvSpPr>
          <p:cNvPr id="5" name="Google Shape;151;p3">
            <a:extLst>
              <a:ext uri="{FF2B5EF4-FFF2-40B4-BE49-F238E27FC236}">
                <a16:creationId xmlns:a16="http://schemas.microsoft.com/office/drawing/2014/main" id="{E0CACB4A-4786-EB23-FEEA-27A9AA3C6E9D}"/>
              </a:ext>
            </a:extLst>
          </p:cNvPr>
          <p:cNvSpPr txBox="1"/>
          <p:nvPr/>
        </p:nvSpPr>
        <p:spPr>
          <a:xfrm>
            <a:off x="594359" y="2295800"/>
            <a:ext cx="9029325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0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medir usabilidade, combine métodos: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170DA54-2811-0F2F-B665-3449E5AA5315}"/>
              </a:ext>
            </a:extLst>
          </p:cNvPr>
          <p:cNvSpPr txBox="1"/>
          <p:nvPr/>
        </p:nvSpPr>
        <p:spPr>
          <a:xfrm>
            <a:off x="3468863" y="3169454"/>
            <a:ext cx="8474690" cy="22467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 algn="just">
              <a:buNone/>
              <a:defRPr sz="2400">
                <a:solidFill>
                  <a:schemeClr val="dk1"/>
                </a:solidFill>
              </a:defRPr>
            </a:lvl1pPr>
          </a:lstStyle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Testes de Usabilidade: </a:t>
            </a:r>
            <a:r>
              <a:rPr lang="pt-BR" sz="2000" dirty="0"/>
              <a:t>Observar usuários realizando tarefas.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Métricas Quantitativas: </a:t>
            </a:r>
            <a:r>
              <a:rPr lang="pt-BR" sz="2000" dirty="0"/>
              <a:t>Tempo de conclusão, taxa de erros.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Métricas Qualitativas: </a:t>
            </a:r>
            <a:r>
              <a:rPr lang="pt-BR" sz="2000" dirty="0"/>
              <a:t>Questionários (ex.: SUS) ou entrevistas.</a:t>
            </a:r>
          </a:p>
          <a:p>
            <a:pPr marL="342900" indent="-342900">
              <a:buFont typeface="+mj-lt"/>
              <a:buAutoNum type="arabicPeriod"/>
            </a:pPr>
            <a:endParaRPr lang="pt-BR" sz="2000" dirty="0"/>
          </a:p>
          <a:p>
            <a:pPr marL="342900" indent="-342900">
              <a:buFont typeface="+mj-lt"/>
              <a:buAutoNum type="arabicPeriod"/>
            </a:pPr>
            <a:r>
              <a:rPr lang="pt-BR" sz="2000" b="1" dirty="0"/>
              <a:t>Análise Heurística: </a:t>
            </a:r>
            <a:r>
              <a:rPr lang="pt-BR" sz="2000" dirty="0"/>
              <a:t>Avaliar conforme as 10 Heurísticas de Nielsen.</a:t>
            </a:r>
          </a:p>
        </p:txBody>
      </p:sp>
      <p:pic>
        <p:nvPicPr>
          <p:cNvPr id="13316" name="Picture 4" descr="Saiba tudo sobre teste de usabilidade - Mergo Escola de Design">
            <a:extLst>
              <a:ext uri="{FF2B5EF4-FFF2-40B4-BE49-F238E27FC236}">
                <a16:creationId xmlns:a16="http://schemas.microsoft.com/office/drawing/2014/main" id="{B424952C-D3B1-0A51-F958-327BC3C69C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508" r="25345"/>
          <a:stretch/>
        </p:blipFill>
        <p:spPr bwMode="auto">
          <a:xfrm>
            <a:off x="594359" y="2695869"/>
            <a:ext cx="2817042" cy="36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40928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490276B8-A5CA-6170-8B2E-84488F00F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Estrutura da usabilidade. Fonte: Norma ISO 9241/11 (1998). | Download  Scientific Diagram">
            <a:extLst>
              <a:ext uri="{FF2B5EF4-FFF2-40B4-BE49-F238E27FC236}">
                <a16:creationId xmlns:a16="http://schemas.microsoft.com/office/drawing/2014/main" id="{DBBDE811-65D8-1B3B-5B51-3FC50A12B0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59" y="2389826"/>
            <a:ext cx="8356197" cy="44681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471E9A62-3531-D6AB-77BF-A8A5788775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Métodos de Avaliação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(Baseados na ISO 9241-11)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E6CBA8D5-0D2E-0080-1A0A-72496CC651F1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3702D850-D0B8-C53E-EFE8-37337E22FB8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2D7EB915-469B-09A6-1924-9FC6BD46ECA1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5961218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644AACDB-4284-978E-C462-C25FE0E7C9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0AAD5576-ABFE-A565-CCD4-CDDDFDC49F5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Métodos de Avaliação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(Baseados na ISO 9241-11)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7AEBDDEA-5328-D733-8CF8-A1F60E38362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EA8A7D1A-597C-E187-C676-16E6D8263C9F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01757238-475F-5654-E719-810D8377B438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4338" name="Picture 2" descr="UX Baseado em Fatos: Teste de Usabilidade | by Gabriel Belisiario | UX  Collective 🇧🇷">
            <a:extLst>
              <a:ext uri="{FF2B5EF4-FFF2-40B4-BE49-F238E27FC236}">
                <a16:creationId xmlns:a16="http://schemas.microsoft.com/office/drawing/2014/main" id="{28B90C36-3854-ED4E-4B88-8AC5AD6C8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686" y="198408"/>
            <a:ext cx="7515225" cy="6657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647127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1718D824-1798-2F4E-CDC1-A761CE54C6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681F0961-D9B6-0492-CF81-53A41E55B8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Métodos de Avaliação </a:t>
            </a:r>
            <a:b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</a:br>
            <a:r>
              <a:rPr lang="pt-BR" sz="3600" b="0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(Baseados na ISO 9241-11)</a:t>
            </a:r>
            <a:endParaRPr sz="3600" b="0"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7DCC1A9B-BCAD-833D-8AD6-8A29546DFE8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90192CA4-C082-F440-A3A3-27008CAF232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F475BAEC-8503-E0E5-FDF1-9815B4D3695B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5364" name="Picture 4" descr="iMob- A importância do teste de usabilidade em UX em protótipos de baixa,  média e alta fidelidade | by Rayana Gama Ribeiro | Medium">
            <a:extLst>
              <a:ext uri="{FF2B5EF4-FFF2-40B4-BE49-F238E27FC236}">
                <a16:creationId xmlns:a16="http://schemas.microsoft.com/office/drawing/2014/main" id="{C9047E9B-3C6B-5DEA-AC5D-827F0ECA83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27287"/>
            <a:ext cx="12192000" cy="44307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104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01C909DB-8B90-4E0E-43A3-5156C78997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102D7252-7D15-FA22-D5F8-DD9B82FA105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 que é a norma ISO 9241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0553F1AB-AEB7-7CD8-71F5-BE3EE8C61345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FA1E24DD-19A4-0711-E8B6-8DD520A1F8E0}"/>
              </a:ext>
            </a:extLst>
          </p:cNvPr>
          <p:cNvSpPr txBox="1"/>
          <p:nvPr/>
        </p:nvSpPr>
        <p:spPr>
          <a:xfrm>
            <a:off x="4407108" y="2345636"/>
            <a:ext cx="6955435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 9241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não é um manual de regras, mas um convite para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colocar pessoas no centro da tecnologia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Desde a definição de usabilidade até a avaliação final, cada norma da família 9241 oferece um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caminho para criar softwares que não apenas funcionam, mas respeitam as complexidades humanas.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Para iniciantes, a lição é clara: um código perfeito não basta –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preciso entender quem o usará.</a:t>
            </a:r>
            <a:endParaRPr lang="pt-BR" sz="2400" b="1" dirty="0"/>
          </a:p>
        </p:txBody>
      </p:sp>
      <p:sp>
        <p:nvSpPr>
          <p:cNvPr id="3" name="Google Shape;150;p3">
            <a:extLst>
              <a:ext uri="{FF2B5EF4-FFF2-40B4-BE49-F238E27FC236}">
                <a16:creationId xmlns:a16="http://schemas.microsoft.com/office/drawing/2014/main" id="{87A6C986-6D6B-E832-2A23-F87803AA6638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026" name="Picture 2" descr="User Experience ISO 9214 Stander">
            <a:extLst>
              <a:ext uri="{FF2B5EF4-FFF2-40B4-BE49-F238E27FC236}">
                <a16:creationId xmlns:a16="http://schemas.microsoft.com/office/drawing/2014/main" id="{192E254A-11FC-F07C-8B8B-93B0CCEE42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345636"/>
            <a:ext cx="3657643" cy="21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062627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20"/>
          <p:cNvSpPr txBox="1"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Franklin Gothic"/>
              <a:buNone/>
            </a:pPr>
            <a:r>
              <a:rPr lang="pt-BR" sz="6000" b="1" i="0" u="none" strike="noStrike" cap="none">
                <a:solidFill>
                  <a:schemeClr val="dk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Obrigado</a:t>
            </a:r>
            <a:endParaRPr/>
          </a:p>
        </p:txBody>
      </p:sp>
      <p:sp>
        <p:nvSpPr>
          <p:cNvPr id="380" name="Google Shape;380;p20"/>
          <p:cNvSpPr txBox="1">
            <a:spLocks noGrp="1"/>
          </p:cNvSpPr>
          <p:nvPr>
            <p:ph type="body" idx="1"/>
          </p:nvPr>
        </p:nvSpPr>
        <p:spPr>
          <a:xfrm>
            <a:off x="594360" y="4549552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1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MSc. Emmanoel Monteiro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/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pt-BR" sz="2400" b="0" i="0" u="none" strike="noStrike" cap="none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@emmanoelmonteiro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F6D0793D-BFAB-34AD-54E6-ACD19EE673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19F0F294-A4A4-DD9C-22C4-EA520040BD9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 que é a norma ISO 9241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35278CE7-C476-8694-4AB4-417E968091A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D2D5D5B5-EF80-958E-5E28-1A7BBBD76602}"/>
              </a:ext>
            </a:extLst>
          </p:cNvPr>
          <p:cNvSpPr txBox="1"/>
          <p:nvPr/>
        </p:nvSpPr>
        <p:spPr>
          <a:xfrm>
            <a:off x="4407108" y="2345636"/>
            <a:ext cx="6955436" cy="37856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Em um mundo onde a tecnologia permeia quase todas as atividades humanas,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criar softwares que sejam eficientes, intuitivos e satisfatórios não é mais um luxo, mas uma necessidade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O Design Centrado no Ser Humano (DCSH), guiado por normas técnicas como a ISO 9241, surge como uma bússola para garantir que os produtos digitais não apenas funcionem, mas também atendam às expectativas e necessidades reais dos usuários.</a:t>
            </a:r>
            <a:endParaRPr lang="pt-BR" sz="2400" dirty="0"/>
          </a:p>
        </p:txBody>
      </p:sp>
      <p:sp>
        <p:nvSpPr>
          <p:cNvPr id="3" name="Google Shape;150;p3">
            <a:extLst>
              <a:ext uri="{FF2B5EF4-FFF2-40B4-BE49-F238E27FC236}">
                <a16:creationId xmlns:a16="http://schemas.microsoft.com/office/drawing/2014/main" id="{992D7B18-975E-C571-E6AF-27454628401A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2050" name="Picture 2" descr="A importância da comunicação e, os elementos que a influenciam no  gerenciamento de projetos">
            <a:extLst>
              <a:ext uri="{FF2B5EF4-FFF2-40B4-BE49-F238E27FC236}">
                <a16:creationId xmlns:a16="http://schemas.microsoft.com/office/drawing/2014/main" id="{BC3E6F5C-DCDF-7A34-46FC-F7D21A71E0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248" y="2356188"/>
            <a:ext cx="3990860" cy="21456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77166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1D1994EB-AC11-2400-62C8-07E3C7394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3">
            <a:extLst>
              <a:ext uri="{FF2B5EF4-FFF2-40B4-BE49-F238E27FC236}">
                <a16:creationId xmlns:a16="http://schemas.microsoft.com/office/drawing/2014/main" id="{B2B61DD7-FD3E-F7F1-2174-F9421EED906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214A51"/>
              </a:buClr>
              <a:buSzPts val="4000"/>
              <a:buFont typeface="Franklin Gothic"/>
              <a:buNone/>
            </a:pPr>
            <a:r>
              <a:rPr lang="pt-BR" sz="4000" b="1" i="0" u="none" strike="noStrike" cap="none" dirty="0">
                <a:solidFill>
                  <a:srgbClr val="214A51"/>
                </a:solidFill>
                <a:latin typeface="Franklin Gothic"/>
                <a:ea typeface="Franklin Gothic"/>
                <a:cs typeface="Franklin Gothic"/>
                <a:sym typeface="Franklin Gothic"/>
              </a:rPr>
              <a:t>O que é a norma ISO 9241</a:t>
            </a:r>
            <a:endParaRPr dirty="0"/>
          </a:p>
        </p:txBody>
      </p:sp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7BB457A3-2AB2-4A09-851B-C8847F9445D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151" name="Google Shape;151;p3">
            <a:extLst>
              <a:ext uri="{FF2B5EF4-FFF2-40B4-BE49-F238E27FC236}">
                <a16:creationId xmlns:a16="http://schemas.microsoft.com/office/drawing/2014/main" id="{A4F6995F-303E-EEB5-BC40-974F2DCCABD7}"/>
              </a:ext>
            </a:extLst>
          </p:cNvPr>
          <p:cNvSpPr txBox="1"/>
          <p:nvPr/>
        </p:nvSpPr>
        <p:spPr>
          <a:xfrm>
            <a:off x="4407108" y="2345636"/>
            <a:ext cx="6955435" cy="30469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ISO 9241 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é uma família de normas internacionais que estabelece diretrizes práticas para a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ergonomia da interação humano-computador.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Desde a definição de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usabilidade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até os </a:t>
            </a:r>
            <a:r>
              <a:rPr lang="pt-BR" sz="24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processos de avaliação</a:t>
            </a:r>
            <a:r>
              <a:rPr lang="pt-BR" sz="24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essas normas oferecem um roteiro validado cientificamente para desenvolver sistemas que combinem tecnologia avançada e experiência humana excepcional.</a:t>
            </a:r>
            <a:endParaRPr lang="pt-BR" sz="2400" dirty="0"/>
          </a:p>
        </p:txBody>
      </p:sp>
      <p:sp>
        <p:nvSpPr>
          <p:cNvPr id="3" name="Google Shape;150;p3">
            <a:extLst>
              <a:ext uri="{FF2B5EF4-FFF2-40B4-BE49-F238E27FC236}">
                <a16:creationId xmlns:a16="http://schemas.microsoft.com/office/drawing/2014/main" id="{EC66AEBE-6B10-F0B9-8912-7A0E61098CE5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  <p:pic>
        <p:nvPicPr>
          <p:cNvPr id="1026" name="Picture 2" descr="User Experience ISO 9214 Stander">
            <a:extLst>
              <a:ext uri="{FF2B5EF4-FFF2-40B4-BE49-F238E27FC236}">
                <a16:creationId xmlns:a16="http://schemas.microsoft.com/office/drawing/2014/main" id="{5F761B5B-9168-1E20-3FCF-42E536F6A3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" y="2345636"/>
            <a:ext cx="3657643" cy="2121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73438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3858C794-020B-E86F-0AA2-43667D57F5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Normas técnicas de Usabilidade. O advento da internet, os smartphones… | by  Patrick A. G. Naufel | UX Collective 🇧🇷">
            <a:extLst>
              <a:ext uri="{FF2B5EF4-FFF2-40B4-BE49-F238E27FC236}">
                <a16:creationId xmlns:a16="http://schemas.microsoft.com/office/drawing/2014/main" id="{1CCA7B97-FC17-9A2B-9B99-252F5194F0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BB1E01F5-6B40-83A5-3887-FF2158F0435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0012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F1A4C63D-DAC9-DA57-A205-3E93410B11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75AA7C2F-8CB8-B33C-BEF0-52E2229D5F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2050" name="Picture 2" descr="Os quatro pilares para aplicar UX em produtos, serviços e negócios | by  Patrick A. G. Naufel | UX Collective 🇧🇷">
            <a:extLst>
              <a:ext uri="{FF2B5EF4-FFF2-40B4-BE49-F238E27FC236}">
                <a16:creationId xmlns:a16="http://schemas.microsoft.com/office/drawing/2014/main" id="{C57E132B-C894-0059-29C2-2DDFD4215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5464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2E4D7D48-4C1B-E22E-9832-00B89F4B2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8F881B5B-0059-941C-101E-249EE9784FC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6" name="Picture 4" descr="Descubra a importância de um bom relacionamento com o cliente">
            <a:extLst>
              <a:ext uri="{FF2B5EF4-FFF2-40B4-BE49-F238E27FC236}">
                <a16:creationId xmlns:a16="http://schemas.microsoft.com/office/drawing/2014/main" id="{5163F23A-CB74-966B-2B98-3D9C1483EA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5543" y="0"/>
            <a:ext cx="1088571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aixaDeTexto 2">
            <a:extLst>
              <a:ext uri="{FF2B5EF4-FFF2-40B4-BE49-F238E27FC236}">
                <a16:creationId xmlns:a16="http://schemas.microsoft.com/office/drawing/2014/main" id="{7FBC55B6-60CD-E8FB-6D67-F789D651D331}"/>
              </a:ext>
            </a:extLst>
          </p:cNvPr>
          <p:cNvSpPr txBox="1"/>
          <p:nvPr/>
        </p:nvSpPr>
        <p:spPr>
          <a:xfrm>
            <a:off x="500743" y="1205698"/>
            <a:ext cx="44160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pt-BR" sz="3600" dirty="0">
                <a:solidFill>
                  <a:srgbClr val="214A51"/>
                </a:solidFill>
                <a:latin typeface="Franklin Gothic"/>
                <a:sym typeface="Franklin Gothic"/>
              </a:rPr>
              <a:t>Pirâmide de Maslow</a:t>
            </a:r>
          </a:p>
        </p:txBody>
      </p:sp>
    </p:spTree>
    <p:extLst>
      <p:ext uri="{BB962C8B-B14F-4D97-AF65-F5344CB8AC3E}">
        <p14:creationId xmlns:p14="http://schemas.microsoft.com/office/powerpoint/2010/main" val="520277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E05CF663-DDDF-6FFF-9099-16C2F484D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66589EDF-E3F3-FB2A-DCEB-F27B04F5888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pic>
        <p:nvPicPr>
          <p:cNvPr id="3074" name="Picture 2" descr="Aprenda sobre NPS e Satisfação de Clientes">
            <a:extLst>
              <a:ext uri="{FF2B5EF4-FFF2-40B4-BE49-F238E27FC236}">
                <a16:creationId xmlns:a16="http://schemas.microsoft.com/office/drawing/2014/main" id="{51DDD22F-7CA5-557B-05FC-6ED9F24BAC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8575"/>
            <a:ext cx="12192000" cy="67992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27863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>
          <a:extLst>
            <a:ext uri="{FF2B5EF4-FFF2-40B4-BE49-F238E27FC236}">
              <a16:creationId xmlns:a16="http://schemas.microsoft.com/office/drawing/2014/main" id="{C2A3AA28-B8B4-A633-1E3F-AF87EA4117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rgonomia e Usabilidade: os elementos constituintes da avaliação - Mar  Aberto">
            <a:extLst>
              <a:ext uri="{FF2B5EF4-FFF2-40B4-BE49-F238E27FC236}">
                <a16:creationId xmlns:a16="http://schemas.microsoft.com/office/drawing/2014/main" id="{A94459B5-8FC9-4985-E0AE-0A246261EB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0" cy="7096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9" name="Google Shape;149;p3" descr="Comunicado | UNINASSAU">
            <a:extLst>
              <a:ext uri="{FF2B5EF4-FFF2-40B4-BE49-F238E27FC236}">
                <a16:creationId xmlns:a16="http://schemas.microsoft.com/office/drawing/2014/main" id="{028AE0A5-3A52-D408-BE70-E24DCC68E9D7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376848" y="6131247"/>
            <a:ext cx="1471690" cy="576538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AutoShape 6" descr="Como vender serviços? Vem descobrir o passo a passo!">
            <a:extLst>
              <a:ext uri="{FF2B5EF4-FFF2-40B4-BE49-F238E27FC236}">
                <a16:creationId xmlns:a16="http://schemas.microsoft.com/office/drawing/2014/main" id="{312BDE93-475C-9FCE-C4CB-AB3C249027C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  <p:sp>
        <p:nvSpPr>
          <p:cNvPr id="6" name="Google Shape;150;p3">
            <a:extLst>
              <a:ext uri="{FF2B5EF4-FFF2-40B4-BE49-F238E27FC236}">
                <a16:creationId xmlns:a16="http://schemas.microsoft.com/office/drawing/2014/main" id="{8A32F9B9-C839-8095-1C69-2FB36DE7F7A1}"/>
              </a:ext>
            </a:extLst>
          </p:cNvPr>
          <p:cNvSpPr txBox="1"/>
          <p:nvPr/>
        </p:nvSpPr>
        <p:spPr>
          <a:xfrm>
            <a:off x="9958693" y="6333244"/>
            <a:ext cx="2233307" cy="430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Prof. </a:t>
            </a:r>
            <a:r>
              <a:rPr lang="pt-BR" sz="1100" dirty="0" err="1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MSc</a:t>
            </a: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. </a:t>
            </a:r>
            <a:r>
              <a:rPr lang="pt-BR" sz="1100" i="1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 Monteiro</a:t>
            </a:r>
            <a:b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</a:br>
            <a:r>
              <a:rPr lang="pt-BR" sz="1100" dirty="0">
                <a:solidFill>
                  <a:schemeClr val="dk1"/>
                </a:solidFill>
                <a:latin typeface="Libre Franklin"/>
                <a:ea typeface="Libre Franklin"/>
                <a:cs typeface="Libre Franklin"/>
                <a:sym typeface="Libre Franklin"/>
              </a:rPr>
              <a:t>emmanoeljr@gmail.com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63888358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55</TotalTime>
  <Words>1276</Words>
  <Application>Microsoft Office PowerPoint</Application>
  <PresentationFormat>Widescreen</PresentationFormat>
  <Paragraphs>123</Paragraphs>
  <Slides>28</Slides>
  <Notes>28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3" baseType="lpstr">
      <vt:lpstr>Libre Franklin</vt:lpstr>
      <vt:lpstr>Calibri</vt:lpstr>
      <vt:lpstr>Arial</vt:lpstr>
      <vt:lpstr>Franklin Gothic</vt:lpstr>
      <vt:lpstr>Personalizado</vt:lpstr>
      <vt:lpstr>Fundamentos de UX Design</vt:lpstr>
      <vt:lpstr>Agenda</vt:lpstr>
      <vt:lpstr>O que é a norma ISO 9241</vt:lpstr>
      <vt:lpstr>O que é a norma ISO 9241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Usabilidade: Definições e Conceitos  (ISO 9241-11:2018)</vt:lpstr>
      <vt:lpstr>Usabilidade: Definições e Conceitos  (ISO 9241-11:2018)</vt:lpstr>
      <vt:lpstr>Processos de Design Centrado no Ser Humano  (ISO 9241-210:2019)</vt:lpstr>
      <vt:lpstr>Processos de Design Centrado no Ser Humano  (ISO 9241-210:2019)</vt:lpstr>
      <vt:lpstr>Princípios de Diálogo Humano-Computador  (ISO 9241-110:2020)</vt:lpstr>
      <vt:lpstr>Princípios de Diálogo Humano-Computador  (ISO 9241-110:2020)</vt:lpstr>
      <vt:lpstr>Princípios de Diálogo Humano-Computador  (ISO 9241-110:2020)</vt:lpstr>
      <vt:lpstr>Princípios de Apresentação da Informação  (ISO 9241-112:2022)</vt:lpstr>
      <vt:lpstr>Princípios de Apresentação da Informação  (ISO 9241-112:2022)</vt:lpstr>
      <vt:lpstr>Princípios de Apresentação da Informação  (ISO 9241-112:2022)</vt:lpstr>
      <vt:lpstr>Princípios de Apresentação da Informação  (ISO 9241-112:2022)</vt:lpstr>
      <vt:lpstr>Princípios de Apresentação da Informação  (ISO 9241-112:2022)</vt:lpstr>
      <vt:lpstr>Métodos de Avaliação  (Baseados na ISO 9241-11)</vt:lpstr>
      <vt:lpstr>Métodos de Avaliação  (Baseados na ISO 9241-11)</vt:lpstr>
      <vt:lpstr>Métodos de Avaliação  (Baseados na ISO 9241-11)</vt:lpstr>
      <vt:lpstr>Métodos de Avaliação  (Baseados na ISO 9241-11)</vt:lpstr>
      <vt:lpstr>Métodos de Avaliação  (Baseados na ISO 9241-11)</vt:lpstr>
      <vt:lpstr>O que é a norma ISO 9241</vt:lpstr>
      <vt:lpstr>Obrigado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Emmanoel Monteiro de Sousa Junior</dc:creator>
  <cp:lastModifiedBy>Emmanoel Monteiro</cp:lastModifiedBy>
  <cp:revision>7</cp:revision>
  <dcterms:created xsi:type="dcterms:W3CDTF">2024-11-06T17:53:21Z</dcterms:created>
  <dcterms:modified xsi:type="dcterms:W3CDTF">2025-08-11T17:34:44Z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