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80" r:id="rId15"/>
  </p:sldIdLst>
  <p:sldSz cx="12192000" cy="6858000"/>
  <p:notesSz cx="6858000" cy="9144000"/>
  <p:embeddedFontLst>
    <p:embeddedFont>
      <p:font typeface="Franklin Gothic" panose="020B0604020202020204" charset="0"/>
      <p:bold r:id="rId17"/>
    </p:embeddedFont>
    <p:embeddedFont>
      <p:font typeface="Libre Franklin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ij+skMm+Ik5HJLd0abJ7iKuqpW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>
          <a:extLst>
            <a:ext uri="{FF2B5EF4-FFF2-40B4-BE49-F238E27FC236}">
              <a16:creationId xmlns:a16="http://schemas.microsoft.com/office/drawing/2014/main" id="{C2BFDADB-A269-AB1C-4BE0-8C7AB987C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>
            <a:extLst>
              <a:ext uri="{FF2B5EF4-FFF2-40B4-BE49-F238E27FC236}">
                <a16:creationId xmlns:a16="http://schemas.microsoft.com/office/drawing/2014/main" id="{873D4601-77B1-1496-7B08-6F9BC77DBA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3:notes">
            <a:extLst>
              <a:ext uri="{FF2B5EF4-FFF2-40B4-BE49-F238E27FC236}">
                <a16:creationId xmlns:a16="http://schemas.microsoft.com/office/drawing/2014/main" id="{48A64246-02D2-39D8-BDF7-209792366C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:notes">
            <a:extLst>
              <a:ext uri="{FF2B5EF4-FFF2-40B4-BE49-F238E27FC236}">
                <a16:creationId xmlns:a16="http://schemas.microsoft.com/office/drawing/2014/main" id="{B086EDDD-02C7-4848-82DB-33E18EC7B03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5301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>
          <a:extLst>
            <a:ext uri="{FF2B5EF4-FFF2-40B4-BE49-F238E27FC236}">
              <a16:creationId xmlns:a16="http://schemas.microsoft.com/office/drawing/2014/main" id="{17DDD292-2EAE-B4EA-F89A-AF597DE70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>
            <a:extLst>
              <a:ext uri="{FF2B5EF4-FFF2-40B4-BE49-F238E27FC236}">
                <a16:creationId xmlns:a16="http://schemas.microsoft.com/office/drawing/2014/main" id="{0C407618-689F-E643-0A55-7F15DE94D5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3:notes">
            <a:extLst>
              <a:ext uri="{FF2B5EF4-FFF2-40B4-BE49-F238E27FC236}">
                <a16:creationId xmlns:a16="http://schemas.microsoft.com/office/drawing/2014/main" id="{91C66692-3CD5-E0F1-AC2E-14C688CA39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:notes">
            <a:extLst>
              <a:ext uri="{FF2B5EF4-FFF2-40B4-BE49-F238E27FC236}">
                <a16:creationId xmlns:a16="http://schemas.microsoft.com/office/drawing/2014/main" id="{C63ACA52-F81D-0D08-54BF-E9B47206E69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7048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>
          <a:extLst>
            <a:ext uri="{FF2B5EF4-FFF2-40B4-BE49-F238E27FC236}">
              <a16:creationId xmlns:a16="http://schemas.microsoft.com/office/drawing/2014/main" id="{DB277603-D0DB-A3B4-9D3B-E9465EE9D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>
            <a:extLst>
              <a:ext uri="{FF2B5EF4-FFF2-40B4-BE49-F238E27FC236}">
                <a16:creationId xmlns:a16="http://schemas.microsoft.com/office/drawing/2014/main" id="{A41A64B2-8A15-70F0-6181-4EE30C04E2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3:notes">
            <a:extLst>
              <a:ext uri="{FF2B5EF4-FFF2-40B4-BE49-F238E27FC236}">
                <a16:creationId xmlns:a16="http://schemas.microsoft.com/office/drawing/2014/main" id="{4C89075E-A083-3243-B7BA-D28D824CD5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:notes">
            <a:extLst>
              <a:ext uri="{FF2B5EF4-FFF2-40B4-BE49-F238E27FC236}">
                <a16:creationId xmlns:a16="http://schemas.microsoft.com/office/drawing/2014/main" id="{8D37DF8F-F656-5EA2-E5D1-BB4FC4007C2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8019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>
          <a:extLst>
            <a:ext uri="{FF2B5EF4-FFF2-40B4-BE49-F238E27FC236}">
              <a16:creationId xmlns:a16="http://schemas.microsoft.com/office/drawing/2014/main" id="{0D127DC3-D819-DABD-9D88-AEBB28862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>
            <a:extLst>
              <a:ext uri="{FF2B5EF4-FFF2-40B4-BE49-F238E27FC236}">
                <a16:creationId xmlns:a16="http://schemas.microsoft.com/office/drawing/2014/main" id="{D7891ED2-B5CC-4E7C-8934-94CB270760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3:notes">
            <a:extLst>
              <a:ext uri="{FF2B5EF4-FFF2-40B4-BE49-F238E27FC236}">
                <a16:creationId xmlns:a16="http://schemas.microsoft.com/office/drawing/2014/main" id="{79736555-BCA0-746B-BF38-64042AB91B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:notes">
            <a:extLst>
              <a:ext uri="{FF2B5EF4-FFF2-40B4-BE49-F238E27FC236}">
                <a16:creationId xmlns:a16="http://schemas.microsoft.com/office/drawing/2014/main" id="{55F57DC5-FB98-8709-124D-29D6EF175D1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87484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6" name="Google Shape;37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>
          <a:extLst>
            <a:ext uri="{FF2B5EF4-FFF2-40B4-BE49-F238E27FC236}">
              <a16:creationId xmlns:a16="http://schemas.microsoft.com/office/drawing/2014/main" id="{0CE09D0C-8EE3-4C09-4511-415429F59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>
            <a:extLst>
              <a:ext uri="{FF2B5EF4-FFF2-40B4-BE49-F238E27FC236}">
                <a16:creationId xmlns:a16="http://schemas.microsoft.com/office/drawing/2014/main" id="{BD90DD69-2F0C-6DAD-D0A4-FB068C6A77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3:notes">
            <a:extLst>
              <a:ext uri="{FF2B5EF4-FFF2-40B4-BE49-F238E27FC236}">
                <a16:creationId xmlns:a16="http://schemas.microsoft.com/office/drawing/2014/main" id="{0220DFA9-3B14-A67C-97EF-F33B583F19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:notes">
            <a:extLst>
              <a:ext uri="{FF2B5EF4-FFF2-40B4-BE49-F238E27FC236}">
                <a16:creationId xmlns:a16="http://schemas.microsoft.com/office/drawing/2014/main" id="{A2A76656-1551-F3A5-8442-9DD3998623E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4297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>
          <a:extLst>
            <a:ext uri="{FF2B5EF4-FFF2-40B4-BE49-F238E27FC236}">
              <a16:creationId xmlns:a16="http://schemas.microsoft.com/office/drawing/2014/main" id="{DE1B9D3F-239B-BCDA-064F-F85277B76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>
            <a:extLst>
              <a:ext uri="{FF2B5EF4-FFF2-40B4-BE49-F238E27FC236}">
                <a16:creationId xmlns:a16="http://schemas.microsoft.com/office/drawing/2014/main" id="{37DAC32C-2230-04BF-1F1B-9CB207B710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3:notes">
            <a:extLst>
              <a:ext uri="{FF2B5EF4-FFF2-40B4-BE49-F238E27FC236}">
                <a16:creationId xmlns:a16="http://schemas.microsoft.com/office/drawing/2014/main" id="{22E1FC6C-075D-6D53-AD36-91046D90FC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:notes">
            <a:extLst>
              <a:ext uri="{FF2B5EF4-FFF2-40B4-BE49-F238E27FC236}">
                <a16:creationId xmlns:a16="http://schemas.microsoft.com/office/drawing/2014/main" id="{9E817EBA-3737-80F1-F59E-081E9F0E3C3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032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>
          <a:extLst>
            <a:ext uri="{FF2B5EF4-FFF2-40B4-BE49-F238E27FC236}">
              <a16:creationId xmlns:a16="http://schemas.microsoft.com/office/drawing/2014/main" id="{83AF2F28-0C0D-CED9-4F29-907FDF288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>
            <a:extLst>
              <a:ext uri="{FF2B5EF4-FFF2-40B4-BE49-F238E27FC236}">
                <a16:creationId xmlns:a16="http://schemas.microsoft.com/office/drawing/2014/main" id="{B8F30EF6-3AB6-3BBF-6FEE-D082CB37E8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3:notes">
            <a:extLst>
              <a:ext uri="{FF2B5EF4-FFF2-40B4-BE49-F238E27FC236}">
                <a16:creationId xmlns:a16="http://schemas.microsoft.com/office/drawing/2014/main" id="{0D98071D-1BC3-2AEF-51E0-622931F1CD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:notes">
            <a:extLst>
              <a:ext uri="{FF2B5EF4-FFF2-40B4-BE49-F238E27FC236}">
                <a16:creationId xmlns:a16="http://schemas.microsoft.com/office/drawing/2014/main" id="{44AA2B8D-8E32-11B7-386E-367D61311EC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3012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>
          <a:extLst>
            <a:ext uri="{FF2B5EF4-FFF2-40B4-BE49-F238E27FC236}">
              <a16:creationId xmlns:a16="http://schemas.microsoft.com/office/drawing/2014/main" id="{02E79544-A17F-4147-6F51-673C7451B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>
            <a:extLst>
              <a:ext uri="{FF2B5EF4-FFF2-40B4-BE49-F238E27FC236}">
                <a16:creationId xmlns:a16="http://schemas.microsoft.com/office/drawing/2014/main" id="{55D9D39B-126D-9AFE-FA3C-13EC9F841C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3:notes">
            <a:extLst>
              <a:ext uri="{FF2B5EF4-FFF2-40B4-BE49-F238E27FC236}">
                <a16:creationId xmlns:a16="http://schemas.microsoft.com/office/drawing/2014/main" id="{EB69EA1A-D7BF-4761-B12C-5BEECC1BF0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:notes">
            <a:extLst>
              <a:ext uri="{FF2B5EF4-FFF2-40B4-BE49-F238E27FC236}">
                <a16:creationId xmlns:a16="http://schemas.microsoft.com/office/drawing/2014/main" id="{4D75015A-7235-5341-0F14-AADBA08AA31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4446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>
          <a:extLst>
            <a:ext uri="{FF2B5EF4-FFF2-40B4-BE49-F238E27FC236}">
              <a16:creationId xmlns:a16="http://schemas.microsoft.com/office/drawing/2014/main" id="{C31816DE-5500-FD38-6B2F-48E018260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>
            <a:extLst>
              <a:ext uri="{FF2B5EF4-FFF2-40B4-BE49-F238E27FC236}">
                <a16:creationId xmlns:a16="http://schemas.microsoft.com/office/drawing/2014/main" id="{39F1095B-5E93-4EED-D6DD-DF1CBE68C2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3:notes">
            <a:extLst>
              <a:ext uri="{FF2B5EF4-FFF2-40B4-BE49-F238E27FC236}">
                <a16:creationId xmlns:a16="http://schemas.microsoft.com/office/drawing/2014/main" id="{F56C6A9B-11FC-18C7-B5F3-D10584DC36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:notes">
            <a:extLst>
              <a:ext uri="{FF2B5EF4-FFF2-40B4-BE49-F238E27FC236}">
                <a16:creationId xmlns:a16="http://schemas.microsoft.com/office/drawing/2014/main" id="{D2ECB102-E76D-49DE-CFFC-24E8B3A483B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2649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>
          <a:extLst>
            <a:ext uri="{FF2B5EF4-FFF2-40B4-BE49-F238E27FC236}">
              <a16:creationId xmlns:a16="http://schemas.microsoft.com/office/drawing/2014/main" id="{8A272785-A7AE-7B5D-BA37-30F7997B6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>
            <a:extLst>
              <a:ext uri="{FF2B5EF4-FFF2-40B4-BE49-F238E27FC236}">
                <a16:creationId xmlns:a16="http://schemas.microsoft.com/office/drawing/2014/main" id="{3AEAB074-2EB4-DDD6-5B31-3D8A8174FF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3:notes">
            <a:extLst>
              <a:ext uri="{FF2B5EF4-FFF2-40B4-BE49-F238E27FC236}">
                <a16:creationId xmlns:a16="http://schemas.microsoft.com/office/drawing/2014/main" id="{6AA309E9-25BF-0723-B2CF-38021900DA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:notes">
            <a:extLst>
              <a:ext uri="{FF2B5EF4-FFF2-40B4-BE49-F238E27FC236}">
                <a16:creationId xmlns:a16="http://schemas.microsoft.com/office/drawing/2014/main" id="{4FC9E2D7-689A-8407-D6B0-24DCA3D7B94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2180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1">
  <p:cSld name="Título 1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2"/>
          <p:cNvSpPr txBox="1"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6" name="Google Shape;16;p22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7" name="Google Shape;17;p22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" name="Google Shape;18;p22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22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cxnSp>
        <p:nvCxnSpPr>
          <p:cNvPr id="20" name="Google Shape;20;p22"/>
          <p:cNvCxnSpPr/>
          <p:nvPr/>
        </p:nvCxnSpPr>
        <p:spPr>
          <a:xfrm>
            <a:off x="6309360" y="39502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 ">
  <p:cSld name="Título e Conteúdo ">
    <p:bg>
      <p:bgPr>
        <a:solidFill>
          <a:schemeClr val="l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31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92" name="Google Shape;92;p31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3" name="Google Shape;93;p31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4" name="Google Shape;94;p31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5" name="Google Shape;95;p31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6" name="Google Shape;96;p31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97" name="Google Shape;97;p31"/>
          <p:cNvSpPr txBox="1">
            <a:spLocks noGrp="1"/>
          </p:cNvSpPr>
          <p:nvPr>
            <p:ph type="title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98" name="Google Shape;98;p31"/>
          <p:cNvCxnSpPr/>
          <p:nvPr/>
        </p:nvCxnSpPr>
        <p:spPr>
          <a:xfrm>
            <a:off x="6347460" y="6313170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9" name="Google Shape;99;p31"/>
          <p:cNvSpPr txBox="1">
            <a:spLocks noGrp="1"/>
          </p:cNvSpPr>
          <p:nvPr>
            <p:ph type="body" idx="1"/>
          </p:nvPr>
        </p:nvSpPr>
        <p:spPr>
          <a:xfrm>
            <a:off x="603885" y="457201"/>
            <a:ext cx="5198269" cy="230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43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AutoNum type="arabicPeriod"/>
              <a:defRPr sz="2000"/>
            </a:lvl1pPr>
            <a:lvl2pPr marL="914400" lvl="1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AutoNum type="alphaLcPeriod"/>
              <a:defRPr sz="2000"/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AutoNum type="arabicParenR"/>
              <a:defRPr sz="2000"/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None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AutoNum type="arabicPeriod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31"/>
          <p:cNvSpPr txBox="1">
            <a:spLocks noGrp="1"/>
          </p:cNvSpPr>
          <p:nvPr>
            <p:ph type="body" idx="2"/>
          </p:nvPr>
        </p:nvSpPr>
        <p:spPr>
          <a:xfrm>
            <a:off x="594360" y="2810595"/>
            <a:ext cx="5198269" cy="3319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31"/>
          <p:cNvSpPr txBox="1">
            <a:spLocks noGrp="1"/>
          </p:cNvSpPr>
          <p:nvPr>
            <p:ph type="sldNum" idx="12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02" name="Google Shape;102;p31"/>
          <p:cNvSpPr txBox="1">
            <a:spLocks noGrp="1"/>
          </p:cNvSpPr>
          <p:nvPr>
            <p:ph type="dt" idx="10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e imagem do título">
  <p:cSld name="Conteúdo e imagem do título"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2"/>
          <p:cNvSpPr txBox="1"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2"/>
          <p:cNvSpPr txBox="1">
            <a:spLocks noGrp="1"/>
          </p:cNvSpPr>
          <p:nvPr>
            <p:ph type="body" idx="1"/>
          </p:nvPr>
        </p:nvSpPr>
        <p:spPr>
          <a:xfrm>
            <a:off x="594360" y="3279579"/>
            <a:ext cx="5044440" cy="299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60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06" name="Google Shape;106;p32"/>
          <p:cNvCxnSpPr/>
          <p:nvPr/>
        </p:nvCxnSpPr>
        <p:spPr>
          <a:xfrm>
            <a:off x="594360" y="299745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7" name="Google Shape;107;p32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118225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32"/>
          <p:cNvSpPr txBox="1">
            <a:spLocks noGrp="1"/>
          </p:cNvSpPr>
          <p:nvPr>
            <p:ph type="sldNum" idx="12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09" name="Google Shape;109;p32"/>
          <p:cNvSpPr txBox="1">
            <a:spLocks noGrp="1"/>
          </p:cNvSpPr>
          <p:nvPr>
            <p:ph type="dt" idx="10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e tabela do título">
  <p:cSld name="Conteúdo e tabela do título"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33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2" name="Google Shape;112;p33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3" name="Google Shape;113;p33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4" name="Google Shape;114;p33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5" name="Google Shape;115;p33"/>
          <p:cNvSpPr txBox="1"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6" name="Google Shape;116;p33"/>
          <p:cNvCxnSpPr/>
          <p:nvPr/>
        </p:nvCxnSpPr>
        <p:spPr>
          <a:xfrm>
            <a:off x="3670935" y="6313170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7" name="Google Shape;117;p33"/>
          <p:cNvSpPr txBox="1">
            <a:spLocks noGrp="1"/>
          </p:cNvSpPr>
          <p:nvPr>
            <p:ph type="body" idx="1"/>
          </p:nvPr>
        </p:nvSpPr>
        <p:spPr>
          <a:xfrm>
            <a:off x="603885" y="584005"/>
            <a:ext cx="2825115" cy="3999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43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marL="1371600" lvl="2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marL="2286000" lvl="4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33"/>
          <p:cNvSpPr txBox="1">
            <a:spLocks noGrp="1"/>
          </p:cNvSpPr>
          <p:nvPr>
            <p:ph type="body" idx="2"/>
          </p:nvPr>
        </p:nvSpPr>
        <p:spPr>
          <a:xfrm>
            <a:off x="3670934" y="584005"/>
            <a:ext cx="7926705" cy="3999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33"/>
          <p:cNvSpPr txBox="1">
            <a:spLocks noGrp="1"/>
          </p:cNvSpPr>
          <p:nvPr>
            <p:ph type="sldNum" idx="12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20" name="Google Shape;120;p33"/>
          <p:cNvSpPr txBox="1">
            <a:spLocks noGrp="1"/>
          </p:cNvSpPr>
          <p:nvPr>
            <p:ph type="dt" idx="10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ela 2">
  <p:cSld name="Tabela 2"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4"/>
          <p:cNvSpPr txBox="1"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34"/>
          <p:cNvSpPr txBox="1">
            <a:spLocks noGrp="1"/>
          </p:cNvSpPr>
          <p:nvPr>
            <p:ph type="sldNum" idx="12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24" name="Google Shape;124;p34"/>
          <p:cNvSpPr txBox="1">
            <a:spLocks noGrp="1"/>
          </p:cNvSpPr>
          <p:nvPr>
            <p:ph type="dt" idx="10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5" name="Google Shape;125;p34"/>
          <p:cNvCxnSpPr/>
          <p:nvPr/>
        </p:nvCxnSpPr>
        <p:spPr>
          <a:xfrm>
            <a:off x="594360" y="2148840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1">
  <p:cSld name="Agenda 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23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3" name="Google Shape;23;p23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4" name="Google Shape;24;p23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5" name="Google Shape;25;p23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23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23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23"/>
          <p:cNvSpPr txBox="1"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body" idx="1"/>
          </p:nvPr>
        </p:nvSpPr>
        <p:spPr>
          <a:xfrm>
            <a:off x="594359" y="2281918"/>
            <a:ext cx="6787747" cy="3708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600" rIns="0" bIns="0" anchor="t" anchorCtr="0">
            <a:normAutofit/>
          </a:bodyPr>
          <a:lstStyle>
            <a:lvl1pPr marL="457200" lvl="0" indent="-381000" algn="l">
              <a:lnSpc>
                <a:spcPct val="80000"/>
              </a:lnSpc>
              <a:spcBef>
                <a:spcPts val="2200"/>
              </a:spcBef>
              <a:spcAft>
                <a:spcPts val="0"/>
              </a:spcAft>
              <a:buClr>
                <a:srgbClr val="5D7C3F"/>
              </a:buClr>
              <a:buSzPts val="2400"/>
              <a:buFont typeface="Arial"/>
              <a:buChar char="•"/>
              <a:defRPr sz="2400" b="1" i="0">
                <a:solidFill>
                  <a:srgbClr val="5D7C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sldNum" idx="12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dt" idx="10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2" name="Google Shape;32;p23"/>
          <p:cNvCxnSpPr/>
          <p:nvPr/>
        </p:nvCxnSpPr>
        <p:spPr>
          <a:xfrm>
            <a:off x="594360" y="2148840"/>
            <a:ext cx="2130552" cy="0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Dois Conteúdos">
  <p:cSld name="Título e Dois Conteúdos"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24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5" name="Google Shape;35;p2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6" name="Google Shape;36;p2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7" name="Google Shape;37;p2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38" name="Google Shape;38;p24"/>
          <p:cNvSpPr txBox="1"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9" name="Google Shape;39;p24"/>
          <p:cNvCxnSpPr/>
          <p:nvPr/>
        </p:nvCxnSpPr>
        <p:spPr>
          <a:xfrm>
            <a:off x="594360" y="2148840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" name="Google Shape;40;p24"/>
          <p:cNvSpPr txBox="1">
            <a:spLocks noGrp="1"/>
          </p:cNvSpPr>
          <p:nvPr>
            <p:ph type="body" idx="1"/>
          </p:nvPr>
        </p:nvSpPr>
        <p:spPr>
          <a:xfrm>
            <a:off x="595523" y="2676525"/>
            <a:ext cx="5746750" cy="3597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body" idx="2"/>
          </p:nvPr>
        </p:nvSpPr>
        <p:spPr>
          <a:xfrm>
            <a:off x="7620000" y="2676525"/>
            <a:ext cx="3947160" cy="3597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1pPr>
            <a:lvl2pPr marL="914400" lvl="1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dt" idx="10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sldNum" idx="12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3">
  <p:cSld name="Título 3">
    <p:bg>
      <p:bgPr>
        <a:solidFill>
          <a:schemeClr val="l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6" name="Google Shape;46;p25"/>
          <p:cNvGrpSpPr/>
          <p:nvPr/>
        </p:nvGrpSpPr>
        <p:grpSpPr>
          <a:xfrm rot="10800000">
            <a:off x="6092752" y="0"/>
            <a:ext cx="6099248" cy="6099248"/>
            <a:chOff x="0" y="12289"/>
            <a:chExt cx="3550" cy="3551"/>
          </a:xfrm>
        </p:grpSpPr>
        <p:sp>
          <p:nvSpPr>
            <p:cNvPr id="47" name="Google Shape;47;p2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8" name="Google Shape;48;p2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9" name="Google Shape;49;p2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50" name="Google Shape;50;p25"/>
          <p:cNvSpPr txBox="1">
            <a:spLocks noGrp="1"/>
          </p:cNvSpPr>
          <p:nvPr>
            <p:ph type="body" idx="1"/>
          </p:nvPr>
        </p:nvSpPr>
        <p:spPr>
          <a:xfrm>
            <a:off x="594360" y="4549552"/>
            <a:ext cx="5486400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2400"/>
              <a:buNone/>
              <a:defRPr sz="2400" b="1" i="0">
                <a:solidFill>
                  <a:srgbClr val="5D7C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51" name="Google Shape;51;p25"/>
          <p:cNvCxnSpPr/>
          <p:nvPr/>
        </p:nvCxnSpPr>
        <p:spPr>
          <a:xfrm>
            <a:off x="594360" y="39502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da seção">
  <p:cSld name="Título da seção">
    <p:bg>
      <p:bgPr>
        <a:solidFill>
          <a:schemeClr val="accent3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6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80543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26"/>
          <p:cNvSpPr txBox="1">
            <a:spLocks noGrp="1"/>
          </p:cNvSpPr>
          <p:nvPr>
            <p:ph type="title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ranklin Gothic"/>
              <a:buNone/>
              <a:defRPr sz="60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6"/>
          <p:cNvSpPr/>
          <p:nvPr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2">
  <p:cSld name="Título 2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7"/>
          <p:cNvSpPr txBox="1"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7"/>
          <p:cNvSpPr>
            <a:spLocks noGrp="1"/>
          </p:cNvSpPr>
          <p:nvPr>
            <p:ph type="pic" idx="2"/>
          </p:nvPr>
        </p:nvSpPr>
        <p:spPr>
          <a:xfrm>
            <a:off x="0" y="-11113"/>
            <a:ext cx="5791200" cy="6880226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27"/>
          <p:cNvSpPr txBox="1">
            <a:spLocks noGrp="1"/>
          </p:cNvSpPr>
          <p:nvPr>
            <p:ph type="body" idx="1"/>
          </p:nvPr>
        </p:nvSpPr>
        <p:spPr>
          <a:xfrm>
            <a:off x="6299835" y="4568602"/>
            <a:ext cx="5486400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2400"/>
              <a:buNone/>
              <a:defRPr sz="2400" b="1" i="0">
                <a:solidFill>
                  <a:srgbClr val="5D7C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0" name="Google Shape;60;p27"/>
          <p:cNvCxnSpPr/>
          <p:nvPr/>
        </p:nvCxnSpPr>
        <p:spPr>
          <a:xfrm>
            <a:off x="6309360" y="39502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umo 2">
  <p:cSld name="Resumo 2"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28"/>
          <p:cNvCxnSpPr/>
          <p:nvPr/>
        </p:nvCxnSpPr>
        <p:spPr>
          <a:xfrm>
            <a:off x="594360" y="2148840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63" name="Google Shape;63;p2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64" name="Google Shape;64;p2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5" name="Google Shape;65;p2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6" name="Google Shape;66;p2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7" name="Google Shape;67;p28"/>
          <p:cNvSpPr txBox="1"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8"/>
          <p:cNvSpPr txBox="1">
            <a:spLocks noGrp="1"/>
          </p:cNvSpPr>
          <p:nvPr>
            <p:ph type="body" idx="1"/>
          </p:nvPr>
        </p:nvSpPr>
        <p:spPr>
          <a:xfrm>
            <a:off x="3657600" y="2282008"/>
            <a:ext cx="7810500" cy="369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600" rIns="0" bIns="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1pPr>
            <a:lvl2pPr marL="914400" lvl="1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8"/>
          <p:cNvSpPr txBox="1">
            <a:spLocks noGrp="1"/>
          </p:cNvSpPr>
          <p:nvPr>
            <p:ph type="sldNum" idx="12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dt" idx="10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">
  <p:cSld name="Título"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9"/>
          <p:cNvSpPr txBox="1"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3" name="Google Shape;73;p29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74" name="Google Shape;74;p2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75" name="Google Shape;75;p2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76" name="Google Shape;76;p2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cxnSp>
        <p:nvCxnSpPr>
          <p:cNvPr id="77" name="Google Shape;77;p29"/>
          <p:cNvCxnSpPr/>
          <p:nvPr/>
        </p:nvCxnSpPr>
        <p:spPr>
          <a:xfrm>
            <a:off x="6309360" y="39502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8" name="Google Shape;78;p29"/>
          <p:cNvSpPr txBox="1">
            <a:spLocks noGrp="1"/>
          </p:cNvSpPr>
          <p:nvPr>
            <p:ph type="body" idx="1"/>
          </p:nvPr>
        </p:nvSpPr>
        <p:spPr>
          <a:xfrm>
            <a:off x="6309905" y="4549552"/>
            <a:ext cx="5486400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2400"/>
              <a:buNone/>
              <a:defRPr sz="2400" b="1" i="0">
                <a:solidFill>
                  <a:srgbClr val="5D7C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Dois Conteúdos 2">
  <p:cSld name="Título e Dois Conteúdos 2">
    <p:bg>
      <p:bgPr>
        <a:solidFill>
          <a:schemeClr val="l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30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81" name="Google Shape;81;p30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2" name="Google Shape;82;p30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3" name="Google Shape;83;p30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84" name="Google Shape;84;p30"/>
          <p:cNvSpPr txBox="1"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0"/>
          <p:cNvSpPr txBox="1">
            <a:spLocks noGrp="1"/>
          </p:cNvSpPr>
          <p:nvPr>
            <p:ph type="body" idx="1"/>
          </p:nvPr>
        </p:nvSpPr>
        <p:spPr>
          <a:xfrm>
            <a:off x="594360" y="2676525"/>
            <a:ext cx="4490827" cy="3597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30"/>
          <p:cNvSpPr txBox="1">
            <a:spLocks noGrp="1"/>
          </p:cNvSpPr>
          <p:nvPr>
            <p:ph type="body" idx="2"/>
          </p:nvPr>
        </p:nvSpPr>
        <p:spPr>
          <a:xfrm>
            <a:off x="5881898" y="2676525"/>
            <a:ext cx="4490827" cy="3597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30"/>
          <p:cNvSpPr txBox="1">
            <a:spLocks noGrp="1"/>
          </p:cNvSpPr>
          <p:nvPr>
            <p:ph type="sldNum" idx="12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88" name="Google Shape;88;p30"/>
          <p:cNvSpPr txBox="1">
            <a:spLocks noGrp="1"/>
          </p:cNvSpPr>
          <p:nvPr>
            <p:ph type="dt" idx="10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9" name="Google Shape;89;p30"/>
          <p:cNvCxnSpPr/>
          <p:nvPr/>
        </p:nvCxnSpPr>
        <p:spPr>
          <a:xfrm>
            <a:off x="594360" y="2148840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sldNum" idx="12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"/>
          <p:cNvSpPr txBox="1">
            <a:spLocks noGrp="1"/>
          </p:cNvSpPr>
          <p:nvPr>
            <p:ph type="ctrTitle"/>
          </p:nvPr>
        </p:nvSpPr>
        <p:spPr>
          <a:xfrm>
            <a:off x="6564735" y="1905249"/>
            <a:ext cx="5295169" cy="1690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anklin Gothic"/>
              <a:buNone/>
            </a:pPr>
            <a:r>
              <a:rPr lang="pt-BR" sz="3200" b="1" i="0" u="none" strike="noStrike" cap="none" dirty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Introdução a UX Design</a:t>
            </a:r>
            <a:endParaRPr dirty="0"/>
          </a:p>
        </p:txBody>
      </p:sp>
      <p:pic>
        <p:nvPicPr>
          <p:cNvPr id="132" name="Google Shape;132;p1" descr="Comunicado | UNINASSAU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38273" y="2160743"/>
            <a:ext cx="3464841" cy="135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"/>
          <p:cNvSpPr txBox="1"/>
          <p:nvPr/>
        </p:nvSpPr>
        <p:spPr>
          <a:xfrm>
            <a:off x="6303114" y="4169744"/>
            <a:ext cx="504951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Prof. MSc</a:t>
            </a:r>
            <a:r>
              <a:rPr lang="pt-BR" sz="18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 </a:t>
            </a:r>
            <a:r>
              <a:rPr lang="pt-BR"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 Monteiro S. Junior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7C23B320-AE2C-B961-B718-3A975C1DF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">
            <a:extLst>
              <a:ext uri="{FF2B5EF4-FFF2-40B4-BE49-F238E27FC236}">
                <a16:creationId xmlns:a16="http://schemas.microsoft.com/office/drawing/2014/main" id="{48217A49-1C99-CE29-4EBC-FC3AD4103B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buClr>
                <a:srgbClr val="214A51"/>
              </a:buClr>
              <a:buSzPts val="4000"/>
            </a:pPr>
            <a:r>
              <a:rPr lang="pt-BR" sz="4000" dirty="0"/>
              <a:t>Percepções erradas de um UX Designer</a:t>
            </a:r>
            <a:endParaRPr dirty="0"/>
          </a:p>
        </p:txBody>
      </p:sp>
      <p:sp>
        <p:nvSpPr>
          <p:cNvPr id="151" name="Google Shape;151;p3">
            <a:extLst>
              <a:ext uri="{FF2B5EF4-FFF2-40B4-BE49-F238E27FC236}">
                <a16:creationId xmlns:a16="http://schemas.microsoft.com/office/drawing/2014/main" id="{FC763BC5-19E1-CF1C-9EFC-93EDBBFDB12C}"/>
              </a:ext>
            </a:extLst>
          </p:cNvPr>
          <p:cNvSpPr txBox="1"/>
          <p:nvPr/>
        </p:nvSpPr>
        <p:spPr>
          <a:xfrm>
            <a:off x="484177" y="2296497"/>
            <a:ext cx="9619193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</a:rPr>
              <a:t>3</a:t>
            </a:r>
            <a:r>
              <a:rPr lang="pt-BR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Design é apenas usado para por um website/app bonito</a:t>
            </a:r>
            <a:r>
              <a:rPr lang="pt-B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A parte visual de qualquer design (normalmente a responsabilidade de UI Designer) é uma pequena parte do processo completo de design. Todos nós gostamos de um website esteticamente agradável (e de facto melhora a experiência percebida do utilizador, segundo o </a:t>
            </a:r>
            <a:r>
              <a:rPr lang="pt-BR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Aesthetic-Usability</a:t>
            </a:r>
            <a:r>
              <a:rPr lang="pt-B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Effect</a:t>
            </a:r>
            <a:r>
              <a:rPr lang="pt-B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mas primeiro é necessário ser funcional e resolver os problemas dos utilizadores.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1800" dirty="0">
              <a:solidFill>
                <a:schemeClr val="dk1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</a:rPr>
              <a:t>4. </a:t>
            </a:r>
            <a:r>
              <a:rPr lang="pt-BR" sz="1800" b="1" dirty="0">
                <a:solidFill>
                  <a:schemeClr val="dk1"/>
                </a:solidFill>
              </a:rPr>
              <a:t>Os UX designers trabalham sozinhos. </a:t>
            </a:r>
            <a:r>
              <a:rPr lang="pt-BR" sz="1800" dirty="0">
                <a:solidFill>
                  <a:schemeClr val="dk1"/>
                </a:solidFill>
              </a:rPr>
              <a:t>Colaboração é uma parte super importante do processo de design. UX Designers têm que trabalhar com stakeholders, utilizadores, </a:t>
            </a:r>
            <a:r>
              <a:rPr lang="pt-BR" sz="1800" dirty="0" err="1">
                <a:solidFill>
                  <a:schemeClr val="dk1"/>
                </a:solidFill>
              </a:rPr>
              <a:t>developers</a:t>
            </a:r>
            <a:r>
              <a:rPr lang="pt-BR" sz="1800" dirty="0">
                <a:solidFill>
                  <a:schemeClr val="dk1"/>
                </a:solidFill>
              </a:rPr>
              <a:t> e UI Designers todos os dias, para garantir que todos estão alinhados relativamente à estratégia e produto a ser desenvolvido. Trabalhar com pessoas de diferentes backgrounds e especialidades em fases diferentes do processo previne erros e poupa tempo no processo.</a:t>
            </a: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3" name="Google Shape;141;p2" descr="Comunicado | UNINASSAU">
            <a:extLst>
              <a:ext uri="{FF2B5EF4-FFF2-40B4-BE49-F238E27FC236}">
                <a16:creationId xmlns:a16="http://schemas.microsoft.com/office/drawing/2014/main" id="{B21AE2B5-B401-134D-483B-2FF7008A671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6927" y="6154775"/>
            <a:ext cx="1471690" cy="57653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2;p2">
            <a:extLst>
              <a:ext uri="{FF2B5EF4-FFF2-40B4-BE49-F238E27FC236}">
                <a16:creationId xmlns:a16="http://schemas.microsoft.com/office/drawing/2014/main" id="{A1A4F044-1DD2-01EA-5862-21C7B5EA2C96}"/>
              </a:ext>
            </a:extLst>
          </p:cNvPr>
          <p:cNvSpPr txBox="1"/>
          <p:nvPr/>
        </p:nvSpPr>
        <p:spPr>
          <a:xfrm>
            <a:off x="9848538" y="6300183"/>
            <a:ext cx="2343462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Prof. </a:t>
            </a:r>
            <a:r>
              <a:rPr lang="pt-BR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MSc</a:t>
            </a: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 </a:t>
            </a:r>
            <a:r>
              <a:rPr lang="pt-BR" sz="1100" i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 Monteiro</a:t>
            </a:r>
            <a:b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emmanoeljr@gmail.com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340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98E664E2-C062-F15F-61EA-05A95DD67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">
            <a:extLst>
              <a:ext uri="{FF2B5EF4-FFF2-40B4-BE49-F238E27FC236}">
                <a16:creationId xmlns:a16="http://schemas.microsoft.com/office/drawing/2014/main" id="{0078CCE0-5545-4A39-6B53-0AF0B2A71E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buClr>
                <a:srgbClr val="214A51"/>
              </a:buClr>
              <a:buSzPts val="4000"/>
            </a:pPr>
            <a:r>
              <a:rPr lang="pt-BR" sz="4000" dirty="0"/>
              <a:t>Importância da colaboração</a:t>
            </a:r>
            <a:endParaRPr dirty="0"/>
          </a:p>
        </p:txBody>
      </p:sp>
      <p:sp>
        <p:nvSpPr>
          <p:cNvPr id="151" name="Google Shape;151;p3">
            <a:extLst>
              <a:ext uri="{FF2B5EF4-FFF2-40B4-BE49-F238E27FC236}">
                <a16:creationId xmlns:a16="http://schemas.microsoft.com/office/drawing/2014/main" id="{1CC2E914-11EF-3830-8AC9-EA6CF8E7A38E}"/>
              </a:ext>
            </a:extLst>
          </p:cNvPr>
          <p:cNvSpPr txBox="1"/>
          <p:nvPr/>
        </p:nvSpPr>
        <p:spPr>
          <a:xfrm>
            <a:off x="484177" y="2296497"/>
            <a:ext cx="5901633" cy="3139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</a:rPr>
              <a:t>Colaboração é uma componente super importante da área do UX Design. Trabalhar com pessoas de diferentes backgrounds aumenta a criatividade e inovação, que podem sem dúvida ajudar-te a vingar na indústria. 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1800" dirty="0">
              <a:solidFill>
                <a:schemeClr val="dk1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</a:rPr>
              <a:t>Ser o UX Designer também envolve colaborar com programadores e outros membros da equipa para chegares a um objetivo comum. É importante estarem todos na mesma página para garantir que os designs criados são de facto concretizáveis.</a:t>
            </a: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3" name="Google Shape;141;p2" descr="Comunicado | UNINASSAU">
            <a:extLst>
              <a:ext uri="{FF2B5EF4-FFF2-40B4-BE49-F238E27FC236}">
                <a16:creationId xmlns:a16="http://schemas.microsoft.com/office/drawing/2014/main" id="{EB5A8756-417C-90CA-F313-C4006C7E200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6927" y="6154775"/>
            <a:ext cx="1471690" cy="57653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2;p2">
            <a:extLst>
              <a:ext uri="{FF2B5EF4-FFF2-40B4-BE49-F238E27FC236}">
                <a16:creationId xmlns:a16="http://schemas.microsoft.com/office/drawing/2014/main" id="{A80FC456-D854-F9AC-DD0C-51953DFC1C20}"/>
              </a:ext>
            </a:extLst>
          </p:cNvPr>
          <p:cNvSpPr txBox="1"/>
          <p:nvPr/>
        </p:nvSpPr>
        <p:spPr>
          <a:xfrm>
            <a:off x="9848538" y="6300183"/>
            <a:ext cx="2343462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Prof. </a:t>
            </a:r>
            <a:r>
              <a:rPr lang="pt-BR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MSc</a:t>
            </a: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 </a:t>
            </a:r>
            <a:r>
              <a:rPr lang="pt-BR" sz="1100" i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 Monteiro</a:t>
            </a:r>
            <a:b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emmanoeljr@gmail.com</a:t>
            </a:r>
            <a:endParaRPr dirty="0"/>
          </a:p>
        </p:txBody>
      </p:sp>
      <p:pic>
        <p:nvPicPr>
          <p:cNvPr id="6146" name="Picture 2" descr="3 bonnes raisons de se former à l'UX Design">
            <a:extLst>
              <a:ext uri="{FF2B5EF4-FFF2-40B4-BE49-F238E27FC236}">
                <a16:creationId xmlns:a16="http://schemas.microsoft.com/office/drawing/2014/main" id="{5AEE541B-C17A-718F-33E6-ECABEA309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997" y="2533690"/>
            <a:ext cx="4059550" cy="300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521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931D4E7D-478E-F193-911D-42AA8753C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">
            <a:extLst>
              <a:ext uri="{FF2B5EF4-FFF2-40B4-BE49-F238E27FC236}">
                <a16:creationId xmlns:a16="http://schemas.microsoft.com/office/drawing/2014/main" id="{75E390D8-D907-9186-B1D5-FA59A3A23E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buClr>
                <a:srgbClr val="214A51"/>
              </a:buClr>
              <a:buSzPts val="4000"/>
            </a:pPr>
            <a:r>
              <a:rPr lang="pt-BR" sz="4000" dirty="0"/>
              <a:t>Skills que te ajudam a ser um </a:t>
            </a:r>
            <a:br>
              <a:rPr lang="pt-BR" sz="4000" dirty="0"/>
            </a:br>
            <a:r>
              <a:rPr lang="pt-BR" sz="4000" dirty="0"/>
              <a:t>melhor UX Designer</a:t>
            </a:r>
            <a:endParaRPr dirty="0"/>
          </a:p>
        </p:txBody>
      </p:sp>
      <p:sp>
        <p:nvSpPr>
          <p:cNvPr id="151" name="Google Shape;151;p3">
            <a:extLst>
              <a:ext uri="{FF2B5EF4-FFF2-40B4-BE49-F238E27FC236}">
                <a16:creationId xmlns:a16="http://schemas.microsoft.com/office/drawing/2014/main" id="{434C3E16-0D51-9139-CC09-CAE66E5BD933}"/>
              </a:ext>
            </a:extLst>
          </p:cNvPr>
          <p:cNvSpPr txBox="1"/>
          <p:nvPr/>
        </p:nvSpPr>
        <p:spPr>
          <a:xfrm>
            <a:off x="484178" y="2296497"/>
            <a:ext cx="5287036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rgbClr val="002060"/>
                </a:solidFill>
              </a:rPr>
              <a:t>HARD SKILLS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1800" dirty="0">
              <a:solidFill>
                <a:schemeClr val="dk1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</a:rPr>
              <a:t>Saber determinados softwares e ferramentas, como se conduz e constrói um plano de entrevistas ou testes de validação com potenciais utilizadores são exemplos de hard skills muito valiosas na indústria.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1800" dirty="0">
              <a:solidFill>
                <a:schemeClr val="dk1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</a:rPr>
              <a:t>É o que te vai permitir arranjar o teu primeiro emprego na área. Quanto mais sabes, maior é o destaque quando comparando com outros juniores.</a:t>
            </a: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3" name="Google Shape;141;p2" descr="Comunicado | UNINASSAU">
            <a:extLst>
              <a:ext uri="{FF2B5EF4-FFF2-40B4-BE49-F238E27FC236}">
                <a16:creationId xmlns:a16="http://schemas.microsoft.com/office/drawing/2014/main" id="{51CDF40C-A3F9-3B96-CD14-7ADF8799F92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6927" y="6154775"/>
            <a:ext cx="1471690" cy="57653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2;p2">
            <a:extLst>
              <a:ext uri="{FF2B5EF4-FFF2-40B4-BE49-F238E27FC236}">
                <a16:creationId xmlns:a16="http://schemas.microsoft.com/office/drawing/2014/main" id="{9525E560-7223-8B87-F894-5D03B7D9E308}"/>
              </a:ext>
            </a:extLst>
          </p:cNvPr>
          <p:cNvSpPr txBox="1"/>
          <p:nvPr/>
        </p:nvSpPr>
        <p:spPr>
          <a:xfrm>
            <a:off x="9848538" y="6300183"/>
            <a:ext cx="2343462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Prof. </a:t>
            </a:r>
            <a:r>
              <a:rPr lang="pt-BR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MSc</a:t>
            </a: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 </a:t>
            </a:r>
            <a:r>
              <a:rPr lang="pt-BR" sz="1100" i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 Monteiro</a:t>
            </a:r>
            <a:b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emmanoeljr@gmail.com</a:t>
            </a:r>
            <a:endParaRPr dirty="0"/>
          </a:p>
        </p:txBody>
      </p:sp>
      <p:sp>
        <p:nvSpPr>
          <p:cNvPr id="2" name="Google Shape;151;p3">
            <a:extLst>
              <a:ext uri="{FF2B5EF4-FFF2-40B4-BE49-F238E27FC236}">
                <a16:creationId xmlns:a16="http://schemas.microsoft.com/office/drawing/2014/main" id="{C65FBDD0-4B5C-6478-B499-B79CF76458E9}"/>
              </a:ext>
            </a:extLst>
          </p:cNvPr>
          <p:cNvSpPr txBox="1"/>
          <p:nvPr/>
        </p:nvSpPr>
        <p:spPr>
          <a:xfrm>
            <a:off x="6096000" y="2070944"/>
            <a:ext cx="5287036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dk1"/>
                </a:solidFill>
              </a:rPr>
              <a:t>UX </a:t>
            </a:r>
            <a:r>
              <a:rPr lang="pt-BR" sz="1600" b="1" dirty="0" err="1">
                <a:solidFill>
                  <a:schemeClr val="dk1"/>
                </a:solidFill>
              </a:rPr>
              <a:t>Strategy</a:t>
            </a:r>
            <a:r>
              <a:rPr lang="pt-BR" sz="1600" b="1" dirty="0">
                <a:solidFill>
                  <a:schemeClr val="dk1"/>
                </a:solidFill>
              </a:rPr>
              <a:t> e Negócios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dk1"/>
                </a:solidFill>
              </a:rPr>
              <a:t>Psicologia e Comportamento Humano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dk1"/>
                </a:solidFill>
              </a:rPr>
              <a:t>Métodos de UX </a:t>
            </a:r>
            <a:r>
              <a:rPr lang="pt-BR" sz="1600" b="1" dirty="0" err="1">
                <a:solidFill>
                  <a:schemeClr val="dk1"/>
                </a:solidFill>
              </a:rPr>
              <a:t>Research</a:t>
            </a:r>
            <a:endParaRPr lang="pt-BR" sz="1600" b="1" dirty="0">
              <a:solidFill>
                <a:schemeClr val="dk1"/>
              </a:solidFill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 err="1">
                <a:solidFill>
                  <a:schemeClr val="dk1"/>
                </a:solidFill>
              </a:rPr>
              <a:t>Content</a:t>
            </a:r>
            <a:r>
              <a:rPr lang="pt-BR" sz="1600" dirty="0">
                <a:solidFill>
                  <a:schemeClr val="dk1"/>
                </a:solidFill>
              </a:rPr>
              <a:t> </a:t>
            </a:r>
            <a:r>
              <a:rPr lang="pt-BR" sz="1600" dirty="0" err="1">
                <a:solidFill>
                  <a:schemeClr val="dk1"/>
                </a:solidFill>
              </a:rPr>
              <a:t>Strategy</a:t>
            </a:r>
            <a:endParaRPr lang="pt-BR" sz="1600" dirty="0">
              <a:solidFill>
                <a:schemeClr val="dk1"/>
              </a:solidFill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dk1"/>
                </a:solidFill>
              </a:rPr>
              <a:t>Arquitetura de Informação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dk1"/>
                </a:solidFill>
              </a:rPr>
              <a:t>Design de Interação e Prototipagem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dk1"/>
                </a:solidFill>
              </a:rPr>
              <a:t>Métricas e Dados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dk1"/>
                </a:solidFill>
              </a:rPr>
              <a:t>Visual Design (UI)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dk1"/>
                </a:solidFill>
              </a:rPr>
              <a:t>Ferramentas de ideação e prototipagem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dk1"/>
                </a:solidFill>
              </a:rPr>
              <a:t>Metodologias Ágeis (</a:t>
            </a:r>
            <a:r>
              <a:rPr lang="pt-BR" sz="1600" dirty="0" err="1">
                <a:solidFill>
                  <a:schemeClr val="dk1"/>
                </a:solidFill>
              </a:rPr>
              <a:t>Agile</a:t>
            </a:r>
            <a:r>
              <a:rPr lang="pt-BR" sz="1600" dirty="0">
                <a:solidFill>
                  <a:schemeClr val="dk1"/>
                </a:solidFill>
              </a:rPr>
              <a:t>, </a:t>
            </a:r>
            <a:r>
              <a:rPr lang="pt-BR" sz="1600" dirty="0" err="1">
                <a:solidFill>
                  <a:schemeClr val="dk1"/>
                </a:solidFill>
              </a:rPr>
              <a:t>Srum</a:t>
            </a:r>
            <a:r>
              <a:rPr lang="pt-BR" sz="1600" dirty="0">
                <a:solidFill>
                  <a:schemeClr val="dk1"/>
                </a:solidFill>
              </a:rPr>
              <a:t>)</a:t>
            </a:r>
            <a:endParaRPr sz="1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446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9176D8EA-C2F0-EFE4-CB0F-D2AD37BCB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">
            <a:extLst>
              <a:ext uri="{FF2B5EF4-FFF2-40B4-BE49-F238E27FC236}">
                <a16:creationId xmlns:a16="http://schemas.microsoft.com/office/drawing/2014/main" id="{18293A69-FEFD-DF3A-4776-F414523BC4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buClr>
                <a:srgbClr val="214A51"/>
              </a:buClr>
              <a:buSzPts val="4000"/>
            </a:pPr>
            <a:r>
              <a:rPr lang="pt-BR" sz="4000" dirty="0"/>
              <a:t>Skills que te ajudam a ser um </a:t>
            </a:r>
            <a:br>
              <a:rPr lang="pt-BR" sz="4000" dirty="0"/>
            </a:br>
            <a:r>
              <a:rPr lang="pt-BR" sz="4000" dirty="0"/>
              <a:t>melhor UX Designer</a:t>
            </a:r>
            <a:endParaRPr dirty="0"/>
          </a:p>
        </p:txBody>
      </p:sp>
      <p:sp>
        <p:nvSpPr>
          <p:cNvPr id="151" name="Google Shape;151;p3">
            <a:extLst>
              <a:ext uri="{FF2B5EF4-FFF2-40B4-BE49-F238E27FC236}">
                <a16:creationId xmlns:a16="http://schemas.microsoft.com/office/drawing/2014/main" id="{1AF808E3-3AF7-4C84-E186-E10E503D17F6}"/>
              </a:ext>
            </a:extLst>
          </p:cNvPr>
          <p:cNvSpPr txBox="1"/>
          <p:nvPr/>
        </p:nvSpPr>
        <p:spPr>
          <a:xfrm>
            <a:off x="484178" y="2296497"/>
            <a:ext cx="5287036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rgbClr val="002060"/>
                </a:solidFill>
              </a:rPr>
              <a:t>SOFT SKILLS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1800" dirty="0">
              <a:solidFill>
                <a:schemeClr val="dk1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</a:rPr>
              <a:t>Já vimos a importância da colaboração é uma soft skill super importante no campo do UX Design. Em seguida apresentamos outras skills também importantes:</a:t>
            </a: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3" name="Google Shape;141;p2" descr="Comunicado | UNINASSAU">
            <a:extLst>
              <a:ext uri="{FF2B5EF4-FFF2-40B4-BE49-F238E27FC236}">
                <a16:creationId xmlns:a16="http://schemas.microsoft.com/office/drawing/2014/main" id="{61107CAC-7BB3-3786-197C-C2BF9C74EFF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6927" y="6154775"/>
            <a:ext cx="1471690" cy="57653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2;p2">
            <a:extLst>
              <a:ext uri="{FF2B5EF4-FFF2-40B4-BE49-F238E27FC236}">
                <a16:creationId xmlns:a16="http://schemas.microsoft.com/office/drawing/2014/main" id="{571824B6-517D-596D-D3B5-2B810395A413}"/>
              </a:ext>
            </a:extLst>
          </p:cNvPr>
          <p:cNvSpPr txBox="1"/>
          <p:nvPr/>
        </p:nvSpPr>
        <p:spPr>
          <a:xfrm>
            <a:off x="9848538" y="6300183"/>
            <a:ext cx="2343462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Prof. </a:t>
            </a:r>
            <a:r>
              <a:rPr lang="pt-BR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MSc</a:t>
            </a: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 </a:t>
            </a:r>
            <a:r>
              <a:rPr lang="pt-BR" sz="1100" i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 Monteiro</a:t>
            </a:r>
            <a:b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emmanoeljr@gmail.com</a:t>
            </a:r>
            <a:endParaRPr dirty="0"/>
          </a:p>
        </p:txBody>
      </p:sp>
      <p:sp>
        <p:nvSpPr>
          <p:cNvPr id="2" name="Google Shape;151;p3">
            <a:extLst>
              <a:ext uri="{FF2B5EF4-FFF2-40B4-BE49-F238E27FC236}">
                <a16:creationId xmlns:a16="http://schemas.microsoft.com/office/drawing/2014/main" id="{981E0284-425D-1BB4-60B7-DE1965EAAB39}"/>
              </a:ext>
            </a:extLst>
          </p:cNvPr>
          <p:cNvSpPr txBox="1"/>
          <p:nvPr/>
        </p:nvSpPr>
        <p:spPr>
          <a:xfrm>
            <a:off x="6420788" y="2685540"/>
            <a:ext cx="5287036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dk1"/>
                </a:solidFill>
              </a:rPr>
              <a:t>Capacidade de </a:t>
            </a:r>
            <a:r>
              <a:rPr lang="pt-BR" sz="1600" dirty="0" err="1">
                <a:solidFill>
                  <a:schemeClr val="dk1"/>
                </a:solidFill>
              </a:rPr>
              <a:t>storytelling</a:t>
            </a:r>
            <a:endParaRPr lang="pt-BR" sz="1600" dirty="0">
              <a:solidFill>
                <a:schemeClr val="dk1"/>
              </a:solidFill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dk1"/>
                </a:solidFill>
              </a:rPr>
              <a:t>Saber criticar e receber críticas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dk1"/>
                </a:solidFill>
              </a:rPr>
              <a:t>Facilidade em apresentar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dk1"/>
                </a:solidFill>
              </a:rPr>
              <a:t>Facilitar workshops e reuniões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dk1"/>
                </a:solidFill>
              </a:rPr>
              <a:t>Foco nas necessidades do utilizador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dk1"/>
                </a:solidFill>
              </a:rPr>
              <a:t>Pensamento crítico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dk1"/>
                </a:solidFill>
              </a:rPr>
              <a:t>Resolução de problemas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dk1"/>
                </a:solidFill>
              </a:rPr>
              <a:t>Documentação e capacidade de síntese</a:t>
            </a:r>
            <a:endParaRPr sz="1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65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0"/>
          <p:cNvSpPr txBox="1"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</a:pPr>
            <a:r>
              <a:rPr lang="pt-BR" sz="60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Obrigado</a:t>
            </a:r>
            <a:endParaRPr/>
          </a:p>
        </p:txBody>
      </p:sp>
      <p:sp>
        <p:nvSpPr>
          <p:cNvPr id="380" name="Google Shape;380;p20"/>
          <p:cNvSpPr txBox="1">
            <a:spLocks noGrp="1"/>
          </p:cNvSpPr>
          <p:nvPr>
            <p:ph type="body" idx="1"/>
          </p:nvPr>
        </p:nvSpPr>
        <p:spPr>
          <a:xfrm>
            <a:off x="594360" y="4549552"/>
            <a:ext cx="5486400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Prof. MSc. Emmanoel Monteiro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emmanoeljr@gmail.com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@emmanoelmonteiro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"/>
          <p:cNvSpPr txBox="1"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pt-BR"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Agenda</a:t>
            </a:r>
            <a:endParaRPr/>
          </a:p>
        </p:txBody>
      </p:sp>
      <p:sp>
        <p:nvSpPr>
          <p:cNvPr id="140" name="Google Shape;140;p2"/>
          <p:cNvSpPr txBox="1">
            <a:spLocks noGrp="1"/>
          </p:cNvSpPr>
          <p:nvPr>
            <p:ph type="body" idx="1"/>
          </p:nvPr>
        </p:nvSpPr>
        <p:spPr>
          <a:xfrm>
            <a:off x="593724" y="2281238"/>
            <a:ext cx="10024234" cy="3709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200" rIns="0" bIns="0" anchor="t" anchorCtr="0">
            <a:normAutofit/>
          </a:bodyPr>
          <a:lstStyle/>
          <a:p>
            <a:pPr marL="283464" marR="0" lvl="0" indent="-28346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lang="pt-BR" sz="3200" i="0" u="none" strike="noStrike" cap="none" dirty="0">
                <a:solidFill>
                  <a:schemeClr val="accent3">
                    <a:lumMod val="50000"/>
                  </a:schemeClr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 que é UX Design?</a:t>
            </a:r>
            <a:endParaRPr sz="3200" dirty="0">
              <a:solidFill>
                <a:schemeClr val="accent3">
                  <a:lumMod val="50000"/>
                </a:schemeClr>
              </a:solidFill>
            </a:endParaRPr>
          </a:p>
          <a:p>
            <a:pPr marL="283464" marR="0" lvl="0" indent="-283464" algn="l" rtl="0">
              <a:lnSpc>
                <a:spcPct val="80000"/>
              </a:lnSpc>
              <a:spcBef>
                <a:spcPts val="22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lang="fr-FR" sz="3200" i="0" u="none" strike="noStrike" cap="none" dirty="0">
                <a:solidFill>
                  <a:schemeClr val="accent3">
                    <a:lumMod val="50000"/>
                  </a:schemeClr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User Experience (UX) vs User Interface (UI)</a:t>
            </a:r>
            <a:r>
              <a:rPr lang="pt-BR" sz="3200" i="0" u="none" strike="noStrike" cap="none" dirty="0">
                <a:solidFill>
                  <a:schemeClr val="accent3">
                    <a:lumMod val="50000"/>
                  </a:schemeClr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</a:t>
            </a:r>
            <a:endParaRPr sz="3200" dirty="0">
              <a:solidFill>
                <a:schemeClr val="accent3">
                  <a:lumMod val="50000"/>
                </a:schemeClr>
              </a:solidFill>
            </a:endParaRPr>
          </a:p>
          <a:p>
            <a:pPr marL="283464" marR="0" lvl="0" indent="-283464" algn="l" rtl="0">
              <a:lnSpc>
                <a:spcPct val="80000"/>
              </a:lnSpc>
              <a:spcBef>
                <a:spcPts val="22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lang="pt-BR" sz="3200" i="0" u="none" strike="noStrike" cap="none" dirty="0">
                <a:solidFill>
                  <a:schemeClr val="accent3">
                    <a:lumMod val="50000"/>
                  </a:schemeClr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Percepções erradas de um UX Designer.</a:t>
            </a:r>
          </a:p>
          <a:p>
            <a:pPr marL="283464" marR="0" lvl="0" indent="-283464" algn="l" rtl="0">
              <a:lnSpc>
                <a:spcPct val="80000"/>
              </a:lnSpc>
              <a:spcBef>
                <a:spcPts val="22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lang="pt-BR" sz="3200" dirty="0">
                <a:solidFill>
                  <a:schemeClr val="accent3">
                    <a:lumMod val="50000"/>
                  </a:schemeClr>
                </a:solidFill>
              </a:rPr>
              <a:t>Importância da colaboração.</a:t>
            </a:r>
          </a:p>
          <a:p>
            <a:pPr marL="283464" marR="0" lvl="0" indent="-283464" algn="l" rtl="0">
              <a:lnSpc>
                <a:spcPct val="80000"/>
              </a:lnSpc>
              <a:spcBef>
                <a:spcPts val="22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lang="pt-BR" sz="3200" dirty="0">
                <a:solidFill>
                  <a:schemeClr val="accent3">
                    <a:lumMod val="50000"/>
                  </a:schemeClr>
                </a:solidFill>
              </a:rPr>
              <a:t>Skills que te ajudam a ser um melhor UX Designer.</a:t>
            </a:r>
            <a:endParaRPr sz="32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41" name="Google Shape;141;p2" descr="Comunicado | UNINASSAU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6927" y="6154775"/>
            <a:ext cx="1471690" cy="57653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"/>
          <p:cNvSpPr txBox="1"/>
          <p:nvPr/>
        </p:nvSpPr>
        <p:spPr>
          <a:xfrm>
            <a:off x="9848538" y="6300183"/>
            <a:ext cx="2343462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Prof. </a:t>
            </a:r>
            <a:r>
              <a:rPr lang="pt-BR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MSc</a:t>
            </a: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 </a:t>
            </a:r>
            <a:r>
              <a:rPr lang="pt-BR" sz="1100" i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 Monteiro</a:t>
            </a:r>
            <a:b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emmanoeljr@gmail.com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"/>
          <p:cNvSpPr txBox="1"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buClr>
                <a:srgbClr val="214A51"/>
              </a:buClr>
              <a:buSzPts val="4000"/>
            </a:pPr>
            <a:r>
              <a:rPr lang="pt-BR" sz="4000" dirty="0"/>
              <a:t>O que é UX Design?</a:t>
            </a:r>
            <a:endParaRPr dirty="0"/>
          </a:p>
        </p:txBody>
      </p:sp>
      <p:sp>
        <p:nvSpPr>
          <p:cNvPr id="151" name="Google Shape;151;p3"/>
          <p:cNvSpPr txBox="1"/>
          <p:nvPr/>
        </p:nvSpPr>
        <p:spPr>
          <a:xfrm>
            <a:off x="484177" y="2296497"/>
            <a:ext cx="5611824" cy="424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r>
              <a:rPr lang="pt-B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Experience Design é o </a:t>
            </a:r>
            <a:r>
              <a:rPr lang="pt-BR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processo que equipes usam para criar produtos com relevância e capazes de resolver problemas e necessidades para os utilizadores. </a:t>
            </a:r>
            <a:r>
              <a:rPr lang="pt-B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Envolve perceber o problema real que estamos a resolver, usar diferentes métodos de pesquisa para recolher feedback e informação dos utilizadores, executar e testar o produto, </a:t>
            </a:r>
            <a:r>
              <a:rPr lang="pt-BR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tendo em conta normas de acessibilidade, usabilidade e fundamentos básicos de psicologia e comportamento humano.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1800" dirty="0">
              <a:solidFill>
                <a:schemeClr val="dk1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</a:rPr>
              <a:t>UX = </a:t>
            </a:r>
            <a:r>
              <a:rPr lang="pt-BR" sz="1800" b="1" dirty="0" err="1">
                <a:solidFill>
                  <a:srgbClr val="002060"/>
                </a:solidFill>
              </a:rPr>
              <a:t>User</a:t>
            </a:r>
            <a:r>
              <a:rPr lang="pt-BR" sz="1800" b="1" dirty="0">
                <a:solidFill>
                  <a:srgbClr val="002060"/>
                </a:solidFill>
              </a:rPr>
              <a:t> Experience </a:t>
            </a:r>
            <a:r>
              <a:rPr lang="pt-BR" sz="1800" dirty="0">
                <a:solidFill>
                  <a:schemeClr val="dk1"/>
                </a:solidFill>
              </a:rPr>
              <a:t>ou Experiência do Utilizador. Tal como o nome indica, refere-se à forma como um utilizador interage e se sente enquanto utiliza um produto.</a:t>
            </a: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2" name="Google Shape;141;p2" descr="Comunicado | UNINASSAU">
            <a:extLst>
              <a:ext uri="{FF2B5EF4-FFF2-40B4-BE49-F238E27FC236}">
                <a16:creationId xmlns:a16="http://schemas.microsoft.com/office/drawing/2014/main" id="{6DDBB8F2-5AFE-C072-4DC7-677BAC08CFD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6927" y="6154775"/>
            <a:ext cx="1471690" cy="57653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42;p2">
            <a:extLst>
              <a:ext uri="{FF2B5EF4-FFF2-40B4-BE49-F238E27FC236}">
                <a16:creationId xmlns:a16="http://schemas.microsoft.com/office/drawing/2014/main" id="{588A227B-9E43-D5FF-66E8-4EE928D42B82}"/>
              </a:ext>
            </a:extLst>
          </p:cNvPr>
          <p:cNvSpPr txBox="1"/>
          <p:nvPr/>
        </p:nvSpPr>
        <p:spPr>
          <a:xfrm>
            <a:off x="9848538" y="6300183"/>
            <a:ext cx="2343462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Prof. </a:t>
            </a:r>
            <a:r>
              <a:rPr lang="pt-BR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MSc</a:t>
            </a: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 </a:t>
            </a:r>
            <a:r>
              <a:rPr lang="pt-BR" sz="1100" i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 Monteiro</a:t>
            </a:r>
            <a:b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emmanoeljr@gmail.com</a:t>
            </a:r>
            <a:endParaRPr dirty="0"/>
          </a:p>
        </p:txBody>
      </p:sp>
      <p:pic>
        <p:nvPicPr>
          <p:cNvPr id="2052" name="Picture 4" descr="Estúdio Marte | User Experience">
            <a:extLst>
              <a:ext uri="{FF2B5EF4-FFF2-40B4-BE49-F238E27FC236}">
                <a16:creationId xmlns:a16="http://schemas.microsoft.com/office/drawing/2014/main" id="{C79E96BC-8991-7BE5-397F-52AC2FFC5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400" y="1260008"/>
            <a:ext cx="4822252" cy="489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82A04A1F-ED68-0696-9F2F-8734A5FFE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">
            <a:extLst>
              <a:ext uri="{FF2B5EF4-FFF2-40B4-BE49-F238E27FC236}">
                <a16:creationId xmlns:a16="http://schemas.microsoft.com/office/drawing/2014/main" id="{4201C0D2-C15A-C6D4-F541-81C43AD121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buClr>
                <a:srgbClr val="214A51"/>
              </a:buClr>
              <a:buSzPts val="4000"/>
            </a:pPr>
            <a:r>
              <a:rPr lang="pt-BR" sz="4000" dirty="0"/>
              <a:t>O que é UX Design?</a:t>
            </a:r>
            <a:endParaRPr dirty="0"/>
          </a:p>
        </p:txBody>
      </p:sp>
      <p:sp>
        <p:nvSpPr>
          <p:cNvPr id="151" name="Google Shape;151;p3">
            <a:extLst>
              <a:ext uri="{FF2B5EF4-FFF2-40B4-BE49-F238E27FC236}">
                <a16:creationId xmlns:a16="http://schemas.microsoft.com/office/drawing/2014/main" id="{5EB4193F-A830-1F86-B28F-1B287C917C05}"/>
              </a:ext>
            </a:extLst>
          </p:cNvPr>
          <p:cNvSpPr txBox="1"/>
          <p:nvPr/>
        </p:nvSpPr>
        <p:spPr>
          <a:xfrm>
            <a:off x="484177" y="2296497"/>
            <a:ext cx="5611824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Uma vez que o UX design abrange todo a jornada de um utilizador, é um campo multidisciplinar - os UX designers </a:t>
            </a:r>
            <a:r>
              <a:rPr lang="pt-BR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vêm de uma variedade de backgrounds como o design visual, programação, psicologia e design de interação.</a:t>
            </a:r>
            <a:r>
              <a:rPr lang="pt-B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Desenhar para utilizadores humanos significa também trabalhar com um atenção que diz respeito à acessibilidade e acomodar muitas limitações físicas dos potenciais utilizadores, tais como a leitura de pequenos textos ou visibilidade dos elementos.</a:t>
            </a: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2" name="Google Shape;141;p2" descr="Comunicado | UNINASSAU">
            <a:extLst>
              <a:ext uri="{FF2B5EF4-FFF2-40B4-BE49-F238E27FC236}">
                <a16:creationId xmlns:a16="http://schemas.microsoft.com/office/drawing/2014/main" id="{14B4AB0B-35C9-7394-DE3D-B3F2F1D853A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6927" y="6154775"/>
            <a:ext cx="1471690" cy="57653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42;p2">
            <a:extLst>
              <a:ext uri="{FF2B5EF4-FFF2-40B4-BE49-F238E27FC236}">
                <a16:creationId xmlns:a16="http://schemas.microsoft.com/office/drawing/2014/main" id="{4265B472-EA2F-BE97-8303-37CE97213AC3}"/>
              </a:ext>
            </a:extLst>
          </p:cNvPr>
          <p:cNvSpPr txBox="1"/>
          <p:nvPr/>
        </p:nvSpPr>
        <p:spPr>
          <a:xfrm>
            <a:off x="9848538" y="6300183"/>
            <a:ext cx="2343462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Prof. </a:t>
            </a:r>
            <a:r>
              <a:rPr lang="pt-BR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MSc</a:t>
            </a: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 </a:t>
            </a:r>
            <a:r>
              <a:rPr lang="pt-BR" sz="1100" i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 Monteiro</a:t>
            </a:r>
            <a:b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emmanoeljr@gmail.com</a:t>
            </a:r>
            <a:endParaRPr dirty="0"/>
          </a:p>
        </p:txBody>
      </p:sp>
      <p:pic>
        <p:nvPicPr>
          <p:cNvPr id="2050" name="Picture 2" descr="O valor do UX Design hoje - Homem Máquina">
            <a:extLst>
              <a:ext uri="{FF2B5EF4-FFF2-40B4-BE49-F238E27FC236}">
                <a16:creationId xmlns:a16="http://schemas.microsoft.com/office/drawing/2014/main" id="{AF9A48DC-53F4-CE4E-0E90-C3F1D7E4B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11" y="2262634"/>
            <a:ext cx="3612005" cy="325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274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80145A6E-34B7-BA69-EAD3-BECF77303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">
            <a:extLst>
              <a:ext uri="{FF2B5EF4-FFF2-40B4-BE49-F238E27FC236}">
                <a16:creationId xmlns:a16="http://schemas.microsoft.com/office/drawing/2014/main" id="{635A0760-9243-0840-8D6E-B274460940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buClr>
                <a:srgbClr val="214A51"/>
              </a:buClr>
              <a:buSzPts val="4000"/>
            </a:pPr>
            <a:r>
              <a:rPr lang="pt-BR" sz="4000" dirty="0"/>
              <a:t>O que é UX Design?</a:t>
            </a:r>
            <a:endParaRPr dirty="0"/>
          </a:p>
        </p:txBody>
      </p:sp>
      <p:sp>
        <p:nvSpPr>
          <p:cNvPr id="151" name="Google Shape;151;p3">
            <a:extLst>
              <a:ext uri="{FF2B5EF4-FFF2-40B4-BE49-F238E27FC236}">
                <a16:creationId xmlns:a16="http://schemas.microsoft.com/office/drawing/2014/main" id="{329DB790-C3B9-4599-73E8-583E44935726}"/>
              </a:ext>
            </a:extLst>
          </p:cNvPr>
          <p:cNvSpPr txBox="1"/>
          <p:nvPr/>
        </p:nvSpPr>
        <p:spPr>
          <a:xfrm>
            <a:off x="484177" y="2296497"/>
            <a:ext cx="5197095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 primeiros passos a tomar são então perceber e estudar os fundamentos e princípios de UX Design, perceber o processo completo que é necessário para criar um produto digital, saber o que fazer em cada uma dessas fases do processo.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2" name="Google Shape;151;p3">
            <a:extLst>
              <a:ext uri="{FF2B5EF4-FFF2-40B4-BE49-F238E27FC236}">
                <a16:creationId xmlns:a16="http://schemas.microsoft.com/office/drawing/2014/main" id="{F4BE8BB7-D237-641A-AC87-645BC1E5952F}"/>
              </a:ext>
            </a:extLst>
          </p:cNvPr>
          <p:cNvSpPr txBox="1"/>
          <p:nvPr/>
        </p:nvSpPr>
        <p:spPr>
          <a:xfrm>
            <a:off x="6080760" y="2296497"/>
            <a:ext cx="4861810" cy="3693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</a:rPr>
              <a:t>E</a:t>
            </a:r>
            <a:r>
              <a:rPr lang="pt-B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strutura clássica, baseada no </a:t>
            </a:r>
            <a:r>
              <a:rPr lang="pt-BR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r>
              <a:rPr lang="pt-B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Centered</a:t>
            </a:r>
            <a:r>
              <a:rPr lang="pt-B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Design, de qualquer processo de design: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1800" dirty="0">
              <a:solidFill>
                <a:schemeClr val="dk1"/>
              </a:solidFill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t-BR" sz="1800" dirty="0">
                <a:solidFill>
                  <a:schemeClr val="dk1"/>
                </a:solidFill>
              </a:rPr>
              <a:t>Auditar o produto atual (se existir)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t-BR" sz="1800" dirty="0">
                <a:solidFill>
                  <a:schemeClr val="dk1"/>
                </a:solidFill>
              </a:rPr>
              <a:t>Definição de objetivos, prazos, métricas e estratégia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pt-BR" sz="1800" dirty="0" err="1">
                <a:solidFill>
                  <a:schemeClr val="dk1"/>
                </a:solidFill>
              </a:rPr>
              <a:t>Research</a:t>
            </a:r>
            <a:endParaRPr lang="pt-BR" sz="1800" dirty="0">
              <a:solidFill>
                <a:schemeClr val="dk1"/>
              </a:solidFill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pt-BR" sz="1800" dirty="0">
                <a:solidFill>
                  <a:schemeClr val="dk1"/>
                </a:solidFill>
              </a:rPr>
              <a:t>Análise de conteúdo e estratégia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pt-BR" sz="1800" dirty="0">
                <a:solidFill>
                  <a:schemeClr val="dk1"/>
                </a:solidFill>
              </a:rPr>
              <a:t>Arquitetura da informação (IA)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pt-BR" sz="1800" dirty="0">
                <a:solidFill>
                  <a:schemeClr val="dk1"/>
                </a:solidFill>
              </a:rPr>
              <a:t>O design de interação (</a:t>
            </a:r>
            <a:r>
              <a:rPr lang="pt-BR" sz="1800" dirty="0" err="1">
                <a:solidFill>
                  <a:schemeClr val="dk1"/>
                </a:solidFill>
              </a:rPr>
              <a:t>IxD</a:t>
            </a:r>
            <a:r>
              <a:rPr lang="pt-BR" sz="1800" dirty="0">
                <a:solidFill>
                  <a:schemeClr val="dk1"/>
                </a:solidFill>
              </a:rPr>
              <a:t>)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pt-BR" sz="1800" dirty="0">
                <a:solidFill>
                  <a:schemeClr val="dk1"/>
                </a:solidFill>
              </a:rPr>
              <a:t>testes de usabilidade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pt-BR" sz="1800" b="1" dirty="0">
                <a:solidFill>
                  <a:srgbClr val="002060"/>
                </a:solidFill>
              </a:rPr>
              <a:t>UI Design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pt-BR" sz="1800" dirty="0">
                <a:solidFill>
                  <a:schemeClr val="dk1"/>
                </a:solidFill>
              </a:rPr>
              <a:t>Hand-off</a:t>
            </a: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3" name="Google Shape;141;p2" descr="Comunicado | UNINASSAU">
            <a:extLst>
              <a:ext uri="{FF2B5EF4-FFF2-40B4-BE49-F238E27FC236}">
                <a16:creationId xmlns:a16="http://schemas.microsoft.com/office/drawing/2014/main" id="{E6D641CE-4C1F-F3E0-CBDF-864B1757E51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6927" y="6154775"/>
            <a:ext cx="1471690" cy="57653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2;p2">
            <a:extLst>
              <a:ext uri="{FF2B5EF4-FFF2-40B4-BE49-F238E27FC236}">
                <a16:creationId xmlns:a16="http://schemas.microsoft.com/office/drawing/2014/main" id="{5E8B57F1-C2C0-4824-D2D0-B4DF7A410B92}"/>
              </a:ext>
            </a:extLst>
          </p:cNvPr>
          <p:cNvSpPr txBox="1"/>
          <p:nvPr/>
        </p:nvSpPr>
        <p:spPr>
          <a:xfrm>
            <a:off x="9848538" y="6300183"/>
            <a:ext cx="2343462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Prof. </a:t>
            </a:r>
            <a:r>
              <a:rPr lang="pt-BR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MSc</a:t>
            </a: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 </a:t>
            </a:r>
            <a:r>
              <a:rPr lang="pt-BR" sz="1100" i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 Monteiro</a:t>
            </a:r>
            <a:b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emmanoeljr@gmail.com</a:t>
            </a:r>
            <a:endParaRPr dirty="0"/>
          </a:p>
        </p:txBody>
      </p:sp>
      <p:pic>
        <p:nvPicPr>
          <p:cNvPr id="4098" name="Picture 2" descr="Em que consiste uma boa experiência do usuário? - Catarinas">
            <a:extLst>
              <a:ext uri="{FF2B5EF4-FFF2-40B4-BE49-F238E27FC236}">
                <a16:creationId xmlns:a16="http://schemas.microsoft.com/office/drawing/2014/main" id="{258391B9-8A47-EA67-3402-578BC3826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934" y="4074201"/>
            <a:ext cx="3742544" cy="244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304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2E4195E1-999B-26B9-93FC-F22FB7596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">
            <a:extLst>
              <a:ext uri="{FF2B5EF4-FFF2-40B4-BE49-F238E27FC236}">
                <a16:creationId xmlns:a16="http://schemas.microsoft.com/office/drawing/2014/main" id="{DB30089F-28E8-839D-5D79-D42534EC2D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buClr>
                <a:srgbClr val="214A51"/>
              </a:buClr>
              <a:buSzPts val="4000"/>
            </a:pPr>
            <a:r>
              <a:rPr lang="fr-FR" sz="4000" dirty="0"/>
              <a:t>User Experience (UX) vs User Interface (UI)</a:t>
            </a:r>
            <a:endParaRPr dirty="0"/>
          </a:p>
        </p:txBody>
      </p:sp>
      <p:sp>
        <p:nvSpPr>
          <p:cNvPr id="151" name="Google Shape;151;p3">
            <a:extLst>
              <a:ext uri="{FF2B5EF4-FFF2-40B4-BE49-F238E27FC236}">
                <a16:creationId xmlns:a16="http://schemas.microsoft.com/office/drawing/2014/main" id="{D43336A9-9683-C0FA-5A6F-9C0261D424AC}"/>
              </a:ext>
            </a:extLst>
          </p:cNvPr>
          <p:cNvSpPr txBox="1"/>
          <p:nvPr/>
        </p:nvSpPr>
        <p:spPr>
          <a:xfrm>
            <a:off x="484177" y="2296497"/>
            <a:ext cx="9619193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pt-BR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r>
              <a:rPr lang="pt-B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Experience Design" é muitas vezes utilizado ao lado de termos como "</a:t>
            </a:r>
            <a:r>
              <a:rPr lang="pt-BR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r>
              <a:rPr lang="pt-B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Interface Design (UI)" e "Visual Design", insinuando que são áreas extremamente semelhantes. Contudo, embora a </a:t>
            </a:r>
            <a:r>
              <a:rPr lang="pt-BR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r>
              <a:rPr lang="pt-B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Interface (UI) seja um aspeto super importante do processo de UX design, de facto um subconjunto do mesmo - UX design cobre também uma vasta lista de outras áreas</a:t>
            </a: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25A6CD-469D-9549-DCB1-922F8F8CE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32" y="3910279"/>
            <a:ext cx="7916520" cy="246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oogle Shape;141;p2" descr="Comunicado | UNINASSAU">
            <a:extLst>
              <a:ext uri="{FF2B5EF4-FFF2-40B4-BE49-F238E27FC236}">
                <a16:creationId xmlns:a16="http://schemas.microsoft.com/office/drawing/2014/main" id="{070B9355-3271-26B9-1095-7BDA68AB12F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56927" y="6154775"/>
            <a:ext cx="1471690" cy="57653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2;p2">
            <a:extLst>
              <a:ext uri="{FF2B5EF4-FFF2-40B4-BE49-F238E27FC236}">
                <a16:creationId xmlns:a16="http://schemas.microsoft.com/office/drawing/2014/main" id="{FAC8A0D0-B6C8-D928-C56B-FC3FEAD5D778}"/>
              </a:ext>
            </a:extLst>
          </p:cNvPr>
          <p:cNvSpPr txBox="1"/>
          <p:nvPr/>
        </p:nvSpPr>
        <p:spPr>
          <a:xfrm>
            <a:off x="9848538" y="6300183"/>
            <a:ext cx="2343462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Prof. </a:t>
            </a:r>
            <a:r>
              <a:rPr lang="pt-BR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MSc</a:t>
            </a: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 </a:t>
            </a:r>
            <a:r>
              <a:rPr lang="pt-BR" sz="1100" i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 Monteiro</a:t>
            </a:r>
            <a:b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emmanoeljr@gmail.com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426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164B7AB4-59BF-3347-CA0C-FC822F41D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">
            <a:extLst>
              <a:ext uri="{FF2B5EF4-FFF2-40B4-BE49-F238E27FC236}">
                <a16:creationId xmlns:a16="http://schemas.microsoft.com/office/drawing/2014/main" id="{9B538560-4857-A87B-49AE-E7030E7125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buClr>
                <a:srgbClr val="214A51"/>
              </a:buClr>
              <a:buSzPts val="4000"/>
            </a:pPr>
            <a:r>
              <a:rPr lang="fr-FR" sz="4000" dirty="0"/>
              <a:t>User Experience (UX) vs User Interface (UI)</a:t>
            </a:r>
            <a:endParaRPr dirty="0"/>
          </a:p>
        </p:txBody>
      </p:sp>
      <p:sp>
        <p:nvSpPr>
          <p:cNvPr id="151" name="Google Shape;151;p3">
            <a:extLst>
              <a:ext uri="{FF2B5EF4-FFF2-40B4-BE49-F238E27FC236}">
                <a16:creationId xmlns:a16="http://schemas.microsoft.com/office/drawing/2014/main" id="{56288BB6-20B0-6D10-A1F1-05F157447885}"/>
              </a:ext>
            </a:extLst>
          </p:cNvPr>
          <p:cNvSpPr txBox="1"/>
          <p:nvPr/>
        </p:nvSpPr>
        <p:spPr>
          <a:xfrm>
            <a:off x="484177" y="2296497"/>
            <a:ext cx="961919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 UX designer está preocupado com todo o processo de ideação e construção de um produto, incluindo aspetos de estrutura, conteúdo, usabilidade e funcionalidade.</a:t>
            </a:r>
          </a:p>
        </p:txBody>
      </p:sp>
      <p:pic>
        <p:nvPicPr>
          <p:cNvPr id="3" name="Google Shape;141;p2" descr="Comunicado | UNINASSAU">
            <a:extLst>
              <a:ext uri="{FF2B5EF4-FFF2-40B4-BE49-F238E27FC236}">
                <a16:creationId xmlns:a16="http://schemas.microsoft.com/office/drawing/2014/main" id="{9BE4116B-BD88-7689-9FC3-61D4C923A8F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6927" y="6154775"/>
            <a:ext cx="1471690" cy="57653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2;p2">
            <a:extLst>
              <a:ext uri="{FF2B5EF4-FFF2-40B4-BE49-F238E27FC236}">
                <a16:creationId xmlns:a16="http://schemas.microsoft.com/office/drawing/2014/main" id="{683B5E06-1231-6A5F-7790-FF92D25627F9}"/>
              </a:ext>
            </a:extLst>
          </p:cNvPr>
          <p:cNvSpPr txBox="1"/>
          <p:nvPr/>
        </p:nvSpPr>
        <p:spPr>
          <a:xfrm>
            <a:off x="9848538" y="6300183"/>
            <a:ext cx="2343462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Prof. </a:t>
            </a:r>
            <a:r>
              <a:rPr lang="pt-BR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MSc</a:t>
            </a: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 </a:t>
            </a:r>
            <a:r>
              <a:rPr lang="pt-BR" sz="1100" i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 Monteiro</a:t>
            </a:r>
            <a:b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emmanoeljr@gmail.com</a:t>
            </a:r>
            <a:endParaRPr dirty="0"/>
          </a:p>
        </p:txBody>
      </p:sp>
      <p:sp>
        <p:nvSpPr>
          <p:cNvPr id="2" name="Google Shape;151;p3">
            <a:extLst>
              <a:ext uri="{FF2B5EF4-FFF2-40B4-BE49-F238E27FC236}">
                <a16:creationId xmlns:a16="http://schemas.microsoft.com/office/drawing/2014/main" id="{30E33CEE-F1BF-1EF5-0D3F-01E32C7F3621}"/>
              </a:ext>
            </a:extLst>
          </p:cNvPr>
          <p:cNvSpPr txBox="1"/>
          <p:nvPr/>
        </p:nvSpPr>
        <p:spPr>
          <a:xfrm>
            <a:off x="484177" y="3037792"/>
            <a:ext cx="5032204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</a:rPr>
              <a:t>Contudo, embora possa parecer um pouco confuso agora, a diferença entre os dois campos é bastante simples de entender. Imagina que queres criar um novo website. As primeiras perguntas que tens que saber responder são: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1600" dirty="0">
              <a:solidFill>
                <a:schemeClr val="dk1"/>
              </a:solidFill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dk1"/>
                </a:solidFill>
              </a:rPr>
              <a:t>Que problemas estou eu a resolver?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dk1"/>
                </a:solidFill>
              </a:rPr>
              <a:t>Porque é que as pessoas precisam disto?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dk1"/>
                </a:solidFill>
              </a:rPr>
              <a:t>Quem são os meus potenciais utilizadores?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5" name="Google Shape;151;p3">
            <a:extLst>
              <a:ext uri="{FF2B5EF4-FFF2-40B4-BE49-F238E27FC236}">
                <a16:creationId xmlns:a16="http://schemas.microsoft.com/office/drawing/2014/main" id="{FF4AE1D3-1F88-AEFA-9F74-5D8D0993A682}"/>
              </a:ext>
            </a:extLst>
          </p:cNvPr>
          <p:cNvSpPr txBox="1"/>
          <p:nvPr/>
        </p:nvSpPr>
        <p:spPr>
          <a:xfrm>
            <a:off x="5895801" y="3054884"/>
            <a:ext cx="4567334" cy="3293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</a:rPr>
              <a:t>Quando estas respostas forem respondidas e um protótipo for construído e testado, surgem outras no projeto: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1600" dirty="0">
              <a:solidFill>
                <a:schemeClr val="dk1"/>
              </a:solidFill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dk1"/>
                </a:solidFill>
              </a:rPr>
              <a:t>Como é que as pessoas vão utilizar as funcionalidades do website?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dk1"/>
                </a:solidFill>
              </a:rPr>
              <a:t>Como será o aspeto visual mais adequado para a(s) minha(s) personas?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dk1"/>
                </a:solidFill>
              </a:rPr>
              <a:t>Que elementos visuais específicos terei que criar?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39244F4-D032-C500-2E66-378BC7A4A809}"/>
              </a:ext>
            </a:extLst>
          </p:cNvPr>
          <p:cNvSpPr/>
          <p:nvPr/>
        </p:nvSpPr>
        <p:spPr>
          <a:xfrm>
            <a:off x="4736397" y="4212235"/>
            <a:ext cx="969694" cy="7363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bg1"/>
                </a:solidFill>
              </a:rPr>
              <a:t>UX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CEB3D9DF-2E72-655D-E532-C5B33ABA019E}"/>
              </a:ext>
            </a:extLst>
          </p:cNvPr>
          <p:cNvSpPr/>
          <p:nvPr/>
        </p:nvSpPr>
        <p:spPr>
          <a:xfrm>
            <a:off x="10747958" y="4211707"/>
            <a:ext cx="969694" cy="736393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rgbClr val="002060"/>
                </a:solidFill>
              </a:rPr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1010424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FA78E583-2C67-71BC-38C7-52781FD1C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O que é UX e UI e Como as Áreas se Complementam | Blog Leadster: O Melhor  Conteúdo sobre Geração de leads">
            <a:extLst>
              <a:ext uri="{FF2B5EF4-FFF2-40B4-BE49-F238E27FC236}">
                <a16:creationId xmlns:a16="http://schemas.microsoft.com/office/drawing/2014/main" id="{27E340C9-49A1-716F-8D0E-CE4902F23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6212" y="4095284"/>
            <a:ext cx="3615670" cy="241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Google Shape;148;p3">
            <a:extLst>
              <a:ext uri="{FF2B5EF4-FFF2-40B4-BE49-F238E27FC236}">
                <a16:creationId xmlns:a16="http://schemas.microsoft.com/office/drawing/2014/main" id="{9895C7BD-2B1C-47AB-B1CA-41756F78EB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buClr>
                <a:srgbClr val="214A51"/>
              </a:buClr>
              <a:buSzPts val="4000"/>
            </a:pPr>
            <a:r>
              <a:rPr lang="fr-FR" sz="4000" dirty="0"/>
              <a:t>User Experience (UX) vs User Interface (UI)</a:t>
            </a:r>
            <a:endParaRPr dirty="0"/>
          </a:p>
        </p:txBody>
      </p:sp>
      <p:sp>
        <p:nvSpPr>
          <p:cNvPr id="151" name="Google Shape;151;p3">
            <a:extLst>
              <a:ext uri="{FF2B5EF4-FFF2-40B4-BE49-F238E27FC236}">
                <a16:creationId xmlns:a16="http://schemas.microsoft.com/office/drawing/2014/main" id="{191B5890-C162-C709-DF91-F51D838E5A8E}"/>
              </a:ext>
            </a:extLst>
          </p:cNvPr>
          <p:cNvSpPr txBox="1"/>
          <p:nvPr/>
        </p:nvSpPr>
        <p:spPr>
          <a:xfrm>
            <a:off x="484177" y="2296497"/>
            <a:ext cx="9619193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 produtos que proporcionam uma excelente experiência ao utilizador são assim projetados tendo em mente não só o consumo ou utilização do produto, mas também todo o processo de estrutura, conteúdo e usabilidade. Da mesma forma, os UX designers não se concentram apenas na criação de produtos utilizáveis; concentramo-nos noutros aspetos da experiência do utilizador, tais como satisfação, eficiência e comodidade, por exemplo.</a:t>
            </a: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3" name="Google Shape;141;p2" descr="Comunicado | UNINASSAU">
            <a:extLst>
              <a:ext uri="{FF2B5EF4-FFF2-40B4-BE49-F238E27FC236}">
                <a16:creationId xmlns:a16="http://schemas.microsoft.com/office/drawing/2014/main" id="{A4A8C47E-C282-7FD1-B758-42AE617742C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56927" y="6154775"/>
            <a:ext cx="1471690" cy="57653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2;p2">
            <a:extLst>
              <a:ext uri="{FF2B5EF4-FFF2-40B4-BE49-F238E27FC236}">
                <a16:creationId xmlns:a16="http://schemas.microsoft.com/office/drawing/2014/main" id="{93155B3F-0E6D-D1F6-D358-86D3460E4B69}"/>
              </a:ext>
            </a:extLst>
          </p:cNvPr>
          <p:cNvSpPr txBox="1"/>
          <p:nvPr/>
        </p:nvSpPr>
        <p:spPr>
          <a:xfrm>
            <a:off x="9848538" y="6300183"/>
            <a:ext cx="2343462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Prof. </a:t>
            </a:r>
            <a:r>
              <a:rPr lang="pt-BR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MSc</a:t>
            </a: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 </a:t>
            </a:r>
            <a:r>
              <a:rPr lang="pt-BR" sz="1100" i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 Monteiro</a:t>
            </a:r>
            <a:b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emmanoeljr@gmail.com</a:t>
            </a:r>
            <a:endParaRPr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7F4F9AC-3162-D26C-B363-C822EB5B6F4F}"/>
              </a:ext>
            </a:extLst>
          </p:cNvPr>
          <p:cNvSpPr txBox="1"/>
          <p:nvPr/>
        </p:nvSpPr>
        <p:spPr>
          <a:xfrm>
            <a:off x="3491132" y="4011413"/>
            <a:ext cx="550164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i="1" dirty="0">
                <a:solidFill>
                  <a:srgbClr val="002060"/>
                </a:solidFill>
              </a:rPr>
              <a:t>Consequentemente, não existe </a:t>
            </a:r>
            <a:r>
              <a:rPr lang="pt-BR" sz="2000" b="1" i="1" dirty="0">
                <a:solidFill>
                  <a:srgbClr val="002060"/>
                </a:solidFill>
              </a:rPr>
              <a:t>uma definição única de uma boa experiência do utilizador</a:t>
            </a:r>
            <a:r>
              <a:rPr lang="pt-BR" sz="2000" i="1" dirty="0">
                <a:solidFill>
                  <a:srgbClr val="002060"/>
                </a:solidFill>
              </a:rPr>
              <a:t>. Em vez disso, uma boa experiência do utilizador é aquela que </a:t>
            </a:r>
            <a:r>
              <a:rPr lang="pt-BR" sz="2000" b="1" i="1" dirty="0">
                <a:solidFill>
                  <a:srgbClr val="002060"/>
                </a:solidFill>
              </a:rPr>
              <a:t>satisfaz as necessidades de um determinado utilizador no contexto específico</a:t>
            </a:r>
            <a:r>
              <a:rPr lang="pt-BR" sz="2000" i="1" dirty="0">
                <a:solidFill>
                  <a:srgbClr val="002060"/>
                </a:solidFill>
              </a:rPr>
              <a:t> em que ele ou ela utiliza o produto.</a:t>
            </a:r>
          </a:p>
        </p:txBody>
      </p:sp>
    </p:spTree>
    <p:extLst>
      <p:ext uri="{BB962C8B-B14F-4D97-AF65-F5344CB8AC3E}">
        <p14:creationId xmlns:p14="http://schemas.microsoft.com/office/powerpoint/2010/main" val="4129393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84FEE3D1-A860-6B07-77E4-0E8389313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">
            <a:extLst>
              <a:ext uri="{FF2B5EF4-FFF2-40B4-BE49-F238E27FC236}">
                <a16:creationId xmlns:a16="http://schemas.microsoft.com/office/drawing/2014/main" id="{B863CFBE-8F59-F588-0A5D-1A7B2C675B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buClr>
                <a:srgbClr val="214A51"/>
              </a:buClr>
              <a:buSzPts val="4000"/>
            </a:pPr>
            <a:r>
              <a:rPr lang="pt-BR" sz="4000" dirty="0"/>
              <a:t>Percepções erradas de um UX Designer</a:t>
            </a:r>
            <a:endParaRPr dirty="0"/>
          </a:p>
        </p:txBody>
      </p:sp>
      <p:sp>
        <p:nvSpPr>
          <p:cNvPr id="151" name="Google Shape;151;p3">
            <a:extLst>
              <a:ext uri="{FF2B5EF4-FFF2-40B4-BE49-F238E27FC236}">
                <a16:creationId xmlns:a16="http://schemas.microsoft.com/office/drawing/2014/main" id="{9E77EC4C-D5B0-FB8F-C6C2-2DEC7AA6429C}"/>
              </a:ext>
            </a:extLst>
          </p:cNvPr>
          <p:cNvSpPr txBox="1"/>
          <p:nvPr/>
        </p:nvSpPr>
        <p:spPr>
          <a:xfrm>
            <a:off x="484177" y="2296497"/>
            <a:ext cx="9619193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pt-BR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UX e UI são a mesma coisa. </a:t>
            </a:r>
            <a:r>
              <a:rPr lang="pt-B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Apesar de tanto UX Designers e UI Designers colaborarem e trabalharem juntos para criar uma experiência positiva para o utilizador, ambos têm funções muito diferentes. Ou seja, posições de “UX/UI Designer” numa organização demonstram a fraca maturidade da mesma ao nível de design. 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1800" dirty="0">
              <a:solidFill>
                <a:schemeClr val="dk1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</a:rPr>
              <a:t>2. </a:t>
            </a:r>
            <a:r>
              <a:rPr lang="pt-BR" sz="1800" b="1" dirty="0">
                <a:solidFill>
                  <a:schemeClr val="dk1"/>
                </a:solidFill>
              </a:rPr>
              <a:t>Saber código/programar é necessário</a:t>
            </a:r>
            <a:r>
              <a:rPr lang="pt-BR" sz="1800" dirty="0">
                <a:solidFill>
                  <a:schemeClr val="dk1"/>
                </a:solidFill>
              </a:rPr>
              <a:t>. Sendo UX Design uma disciplina digital e que cria produtos digitais, muita gente acha que também é suposto saberes como construir o que idealizaste em </a:t>
            </a:r>
            <a:r>
              <a:rPr lang="pt-BR" sz="1800" dirty="0" err="1">
                <a:solidFill>
                  <a:schemeClr val="dk1"/>
                </a:solidFill>
              </a:rPr>
              <a:t>mockups</a:t>
            </a:r>
            <a:r>
              <a:rPr lang="pt-BR" sz="1800" dirty="0">
                <a:solidFill>
                  <a:schemeClr val="dk1"/>
                </a:solidFill>
              </a:rPr>
              <a:t>. Na verdade isso não acontece. As principais skills que um UX Designer precisa de ter é saber resolver os problemas dos utilizadores. Saber conduzir métodos eficazes de pesquisa para determinar os maiores </a:t>
            </a:r>
            <a:r>
              <a:rPr lang="pt-BR" sz="1800" dirty="0" err="1">
                <a:solidFill>
                  <a:schemeClr val="dk1"/>
                </a:solidFill>
              </a:rPr>
              <a:t>pain</a:t>
            </a:r>
            <a:r>
              <a:rPr lang="pt-BR" sz="1800" dirty="0">
                <a:solidFill>
                  <a:schemeClr val="dk1"/>
                </a:solidFill>
              </a:rPr>
              <a:t> points e resolver através do design. Apesar de saber código pode destacar-te de outros candidatos em recrutamentos, não é obrigatório.</a:t>
            </a: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3" name="Google Shape;141;p2" descr="Comunicado | UNINASSAU">
            <a:extLst>
              <a:ext uri="{FF2B5EF4-FFF2-40B4-BE49-F238E27FC236}">
                <a16:creationId xmlns:a16="http://schemas.microsoft.com/office/drawing/2014/main" id="{F8AFE2DC-8C43-5D52-3C52-7B0D4A82452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6927" y="6154775"/>
            <a:ext cx="1471690" cy="57653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2;p2">
            <a:extLst>
              <a:ext uri="{FF2B5EF4-FFF2-40B4-BE49-F238E27FC236}">
                <a16:creationId xmlns:a16="http://schemas.microsoft.com/office/drawing/2014/main" id="{E1D8A39C-032D-7C03-E5C3-E8C3DCBE6643}"/>
              </a:ext>
            </a:extLst>
          </p:cNvPr>
          <p:cNvSpPr txBox="1"/>
          <p:nvPr/>
        </p:nvSpPr>
        <p:spPr>
          <a:xfrm>
            <a:off x="9848538" y="6300183"/>
            <a:ext cx="2343462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Prof. </a:t>
            </a:r>
            <a:r>
              <a:rPr lang="pt-BR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MSc</a:t>
            </a: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 </a:t>
            </a:r>
            <a:r>
              <a:rPr lang="pt-BR" sz="1100" i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 Monteiro</a:t>
            </a:r>
            <a:b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emmanoeljr@gmail.com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8829884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1466</Words>
  <Application>Microsoft Office PowerPoint</Application>
  <PresentationFormat>Widescreen</PresentationFormat>
  <Paragraphs>116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Franklin Gothic</vt:lpstr>
      <vt:lpstr>Libre Franklin</vt:lpstr>
      <vt:lpstr>Calibri</vt:lpstr>
      <vt:lpstr>Personalizado</vt:lpstr>
      <vt:lpstr>Introdução a UX Design</vt:lpstr>
      <vt:lpstr>Agenda</vt:lpstr>
      <vt:lpstr>O que é UX Design?</vt:lpstr>
      <vt:lpstr>O que é UX Design?</vt:lpstr>
      <vt:lpstr>O que é UX Design?</vt:lpstr>
      <vt:lpstr>User Experience (UX) vs User Interface (UI)</vt:lpstr>
      <vt:lpstr>User Experience (UX) vs User Interface (UI)</vt:lpstr>
      <vt:lpstr>User Experience (UX) vs User Interface (UI)</vt:lpstr>
      <vt:lpstr>Percepções erradas de um UX Designer</vt:lpstr>
      <vt:lpstr>Percepções erradas de um UX Designer</vt:lpstr>
      <vt:lpstr>Importância da colaboração</vt:lpstr>
      <vt:lpstr>Skills que te ajudam a ser um  melhor UX Designer</vt:lpstr>
      <vt:lpstr>Skills que te ajudam a ser um  melhor UX Designer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Emmanoel Monteiro de Sousa Junior</dc:creator>
  <cp:lastModifiedBy>Emmanoel Monteiro</cp:lastModifiedBy>
  <cp:revision>6</cp:revision>
  <dcterms:created xsi:type="dcterms:W3CDTF">2024-11-06T17:53:21Z</dcterms:created>
  <dcterms:modified xsi:type="dcterms:W3CDTF">2025-08-10T23:08:32Z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