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65ad866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465ad866b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465ad866b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89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5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24" name="Google Shape;24;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7" name="Google Shape;87;p11"/>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88" name="Google Shape;88;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94" name="Google Shape;94;p12"/>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1" name="Google Shape;101;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07" name="Google Shape;107;p14"/>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8" name="Google Shape;108;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1" name="Google Shape;111;p14"/>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
        <p:nvSpPr>
          <p:cNvPr id="112" name="Google Shape;112;p14"/>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6" name="Google Shape;116;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2" name="Google Shape;122;p16"/>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3" name="Google Shape;123;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26" name="Google Shape;126;p1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
        <p:nvSpPr>
          <p:cNvPr id="127" name="Google Shape;127;p1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1" name="Google Shape;131;p17"/>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32" name="Google Shape;132;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8"/>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8" name="Google Shape;138;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9"/>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3"/>
          <p:cNvSpPr/>
          <p:nvPr/>
        </p:nvSpPr>
        <p:spPr>
          <a:xfrm>
            <a:off x="1" y="0"/>
            <a:ext cx="1440382" cy="6858000"/>
          </a:xfrm>
          <a:prstGeom prst="rect">
            <a:avLst/>
          </a:prstGeom>
          <a:blipFill rotWithShape="1">
            <a:blip r:embed="rId2">
              <a:alphaModFix/>
            </a:blip>
            <a:stretch>
              <a:fillRect/>
            </a:stretch>
          </a:blip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9" name="Google Shape;29;p3"/>
          <p:cNvSpPr/>
          <p:nvPr/>
        </p:nvSpPr>
        <p:spPr>
          <a:xfrm>
            <a:off x="0" y="0"/>
            <a:ext cx="1440382" cy="6858000"/>
          </a:xfrm>
          <a:prstGeom prst="rect">
            <a:avLst/>
          </a:prstGeom>
          <a:solidFill>
            <a:schemeClr val="lt1">
              <a:alpha val="20000"/>
            </a:schemeClr>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752600" y="1444752"/>
            <a:ext cx="10076688" cy="438912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2" name="Google Shape;32;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sp>
        <p:nvSpPr>
          <p:cNvPr id="36" name="Google Shape;36;p4"/>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38" name="Google Shape;38;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41" name="Google Shape;41;p4"/>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42" name="Google Shape;42;p4"/>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43" name="Google Shape;43;p4"/>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44" name="Google Shape;44;p4"/>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45" name="Google Shape;45;p4"/>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9" name="Google Shape;49;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5" name="Google Shape;55;p6"/>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6" name="Google Shape;56;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62" name="Google Shape;62;p7"/>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3" name="Google Shape;63;p7"/>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64" name="Google Shape;64;p7"/>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5" name="Google Shape;65;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0" name="Google Shape;80;p10"/>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81" name="Google Shape;81;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206969" y="2963333"/>
            <a:ext cx="2981858" cy="3208867"/>
            <a:chOff x="9206969" y="2963333"/>
            <a:chExt cx="2981858" cy="3208867"/>
          </a:xfrm>
        </p:grpSpPr>
        <p:cxnSp>
          <p:nvCxnSpPr>
            <p:cNvPr id="11" name="Google Shape;11;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12" name="Google Shape;12;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13" name="Google Shape;13;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4" name="Google Shape;14;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5" name="Google Shape;15;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6" name="Google Shape;16;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7" name="Google Shape;17;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84211" y="2006600"/>
            <a:ext cx="8534400" cy="2281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a:p>
            <a:pPr marL="0" lvl="0" indent="0" algn="l" rtl="0">
              <a:spcBef>
                <a:spcPts val="0"/>
              </a:spcBef>
              <a:spcAft>
                <a:spcPts val="0"/>
              </a:spcAft>
              <a:buNone/>
            </a:pPr>
            <a:r>
              <a:rPr lang="en-GB"/>
              <a:t>p</a:t>
            </a:r>
            <a:endParaRPr/>
          </a:p>
        </p:txBody>
      </p:sp>
      <p:sp>
        <p:nvSpPr>
          <p:cNvPr id="153" name="Google Shape;153;p20"/>
          <p:cNvSpPr txBox="1">
            <a:spLocks noGrp="1"/>
          </p:cNvSpPr>
          <p:nvPr>
            <p:ph type="body" idx="1"/>
          </p:nvPr>
        </p:nvSpPr>
        <p:spPr>
          <a:xfrm>
            <a:off x="316800" y="1904975"/>
            <a:ext cx="8827200" cy="19731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r>
              <a:rPr lang="en-GB" sz="6900" b="1" dirty="0">
                <a:latin typeface="Century Gothic" panose="020B0502020202020204" pitchFamily="34" charset="0"/>
                <a:ea typeface="Merriweather"/>
                <a:cs typeface="Merriweather"/>
                <a:sym typeface="Merriweather"/>
              </a:rPr>
              <a:t>Project </a:t>
            </a:r>
            <a:r>
              <a:rPr lang="en-GB" sz="6900" b="1" dirty="0" err="1">
                <a:latin typeface="Century Gothic" panose="020B0502020202020204" pitchFamily="34" charset="0"/>
                <a:ea typeface="Merriweather"/>
                <a:cs typeface="Merriweather"/>
                <a:sym typeface="Merriweather"/>
              </a:rPr>
              <a:t>Crystaltek</a:t>
            </a:r>
            <a:endParaRPr sz="6900" b="1" dirty="0">
              <a:latin typeface="Century Gothic" panose="020B0502020202020204" pitchFamily="34" charset="0"/>
              <a:ea typeface="Merriweather"/>
              <a:cs typeface="Merriweather"/>
              <a:sym typeface="Merriweather"/>
            </a:endParaRPr>
          </a:p>
        </p:txBody>
      </p:sp>
      <p:sp>
        <p:nvSpPr>
          <p:cNvPr id="154" name="Google Shape;154;p20"/>
          <p:cNvSpPr txBox="1"/>
          <p:nvPr/>
        </p:nvSpPr>
        <p:spPr>
          <a:xfrm>
            <a:off x="6027975" y="4463125"/>
            <a:ext cx="5837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dirty="0">
                <a:latin typeface="Century Gothic" panose="020B0502020202020204" pitchFamily="34" charset="0"/>
                <a:ea typeface="Comic Sans MS"/>
                <a:cs typeface="Comic Sans MS"/>
                <a:sym typeface="Comic Sans MS"/>
              </a:rPr>
              <a:t>Requirement Elicitation</a:t>
            </a:r>
            <a:endParaRPr sz="3600" dirty="0">
              <a:latin typeface="Century Gothic" panose="020B0502020202020204" pitchFamily="34" charset="0"/>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156058" y="1004647"/>
            <a:ext cx="7940843"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GB" b="1" dirty="0">
                <a:solidFill>
                  <a:schemeClr val="dk1"/>
                </a:solidFill>
              </a:rPr>
              <a:t>AGENDA</a:t>
            </a:r>
            <a:endParaRPr dirty="0"/>
          </a:p>
        </p:txBody>
      </p:sp>
      <p:sp>
        <p:nvSpPr>
          <p:cNvPr id="161" name="Google Shape;161;p21"/>
          <p:cNvSpPr txBox="1">
            <a:spLocks noGrp="1"/>
          </p:cNvSpPr>
          <p:nvPr>
            <p:ph type="body" idx="1"/>
          </p:nvPr>
        </p:nvSpPr>
        <p:spPr>
          <a:xfrm>
            <a:off x="1578864" y="2318597"/>
            <a:ext cx="10074908" cy="45394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960"/>
              <a:buFont typeface="Noto Sans Symbols"/>
              <a:buNone/>
            </a:pPr>
            <a:r>
              <a:rPr lang="en-GB" sz="1200" b="1">
                <a:solidFill>
                  <a:srgbClr val="09304A"/>
                </a:solidFill>
              </a:rPr>
              <a:t> </a:t>
            </a:r>
            <a:r>
              <a:rPr lang="en-GB" sz="2400" b="1">
                <a:solidFill>
                  <a:srgbClr val="09304A"/>
                </a:solidFill>
              </a:rPr>
              <a:t>1</a:t>
            </a:r>
            <a:r>
              <a:rPr lang="en-GB" sz="2400" b="1" i="0" u="none" strike="noStrike" cap="none" dirty="0">
                <a:solidFill>
                  <a:srgbClr val="09304A"/>
                </a:solidFill>
                <a:latin typeface="Century Gothic"/>
                <a:ea typeface="Century Gothic"/>
                <a:cs typeface="Century Gothic"/>
                <a:sym typeface="Century Gothic"/>
              </a:rPr>
              <a:t>.</a:t>
            </a:r>
            <a:r>
              <a:rPr lang="en-GB" sz="1200" b="1" i="0" u="none" strike="noStrike" cap="none" dirty="0">
                <a:solidFill>
                  <a:srgbClr val="09304A"/>
                </a:solidFill>
                <a:latin typeface="Century Gothic"/>
                <a:ea typeface="Century Gothic"/>
                <a:cs typeface="Century Gothic"/>
                <a:sym typeface="Century Gothic"/>
              </a:rPr>
              <a:t>	</a:t>
            </a:r>
            <a:r>
              <a:rPr lang="en-GB" sz="2400" b="1" i="0" u="none" strike="noStrike" cap="none" dirty="0">
                <a:solidFill>
                  <a:srgbClr val="09304A"/>
                </a:solidFill>
                <a:latin typeface="Century Gothic"/>
                <a:ea typeface="Century Gothic"/>
                <a:cs typeface="Century Gothic"/>
                <a:sym typeface="Century Gothic"/>
              </a:rPr>
              <a:t>Welcome Speech – Rachel (Project Manager)</a:t>
            </a:r>
            <a:endParaRPr sz="2400" dirty="0"/>
          </a:p>
          <a:p>
            <a:pPr marL="0" marR="0" lvl="0" indent="0" algn="l" rtl="0">
              <a:spcBef>
                <a:spcPts val="840"/>
              </a:spcBef>
              <a:spcAft>
                <a:spcPts val="0"/>
              </a:spcAft>
              <a:buClr>
                <a:schemeClr val="lt1"/>
              </a:buClr>
              <a:buSzPts val="960"/>
              <a:buFont typeface="Noto Sans Symbols"/>
              <a:buNone/>
            </a:pPr>
            <a:r>
              <a:rPr lang="en-GB" sz="2400" b="1" i="0" u="none" strike="noStrike" cap="none" dirty="0">
                <a:solidFill>
                  <a:srgbClr val="09304A"/>
                </a:solidFill>
                <a:latin typeface="Century Gothic"/>
                <a:ea typeface="Century Gothic"/>
                <a:cs typeface="Century Gothic"/>
                <a:sym typeface="Century Gothic"/>
              </a:rPr>
              <a:t>2.	Introductions -  Project </a:t>
            </a:r>
            <a:r>
              <a:rPr lang="en-GB" sz="2400" b="1" i="0" u="none" strike="noStrike" cap="none" dirty="0" err="1">
                <a:solidFill>
                  <a:srgbClr val="09304A"/>
                </a:solidFill>
                <a:latin typeface="Century Gothic"/>
                <a:ea typeface="Century Gothic"/>
                <a:cs typeface="Century Gothic"/>
                <a:sym typeface="Century Gothic"/>
              </a:rPr>
              <a:t>Crystaltek</a:t>
            </a:r>
            <a:r>
              <a:rPr lang="en-GB" sz="2400" b="1" dirty="0">
                <a:solidFill>
                  <a:srgbClr val="09304A"/>
                </a:solidFill>
              </a:rPr>
              <a:t> by the Deputy PM</a:t>
            </a:r>
            <a:endParaRPr sz="2400" dirty="0"/>
          </a:p>
          <a:p>
            <a:pPr marL="0" marR="0" lvl="0" indent="0" algn="l" rtl="0">
              <a:spcBef>
                <a:spcPts val="840"/>
              </a:spcBef>
              <a:spcAft>
                <a:spcPts val="0"/>
              </a:spcAft>
              <a:buClr>
                <a:schemeClr val="lt1"/>
              </a:buClr>
              <a:buSzPts val="960"/>
              <a:buFont typeface="Noto Sans Symbols"/>
              <a:buNone/>
            </a:pPr>
            <a:r>
              <a:rPr lang="en-GB" sz="2400" b="1" i="0" u="none" strike="noStrike" cap="none" dirty="0">
                <a:solidFill>
                  <a:srgbClr val="09304A"/>
                </a:solidFill>
                <a:latin typeface="Century Gothic"/>
                <a:ea typeface="Century Gothic"/>
                <a:cs typeface="Century Gothic"/>
                <a:sym typeface="Century Gothic"/>
              </a:rPr>
              <a:t>3.	Project Mandate/</a:t>
            </a:r>
            <a:r>
              <a:rPr lang="en-GB" sz="2400" b="1" dirty="0">
                <a:solidFill>
                  <a:srgbClr val="09304A"/>
                </a:solidFill>
              </a:rPr>
              <a:t>M</a:t>
            </a:r>
            <a:r>
              <a:rPr lang="en-GB" sz="2400" b="1" i="0" u="none" strike="noStrike" cap="none" dirty="0">
                <a:solidFill>
                  <a:srgbClr val="09304A"/>
                </a:solidFill>
                <a:latin typeface="Century Gothic"/>
                <a:ea typeface="Century Gothic"/>
                <a:cs typeface="Century Gothic"/>
                <a:sym typeface="Century Gothic"/>
              </a:rPr>
              <a:t>eeting purpose- Daniel ( BA Lead)</a:t>
            </a:r>
            <a:endParaRPr sz="2400" dirty="0"/>
          </a:p>
          <a:p>
            <a:pPr marL="0" marR="0" lvl="0" indent="0" algn="l" rtl="0">
              <a:spcBef>
                <a:spcPts val="840"/>
              </a:spcBef>
              <a:spcAft>
                <a:spcPts val="0"/>
              </a:spcAft>
              <a:buClr>
                <a:schemeClr val="lt1"/>
              </a:buClr>
              <a:buSzPts val="960"/>
              <a:buFont typeface="Noto Sans Symbols"/>
              <a:buNone/>
            </a:pPr>
            <a:r>
              <a:rPr lang="en-GB" sz="2400" b="1" dirty="0">
                <a:solidFill>
                  <a:srgbClr val="09304A"/>
                </a:solidFill>
              </a:rPr>
              <a:t>4.</a:t>
            </a:r>
            <a:r>
              <a:rPr lang="en-GB" sz="2400" b="1" i="0" u="none" strike="noStrike" cap="none" dirty="0">
                <a:solidFill>
                  <a:srgbClr val="09304A"/>
                </a:solidFill>
                <a:latin typeface="Century Gothic"/>
                <a:ea typeface="Century Gothic"/>
                <a:cs typeface="Century Gothic"/>
                <a:sym typeface="Century Gothic"/>
              </a:rPr>
              <a:t>	Questions for the Sponsor </a:t>
            </a:r>
            <a:r>
              <a:rPr lang="en-GB" sz="2400" b="1" dirty="0">
                <a:solidFill>
                  <a:srgbClr val="09304A"/>
                </a:solidFill>
              </a:rPr>
              <a:t> Deputy BA lead</a:t>
            </a:r>
            <a:endParaRPr sz="2400" dirty="0"/>
          </a:p>
          <a:p>
            <a:pPr marL="0" marR="0" lvl="0" indent="0" algn="l" rtl="0">
              <a:spcBef>
                <a:spcPts val="840"/>
              </a:spcBef>
              <a:spcAft>
                <a:spcPts val="0"/>
              </a:spcAft>
              <a:buClr>
                <a:schemeClr val="lt1"/>
              </a:buClr>
              <a:buSzPts val="960"/>
              <a:buFont typeface="Noto Sans Symbols"/>
              <a:buNone/>
            </a:pPr>
            <a:r>
              <a:rPr lang="en-GB" sz="2400" b="1" dirty="0">
                <a:solidFill>
                  <a:srgbClr val="09304A"/>
                </a:solidFill>
              </a:rPr>
              <a:t>5</a:t>
            </a:r>
            <a:r>
              <a:rPr lang="en-GB" sz="2400" b="1" i="0" u="none" strike="noStrike" cap="none" dirty="0">
                <a:solidFill>
                  <a:srgbClr val="09304A"/>
                </a:solidFill>
                <a:latin typeface="Century Gothic"/>
                <a:ea typeface="Century Gothic"/>
                <a:cs typeface="Century Gothic"/>
                <a:sym typeface="Century Gothic"/>
              </a:rPr>
              <a:t>.	Questions and Answers - PM</a:t>
            </a:r>
            <a:endParaRPr sz="2400" dirty="0"/>
          </a:p>
          <a:p>
            <a:pPr marL="0" marR="0" lvl="0" indent="0" algn="l" rtl="0">
              <a:spcBef>
                <a:spcPts val="840"/>
              </a:spcBef>
              <a:spcAft>
                <a:spcPts val="0"/>
              </a:spcAft>
              <a:buClr>
                <a:schemeClr val="lt1"/>
              </a:buClr>
              <a:buSzPts val="960"/>
              <a:buFont typeface="Noto Sans Symbols"/>
              <a:buNone/>
            </a:pPr>
            <a:endParaRPr sz="2400" b="1" i="0" u="none" strike="noStrike" cap="none" dirty="0">
              <a:solidFill>
                <a:srgbClr val="09304A"/>
              </a:solidFill>
              <a:latin typeface="Century Gothic"/>
              <a:ea typeface="Century Gothic"/>
              <a:cs typeface="Century Gothic"/>
              <a:sym typeface="Century Gothic"/>
            </a:endParaRPr>
          </a:p>
          <a:p>
            <a:pPr marL="0" marR="0" lvl="0" indent="0" algn="l" rtl="0">
              <a:spcBef>
                <a:spcPts val="840"/>
              </a:spcBef>
              <a:spcAft>
                <a:spcPts val="0"/>
              </a:spcAft>
              <a:buClr>
                <a:schemeClr val="lt1"/>
              </a:buClr>
              <a:buSzPts val="960"/>
              <a:buFont typeface="Noto Sans Symbols"/>
              <a:buNone/>
            </a:pPr>
            <a:r>
              <a:rPr lang="en-GB" sz="2400" b="1" i="0" u="none" strike="noStrike" cap="none" dirty="0">
                <a:solidFill>
                  <a:srgbClr val="09304A"/>
                </a:solidFill>
                <a:latin typeface="Century Gothic"/>
                <a:ea typeface="Century Gothic"/>
                <a:cs typeface="Century Gothic"/>
                <a:sym typeface="Century Gothic"/>
              </a:rPr>
              <a:t>		</a:t>
            </a:r>
            <a:endParaRPr sz="2400" dirty="0"/>
          </a:p>
          <a:p>
            <a:pPr marL="0" marR="0" lvl="0" indent="0" algn="l" rtl="0">
              <a:spcBef>
                <a:spcPts val="840"/>
              </a:spcBef>
              <a:spcAft>
                <a:spcPts val="0"/>
              </a:spcAft>
              <a:buClr>
                <a:schemeClr val="lt1"/>
              </a:buClr>
              <a:buSzPts val="960"/>
              <a:buFont typeface="Noto Sans Symbols"/>
              <a:buNone/>
            </a:pPr>
            <a:endParaRPr sz="2400" b="1" i="0" u="none" strike="noStrike" cap="none" dirty="0">
              <a:solidFill>
                <a:srgbClr val="09304A"/>
              </a:solidFill>
              <a:latin typeface="Century Gothic"/>
              <a:ea typeface="Century Gothic"/>
              <a:cs typeface="Century Gothic"/>
              <a:sym typeface="Century Gothic"/>
            </a:endParaRPr>
          </a:p>
          <a:p>
            <a:pPr marL="0" marR="0" lvl="0" indent="0" algn="l" rtl="0">
              <a:spcBef>
                <a:spcPts val="840"/>
              </a:spcBef>
              <a:spcAft>
                <a:spcPts val="0"/>
              </a:spcAft>
              <a:buClr>
                <a:schemeClr val="lt1"/>
              </a:buClr>
              <a:buSzPts val="960"/>
              <a:buFont typeface="Noto Sans Symbols"/>
              <a:buNone/>
            </a:pPr>
            <a:r>
              <a:rPr lang="en-GB" sz="2400" b="1" i="0" u="none" strike="noStrike" cap="none" dirty="0">
                <a:solidFill>
                  <a:srgbClr val="09304A"/>
                </a:solidFill>
                <a:latin typeface="Century Gothic"/>
                <a:ea typeface="Century Gothic"/>
                <a:cs typeface="Century Gothic"/>
                <a:sym typeface="Century Gothic"/>
              </a:rPr>
              <a:t>	Scribe: PMOs and </a:t>
            </a:r>
            <a:r>
              <a:rPr lang="en-GB" sz="2400" b="1" dirty="0">
                <a:solidFill>
                  <a:srgbClr val="09304A"/>
                </a:solidFill>
              </a:rPr>
              <a:t>Appointed</a:t>
            </a:r>
            <a:r>
              <a:rPr lang="en-GB" sz="2400" b="1" i="0" u="none" strike="noStrike" cap="none" dirty="0">
                <a:solidFill>
                  <a:srgbClr val="09304A"/>
                </a:solidFill>
                <a:latin typeface="Century Gothic"/>
                <a:ea typeface="Century Gothic"/>
                <a:cs typeface="Century Gothic"/>
                <a:sym typeface="Century Gothic"/>
              </a:rPr>
              <a:t> Project </a:t>
            </a:r>
            <a:r>
              <a:rPr lang="en-GB" sz="2400" b="1" i="0" u="none" strike="noStrike" cap="none" dirty="0" err="1">
                <a:solidFill>
                  <a:srgbClr val="09304A"/>
                </a:solidFill>
                <a:latin typeface="Century Gothic"/>
                <a:ea typeface="Century Gothic"/>
                <a:cs typeface="Century Gothic"/>
                <a:sym typeface="Century Gothic"/>
              </a:rPr>
              <a:t>Crystaltek</a:t>
            </a:r>
            <a:r>
              <a:rPr lang="en-GB" sz="2400" b="1" i="0" u="none" strike="noStrike" cap="none" dirty="0">
                <a:solidFill>
                  <a:srgbClr val="09304A"/>
                </a:solidFill>
                <a:latin typeface="Century Gothic"/>
                <a:ea typeface="Century Gothic"/>
                <a:cs typeface="Century Gothic"/>
                <a:sym typeface="Century Gothic"/>
              </a:rPr>
              <a:t> Members</a:t>
            </a:r>
            <a:endParaRPr sz="2400" dirty="0"/>
          </a:p>
          <a:p>
            <a:pPr marL="285750" marR="0" lvl="0" indent="-224790" algn="l" rtl="0">
              <a:spcBef>
                <a:spcPts val="840"/>
              </a:spcBef>
              <a:spcAft>
                <a:spcPts val="0"/>
              </a:spcAft>
              <a:buClr>
                <a:schemeClr val="lt1"/>
              </a:buClr>
              <a:buSzPts val="960"/>
              <a:buFont typeface="Noto Sans Symbols"/>
              <a:buNone/>
            </a:pPr>
            <a:endParaRPr sz="2400" b="1" cap="none" dirty="0">
              <a:solidFill>
                <a:srgbClr val="09304A"/>
              </a:solidFill>
              <a:latin typeface="Century Gothic"/>
              <a:ea typeface="Century Gothic"/>
              <a:cs typeface="Century Gothic"/>
              <a:sym typeface="Century Gothic"/>
            </a:endParaRPr>
          </a:p>
          <a:p>
            <a:pPr marL="285750" marR="0" lvl="0" indent="-224790" algn="l" rtl="0">
              <a:spcBef>
                <a:spcPts val="840"/>
              </a:spcBef>
              <a:spcAft>
                <a:spcPts val="0"/>
              </a:spcAft>
              <a:buClr>
                <a:schemeClr val="lt1"/>
              </a:buClr>
              <a:buSzPts val="960"/>
              <a:buFont typeface="Noto Sans Symbols"/>
              <a:buNone/>
            </a:pPr>
            <a:endParaRPr sz="2400" b="1" cap="none" dirty="0">
              <a:solidFill>
                <a:srgbClr val="09304A"/>
              </a:solidFill>
              <a:latin typeface="Century Gothic"/>
              <a:ea typeface="Century Gothic"/>
              <a:cs typeface="Century Gothic"/>
              <a:sym typeface="Century Gothic"/>
            </a:endParaRPr>
          </a:p>
          <a:p>
            <a:pPr marL="285750" marR="0" lvl="0" indent="-224790" algn="l" rtl="0">
              <a:spcBef>
                <a:spcPts val="840"/>
              </a:spcBef>
              <a:spcAft>
                <a:spcPts val="0"/>
              </a:spcAft>
              <a:buClr>
                <a:schemeClr val="lt1"/>
              </a:buClr>
              <a:buSzPts val="960"/>
              <a:buFont typeface="Noto Sans Symbols"/>
              <a:buNone/>
            </a:pPr>
            <a:endParaRPr sz="2400" b="1" cap="none" dirty="0">
              <a:solidFill>
                <a:srgbClr val="09304A"/>
              </a:solidFill>
              <a:latin typeface="Century Gothic"/>
              <a:ea typeface="Century Gothic"/>
              <a:cs typeface="Century Gothic"/>
              <a:sym typeface="Century Gothic"/>
            </a:endParaRPr>
          </a:p>
          <a:p>
            <a:pPr marL="285750" marR="0" lvl="0" indent="-224790" algn="l" rtl="0">
              <a:spcBef>
                <a:spcPts val="840"/>
              </a:spcBef>
              <a:spcAft>
                <a:spcPts val="0"/>
              </a:spcAft>
              <a:buClr>
                <a:schemeClr val="lt1"/>
              </a:buClr>
              <a:buSzPts val="960"/>
              <a:buFont typeface="Noto Sans Symbols"/>
              <a:buNone/>
            </a:pPr>
            <a:endParaRPr sz="1200" b="1" cap="none" dirty="0">
              <a:solidFill>
                <a:srgbClr val="09304A"/>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1755646" y="1004647"/>
            <a:ext cx="10074909" cy="64008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63636"/>
              <a:buFont typeface="Century Gothic"/>
              <a:buNone/>
            </a:pPr>
            <a:r>
              <a:rPr lang="en-GB" b="1" dirty="0">
                <a:solidFill>
                  <a:schemeClr val="dk1"/>
                </a:solidFill>
              </a:rPr>
              <a:t>WELCOME SPEECH </a:t>
            </a:r>
            <a:br>
              <a:rPr lang="en-GB" b="1" dirty="0">
                <a:solidFill>
                  <a:schemeClr val="dk1"/>
                </a:solidFill>
              </a:rPr>
            </a:br>
            <a:r>
              <a:rPr lang="en-GB" sz="2200" b="1" dirty="0">
                <a:solidFill>
                  <a:schemeClr val="dk1"/>
                </a:solidFill>
              </a:rPr>
              <a:t>Rachel </a:t>
            </a:r>
            <a:r>
              <a:rPr lang="en-GB" sz="2200" b="1" cap="none" dirty="0">
                <a:solidFill>
                  <a:schemeClr val="dk1"/>
                </a:solidFill>
              </a:rPr>
              <a:t> (Project Manager)</a:t>
            </a:r>
            <a:br>
              <a:rPr lang="en-GB" sz="2200" b="1" cap="none" dirty="0">
                <a:solidFill>
                  <a:schemeClr val="dk1"/>
                </a:solidFill>
              </a:rPr>
            </a:br>
            <a:endParaRPr sz="2200" b="1" dirty="0">
              <a:solidFill>
                <a:schemeClr val="dk1"/>
              </a:solidFill>
            </a:endParaRPr>
          </a:p>
        </p:txBody>
      </p:sp>
      <p:sp>
        <p:nvSpPr>
          <p:cNvPr id="169" name="Google Shape;169;p22"/>
          <p:cNvSpPr txBox="1">
            <a:spLocks noGrp="1"/>
          </p:cNvSpPr>
          <p:nvPr>
            <p:ph type="body" idx="1"/>
          </p:nvPr>
        </p:nvSpPr>
        <p:spPr>
          <a:xfrm>
            <a:off x="1569720" y="1897973"/>
            <a:ext cx="10074908" cy="453940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960"/>
              <a:buFont typeface="Noto Sans Symbols"/>
              <a:buChar char="▶"/>
            </a:pPr>
            <a:r>
              <a:rPr lang="en-GB" sz="2400" b="1" cap="none" dirty="0">
                <a:solidFill>
                  <a:srgbClr val="09304A"/>
                </a:solidFill>
                <a:latin typeface="Century Gothic"/>
                <a:ea typeface="Century Gothic"/>
                <a:cs typeface="Century Gothic"/>
                <a:sym typeface="Century Gothic"/>
              </a:rPr>
              <a:t>Welcome---</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8933" y="277843"/>
            <a:ext cx="10110651" cy="99636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chemeClr val="dk1"/>
                </a:solidFill>
                <a:latin typeface="Century Gothic" panose="020B0502020202020204" pitchFamily="34" charset="0"/>
                <a:ea typeface="Arial"/>
                <a:cs typeface="Arial"/>
                <a:sym typeface="Arial"/>
              </a:rPr>
              <a:t>Project Mandate – BA Lead </a:t>
            </a:r>
            <a:r>
              <a:rPr lang="en-GB" b="1" dirty="0">
                <a:solidFill>
                  <a:schemeClr val="dk1"/>
                </a:solidFill>
                <a:latin typeface="Arial"/>
                <a:ea typeface="Arial"/>
                <a:cs typeface="Arial"/>
                <a:sym typeface="Arial"/>
              </a:rPr>
              <a:t/>
            </a:r>
            <a:br>
              <a:rPr lang="en-GB" b="1" dirty="0">
                <a:solidFill>
                  <a:schemeClr val="dk1"/>
                </a:solidFill>
                <a:latin typeface="Arial"/>
                <a:ea typeface="Arial"/>
                <a:cs typeface="Arial"/>
                <a:sym typeface="Arial"/>
              </a:rPr>
            </a:br>
            <a:endParaRPr dirty="0"/>
          </a:p>
        </p:txBody>
      </p:sp>
      <p:sp>
        <p:nvSpPr>
          <p:cNvPr id="190" name="Google Shape;190;p25"/>
          <p:cNvSpPr txBox="1"/>
          <p:nvPr/>
        </p:nvSpPr>
        <p:spPr>
          <a:xfrm>
            <a:off x="0" y="1274203"/>
            <a:ext cx="11198700" cy="5095339"/>
          </a:xfrm>
          <a:prstGeom prst="rect">
            <a:avLst/>
          </a:prstGeom>
          <a:noFill/>
          <a:ln>
            <a:noFill/>
          </a:ln>
        </p:spPr>
        <p:txBody>
          <a:bodyPr spcFirstLastPara="1" wrap="square" lIns="91425" tIns="91425" rIns="91425" bIns="91425" anchor="t" anchorCtr="0">
            <a:spAutoFit/>
          </a:bodyPr>
          <a:lstStyle/>
          <a:p>
            <a:pPr marL="457200" lvl="0" algn="l" rtl="0">
              <a:lnSpc>
                <a:spcPct val="138000"/>
              </a:lnSpc>
              <a:spcBef>
                <a:spcPts val="1200"/>
              </a:spcBef>
              <a:spcAft>
                <a:spcPts val="0"/>
              </a:spcAft>
            </a:pPr>
            <a:r>
              <a:rPr lang="en-GB" sz="3200" dirty="0">
                <a:latin typeface="Century Gothic" panose="020B0502020202020204" pitchFamily="34" charset="0"/>
              </a:rPr>
              <a:t>The aim of our project is to deliver an analytics platform for real-time tracking of performance. This will be in line with making it more current with the latest features in the market, relevant for our business. This includes, data representation, enhanced filtering, and data visualisation and making the interface and interaction of users to be seamless</a:t>
            </a:r>
            <a:endParaRPr sz="3200" dirty="0">
              <a:solidFill>
                <a:schemeClr val="dk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8933" y="277843"/>
            <a:ext cx="10110651" cy="99636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chemeClr val="dk1"/>
                </a:solidFill>
                <a:latin typeface="Century Gothic" panose="020B0502020202020204" pitchFamily="34" charset="0"/>
                <a:ea typeface="Arial"/>
                <a:cs typeface="Arial"/>
                <a:sym typeface="Arial"/>
              </a:rPr>
              <a:t>QUESTIONS FOR THE SPONSOR </a:t>
            </a:r>
            <a:r>
              <a:rPr lang="en-GB" b="1" dirty="0">
                <a:solidFill>
                  <a:schemeClr val="dk1"/>
                </a:solidFill>
                <a:latin typeface="Arial"/>
                <a:ea typeface="Arial"/>
                <a:cs typeface="Arial"/>
                <a:sym typeface="Arial"/>
              </a:rPr>
              <a:t/>
            </a:r>
            <a:br>
              <a:rPr lang="en-GB" b="1" dirty="0">
                <a:solidFill>
                  <a:schemeClr val="dk1"/>
                </a:solidFill>
                <a:latin typeface="Arial"/>
                <a:ea typeface="Arial"/>
                <a:cs typeface="Arial"/>
                <a:sym typeface="Arial"/>
              </a:rPr>
            </a:br>
            <a:endParaRPr dirty="0"/>
          </a:p>
        </p:txBody>
      </p:sp>
      <p:sp>
        <p:nvSpPr>
          <p:cNvPr id="190" name="Google Shape;190;p25"/>
          <p:cNvSpPr txBox="1"/>
          <p:nvPr/>
        </p:nvSpPr>
        <p:spPr>
          <a:xfrm>
            <a:off x="0" y="1274203"/>
            <a:ext cx="11198700" cy="5355282"/>
          </a:xfrm>
          <a:prstGeom prst="rect">
            <a:avLst/>
          </a:prstGeom>
          <a:noFill/>
          <a:ln>
            <a:noFill/>
          </a:ln>
        </p:spPr>
        <p:txBody>
          <a:bodyPr spcFirstLastPara="1" wrap="square" lIns="91425" tIns="91425" rIns="91425" bIns="91425" anchor="t" anchorCtr="0">
            <a:spAutoFit/>
          </a:bodyPr>
          <a:lstStyle/>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Can you share more details about this project?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Can you tell us about the nature and source of data to be analysed?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What quantitative and qualitative data are more important to your organisation?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What is the frequency of your data analysis?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Do you intend now or in the future to have this data analytic platform as a mobile application or cloud-based platform for commercial purposes?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Do you intend to have historical and current information stored in the platform and to what extent?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What specific features do you require for the platform?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How do you manage your data currently?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Do you intend to migrate existing data to this platform or do you want to commence a fresh data management process? </a:t>
            </a:r>
          </a:p>
          <a:p>
            <a:pPr rtl="0" fontAlgn="base">
              <a:spcBef>
                <a:spcPts val="0"/>
              </a:spcBef>
              <a:spcAft>
                <a:spcPts val="0"/>
              </a:spcAft>
              <a:buFont typeface="+mj-lt"/>
              <a:buAutoNum type="arabicPeriod"/>
            </a:pPr>
            <a:r>
              <a:rPr lang="en-GB" sz="2400" b="0" i="0" u="none" strike="noStrike" dirty="0">
                <a:solidFill>
                  <a:srgbClr val="000000"/>
                </a:solidFill>
                <a:effectLst/>
                <a:latin typeface="Century Gothic" panose="020B0502020202020204" pitchFamily="34" charset="0"/>
              </a:rPr>
              <a:t>What volume of data will be analysed (large, medium, small)?</a:t>
            </a:r>
          </a:p>
        </p:txBody>
      </p:sp>
    </p:spTree>
    <p:extLst>
      <p:ext uri="{BB962C8B-B14F-4D97-AF65-F5344CB8AC3E}">
        <p14:creationId xmlns:p14="http://schemas.microsoft.com/office/powerpoint/2010/main" val="351830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8933" y="277843"/>
            <a:ext cx="10110651" cy="99636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chemeClr val="dk1"/>
                </a:solidFill>
                <a:latin typeface="Century Gothic" panose="020B0502020202020204" pitchFamily="34" charset="0"/>
                <a:ea typeface="Arial"/>
                <a:cs typeface="Arial"/>
                <a:sym typeface="Arial"/>
              </a:rPr>
              <a:t>QUESTIONS FOR THE SPONSOR </a:t>
            </a:r>
            <a:r>
              <a:rPr lang="en-GB" b="1" dirty="0">
                <a:solidFill>
                  <a:schemeClr val="dk1"/>
                </a:solidFill>
                <a:latin typeface="Arial"/>
                <a:ea typeface="Arial"/>
                <a:cs typeface="Arial"/>
                <a:sym typeface="Arial"/>
              </a:rPr>
              <a:t/>
            </a:r>
            <a:br>
              <a:rPr lang="en-GB" b="1" dirty="0">
                <a:solidFill>
                  <a:schemeClr val="dk1"/>
                </a:solidFill>
                <a:latin typeface="Arial"/>
                <a:ea typeface="Arial"/>
                <a:cs typeface="Arial"/>
                <a:sym typeface="Arial"/>
              </a:rPr>
            </a:br>
            <a:endParaRPr dirty="0"/>
          </a:p>
        </p:txBody>
      </p:sp>
      <p:sp>
        <p:nvSpPr>
          <p:cNvPr id="190" name="Google Shape;190;p25"/>
          <p:cNvSpPr txBox="1"/>
          <p:nvPr/>
        </p:nvSpPr>
        <p:spPr>
          <a:xfrm>
            <a:off x="0" y="1274203"/>
            <a:ext cx="11198700" cy="6463278"/>
          </a:xfrm>
          <a:prstGeom prst="rect">
            <a:avLst/>
          </a:prstGeom>
          <a:noFill/>
          <a:ln>
            <a:noFill/>
          </a:ln>
        </p:spPr>
        <p:txBody>
          <a:bodyPr spcFirstLastPara="1" wrap="square" lIns="91425" tIns="91425" rIns="91425" bIns="91425" anchor="t" anchorCtr="0">
            <a:spAutoFit/>
          </a:bodyPr>
          <a:lstStyle/>
          <a:p>
            <a:pPr rtl="0" fontAlgn="base">
              <a:spcBef>
                <a:spcPts val="0"/>
              </a:spcBef>
              <a:spcAft>
                <a:spcPts val="0"/>
              </a:spcAft>
            </a:pPr>
            <a:r>
              <a:rPr lang="en-GB" sz="1800" b="0" i="0" u="none" strike="noStrike" dirty="0">
                <a:solidFill>
                  <a:srgbClr val="000000"/>
                </a:solidFill>
                <a:effectLst/>
                <a:latin typeface="Arial" panose="020B0604020202020204" pitchFamily="34" charset="0"/>
              </a:rPr>
              <a:t>11</a:t>
            </a:r>
            <a:r>
              <a:rPr lang="en-GB" sz="2400" b="0" i="0" u="none" strike="noStrike" dirty="0">
                <a:solidFill>
                  <a:srgbClr val="000000"/>
                </a:solidFill>
                <a:effectLst/>
                <a:latin typeface="Century Gothic" panose="020B0502020202020204" pitchFamily="34" charset="0"/>
              </a:rPr>
              <a:t>. Who will develop /maintain the reports? (is there a database at the moment)?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12. What information should be on each report (revenue, profit, students)? </a:t>
            </a:r>
          </a:p>
          <a:p>
            <a:pPr rtl="0" fontAlgn="base">
              <a:spcBef>
                <a:spcPts val="0"/>
              </a:spcBef>
              <a:spcAft>
                <a:spcPts val="0"/>
              </a:spcAft>
            </a:pPr>
            <a:r>
              <a:rPr lang="en-GB" sz="2400" dirty="0">
                <a:latin typeface="Century Gothic" panose="020B0502020202020204" pitchFamily="34" charset="0"/>
              </a:rPr>
              <a:t>13. </a:t>
            </a:r>
            <a:r>
              <a:rPr lang="en-GB" sz="2400" b="0" i="0" u="none" strike="noStrike" dirty="0">
                <a:solidFill>
                  <a:srgbClr val="000000"/>
                </a:solidFill>
                <a:effectLst/>
                <a:latin typeface="Century Gothic" panose="020B0502020202020204" pitchFamily="34" charset="0"/>
              </a:rPr>
              <a:t>What interactive/filtering capabilities should these reports have?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14. Where will recipients access the reports (via email attachments, shared drive, or online shared environment)?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15. What are your main challenges to data management and analysis (collection, analysis, reporting, storage, exporting)?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16. Who are the key stakeholders in this project?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17. What are the existing change management mechanisms in your organisation and how would these be impacted by this project?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18. How often do you intend to get the project status report from the project manager?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19. How would you measure the success of this project? </a:t>
            </a:r>
          </a:p>
          <a:p>
            <a:pPr rtl="0" fontAlgn="base">
              <a:spcBef>
                <a:spcPts val="0"/>
              </a:spcBef>
              <a:spcAft>
                <a:spcPts val="0"/>
              </a:spcAft>
            </a:pPr>
            <a:r>
              <a:rPr lang="en-GB" sz="2400" b="0" i="0" u="none" strike="noStrike" dirty="0">
                <a:solidFill>
                  <a:srgbClr val="000000"/>
                </a:solidFill>
                <a:effectLst/>
                <a:latin typeface="Century Gothic" panose="020B0502020202020204" pitchFamily="34" charset="0"/>
              </a:rPr>
              <a:t>20. Will you now or in the future require additional human resources or skills to manage the proposed data analysis platform? </a:t>
            </a:r>
          </a:p>
        </p:txBody>
      </p:sp>
    </p:spTree>
    <p:extLst>
      <p:ext uri="{BB962C8B-B14F-4D97-AF65-F5344CB8AC3E}">
        <p14:creationId xmlns:p14="http://schemas.microsoft.com/office/powerpoint/2010/main" val="163012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p:nvPr/>
        </p:nvSpPr>
        <p:spPr>
          <a:xfrm>
            <a:off x="176900" y="1561048"/>
            <a:ext cx="11552400" cy="4752665"/>
          </a:xfrm>
          <a:prstGeom prst="rect">
            <a:avLst/>
          </a:prstGeom>
          <a:noFill/>
          <a:ln>
            <a:noFill/>
          </a:ln>
        </p:spPr>
        <p:txBody>
          <a:bodyPr spcFirstLastPara="1" wrap="square" lIns="91425" tIns="45700" rIns="91425" bIns="45700" anchor="t" anchorCtr="0">
            <a:noAutofit/>
          </a:bodyPr>
          <a:lstStyle/>
          <a:p>
            <a:pPr fontAlgn="base"/>
            <a:r>
              <a:rPr lang="en-GB" sz="1800" dirty="0">
                <a:solidFill>
                  <a:schemeClr val="dk1"/>
                </a:solidFill>
              </a:rPr>
              <a:t>21. </a:t>
            </a:r>
            <a:r>
              <a:rPr lang="en-GB" sz="2400" dirty="0">
                <a:latin typeface="Century Gothic" panose="020B0502020202020204" pitchFamily="34" charset="0"/>
              </a:rPr>
              <a:t>What kind of database do you want (mobile application or web-based)?</a:t>
            </a:r>
          </a:p>
          <a:p>
            <a:pPr fontAlgn="base"/>
            <a:r>
              <a:rPr lang="en-GB" sz="2400" dirty="0">
                <a:latin typeface="Century Gothic" panose="020B0502020202020204" pitchFamily="34" charset="0"/>
              </a:rPr>
              <a:t>22. How do you want to secure your data (In house or outsourced)?</a:t>
            </a:r>
          </a:p>
          <a:p>
            <a:pPr fontAlgn="base"/>
            <a:r>
              <a:rPr lang="en-GB" sz="2400" dirty="0">
                <a:latin typeface="Century Gothic" panose="020B0502020202020204" pitchFamily="34" charset="0"/>
              </a:rPr>
              <a:t>23. How long do you want the system to store your data  (in terms of years)?</a:t>
            </a:r>
          </a:p>
          <a:p>
            <a:pPr fontAlgn="base"/>
            <a:r>
              <a:rPr lang="en-GB" sz="2400" dirty="0">
                <a:latin typeface="Century Gothic" panose="020B0502020202020204" pitchFamily="34" charset="0"/>
              </a:rPr>
              <a:t>24. Who should have access to your data (internal or external stakeholders or both)?</a:t>
            </a:r>
          </a:p>
          <a:p>
            <a:pPr fontAlgn="base"/>
            <a:r>
              <a:rPr lang="en-GB" sz="2400" dirty="0">
                <a:latin typeface="Century Gothic" panose="020B0502020202020204" pitchFamily="34" charset="0"/>
              </a:rPr>
              <a:t>25. For new users of your platform what demographic information or data would you like to obtain for decision-making purposes?</a:t>
            </a:r>
          </a:p>
          <a:p>
            <a:pPr fontAlgn="base"/>
            <a:r>
              <a:rPr lang="en-GB" sz="2400" dirty="0">
                <a:latin typeface="Century Gothic" panose="020B0502020202020204" pitchFamily="34" charset="0"/>
              </a:rPr>
              <a:t>26. Do you want a user-friendly platform or a more technical-oriented platform?</a:t>
            </a:r>
          </a:p>
          <a:p>
            <a:pPr fontAlgn="base"/>
            <a:r>
              <a:rPr lang="en-GB" sz="2400" dirty="0">
                <a:latin typeface="Century Gothic" panose="020B0502020202020204" pitchFamily="34" charset="0"/>
              </a:rPr>
              <a:t>27. What 3rd party integration do you want? CRM, ERP, QuickBooks, OMS (Order management system)</a:t>
            </a:r>
          </a:p>
          <a:p>
            <a:pPr fontAlgn="base"/>
            <a:r>
              <a:rPr lang="en-GB" sz="2400" dirty="0">
                <a:latin typeface="Century Gothic" panose="020B0502020202020204" pitchFamily="34" charset="0"/>
              </a:rPr>
              <a:t>28. Do you want an automated email sent to trainees periodically with their performance analytics?</a:t>
            </a:r>
          </a:p>
          <a:p>
            <a:pPr fontAlgn="base"/>
            <a:r>
              <a:rPr lang="en-GB" sz="2400" dirty="0">
                <a:latin typeface="Century Gothic" panose="020B0502020202020204" pitchFamily="34" charset="0"/>
              </a:rPr>
              <a:t>29. Who should be able to access the information (confidentiality/security)</a:t>
            </a:r>
          </a:p>
          <a:p>
            <a:pPr fontAlgn="base"/>
            <a:r>
              <a:rPr lang="en-GB" sz="2400" dirty="0">
                <a:latin typeface="Century Gothic" panose="020B0502020202020204" pitchFamily="34" charset="0"/>
              </a:rPr>
              <a:t>30. Who will maintain the report/analysis/system/model/platform once deployed?</a:t>
            </a:r>
          </a:p>
        </p:txBody>
      </p:sp>
      <p:sp>
        <p:nvSpPr>
          <p:cNvPr id="196" name="Google Shape;196;p26"/>
          <p:cNvSpPr txBox="1">
            <a:spLocks noGrp="1"/>
          </p:cNvSpPr>
          <p:nvPr>
            <p:ph type="title"/>
          </p:nvPr>
        </p:nvSpPr>
        <p:spPr>
          <a:xfrm>
            <a:off x="108933" y="277843"/>
            <a:ext cx="10110651" cy="99636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Arial"/>
              <a:buNone/>
            </a:pPr>
            <a:r>
              <a:rPr lang="en-GB" b="1" dirty="0">
                <a:solidFill>
                  <a:schemeClr val="dk1"/>
                </a:solidFill>
                <a:latin typeface="Century Gothic" panose="020B0502020202020204" pitchFamily="34" charset="0"/>
                <a:ea typeface="Arial"/>
                <a:cs typeface="Arial"/>
                <a:sym typeface="Arial"/>
              </a:rPr>
              <a:t>QUESTIONS FOR THE SPONSOR </a:t>
            </a:r>
            <a:r>
              <a:rPr lang="en-GB" b="1" dirty="0">
                <a:solidFill>
                  <a:schemeClr val="dk1"/>
                </a:solidFill>
                <a:latin typeface="Arial"/>
                <a:ea typeface="Arial"/>
                <a:cs typeface="Arial"/>
                <a:sym typeface="Arial"/>
              </a:rPr>
              <a:t/>
            </a:r>
            <a:br>
              <a:rPr lang="en-GB" b="1" dirty="0">
                <a:solidFill>
                  <a:schemeClr val="dk1"/>
                </a:solidFill>
                <a:latin typeface="Arial"/>
                <a:ea typeface="Arial"/>
                <a:cs typeface="Arial"/>
                <a:sym typeface="Arial"/>
              </a:rPr>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20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fade">
                                      <p:cBhvr>
                                        <p:cTn id="12" dur="2000"/>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2" end="2"/>
                                            </p:txEl>
                                          </p:spTgt>
                                        </p:tgtEl>
                                        <p:attrNameLst>
                                          <p:attrName>style.visibility</p:attrName>
                                        </p:attrNameLst>
                                      </p:cBhvr>
                                      <p:to>
                                        <p:strVal val="visible"/>
                                      </p:to>
                                    </p:set>
                                    <p:animEffect transition="in" filter="fade">
                                      <p:cBhvr>
                                        <p:cTn id="17" dur="2000"/>
                                        <p:tgtEl>
                                          <p:spTgt spid="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xEl>
                                              <p:pRg st="3" end="3"/>
                                            </p:txEl>
                                          </p:spTgt>
                                        </p:tgtEl>
                                        <p:attrNameLst>
                                          <p:attrName>style.visibility</p:attrName>
                                        </p:attrNameLst>
                                      </p:cBhvr>
                                      <p:to>
                                        <p:strVal val="visible"/>
                                      </p:to>
                                    </p:set>
                                    <p:animEffect transition="in" filter="fade">
                                      <p:cBhvr>
                                        <p:cTn id="22" dur="2000"/>
                                        <p:tgtEl>
                                          <p:spTgt spid="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xEl>
                                              <p:pRg st="4" end="4"/>
                                            </p:txEl>
                                          </p:spTgt>
                                        </p:tgtEl>
                                        <p:attrNameLst>
                                          <p:attrName>style.visibility</p:attrName>
                                        </p:attrNameLst>
                                      </p:cBhvr>
                                      <p:to>
                                        <p:strVal val="visible"/>
                                      </p:to>
                                    </p:set>
                                    <p:animEffect transition="in" filter="fade">
                                      <p:cBhvr>
                                        <p:cTn id="27" dur="2000"/>
                                        <p:tgtEl>
                                          <p:spTgt spid="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5">
                                            <p:txEl>
                                              <p:pRg st="5" end="5"/>
                                            </p:txEl>
                                          </p:spTgt>
                                        </p:tgtEl>
                                        <p:attrNameLst>
                                          <p:attrName>style.visibility</p:attrName>
                                        </p:attrNameLst>
                                      </p:cBhvr>
                                      <p:to>
                                        <p:strVal val="visible"/>
                                      </p:to>
                                    </p:set>
                                    <p:animEffect transition="in" filter="fade">
                                      <p:cBhvr>
                                        <p:cTn id="32" dur="2000"/>
                                        <p:tgtEl>
                                          <p:spTgt spid="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
                                            <p:txEl>
                                              <p:pRg st="6" end="6"/>
                                            </p:txEl>
                                          </p:spTgt>
                                        </p:tgtEl>
                                        <p:attrNameLst>
                                          <p:attrName>style.visibility</p:attrName>
                                        </p:attrNameLst>
                                      </p:cBhvr>
                                      <p:to>
                                        <p:strVal val="visible"/>
                                      </p:to>
                                    </p:set>
                                    <p:animEffect transition="in" filter="fade">
                                      <p:cBhvr>
                                        <p:cTn id="37" dur="2000"/>
                                        <p:tgtEl>
                                          <p:spTgt spid="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
                                            <p:txEl>
                                              <p:pRg st="7" end="7"/>
                                            </p:txEl>
                                          </p:spTgt>
                                        </p:tgtEl>
                                        <p:attrNameLst>
                                          <p:attrName>style.visibility</p:attrName>
                                        </p:attrNameLst>
                                      </p:cBhvr>
                                      <p:to>
                                        <p:strVal val="visible"/>
                                      </p:to>
                                    </p:set>
                                    <p:animEffect transition="in" filter="fade">
                                      <p:cBhvr>
                                        <p:cTn id="42" dur="2000"/>
                                        <p:tgtEl>
                                          <p:spTgt spid="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5">
                                            <p:txEl>
                                              <p:pRg st="8" end="8"/>
                                            </p:txEl>
                                          </p:spTgt>
                                        </p:tgtEl>
                                        <p:attrNameLst>
                                          <p:attrName>style.visibility</p:attrName>
                                        </p:attrNameLst>
                                      </p:cBhvr>
                                      <p:to>
                                        <p:strVal val="visible"/>
                                      </p:to>
                                    </p:set>
                                    <p:animEffect transition="in" filter="fade">
                                      <p:cBhvr>
                                        <p:cTn id="47" dur="2000"/>
                                        <p:tgtEl>
                                          <p:spTgt spid="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5">
                                            <p:txEl>
                                              <p:pRg st="9" end="9"/>
                                            </p:txEl>
                                          </p:spTgt>
                                        </p:tgtEl>
                                        <p:attrNameLst>
                                          <p:attrName>style.visibility</p:attrName>
                                        </p:attrNameLst>
                                      </p:cBhvr>
                                      <p:to>
                                        <p:strVal val="visible"/>
                                      </p:to>
                                    </p:set>
                                    <p:animEffect transition="in" filter="fade">
                                      <p:cBhvr>
                                        <p:cTn id="52" dur="2000"/>
                                        <p:tgtEl>
                                          <p:spTgt spid="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p:nvPr/>
        </p:nvSpPr>
        <p:spPr>
          <a:xfrm>
            <a:off x="261258" y="1296076"/>
            <a:ext cx="10890068" cy="5856668"/>
          </a:xfrm>
          <a:prstGeom prst="rect">
            <a:avLst/>
          </a:prstGeom>
          <a:noFill/>
          <a:ln>
            <a:noFill/>
          </a:ln>
        </p:spPr>
        <p:txBody>
          <a:bodyPr spcFirstLastPara="1" wrap="square" lIns="91425" tIns="45700" rIns="91425" bIns="45700" anchor="t" anchorCtr="0">
            <a:noAutofit/>
          </a:bodyPr>
          <a:lstStyle/>
          <a:p>
            <a:pPr fontAlgn="base"/>
            <a:r>
              <a:rPr lang="en-GB" dirty="0"/>
              <a:t>31. </a:t>
            </a:r>
            <a:r>
              <a:rPr lang="en-GB" sz="2400" dirty="0">
                <a:latin typeface="Century Gothic" panose="020B0502020202020204" pitchFamily="34" charset="0"/>
              </a:rPr>
              <a:t>How does your organisation collect, process, store, report, and export data presently?</a:t>
            </a:r>
          </a:p>
          <a:p>
            <a:pPr fontAlgn="base"/>
            <a:r>
              <a:rPr lang="en-GB" sz="2400" dirty="0">
                <a:latin typeface="Century Gothic" panose="020B0502020202020204" pitchFamily="34" charset="0"/>
              </a:rPr>
              <a:t>32. What specific changes do you want us to implement regarding your existing data collection, processing, storage, reporting, and exporting procedures?</a:t>
            </a:r>
          </a:p>
          <a:p>
            <a:pPr fontAlgn="base"/>
            <a:r>
              <a:rPr lang="en-GB" sz="2400" dirty="0">
                <a:latin typeface="Century Gothic" panose="020B0502020202020204" pitchFamily="34" charset="0"/>
              </a:rPr>
              <a:t>33. What do you not want to see on the data analytics platform?</a:t>
            </a:r>
          </a:p>
          <a:p>
            <a:pPr fontAlgn="base"/>
            <a:r>
              <a:rPr lang="en-GB" sz="2400" dirty="0">
                <a:latin typeface="Century Gothic" panose="020B0502020202020204" pitchFamily="34" charset="0"/>
              </a:rPr>
              <a:t>34. Do you want reviews and active live chats on the platform?</a:t>
            </a:r>
          </a:p>
          <a:p>
            <a:pPr fontAlgn="base"/>
            <a:r>
              <a:rPr lang="en-GB" sz="2400" dirty="0">
                <a:latin typeface="Century Gothic" panose="020B0502020202020204" pitchFamily="34" charset="0"/>
              </a:rPr>
              <a:t>35. What are your acceptance criteria for this project?</a:t>
            </a:r>
          </a:p>
          <a:p>
            <a:pPr fontAlgn="base"/>
            <a:r>
              <a:rPr lang="en-GB" sz="2400" dirty="0">
                <a:latin typeface="Century Gothic" panose="020B0502020202020204" pitchFamily="34" charset="0"/>
              </a:rPr>
              <a:t>36. Is there anything you want to add or areas you feel have not been touched by these questions?</a:t>
            </a:r>
          </a:p>
          <a:p>
            <a:r>
              <a:rPr lang="en-GB" dirty="0"/>
              <a:t/>
            </a:r>
            <a:br>
              <a:rPr lang="en-GB" dirty="0"/>
            </a:br>
            <a:endParaRPr lang="en-GB" sz="2400" dirty="0">
              <a:latin typeface="Century Gothic" panose="020B0502020202020204" pitchFamily="34" charset="0"/>
            </a:endParaRPr>
          </a:p>
        </p:txBody>
      </p:sp>
      <p:sp>
        <p:nvSpPr>
          <p:cNvPr id="202" name="Google Shape;202;p27"/>
          <p:cNvSpPr txBox="1">
            <a:spLocks noGrp="1"/>
          </p:cNvSpPr>
          <p:nvPr>
            <p:ph type="title"/>
          </p:nvPr>
        </p:nvSpPr>
        <p:spPr>
          <a:xfrm>
            <a:off x="1" y="0"/>
            <a:ext cx="8382000" cy="9963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600"/>
              <a:buFont typeface="Arial"/>
              <a:buNone/>
            </a:pPr>
            <a:r>
              <a:rPr lang="en-GB" b="1" dirty="0">
                <a:solidFill>
                  <a:schemeClr val="dk1"/>
                </a:solidFill>
                <a:latin typeface="Century Gothic" panose="020B0502020202020204" pitchFamily="34" charset="0"/>
                <a:ea typeface="Arial"/>
                <a:cs typeface="Arial"/>
                <a:sym typeface="Arial"/>
              </a:rPr>
              <a:t>QUESTIONS FOR THE SPONSOR </a:t>
            </a:r>
            <a:endParaRPr sz="2200" b="1" dirty="0">
              <a:solidFill>
                <a:schemeClr val="dk1"/>
              </a:solidFill>
              <a:latin typeface="Century Gothic" panose="020B0502020202020204" pitchFamily="34" charset="0"/>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20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20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Effect transition="in" filter="fade">
                                      <p:cBhvr>
                                        <p:cTn id="17" dur="2000"/>
                                        <p:tgtEl>
                                          <p:spTgt spid="2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xEl>
                                              <p:pRg st="3" end="3"/>
                                            </p:txEl>
                                          </p:spTgt>
                                        </p:tgtEl>
                                        <p:attrNameLst>
                                          <p:attrName>style.visibility</p:attrName>
                                        </p:attrNameLst>
                                      </p:cBhvr>
                                      <p:to>
                                        <p:strVal val="visible"/>
                                      </p:to>
                                    </p:set>
                                    <p:animEffect transition="in" filter="fade">
                                      <p:cBhvr>
                                        <p:cTn id="22" dur="2000"/>
                                        <p:tgtEl>
                                          <p:spTgt spid="2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xEl>
                                              <p:pRg st="4" end="4"/>
                                            </p:txEl>
                                          </p:spTgt>
                                        </p:tgtEl>
                                        <p:attrNameLst>
                                          <p:attrName>style.visibility</p:attrName>
                                        </p:attrNameLst>
                                      </p:cBhvr>
                                      <p:to>
                                        <p:strVal val="visible"/>
                                      </p:to>
                                    </p:set>
                                    <p:animEffect transition="in" filter="fade">
                                      <p:cBhvr>
                                        <p:cTn id="27" dur="2000"/>
                                        <p:tgtEl>
                                          <p:spTgt spid="2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1">
                                            <p:txEl>
                                              <p:pRg st="5" end="5"/>
                                            </p:txEl>
                                          </p:spTgt>
                                        </p:tgtEl>
                                        <p:attrNameLst>
                                          <p:attrName>style.visibility</p:attrName>
                                        </p:attrNameLst>
                                      </p:cBhvr>
                                      <p:to>
                                        <p:strVal val="visible"/>
                                      </p:to>
                                    </p:set>
                                    <p:animEffect transition="in" filter="fade">
                                      <p:cBhvr>
                                        <p:cTn id="32" dur="2000"/>
                                        <p:tgtEl>
                                          <p:spTgt spid="2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1">
                                            <p:txEl>
                                              <p:pRg st="6" end="6"/>
                                            </p:txEl>
                                          </p:spTgt>
                                        </p:tgtEl>
                                        <p:attrNameLst>
                                          <p:attrName>style.visibility</p:attrName>
                                        </p:attrNameLst>
                                      </p:cBhvr>
                                      <p:to>
                                        <p:strVal val="visible"/>
                                      </p:to>
                                    </p:set>
                                    <p:animEffect transition="in" filter="fade">
                                      <p:cBhvr>
                                        <p:cTn id="37" dur="2000"/>
                                        <p:tgtEl>
                                          <p:spTgt spid="2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p:nvPr/>
        </p:nvSpPr>
        <p:spPr>
          <a:xfrm>
            <a:off x="1040674" y="1416830"/>
            <a:ext cx="10110651" cy="45518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GB" sz="1800">
                <a:solidFill>
                  <a:srgbClr val="09304A"/>
                </a:solidFill>
                <a:latin typeface="Century Gothic"/>
                <a:ea typeface="Century Gothic"/>
                <a:cs typeface="Century Gothic"/>
                <a:sym typeface="Century Gothic"/>
              </a:rPr>
              <a:t> </a:t>
            </a:r>
            <a:endParaRPr/>
          </a:p>
        </p:txBody>
      </p:sp>
      <p:sp>
        <p:nvSpPr>
          <p:cNvPr id="221" name="Google Shape;221;p30"/>
          <p:cNvSpPr txBox="1">
            <a:spLocks noGrp="1"/>
          </p:cNvSpPr>
          <p:nvPr>
            <p:ph type="title"/>
          </p:nvPr>
        </p:nvSpPr>
        <p:spPr>
          <a:xfrm>
            <a:off x="90645" y="1027651"/>
            <a:ext cx="10110651" cy="9963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200"/>
              <a:buFont typeface="Arial"/>
              <a:buNone/>
            </a:pPr>
            <a:endParaRPr/>
          </a:p>
        </p:txBody>
      </p:sp>
      <p:pic>
        <p:nvPicPr>
          <p:cNvPr id="222" name="Google Shape;222;p30"/>
          <p:cNvPicPr preferRelativeResize="0"/>
          <p:nvPr/>
        </p:nvPicPr>
        <p:blipFill>
          <a:blip r:embed="rId3">
            <a:alphaModFix/>
          </a:blip>
          <a:stretch>
            <a:fillRect/>
          </a:stretch>
        </p:blipFill>
        <p:spPr>
          <a:xfrm>
            <a:off x="157006" y="1129400"/>
            <a:ext cx="11944349" cy="557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2000"/>
                                        <p:tgtEl>
                                          <p:spTgt spid="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Comic Sans MS</vt:lpstr>
      <vt:lpstr>Merriweather</vt:lpstr>
      <vt:lpstr>Noto Sans Symbols</vt:lpstr>
      <vt:lpstr>Slice</vt:lpstr>
      <vt:lpstr> p</vt:lpstr>
      <vt:lpstr>AGENDA</vt:lpstr>
      <vt:lpstr>WELCOME SPEECH  Rachel  (Project Manager) </vt:lpstr>
      <vt:lpstr>Project Mandate – BA Lead  </vt:lpstr>
      <vt:lpstr>QUESTIONS FOR THE SPONSOR  </vt:lpstr>
      <vt:lpstr>QUESTIONS FOR THE SPONSOR  </vt:lpstr>
      <vt:lpstr>QUESTIONS FOR THE SPONSOR  </vt:lpstr>
      <vt:lpstr>QUESTIONS FOR THE SPONSOR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dc:title>
  <dc:creator>Daniel Akpan</dc:creator>
  <cp:lastModifiedBy>Daniel Akpan</cp:lastModifiedBy>
  <cp:revision>1</cp:revision>
  <dcterms:modified xsi:type="dcterms:W3CDTF">2023-03-04T03:06:02Z</dcterms:modified>
</cp:coreProperties>
</file>