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10331-7758-4FED-9BC8-A3E97B14CD20}"/>
              </a:ext>
            </a:extLst>
          </p:cNvPr>
          <p:cNvSpPr txBox="1">
            <a:spLocks/>
          </p:cNvSpPr>
          <p:nvPr/>
        </p:nvSpPr>
        <p:spPr>
          <a:xfrm>
            <a:off x="1524000" y="1994304"/>
            <a:ext cx="9144000" cy="2387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bg1"/>
                </a:solidFill>
                <a:latin typeface="+mn-lt"/>
                <a:cs typeface="Arial" panose="020B0604020202020204" pitchFamily="34" charset="0"/>
              </a:rPr>
              <a:t>High Level Requirement</a:t>
            </a:r>
            <a:endParaRPr lang="en-GB" dirty="0">
              <a:solidFill>
                <a:schemeClr val="bg1"/>
              </a:solidFill>
              <a:latin typeface="+mn-lt"/>
              <a:cs typeface="Arial" panose="020B0604020202020204" pitchFamily="34" charset="0"/>
            </a:endParaRPr>
          </a:p>
          <a:p>
            <a:pPr algn="ctr"/>
            <a:r>
              <a:rPr lang="en-GB" b="1" dirty="0">
                <a:solidFill>
                  <a:schemeClr val="bg1"/>
                </a:solidFill>
                <a:latin typeface="+mn-lt"/>
                <a:cs typeface="Arial" panose="020B0604020202020204" pitchFamily="34" charset="0"/>
              </a:rPr>
              <a:t>Document </a:t>
            </a:r>
            <a:r>
              <a:rPr lang="en-GB" dirty="0">
                <a:solidFill>
                  <a:schemeClr val="bg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28987627-8F17-4FB0-A7AB-6E487B4B10AE}"/>
              </a:ext>
            </a:extLst>
          </p:cNvPr>
          <p:cNvSpPr txBox="1"/>
          <p:nvPr/>
        </p:nvSpPr>
        <p:spPr>
          <a:xfrm>
            <a:off x="8653549" y="6107837"/>
            <a:ext cx="3029465" cy="369332"/>
          </a:xfrm>
          <a:prstGeom prst="rect">
            <a:avLst/>
          </a:prstGeom>
          <a:noFill/>
        </p:spPr>
        <p:txBody>
          <a:bodyPr wrap="square" rtlCol="0">
            <a:spAutoFit/>
          </a:bodyPr>
          <a:lstStyle/>
          <a:p>
            <a:r>
              <a:rPr lang="en-GB" dirty="0">
                <a:solidFill>
                  <a:schemeClr val="bg1"/>
                </a:solidFill>
              </a:rPr>
              <a:t>PROJECT CRYSTALTEK</a:t>
            </a:r>
          </a:p>
        </p:txBody>
      </p:sp>
      <p:sp>
        <p:nvSpPr>
          <p:cNvPr id="5" name="TextBox 4">
            <a:extLst>
              <a:ext uri="{FF2B5EF4-FFF2-40B4-BE49-F238E27FC236}">
                <a16:creationId xmlns:a16="http://schemas.microsoft.com/office/drawing/2014/main" id="{09F29015-1DEF-B7F4-B1CF-12B7D2C5DEF9}"/>
              </a:ext>
            </a:extLst>
          </p:cNvPr>
          <p:cNvSpPr txBox="1"/>
          <p:nvPr/>
        </p:nvSpPr>
        <p:spPr>
          <a:xfrm>
            <a:off x="847898" y="6062118"/>
            <a:ext cx="4505498" cy="646331"/>
          </a:xfrm>
          <a:prstGeom prst="rect">
            <a:avLst/>
          </a:prstGeom>
          <a:noFill/>
        </p:spPr>
        <p:txBody>
          <a:bodyPr wrap="square" rtlCol="0">
            <a:spAutoFit/>
          </a:bodyPr>
          <a:lstStyle/>
          <a:p>
            <a:r>
              <a:rPr lang="en-GB" dirty="0">
                <a:solidFill>
                  <a:schemeClr val="bg1"/>
                </a:solidFill>
              </a:rPr>
              <a:t>PRESENTER: EMMANUEL EJU (BA LEAD) </a:t>
            </a:r>
          </a:p>
          <a:p>
            <a:endParaRPr lang="en-GB" dirty="0"/>
          </a:p>
        </p:txBody>
      </p:sp>
    </p:spTree>
    <p:extLst>
      <p:ext uri="{BB962C8B-B14F-4D97-AF65-F5344CB8AC3E}">
        <p14:creationId xmlns:p14="http://schemas.microsoft.com/office/powerpoint/2010/main" val="81617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HLR07</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Data and Information Storage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Lack of robust data and information storage capabilities  </a:t>
            </a:r>
          </a:p>
          <a:p>
            <a:pPr marL="0" indent="0">
              <a:lnSpc>
                <a:spcPct val="120000"/>
              </a:lnSpc>
              <a:spcAft>
                <a:spcPts val="8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must have a data and information repository to hold data and information into the foreseeable future.</a:t>
            </a:r>
            <a:endParaRPr lang="en-GB" sz="4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allow the super-admin and other users to have access to needed data and information in real time.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is performing at its optimum.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lang="en-GB" sz="5600" dirty="0">
                <a:solidFill>
                  <a:sysClr val="windowText" lastClr="000000"/>
                </a:solidFill>
                <a:latin typeface="+mj-lt"/>
                <a:cs typeface="Arial" panose="020B0604020202020204" pitchFamily="34" charset="0"/>
              </a:rPr>
              <a:t>Improves information quality, enhances real-time data analysis, and timely management decision-making</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has adequate storage capacity.</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121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HLR08</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Reports</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lang="en-GB" sz="5600" dirty="0">
                <a:solidFill>
                  <a:sysClr val="windowText" lastClr="000000"/>
                </a:solidFill>
                <a:latin typeface="+mj-lt"/>
                <a:cs typeface="Arial" panose="020B0604020202020204" pitchFamily="34" charset="0"/>
              </a:rPr>
              <a:t>Inability to generate information in real time</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a:t>
            </a:r>
          </a:p>
          <a:p>
            <a:pPr marL="0" indent="0">
              <a:lnSpc>
                <a:spcPct val="120000"/>
              </a:lnSpc>
              <a:spcAft>
                <a:spcPts val="8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dirty="0">
                <a:solidFill>
                  <a:srgbClr val="000000"/>
                </a:solidFill>
                <a:effectLst/>
                <a:latin typeface="+mn-lt"/>
              </a:rPr>
              <a:t>The platform must have functions that enable users to generate and </a:t>
            </a:r>
            <a:r>
              <a:rPr lang="en-GB" sz="6000" dirty="0">
                <a:solidFill>
                  <a:srgbClr val="000000"/>
                </a:solidFill>
              </a:rPr>
              <a:t>share information as well as </a:t>
            </a:r>
            <a:r>
              <a:rPr lang="en-GB" sz="6000" b="0" i="0" u="none" strike="noStrike" dirty="0">
                <a:solidFill>
                  <a:srgbClr val="000000"/>
                </a:solidFill>
                <a:effectLst/>
                <a:latin typeface="+mn-lt"/>
              </a:rPr>
              <a:t>view requested reports in diverse formats.</a:t>
            </a:r>
            <a:endParaRPr lang="en-GB" sz="4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allow the super-admin and other authorised users to present/visualise data and information in real-time and in their required format.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is performing at its optimum.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Diverse options to visualise </a:t>
            </a:r>
            <a:r>
              <a:rPr lang="en-GB" sz="5600" dirty="0">
                <a:solidFill>
                  <a:sysClr val="windowText" lastClr="000000"/>
                </a:solidFill>
                <a:latin typeface="+mj-lt"/>
                <a:cs typeface="Arial" panose="020B0604020202020204" pitchFamily="34" charset="0"/>
              </a:rPr>
              <a:t>data and information, save time and resources, and enhances speedy managerial decision-making process.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is functioning at its optimum.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96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HLR09</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Dashboards</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Non-existent data visualisation tools</a:t>
            </a:r>
          </a:p>
          <a:p>
            <a:pPr marL="0" indent="0">
              <a:spcBef>
                <a:spcPts val="300"/>
              </a:spcBef>
              <a:spcAft>
                <a:spcPts val="600"/>
              </a:spcAft>
              <a:buNone/>
            </a:pPr>
            <a:endParaRPr lang="en-GB" sz="5600" b="1" dirty="0">
              <a:solidFill>
                <a:sysClr val="windowText" lastClr="000000"/>
              </a:solidFill>
              <a:latin typeface="+mj-lt"/>
              <a:cs typeface="Arial" panose="020B0604020202020204" pitchFamily="34" charset="0"/>
            </a:endParaRPr>
          </a:p>
          <a:p>
            <a:pPr marL="0" indent="0">
              <a:lnSpc>
                <a:spcPct val="120000"/>
              </a:lnSpc>
              <a:spcBef>
                <a:spcPts val="300"/>
              </a:spcBef>
              <a:spcAft>
                <a:spcPts val="6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super-admin and other authorised users should be able to visualise </a:t>
            </a:r>
            <a:r>
              <a:rPr lang="en-GB" sz="6000" b="0" i="0" u="none" strike="noStrike" kern="1200" dirty="0" err="1">
                <a:solidFill>
                  <a:schemeClr val="dk1"/>
                </a:solidFill>
                <a:effectLst/>
                <a:latin typeface="+mn-lt"/>
                <a:ea typeface="+mn-ea"/>
                <a:cs typeface="+mn-cs"/>
              </a:rPr>
              <a:t>Tritek’s</a:t>
            </a:r>
            <a:r>
              <a:rPr lang="en-GB" sz="6000" b="0" i="0" u="none" strike="noStrike" kern="1200" dirty="0">
                <a:solidFill>
                  <a:schemeClr val="dk1"/>
                </a:solidFill>
                <a:effectLst/>
                <a:latin typeface="+mn-lt"/>
                <a:ea typeface="+mn-ea"/>
                <a:cs typeface="+mn-cs"/>
              </a:rPr>
              <a:t> key information in the form of dashboards once they log in to the platform.</a:t>
            </a:r>
            <a:endParaRPr lang="en-GB" sz="4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allow the super-admin and other authorised users to visualise data and information once they log in to the platform and to have options that enable them to select the type of data and information to be displayed on specific dashboards.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is performing at its optimum and various dashboard templates are available in the platform.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Diverse </a:t>
            </a:r>
            <a:r>
              <a:rPr lang="en-GB" sz="5600" dirty="0">
                <a:solidFill>
                  <a:sysClr val="windowText" lastClr="000000"/>
                </a:solidFill>
                <a:latin typeface="+mj-lt"/>
                <a:cs typeface="Arial" panose="020B0604020202020204" pitchFamily="34" charset="0"/>
              </a:rPr>
              <a:t>dashboards</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to visualise </a:t>
            </a:r>
            <a:r>
              <a:rPr lang="en-GB" sz="5600" dirty="0">
                <a:solidFill>
                  <a:sysClr val="windowText" lastClr="000000"/>
                </a:solidFill>
                <a:latin typeface="+mj-lt"/>
                <a:cs typeface="Arial" panose="020B0604020202020204" pitchFamily="34" charset="0"/>
              </a:rPr>
              <a:t>data and information, enable the use of customised dashboards.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is functioning at its optimum.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02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HLR10</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Real-time data tracking and information generation function</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lang="en-GB" sz="5600" dirty="0">
                <a:solidFill>
                  <a:sysClr val="windowText" lastClr="000000"/>
                </a:solidFill>
                <a:latin typeface="+mj-lt"/>
                <a:cs typeface="Arial" panose="020B0604020202020204" pitchFamily="34" charset="0"/>
              </a:rPr>
              <a:t>Absence of real-time data-tracking and information generation system</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spcBef>
                <a:spcPts val="300"/>
              </a:spcBef>
              <a:spcAft>
                <a:spcPts val="600"/>
              </a:spcAft>
              <a:buNone/>
            </a:pPr>
            <a:endParaRPr lang="en-GB" sz="5600" b="1" dirty="0">
              <a:solidFill>
                <a:sysClr val="windowText" lastClr="000000"/>
              </a:solidFill>
              <a:latin typeface="+mj-lt"/>
              <a:cs typeface="Arial" panose="020B0604020202020204" pitchFamily="34" charset="0"/>
            </a:endParaRPr>
          </a:p>
          <a:p>
            <a:pPr marL="0" indent="0">
              <a:lnSpc>
                <a:spcPct val="120000"/>
              </a:lnSpc>
              <a:spcBef>
                <a:spcPts val="300"/>
              </a:spcBef>
              <a:spcAft>
                <a:spcPts val="6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super-admin and other authorised users should be able to </a:t>
            </a:r>
            <a:r>
              <a:rPr lang="en-GB" sz="6000" dirty="0"/>
              <a:t>track</a:t>
            </a:r>
            <a:r>
              <a:rPr lang="en-GB" sz="6000" b="0" i="0" u="none" strike="noStrike" kern="1200" dirty="0">
                <a:solidFill>
                  <a:schemeClr val="dk1"/>
                </a:solidFill>
                <a:effectLst/>
                <a:latin typeface="+mn-lt"/>
                <a:ea typeface="+mn-ea"/>
                <a:cs typeface="+mn-cs"/>
              </a:rPr>
              <a:t> </a:t>
            </a:r>
            <a:r>
              <a:rPr lang="en-GB" sz="6000" b="0" i="0" u="none" strike="noStrike" kern="1200" dirty="0" err="1">
                <a:solidFill>
                  <a:schemeClr val="dk1"/>
                </a:solidFill>
                <a:effectLst/>
                <a:latin typeface="+mn-lt"/>
                <a:ea typeface="+mn-ea"/>
                <a:cs typeface="+mn-cs"/>
              </a:rPr>
              <a:t>Tritek’s</a:t>
            </a:r>
            <a:r>
              <a:rPr lang="en-GB" sz="6000" b="0" i="0" u="none" strike="noStrike" kern="1200" dirty="0">
                <a:solidFill>
                  <a:schemeClr val="dk1"/>
                </a:solidFill>
                <a:effectLst/>
                <a:latin typeface="+mn-lt"/>
                <a:ea typeface="+mn-ea"/>
                <a:cs typeface="+mn-cs"/>
              </a:rPr>
              <a:t> key data and information in real time.</a:t>
            </a:r>
            <a:endParaRPr lang="en-GB" sz="4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allow the super-admin and other authorised users to track data and information in real time.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is performing at its optimum.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Real-time tracking of data tracking and information generation enhances customer experience and decision-making process</a:t>
            </a:r>
            <a:r>
              <a:rPr lang="en-GB" sz="5600" dirty="0">
                <a:solidFill>
                  <a:sysClr val="windowText" lastClr="000000"/>
                </a:solidFill>
                <a:latin typeface="+mj-lt"/>
                <a:cs typeface="Arial" panose="020B0604020202020204" pitchFamily="34" charset="0"/>
              </a:rPr>
              <a:t>.</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is functioning at its optimum.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6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HLR11</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User friendly</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 </a:t>
            </a:r>
          </a:p>
          <a:p>
            <a:pPr marL="0" indent="0">
              <a:spcBef>
                <a:spcPts val="300"/>
              </a:spcBef>
              <a:spcAft>
                <a:spcPts val="600"/>
              </a:spcAft>
              <a:buNone/>
            </a:pPr>
            <a:endParaRPr lang="en-GB" sz="5600" b="1" dirty="0">
              <a:solidFill>
                <a:sysClr val="windowText" lastClr="000000"/>
              </a:solidFill>
              <a:latin typeface="+mj-lt"/>
              <a:cs typeface="Arial" panose="020B0604020202020204" pitchFamily="34" charset="0"/>
            </a:endParaRPr>
          </a:p>
          <a:p>
            <a:pPr marL="0" indent="0" rtl="0" fontAlgn="t">
              <a:spcBef>
                <a:spcPts val="0"/>
              </a:spcBef>
              <a:spcAft>
                <a:spcPts val="0"/>
              </a:spcAft>
              <a:buNone/>
            </a:pPr>
            <a:r>
              <a:rPr lang="en-GB" sz="5600" b="1" dirty="0">
                <a:solidFill>
                  <a:sysClr val="windowText" lastClr="000000"/>
                </a:solidFill>
                <a:latin typeface="+mj-lt"/>
                <a:cs typeface="Arial" panose="020B0604020202020204" pitchFamily="34" charset="0"/>
              </a:rPr>
              <a:t>Description: </a:t>
            </a:r>
            <a:r>
              <a:rPr lang="en-GB" sz="6000" b="0" i="0" u="none" strike="noStrike" dirty="0">
                <a:solidFill>
                  <a:srgbClr val="000000"/>
                </a:solidFill>
                <a:effectLst/>
                <a:latin typeface="+mn-lt"/>
              </a:rPr>
              <a:t>The platform must be easy to use.</a:t>
            </a:r>
            <a:endParaRPr lang="en-GB" sz="6000" dirty="0">
              <a:effectLst/>
              <a:latin typeface="+mn-lt"/>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Seamless experience in navigating and using the Data Analytic Platform (DAP) with minimum or zero slow response time.</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can run on both mobile and desktop devices.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Enhances users’ ability to use the website without depending on the support of the admin team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Users have appropriate devices and knowledge to navigate both web and mobile-enabled platforms.</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76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HLR12</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Security</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a:t>
            </a:r>
            <a:endParaRPr lang="en-GB" sz="5600" b="1" dirty="0">
              <a:solidFill>
                <a:sysClr val="windowText" lastClr="000000"/>
              </a:solidFill>
              <a:latin typeface="+mj-lt"/>
              <a:cs typeface="Arial" panose="020B0604020202020204" pitchFamily="34" charset="0"/>
            </a:endParaRPr>
          </a:p>
          <a:p>
            <a:pPr marL="0" indent="0" rtl="0">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must ensure that individuals’ details remain secure.</a:t>
            </a:r>
            <a:r>
              <a:rPr lang="en-GB" sz="5400" b="0" i="0" u="none" strike="noStrike" kern="1200" dirty="0">
                <a:solidFill>
                  <a:schemeClr val="dk1"/>
                </a:solidFill>
                <a:effectLst/>
                <a:latin typeface="+mn-lt"/>
                <a:ea typeface="+mn-ea"/>
                <a:cs typeface="+mn-cs"/>
              </a:rPr>
              <a:t> </a:t>
            </a:r>
            <a:r>
              <a:rPr lang="en-GB" sz="6000" b="0" i="0" u="none" strike="noStrike" kern="1200" dirty="0">
                <a:solidFill>
                  <a:schemeClr val="dk1"/>
                </a:solidFill>
                <a:effectLst/>
                <a:latin typeface="+mn-lt"/>
                <a:ea typeface="+mn-ea"/>
                <a:cs typeface="+mn-cs"/>
              </a:rPr>
              <a:t>The system needs to be able to protect all data and information from any Cyberattacks.</a:t>
            </a:r>
            <a:endParaRPr lang="en-GB" sz="5400" dirty="0">
              <a:effectLst/>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ensure that the Data Analytic Platform (DAP) is cyber-secured and safe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needs updates.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Users are guaranteed a secure </a:t>
            </a:r>
            <a:r>
              <a:rPr lang="en-GB" sz="5600" dirty="0">
                <a:solidFill>
                  <a:sysClr val="windowText" lastClr="000000"/>
                </a:solidFill>
                <a:latin typeface="+mj-lt"/>
                <a:cs typeface="Arial" panose="020B0604020202020204" pitchFamily="34" charset="0"/>
              </a:rPr>
              <a:t>platform that boosts their confidence.</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is functioning at its optimum.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44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HLR13</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Scalability</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Non-existent data visualisation tools</a:t>
            </a:r>
          </a:p>
          <a:p>
            <a:pPr marL="0" indent="0">
              <a:spcBef>
                <a:spcPts val="300"/>
              </a:spcBef>
              <a:spcAft>
                <a:spcPts val="600"/>
              </a:spcAft>
              <a:buNone/>
            </a:pPr>
            <a:endParaRPr lang="en-GB" sz="5600" b="1" dirty="0">
              <a:solidFill>
                <a:sysClr val="windowText" lastClr="000000"/>
              </a:solidFill>
              <a:latin typeface="+mj-lt"/>
              <a:cs typeface="Arial" panose="020B0604020202020204" pitchFamily="34" charset="0"/>
            </a:endParaRPr>
          </a:p>
          <a:p>
            <a:pPr marL="0" indent="0">
              <a:lnSpc>
                <a:spcPct val="120000"/>
              </a:lnSpc>
              <a:spcBef>
                <a:spcPts val="300"/>
              </a:spcBef>
              <a:spcAft>
                <a:spcPts val="6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dirty="0">
                <a:solidFill>
                  <a:srgbClr val="000000"/>
                </a:solidFill>
                <a:effectLst/>
                <a:latin typeface="+mn-lt"/>
              </a:rPr>
              <a:t>The platform should be designed in modules to allow upgrades/updates in the future. </a:t>
            </a:r>
            <a:endParaRPr lang="en-GB" sz="4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ensure that users experience minimal to zero downtime as the number of users/activities on the platform increases.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The Data Analytic Platform (DAP) can run on both mobile and desktop devices.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lang="en-GB" sz="5600" dirty="0">
                <a:solidFill>
                  <a:sysClr val="windowText" lastClr="000000"/>
                </a:solidFill>
                <a:latin typeface="+mj-lt"/>
                <a:cs typeface="Arial" panose="020B0604020202020204" pitchFamily="34" charset="0"/>
              </a:rPr>
              <a:t>User experience is not affected as the number of users or activities increases.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can accommodate new developments and updates.</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93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HLR14</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Compatibility</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Non-existent data visualisation tools</a:t>
            </a:r>
          </a:p>
          <a:p>
            <a:pPr marL="0" indent="0">
              <a:spcBef>
                <a:spcPts val="300"/>
              </a:spcBef>
              <a:spcAft>
                <a:spcPts val="600"/>
              </a:spcAft>
              <a:buNone/>
            </a:pPr>
            <a:endParaRPr lang="en-GB" sz="5600" b="1" dirty="0">
              <a:solidFill>
                <a:sysClr val="windowText" lastClr="000000"/>
              </a:solidFill>
              <a:latin typeface="+mj-lt"/>
              <a:cs typeface="Arial" panose="020B0604020202020204" pitchFamily="34" charset="0"/>
            </a:endParaRPr>
          </a:p>
          <a:p>
            <a:pPr marL="0" indent="0">
              <a:lnSpc>
                <a:spcPct val="120000"/>
              </a:lnSpc>
              <a:spcBef>
                <a:spcPts val="300"/>
              </a:spcBef>
              <a:spcAft>
                <a:spcPts val="6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must be accessible on all compatible browsers.</a:t>
            </a:r>
            <a:endParaRPr lang="en-GB" sz="4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provide a seamless experience for users since they can access the platform on both mobile and desktop devices</a:t>
            </a:r>
            <a:r>
              <a:rPr lang="en-GB" sz="5600" dirty="0">
                <a:solidFill>
                  <a:sysClr val="windowText" lastClr="000000"/>
                </a:solidFill>
                <a:latin typeface="+mj-lt"/>
                <a:cs typeface="Arial" panose="020B0604020202020204" pitchFamily="34" charset="0"/>
              </a:rPr>
              <a:t>.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Users have devices that are compatible with the web application.</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lang="en-GB" sz="5600" dirty="0">
                <a:solidFill>
                  <a:sysClr val="windowText" lastClr="000000"/>
                </a:solidFill>
                <a:latin typeface="+mj-lt"/>
                <a:cs typeface="Arial" panose="020B0604020202020204" pitchFamily="34" charset="0"/>
              </a:rPr>
              <a:t>User experience is not affected as the type </a:t>
            </a:r>
            <a:r>
              <a:rPr lang="en-GB" sz="5600">
                <a:solidFill>
                  <a:sysClr val="windowText" lastClr="000000"/>
                </a:solidFill>
                <a:latin typeface="+mj-lt"/>
                <a:cs typeface="Arial" panose="020B0604020202020204" pitchFamily="34" charset="0"/>
              </a:rPr>
              <a:t>of devices in </a:t>
            </a:r>
            <a:r>
              <a:rPr lang="en-GB" sz="5600" dirty="0">
                <a:solidFill>
                  <a:sysClr val="windowText" lastClr="000000"/>
                </a:solidFill>
                <a:latin typeface="+mj-lt"/>
                <a:cs typeface="Arial" panose="020B0604020202020204" pitchFamily="34" charset="0"/>
              </a:rPr>
              <a:t>use at any time changes.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 Platform (DAP) is functioning at its optimum.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84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10C830F6-4F1E-47C0-9A9F-6001211D0DAE}"/>
              </a:ext>
            </a:extLst>
          </p:cNvPr>
          <p:cNvSpPr>
            <a:spLocks noGrp="1"/>
          </p:cNvSpPr>
          <p:nvPr>
            <p:ph idx="1"/>
          </p:nvPr>
        </p:nvSpPr>
        <p:spPr>
          <a:xfrm>
            <a:off x="354951" y="162375"/>
            <a:ext cx="8641563" cy="1000957"/>
          </a:xfrm>
          <a:prstGeom prst="rect">
            <a:avLst/>
          </a:prstGeom>
          <a:noFill/>
          <a:ln>
            <a:noFill/>
          </a:ln>
        </p:spPr>
        <p:style>
          <a:lnRef idx="0">
            <a:scrgbClr r="0" g="0" b="0"/>
          </a:lnRef>
          <a:fillRef idx="0">
            <a:scrgbClr r="0" g="0" b="0"/>
          </a:fillRef>
          <a:effectRef idx="0">
            <a:scrgbClr r="0" g="0" b="0"/>
          </a:effectRef>
          <a:fontRef idx="minor"/>
        </p:style>
        <p:txBody>
          <a:bodyPr lIns="45720" rIns="45720" anchor="ctr"/>
          <a:lstStyle/>
          <a:p>
            <a:pPr marL="0" indent="0" algn="ctr">
              <a:lnSpc>
                <a:spcPct val="90000"/>
              </a:lnSpc>
              <a:buNone/>
            </a:pPr>
            <a:r>
              <a:rPr lang="en-GB" sz="3200" b="1" strike="noStrike" spc="-1" dirty="0">
                <a:solidFill>
                  <a:srgbClr val="000000"/>
                </a:solidFill>
                <a:uFill>
                  <a:solidFill>
                    <a:srgbClr val="FFFFFF"/>
                  </a:solidFill>
                </a:uFill>
                <a:latin typeface="Arial"/>
              </a:rPr>
              <a:t>Summary of Functional Requirements</a:t>
            </a:r>
          </a:p>
        </p:txBody>
      </p:sp>
      <p:graphicFrame>
        <p:nvGraphicFramePr>
          <p:cNvPr id="2" name="Table 1">
            <a:extLst>
              <a:ext uri="{FF2B5EF4-FFF2-40B4-BE49-F238E27FC236}">
                <a16:creationId xmlns:a16="http://schemas.microsoft.com/office/drawing/2014/main" id="{EE544618-C94F-4580-8D7E-2E8C027D9702}"/>
              </a:ext>
            </a:extLst>
          </p:cNvPr>
          <p:cNvGraphicFramePr>
            <a:graphicFrameLocks noGrp="1"/>
          </p:cNvGraphicFramePr>
          <p:nvPr>
            <p:extLst>
              <p:ext uri="{D42A27DB-BD31-4B8C-83A1-F6EECF244321}">
                <p14:modId xmlns:p14="http://schemas.microsoft.com/office/powerpoint/2010/main" val="2968473871"/>
              </p:ext>
            </p:extLst>
          </p:nvPr>
        </p:nvGraphicFramePr>
        <p:xfrm>
          <a:off x="1" y="1163332"/>
          <a:ext cx="12020203" cy="11930791"/>
        </p:xfrm>
        <a:graphic>
          <a:graphicData uri="http://schemas.openxmlformats.org/drawingml/2006/table">
            <a:tbl>
              <a:tblPr firstRow="1" firstCol="1" bandRow="1">
                <a:tableStyleId>{5C22544A-7EE6-4342-B048-85BDC9FD1C3A}</a:tableStyleId>
              </a:tblPr>
              <a:tblGrid>
                <a:gridCol w="1491357">
                  <a:extLst>
                    <a:ext uri="{9D8B030D-6E8A-4147-A177-3AD203B41FA5}">
                      <a16:colId xmlns:a16="http://schemas.microsoft.com/office/drawing/2014/main" val="1055415875"/>
                    </a:ext>
                  </a:extLst>
                </a:gridCol>
                <a:gridCol w="1922918">
                  <a:extLst>
                    <a:ext uri="{9D8B030D-6E8A-4147-A177-3AD203B41FA5}">
                      <a16:colId xmlns:a16="http://schemas.microsoft.com/office/drawing/2014/main" val="3166191864"/>
                    </a:ext>
                  </a:extLst>
                </a:gridCol>
                <a:gridCol w="6831760">
                  <a:extLst>
                    <a:ext uri="{9D8B030D-6E8A-4147-A177-3AD203B41FA5}">
                      <a16:colId xmlns:a16="http://schemas.microsoft.com/office/drawing/2014/main" val="168121556"/>
                    </a:ext>
                  </a:extLst>
                </a:gridCol>
                <a:gridCol w="1028830">
                  <a:extLst>
                    <a:ext uri="{9D8B030D-6E8A-4147-A177-3AD203B41FA5}">
                      <a16:colId xmlns:a16="http://schemas.microsoft.com/office/drawing/2014/main" val="2046720757"/>
                    </a:ext>
                  </a:extLst>
                </a:gridCol>
                <a:gridCol w="745338">
                  <a:extLst>
                    <a:ext uri="{9D8B030D-6E8A-4147-A177-3AD203B41FA5}">
                      <a16:colId xmlns:a16="http://schemas.microsoft.com/office/drawing/2014/main" val="2553097575"/>
                    </a:ext>
                  </a:extLst>
                </a:gridCol>
              </a:tblGrid>
              <a:tr h="370307">
                <a:tc>
                  <a:txBody>
                    <a:bodyPr/>
                    <a:lstStyle/>
                    <a:p>
                      <a:pPr algn="ctr">
                        <a:lnSpc>
                          <a:spcPct val="107000"/>
                        </a:lnSpc>
                        <a:spcAft>
                          <a:spcPts val="800"/>
                        </a:spcAft>
                      </a:pPr>
                      <a:r>
                        <a:rPr lang="en-US" sz="1400" dirty="0">
                          <a:effectLst/>
                          <a:latin typeface="Arial" panose="020B0604020202020204" pitchFamily="34" charset="0"/>
                          <a:cs typeface="Arial" panose="020B0604020202020204" pitchFamily="34" charset="0"/>
                        </a:rPr>
                        <a:t>Requirement </a:t>
                      </a:r>
                      <a:r>
                        <a:rPr lang="en-US" sz="1400" dirty="0" err="1">
                          <a:effectLst/>
                          <a:latin typeface="Arial" panose="020B0604020202020204" pitchFamily="34" charset="0"/>
                          <a:cs typeface="Arial" panose="020B0604020202020204" pitchFamily="34" charset="0"/>
                        </a:rPr>
                        <a:t>IDg</a:t>
                      </a:r>
                      <a:endParaRPr lang="en-GB" sz="14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400" dirty="0">
                          <a:effectLst/>
                          <a:latin typeface="Arial" panose="020B0604020202020204" pitchFamily="34" charset="0"/>
                          <a:cs typeface="Arial" panose="020B0604020202020204" pitchFamily="34" charset="0"/>
                        </a:rPr>
                        <a:t>Requirement</a:t>
                      </a:r>
                      <a:endParaRPr lang="en-GB" sz="14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400" dirty="0">
                          <a:effectLst/>
                          <a:latin typeface="Arial" panose="020B0604020202020204" pitchFamily="34" charset="0"/>
                          <a:cs typeface="Arial" panose="020B0604020202020204" pitchFamily="34" charset="0"/>
                        </a:rPr>
                        <a:t>Description</a:t>
                      </a:r>
                      <a:endParaRPr lang="en-GB" sz="14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4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400" dirty="0">
                          <a:effectLst/>
                          <a:latin typeface="Arial" panose="020B0604020202020204" pitchFamily="34" charset="0"/>
                          <a:cs typeface="Arial" panose="020B0604020202020204" pitchFamily="34" charset="0"/>
                        </a:rPr>
                        <a:t>Priority</a:t>
                      </a:r>
                      <a:endParaRPr lang="en-GB" sz="14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884779715"/>
                  </a:ext>
                </a:extLst>
              </a:tr>
              <a:tr h="370307">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FR001</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j-lt"/>
                          <a:ea typeface="+mn-ea"/>
                          <a:cs typeface="+mn-cs"/>
                        </a:rPr>
                        <a:t>Super-Admin Interface </a:t>
                      </a:r>
                      <a:endParaRPr lang="en-GB" sz="1200" dirty="0">
                        <a:effectLst/>
                        <a:latin typeface="+mj-lt"/>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super-admin must be able to gain access to the Data Analytic Platform via a secured valid URL  (Uniform Resource Locators) on the Windows/MAC operating system and be compatible with Google Chrome and other commonly used browsers.</a:t>
                      </a:r>
                      <a:endParaRPr lang="en-GB" sz="1800" dirty="0">
                        <a:effectLst/>
                        <a:latin typeface="+mn-lt"/>
                      </a:endParaRPr>
                    </a:p>
                  </a:txBody>
                  <a:tcPr marL="63500" marR="63500" marT="63500" marB="6350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txBody>
                  <a:tcPr marL="15836" marR="15836" marT="0" marB="0"/>
                </a:tc>
                <a:extLst>
                  <a:ext uri="{0D108BD9-81ED-4DB2-BD59-A6C34878D82A}">
                    <a16:rowId xmlns:a16="http://schemas.microsoft.com/office/drawing/2014/main" val="1732313535"/>
                  </a:ext>
                </a:extLst>
              </a:tr>
              <a:tr h="370307">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FR002</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User Interface </a:t>
                      </a: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must allow authorised users to log in with their assigned username and password. The portal should also have the ‘’forgot password’’ function to enable authorised users to request a new password if they forget their password.</a:t>
                      </a:r>
                      <a:endParaRPr lang="en-GB" sz="1800" dirty="0">
                        <a:effectLst/>
                        <a:latin typeface="+mn-lt"/>
                      </a:endParaRPr>
                    </a:p>
                  </a:txBody>
                  <a:tcPr marL="63500" marR="63500" marT="63500" marB="6350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1529851255"/>
                  </a:ext>
                </a:extLst>
              </a:tr>
              <a:tr h="246682">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FR003</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dk1"/>
                          </a:solidFill>
                          <a:effectLst/>
                          <a:latin typeface="+mn-lt"/>
                          <a:ea typeface="+mn-ea"/>
                          <a:cs typeface="+mn-cs"/>
                        </a:rPr>
                        <a:t>Filtering Function</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dk1"/>
                          </a:solidFill>
                          <a:effectLst/>
                          <a:latin typeface="+mn-lt"/>
                          <a:ea typeface="+mn-ea"/>
                          <a:cs typeface="+mn-cs"/>
                        </a:rPr>
                        <a:t>The super-admin and other authorised users should be able to locate data by country, region, state, sex, etc </a:t>
                      </a:r>
                      <a:endParaRPr lang="en-GB" sz="1200" dirty="0">
                        <a:effectLst/>
                      </a:endParaRPr>
                    </a:p>
                    <a:p>
                      <a:pPr>
                        <a:lnSpc>
                          <a:spcPct val="107000"/>
                        </a:lnSpc>
                        <a:spcAft>
                          <a:spcPts val="800"/>
                        </a:spcAft>
                      </a:pPr>
                      <a:endParaRPr lang="en-GB"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608398624"/>
                  </a:ext>
                </a:extLst>
              </a:tr>
              <a:tr h="455850">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FR004</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2000" b="0" i="0" u="none" strike="noStrike" dirty="0">
                          <a:solidFill>
                            <a:srgbClr val="000000"/>
                          </a:solidFill>
                          <a:effectLst/>
                          <a:latin typeface="+mn-lt"/>
                        </a:rPr>
                        <a:t>Menu</a:t>
                      </a:r>
                      <a:endParaRPr lang="en-GB" sz="2000" dirty="0">
                        <a:effectLst/>
                        <a:latin typeface="+mn-lt"/>
                      </a:endParaRPr>
                    </a:p>
                  </a:txBody>
                  <a:tcPr marL="63500" marR="63500" marT="63500" marB="6350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The platform must have a menu capability that allows users to select what task they need to perform such as Data Collection, Data Analysis, Reports, Data Storage, Dashboards</a:t>
                      </a:r>
                      <a:endParaRPr lang="en-GB"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534773280"/>
                  </a:ext>
                </a:extLst>
              </a:tr>
              <a:tr h="351770">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FR005</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Data Collection</a:t>
                      </a: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5000"/>
                        </a:lnSpc>
                        <a:spcBef>
                          <a:spcPts val="0"/>
                        </a:spcBef>
                        <a:spcAft>
                          <a:spcPts val="800"/>
                        </a:spcAft>
                        <a:buClrTx/>
                        <a:buSzTx/>
                        <a:buFontTx/>
                        <a:buNone/>
                        <a:tabLst/>
                        <a:defRPr/>
                      </a:pPr>
                      <a:r>
                        <a:rPr lang="en-GB" sz="1800" b="0" i="0" u="none" strike="noStrike" kern="1200" dirty="0">
                          <a:solidFill>
                            <a:schemeClr val="dk1"/>
                          </a:solidFill>
                          <a:effectLst/>
                          <a:latin typeface="+mn-lt"/>
                          <a:ea typeface="+mn-ea"/>
                          <a:cs typeface="+mn-cs"/>
                        </a:rPr>
                        <a:t>The platform should be able to collect data from </a:t>
                      </a:r>
                      <a:r>
                        <a:rPr lang="en-GB" sz="1800" b="0" i="0" u="none" strike="noStrike" kern="1200" dirty="0" err="1">
                          <a:solidFill>
                            <a:schemeClr val="dk1"/>
                          </a:solidFill>
                          <a:effectLst/>
                          <a:latin typeface="+mn-lt"/>
                          <a:ea typeface="+mn-ea"/>
                          <a:cs typeface="+mn-cs"/>
                        </a:rPr>
                        <a:t>Tritek’s</a:t>
                      </a:r>
                      <a:r>
                        <a:rPr lang="en-GB" sz="1800" b="0" i="0" u="none" strike="noStrike" kern="1200" dirty="0">
                          <a:solidFill>
                            <a:schemeClr val="dk1"/>
                          </a:solidFill>
                          <a:effectLst/>
                          <a:latin typeface="+mn-lt"/>
                          <a:ea typeface="+mn-ea"/>
                          <a:cs typeface="+mn-cs"/>
                        </a:rPr>
                        <a:t> platforms (LMS, Basecamp, company website), etc. </a:t>
                      </a:r>
                      <a:endParaRPr lang="en-US" sz="1200" dirty="0">
                        <a:solidFill>
                          <a:srgbClr val="FF0000"/>
                        </a:solidFill>
                        <a:latin typeface="Arial" panose="020B0604020202020204" pitchFamily="34" charset="0"/>
                        <a:cs typeface="Arial" panose="020B0604020202020204" pitchFamily="34" charset="0"/>
                      </a:endParaRPr>
                    </a:p>
                  </a:txBody>
                  <a:tcPr marL="114300" marR="114300" marT="0" marB="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1225679365"/>
                  </a:ext>
                </a:extLst>
              </a:tr>
              <a:tr h="277134">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FR006</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Data Analysis</a:t>
                      </a: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dk1"/>
                          </a:solidFill>
                          <a:effectLst/>
                          <a:latin typeface="+mn-lt"/>
                          <a:ea typeface="+mn-ea"/>
                          <a:cs typeface="+mn-cs"/>
                        </a:rPr>
                        <a:t>The platform must-have features that enable data preparation and measurement as soon as they enter the Data analytic Platform (DAP).</a:t>
                      </a:r>
                      <a:endParaRPr lang="en-GB"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275923780"/>
                  </a:ext>
                </a:extLst>
              </a:tr>
              <a:tr h="370307">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FR007</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Data and Information Storage</a:t>
                      </a:r>
                      <a:endParaRPr lang="en-GB" sz="1200" dirty="0">
                        <a:effectLst/>
                        <a:latin typeface="Arial" panose="020B060402020202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The platform must have a data and information repository to hold data and information into the foreseeable future.</a:t>
                      </a:r>
                      <a:endParaRPr lang="en-GB"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672469655"/>
                  </a:ext>
                </a:extLst>
              </a:tr>
              <a:tr h="363011">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800" b="0" i="0" u="none" strike="noStrike" kern="1200" dirty="0">
                          <a:solidFill>
                            <a:schemeClr val="lt1"/>
                          </a:solidFill>
                          <a:effectLst/>
                          <a:latin typeface="+mn-lt"/>
                          <a:ea typeface="+mn-ea"/>
                          <a:cs typeface="+mn-cs"/>
                        </a:rPr>
                        <a:t>FR008</a:t>
                      </a:r>
                      <a:endParaRPr lang="en-GB" sz="1200" dirty="0">
                        <a:effectLst/>
                      </a:endParaRPr>
                    </a:p>
                    <a:p>
                      <a:pP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Reports</a:t>
                      </a:r>
                      <a:endParaRPr lang="en-GB" sz="1200" dirty="0">
                        <a:effectLst/>
                        <a:latin typeface="Arial" panose="020B060402020202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must have functions that enable users to view requested reports in diverse formats.</a:t>
                      </a:r>
                      <a:endParaRPr lang="en-GB" sz="1800" dirty="0">
                        <a:effectLst/>
                        <a:latin typeface="+mn-lt"/>
                      </a:endParaRPr>
                    </a:p>
                  </a:txBody>
                  <a:tcPr marL="63500" marR="63500" marT="63500" marB="63500"/>
                </a:tc>
                <a:tc>
                  <a:txBody>
                    <a:bodyPr/>
                    <a:lstStyle/>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2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762202098"/>
                  </a:ext>
                </a:extLst>
              </a:tr>
              <a:tr h="385055">
                <a:tc>
                  <a:txBody>
                    <a:bodyPr/>
                    <a:lstStyle/>
                    <a:p>
                      <a:pPr marL="0" marR="0" lvl="0" indent="0" algn="just" defTabSz="457200" rtl="0" eaLnBrk="1" fontAlgn="auto" latinLnBrk="0" hangingPunct="1">
                        <a:lnSpc>
                          <a:spcPct val="100000"/>
                        </a:lnSpc>
                        <a:spcBef>
                          <a:spcPts val="300"/>
                        </a:spcBef>
                        <a:spcAft>
                          <a:spcPts val="600"/>
                        </a:spcAft>
                        <a:buClrTx/>
                        <a:buSzTx/>
                        <a:buFontTx/>
                        <a:buNone/>
                        <a:tabLst/>
                        <a:defRPr/>
                      </a:pPr>
                      <a:r>
                        <a:rPr lang="en-GB" sz="1800" b="0" i="0" u="none" strike="noStrike" kern="1200" dirty="0">
                          <a:solidFill>
                            <a:schemeClr val="lt1"/>
                          </a:solidFill>
                          <a:effectLst/>
                          <a:latin typeface="+mn-lt"/>
                          <a:ea typeface="+mn-ea"/>
                          <a:cs typeface="+mn-cs"/>
                        </a:rPr>
                        <a:t>FR009</a:t>
                      </a:r>
                      <a:endParaRPr lang="en-GB" sz="1200" dirty="0">
                        <a:effectLst/>
                      </a:endParaRPr>
                    </a:p>
                    <a:p>
                      <a:pPr algn="just">
                        <a:spcBef>
                          <a:spcPts val="300"/>
                        </a:spcBef>
                        <a:spcAft>
                          <a:spcPts val="600"/>
                        </a:spcAft>
                      </a:pPr>
                      <a:endParaRPr lang="en-GB"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r>
                        <a:rPr lang="en-GB" sz="1800" b="0" i="0" u="none" strike="noStrike" kern="1200" dirty="0">
                          <a:solidFill>
                            <a:schemeClr val="dk1"/>
                          </a:solidFill>
                          <a:effectLst/>
                          <a:latin typeface="+mn-lt"/>
                          <a:ea typeface="+mn-ea"/>
                          <a:cs typeface="+mn-cs"/>
                        </a:rPr>
                        <a:t>Dashboards</a:t>
                      </a: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r>
                        <a:rPr lang="en-GB" sz="1800" b="0" i="0" u="none" strike="noStrike" kern="1200" dirty="0">
                          <a:solidFill>
                            <a:schemeClr val="dk1"/>
                          </a:solidFill>
                          <a:effectLst/>
                          <a:latin typeface="+mn-lt"/>
                          <a:ea typeface="+mn-ea"/>
                          <a:cs typeface="+mn-cs"/>
                        </a:rPr>
                        <a:t>The super-admin and other authorised users should be able to visualise </a:t>
                      </a:r>
                      <a:r>
                        <a:rPr lang="en-GB" sz="1800" b="0" i="0" u="none" strike="noStrike" kern="1200" dirty="0" err="1">
                          <a:solidFill>
                            <a:schemeClr val="dk1"/>
                          </a:solidFill>
                          <a:effectLst/>
                          <a:latin typeface="+mn-lt"/>
                          <a:ea typeface="+mn-ea"/>
                          <a:cs typeface="+mn-cs"/>
                        </a:rPr>
                        <a:t>Tritek’s</a:t>
                      </a:r>
                      <a:r>
                        <a:rPr lang="en-GB" sz="1800" b="0" i="0" u="none" strike="noStrike" kern="1200" dirty="0">
                          <a:solidFill>
                            <a:schemeClr val="dk1"/>
                          </a:solidFill>
                          <a:effectLst/>
                          <a:latin typeface="+mn-lt"/>
                          <a:ea typeface="+mn-ea"/>
                          <a:cs typeface="+mn-cs"/>
                        </a:rPr>
                        <a:t> key information in the form of dashboards once they log in to the platform.</a:t>
                      </a:r>
                      <a:endParaRPr lang="en-GB"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b="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0000"/>
                        </a:lnSpc>
                        <a:spcBef>
                          <a:spcPts val="300"/>
                        </a:spcBef>
                        <a:spcAft>
                          <a:spcPts val="6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p>
                      <a:pPr algn="ctr">
                        <a:spcBef>
                          <a:spcPts val="300"/>
                        </a:spcBef>
                        <a:spcAft>
                          <a:spcPts val="600"/>
                        </a:spcAft>
                      </a:pPr>
                      <a:endParaRPr lang="en-GB"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1218214634"/>
                  </a:ext>
                </a:extLst>
              </a:tr>
              <a:tr h="562451">
                <a:tc>
                  <a:txBody>
                    <a:bodyPr/>
                    <a:lstStyle/>
                    <a:p>
                      <a:pPr marL="0" marR="0" lvl="0" indent="0" algn="just" defTabSz="457200" rtl="0" eaLnBrk="1" fontAlgn="auto" latinLnBrk="0" hangingPunct="1">
                        <a:lnSpc>
                          <a:spcPct val="100000"/>
                        </a:lnSpc>
                        <a:spcBef>
                          <a:spcPts val="300"/>
                        </a:spcBef>
                        <a:spcAft>
                          <a:spcPts val="600"/>
                        </a:spcAft>
                        <a:buClrTx/>
                        <a:buSzTx/>
                        <a:buFontTx/>
                        <a:buNone/>
                        <a:tabLst/>
                        <a:defRPr/>
                      </a:pPr>
                      <a:r>
                        <a:rPr lang="en-GB" sz="1800" b="0" i="0" u="none" strike="noStrike" kern="1200" dirty="0">
                          <a:solidFill>
                            <a:schemeClr val="lt1"/>
                          </a:solidFill>
                          <a:effectLst/>
                          <a:latin typeface="+mn-lt"/>
                          <a:ea typeface="+mn-ea"/>
                          <a:cs typeface="+mn-cs"/>
                        </a:rPr>
                        <a:t>FR010</a:t>
                      </a:r>
                      <a:endParaRPr lang="en-GB" sz="1200" dirty="0">
                        <a:effectLst/>
                      </a:endParaRPr>
                    </a:p>
                  </a:txBody>
                  <a:tcPr marL="15836" marR="15836" marT="0" marB="0"/>
                </a:tc>
                <a:tc>
                  <a:txBody>
                    <a:bodyPr/>
                    <a:lstStyle/>
                    <a:p>
                      <a:pPr>
                        <a:spcBef>
                          <a:spcPts val="300"/>
                        </a:spcBef>
                        <a:spcAft>
                          <a:spcPts val="600"/>
                        </a:spcAft>
                      </a:pPr>
                      <a:r>
                        <a:rPr lang="en-GB" sz="1800" b="0" i="0" u="none" strike="noStrike" kern="1200" dirty="0">
                          <a:solidFill>
                            <a:schemeClr val="dk1"/>
                          </a:solidFill>
                          <a:effectLst/>
                          <a:latin typeface="+mn-lt"/>
                          <a:ea typeface="+mn-ea"/>
                          <a:cs typeface="+mn-cs"/>
                        </a:rPr>
                        <a:t>Real-time data tracking and information generation function</a:t>
                      </a: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r>
                        <a:rPr lang="en-GB" sz="1800" b="0" i="0" u="none" strike="noStrike" kern="1200" dirty="0">
                          <a:solidFill>
                            <a:schemeClr val="dk1"/>
                          </a:solidFill>
                          <a:effectLst/>
                          <a:latin typeface="+mn-lt"/>
                          <a:ea typeface="+mn-ea"/>
                          <a:cs typeface="+mn-cs"/>
                        </a:rPr>
                        <a:t>The super-admin and other authorised users should be able to track </a:t>
                      </a:r>
                      <a:r>
                        <a:rPr lang="en-GB" sz="1800" b="0" i="0" u="none" strike="noStrike" kern="1200" dirty="0" err="1">
                          <a:solidFill>
                            <a:schemeClr val="dk1"/>
                          </a:solidFill>
                          <a:effectLst/>
                          <a:latin typeface="+mn-lt"/>
                          <a:ea typeface="+mn-ea"/>
                          <a:cs typeface="+mn-cs"/>
                        </a:rPr>
                        <a:t>Tritek’s</a:t>
                      </a:r>
                      <a:r>
                        <a:rPr lang="en-GB" sz="1800" b="0" i="0" u="none" strike="noStrike" kern="1200" dirty="0">
                          <a:solidFill>
                            <a:schemeClr val="dk1"/>
                          </a:solidFill>
                          <a:effectLst/>
                          <a:latin typeface="+mn-lt"/>
                          <a:ea typeface="+mn-ea"/>
                          <a:cs typeface="+mn-cs"/>
                        </a:rPr>
                        <a:t> key data and generate information in real time.</a:t>
                      </a:r>
                      <a:endParaRPr lang="en-GB"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b="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0000"/>
                        </a:lnSpc>
                        <a:spcBef>
                          <a:spcPts val="300"/>
                        </a:spcBef>
                        <a:spcAft>
                          <a:spcPts val="600"/>
                        </a:spcAft>
                        <a:buClrTx/>
                        <a:buSzTx/>
                        <a:buFontTx/>
                        <a:buNone/>
                        <a:tabLst/>
                        <a:defRPr/>
                      </a:pPr>
                      <a:r>
                        <a:rPr lang="en-GB" sz="1200" dirty="0">
                          <a:effectLst/>
                          <a:latin typeface="Arial" panose="020B0604020202020204" pitchFamily="34" charset="0"/>
                          <a:ea typeface="Calibri" panose="020F0502020204030204" pitchFamily="34" charset="0"/>
                          <a:cs typeface="Arial" panose="020B0604020202020204" pitchFamily="34" charset="0"/>
                        </a:rPr>
                        <a:t>Must Have</a:t>
                      </a:r>
                    </a:p>
                  </a:txBody>
                  <a:tcPr marL="15836" marR="15836" marT="0" marB="0"/>
                </a:tc>
                <a:extLst>
                  <a:ext uri="{0D108BD9-81ED-4DB2-BD59-A6C34878D82A}">
                    <a16:rowId xmlns:a16="http://schemas.microsoft.com/office/drawing/2014/main" val="671061979"/>
                  </a:ext>
                </a:extLst>
              </a:tr>
              <a:tr h="443301">
                <a:tc>
                  <a:txBody>
                    <a:bodyPr/>
                    <a:lstStyle/>
                    <a:p>
                      <a:pPr algn="just">
                        <a:spcBef>
                          <a:spcPts val="300"/>
                        </a:spcBef>
                        <a:spcAft>
                          <a:spcPts val="600"/>
                        </a:spcAft>
                      </a:pPr>
                      <a:endParaRPr lang="en-GB"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endParaRPr kumimoji="0" lang="en-GB" sz="12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a:txBody>
                  <a:tcPr marL="15836" marR="15836" marT="0" marB="0"/>
                </a:tc>
                <a:tc>
                  <a:txBody>
                    <a:bodyPr/>
                    <a:lstStyle/>
                    <a:p>
                      <a:pPr algn="ctr">
                        <a:spcBef>
                          <a:spcPts val="300"/>
                        </a:spcBef>
                        <a:spcAft>
                          <a:spcPts val="600"/>
                        </a:spcAft>
                      </a:pPr>
                      <a:endParaRPr lang="en-NZ"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NZ"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297991572"/>
                  </a:ext>
                </a:extLst>
              </a:tr>
              <a:tr h="564093">
                <a:tc>
                  <a:txBody>
                    <a:bodyPr/>
                    <a:lstStyle/>
                    <a:p>
                      <a:pPr algn="just">
                        <a:spcBef>
                          <a:spcPts val="300"/>
                        </a:spcBef>
                        <a:spcAft>
                          <a:spcPts val="600"/>
                        </a:spcAft>
                      </a:pPr>
                      <a:endParaRPr lang="en-GB"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3946596275"/>
                  </a:ext>
                </a:extLst>
              </a:tr>
              <a:tr h="564093">
                <a:tc>
                  <a:txBody>
                    <a:bodyPr/>
                    <a:lstStyle/>
                    <a:p>
                      <a:pPr algn="just">
                        <a:spcBef>
                          <a:spcPts val="300"/>
                        </a:spcBef>
                        <a:spcAft>
                          <a:spcPts val="600"/>
                        </a:spcAft>
                      </a:pPr>
                      <a:endParaRPr lang="en-GB" sz="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endParaRPr lang="en-GB"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3307107241"/>
                  </a:ext>
                </a:extLst>
              </a:tr>
            </a:tbl>
          </a:graphicData>
        </a:graphic>
      </p:graphicFrame>
    </p:spTree>
    <p:extLst>
      <p:ext uri="{BB962C8B-B14F-4D97-AF65-F5344CB8AC3E}">
        <p14:creationId xmlns:p14="http://schemas.microsoft.com/office/powerpoint/2010/main" val="4057313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10C830F6-4F1E-47C0-9A9F-6001211D0DAE}"/>
              </a:ext>
            </a:extLst>
          </p:cNvPr>
          <p:cNvSpPr>
            <a:spLocks noGrp="1"/>
          </p:cNvSpPr>
          <p:nvPr>
            <p:ph idx="1"/>
          </p:nvPr>
        </p:nvSpPr>
        <p:spPr>
          <a:xfrm>
            <a:off x="949911" y="241916"/>
            <a:ext cx="8641563" cy="1000957"/>
          </a:xfrm>
          <a:prstGeom prst="rect">
            <a:avLst/>
          </a:prstGeom>
          <a:noFill/>
          <a:ln>
            <a:noFill/>
          </a:ln>
        </p:spPr>
        <p:style>
          <a:lnRef idx="0">
            <a:scrgbClr r="0" g="0" b="0"/>
          </a:lnRef>
          <a:fillRef idx="0">
            <a:scrgbClr r="0" g="0" b="0"/>
          </a:fillRef>
          <a:effectRef idx="0">
            <a:scrgbClr r="0" g="0" b="0"/>
          </a:effectRef>
          <a:fontRef idx="minor"/>
        </p:style>
        <p:txBody>
          <a:bodyPr lIns="45720" rIns="45720" anchor="ctr"/>
          <a:lstStyle/>
          <a:p>
            <a:pPr marL="0" indent="0" algn="ctr">
              <a:lnSpc>
                <a:spcPct val="90000"/>
              </a:lnSpc>
              <a:buNone/>
            </a:pPr>
            <a:r>
              <a:rPr lang="en-GB" sz="3200" b="1" strike="noStrike" spc="-1" dirty="0">
                <a:solidFill>
                  <a:srgbClr val="000000"/>
                </a:solidFill>
                <a:uFill>
                  <a:solidFill>
                    <a:srgbClr val="FFFFFF"/>
                  </a:solidFill>
                </a:uFill>
                <a:latin typeface="Arial"/>
              </a:rPr>
              <a:t>Non-Functional Requirements</a:t>
            </a:r>
          </a:p>
          <a:p>
            <a:pPr marL="0" indent="0">
              <a:lnSpc>
                <a:spcPct val="90000"/>
              </a:lnSpc>
              <a:buNone/>
            </a:pPr>
            <a:endParaRPr lang="en-GB" sz="1800" b="0" strike="noStrike" spc="-1" dirty="0">
              <a:solidFill>
                <a:srgbClr val="000000"/>
              </a:solidFill>
              <a:uFill>
                <a:solidFill>
                  <a:srgbClr val="FFFFFF"/>
                </a:solidFill>
              </a:uFill>
              <a:latin typeface="Arial"/>
            </a:endParaRPr>
          </a:p>
        </p:txBody>
      </p:sp>
      <p:graphicFrame>
        <p:nvGraphicFramePr>
          <p:cNvPr id="2" name="Table 1">
            <a:extLst>
              <a:ext uri="{FF2B5EF4-FFF2-40B4-BE49-F238E27FC236}">
                <a16:creationId xmlns:a16="http://schemas.microsoft.com/office/drawing/2014/main" id="{C36CA966-B330-4784-9C3F-B2DA013AD06F}"/>
              </a:ext>
            </a:extLst>
          </p:cNvPr>
          <p:cNvGraphicFramePr>
            <a:graphicFrameLocks noGrp="1"/>
          </p:cNvGraphicFramePr>
          <p:nvPr>
            <p:extLst>
              <p:ext uri="{D42A27DB-BD31-4B8C-83A1-F6EECF244321}">
                <p14:modId xmlns:p14="http://schemas.microsoft.com/office/powerpoint/2010/main" val="1561197836"/>
              </p:ext>
            </p:extLst>
          </p:nvPr>
        </p:nvGraphicFramePr>
        <p:xfrm>
          <a:off x="1" y="1195721"/>
          <a:ext cx="12086704" cy="8612278"/>
        </p:xfrm>
        <a:graphic>
          <a:graphicData uri="http://schemas.openxmlformats.org/drawingml/2006/table">
            <a:tbl>
              <a:tblPr firstRow="1" firstCol="1" bandRow="1">
                <a:tableStyleId>{5C22544A-7EE6-4342-B048-85BDC9FD1C3A}</a:tableStyleId>
              </a:tblPr>
              <a:tblGrid>
                <a:gridCol w="1393562">
                  <a:extLst>
                    <a:ext uri="{9D8B030D-6E8A-4147-A177-3AD203B41FA5}">
                      <a16:colId xmlns:a16="http://schemas.microsoft.com/office/drawing/2014/main" val="1055415875"/>
                    </a:ext>
                  </a:extLst>
                </a:gridCol>
                <a:gridCol w="2827918">
                  <a:extLst>
                    <a:ext uri="{9D8B030D-6E8A-4147-A177-3AD203B41FA5}">
                      <a16:colId xmlns:a16="http://schemas.microsoft.com/office/drawing/2014/main" val="3166191864"/>
                    </a:ext>
                  </a:extLst>
                </a:gridCol>
                <a:gridCol w="6593377">
                  <a:extLst>
                    <a:ext uri="{9D8B030D-6E8A-4147-A177-3AD203B41FA5}">
                      <a16:colId xmlns:a16="http://schemas.microsoft.com/office/drawing/2014/main" val="168121556"/>
                    </a:ext>
                  </a:extLst>
                </a:gridCol>
                <a:gridCol w="1271847">
                  <a:extLst>
                    <a:ext uri="{9D8B030D-6E8A-4147-A177-3AD203B41FA5}">
                      <a16:colId xmlns:a16="http://schemas.microsoft.com/office/drawing/2014/main" val="2553097575"/>
                    </a:ext>
                  </a:extLst>
                </a:gridCol>
              </a:tblGrid>
              <a:tr h="308479">
                <a:tc>
                  <a:txBody>
                    <a:bodyPr/>
                    <a:lstStyle/>
                    <a:p>
                      <a:pPr algn="ctr">
                        <a:lnSpc>
                          <a:spcPct val="107000"/>
                        </a:lnSpc>
                        <a:spcAft>
                          <a:spcPts val="800"/>
                        </a:spcAft>
                      </a:pPr>
                      <a:r>
                        <a:rPr lang="en-US" sz="1600" dirty="0">
                          <a:effectLst/>
                          <a:latin typeface="Arial" panose="020B0604020202020204" pitchFamily="34" charset="0"/>
                          <a:cs typeface="Arial" panose="020B0604020202020204" pitchFamily="34" charset="0"/>
                        </a:rPr>
                        <a:t>Requirement ID</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600" dirty="0">
                          <a:effectLst/>
                          <a:latin typeface="Arial" panose="020B0604020202020204" pitchFamily="34" charset="0"/>
                          <a:cs typeface="Arial" panose="020B0604020202020204" pitchFamily="34" charset="0"/>
                        </a:rPr>
                        <a:t>Requirement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600" dirty="0">
                          <a:effectLst/>
                          <a:latin typeface="Arial" panose="020B0604020202020204" pitchFamily="34" charset="0"/>
                          <a:cs typeface="Arial" panose="020B0604020202020204" pitchFamily="34" charset="0"/>
                        </a:rPr>
                        <a:t>Description</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r>
                        <a:rPr lang="en-US" sz="1600" dirty="0">
                          <a:effectLst/>
                          <a:latin typeface="Arial" panose="020B0604020202020204" pitchFamily="34" charset="0"/>
                          <a:cs typeface="Arial" panose="020B0604020202020204" pitchFamily="34" charset="0"/>
                        </a:rPr>
                        <a:t>Priority</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884779715"/>
                  </a:ext>
                </a:extLst>
              </a:tr>
              <a:tr h="459631">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NFR001</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User Friendly</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must be easy to use.</a:t>
                      </a:r>
                      <a:endParaRPr lang="en-GB" sz="1800" dirty="0">
                        <a:effectLst/>
                        <a:latin typeface="+mn-lt"/>
                      </a:endParaRPr>
                    </a:p>
                  </a:txBody>
                  <a:tcPr marL="63500" marR="63500" marT="63500" marB="63500"/>
                </a:tc>
                <a:tc>
                  <a:txBody>
                    <a:bodyPr/>
                    <a:lstStyle/>
                    <a:p>
                      <a:pPr algn="ctr">
                        <a:lnSpc>
                          <a:spcPct val="107000"/>
                        </a:lnSpc>
                        <a:spcAft>
                          <a:spcPts val="800"/>
                        </a:spcAft>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txBody>
                  <a:tcPr marL="15836" marR="15836" marT="0" marB="0"/>
                </a:tc>
                <a:extLst>
                  <a:ext uri="{0D108BD9-81ED-4DB2-BD59-A6C34878D82A}">
                    <a16:rowId xmlns:a16="http://schemas.microsoft.com/office/drawing/2014/main" val="1732313535"/>
                  </a:ext>
                </a:extLst>
              </a:tr>
              <a:tr h="335280">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NFR002</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Security</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a:r>
                        <a:rPr lang="en-GB" sz="1800" b="0" i="0" u="none" strike="noStrike" kern="1200" dirty="0">
                          <a:solidFill>
                            <a:schemeClr val="dk1"/>
                          </a:solidFill>
                          <a:effectLst/>
                          <a:latin typeface="+mn-lt"/>
                          <a:ea typeface="+mn-ea"/>
                          <a:cs typeface="+mn-cs"/>
                        </a:rPr>
                        <a:t>The platform must ensure that individuals’ details remain secure.</a:t>
                      </a:r>
                      <a:r>
                        <a:rPr lang="en-GB" sz="1600" b="0" i="0" u="none" strike="noStrike" kern="1200" dirty="0">
                          <a:solidFill>
                            <a:schemeClr val="dk1"/>
                          </a:solidFill>
                          <a:effectLst/>
                          <a:latin typeface="+mn-lt"/>
                          <a:ea typeface="+mn-ea"/>
                          <a:cs typeface="+mn-cs"/>
                        </a:rPr>
                        <a:t> </a:t>
                      </a:r>
                      <a:r>
                        <a:rPr lang="en-GB" sz="1800" b="0" i="0" u="none" strike="noStrike" kern="1200" dirty="0">
                          <a:solidFill>
                            <a:schemeClr val="dk1"/>
                          </a:solidFill>
                          <a:effectLst/>
                          <a:latin typeface="+mn-lt"/>
                          <a:ea typeface="+mn-ea"/>
                          <a:cs typeface="+mn-cs"/>
                        </a:rPr>
                        <a:t>The system needs to be able to protect all data and information from any Cyberattacks.</a:t>
                      </a:r>
                      <a:endParaRPr lang="en-GB" sz="16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1529851255"/>
                  </a:ext>
                </a:extLst>
              </a:tr>
              <a:tr h="375354">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NFR003</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Scalability</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should be designed in modules to allow upgrades/updates in the future. </a:t>
                      </a:r>
                      <a:endParaRPr lang="en-GB" sz="1800" dirty="0">
                        <a:effectLst/>
                        <a:latin typeface="+mn-lt"/>
                      </a:endParaRPr>
                    </a:p>
                  </a:txBody>
                  <a:tcPr marL="63500" marR="63500" marT="63500" marB="6350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608398624"/>
                  </a:ext>
                </a:extLst>
              </a:tr>
              <a:tr h="401886">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NFR004</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br>
                        <a:rPr lang="en-GB" sz="1600" dirty="0"/>
                      </a:br>
                      <a:r>
                        <a:rPr lang="en-GB" sz="1800" b="0" i="0" u="none" strike="noStrike" kern="1200" dirty="0">
                          <a:solidFill>
                            <a:schemeClr val="dk1"/>
                          </a:solidFill>
                          <a:effectLst/>
                          <a:latin typeface="+mn-lt"/>
                          <a:ea typeface="+mn-ea"/>
                          <a:cs typeface="+mn-cs"/>
                        </a:rPr>
                        <a:t>Compatibility</a:t>
                      </a:r>
                      <a:endParaRPr lang="en-GB" sz="16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The platform must be accessible on all compatible browsers.</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534773280"/>
                  </a:ext>
                </a:extLst>
              </a:tr>
              <a:tr h="0">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NFR005</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High Speed</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should be configured to high standard to ensure high speed in data processing</a:t>
                      </a:r>
                      <a:endParaRPr lang="en-GB" sz="1800" dirty="0">
                        <a:effectLst/>
                        <a:latin typeface="+mn-lt"/>
                      </a:endParaRPr>
                    </a:p>
                  </a:txBody>
                  <a:tcPr marL="63500" marR="63500" marT="63500" marB="6350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1225679365"/>
                  </a:ext>
                </a:extLst>
              </a:tr>
              <a:tr h="375354">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NFR006</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GDPR Compliance</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should be configured in compliance to GDPR and other data protection regulations</a:t>
                      </a:r>
                      <a:endParaRPr lang="en-GB" sz="1800" dirty="0">
                        <a:effectLst/>
                        <a:latin typeface="+mn-lt"/>
                      </a:endParaRPr>
                    </a:p>
                  </a:txBody>
                  <a:tcPr marL="63500" marR="63500" marT="63500" marB="6350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275923780"/>
                  </a:ext>
                </a:extLst>
              </a:tr>
              <a:tr h="234658">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NFR007</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Capacity </a:t>
                      </a:r>
                      <a:endParaRPr lang="en-GB" sz="1600" dirty="0">
                        <a:effectLst/>
                        <a:latin typeface="Arial" panose="020B0604020202020204" pitchFamily="34" charset="0"/>
                        <a:cs typeface="Arial" panose="020B0604020202020204" pitchFamily="34" charset="0"/>
                      </a:endParaRPr>
                    </a:p>
                  </a:txBody>
                  <a:tcPr marL="15836" marR="15836" marT="0" marB="0"/>
                </a:tc>
                <a:tc>
                  <a:txBody>
                    <a:bodyPr/>
                    <a:lstStyle/>
                    <a:p>
                      <a:pPr rtl="0" fontAlgn="t">
                        <a:spcBef>
                          <a:spcPts val="0"/>
                        </a:spcBef>
                        <a:spcAft>
                          <a:spcPts val="0"/>
                        </a:spcAft>
                      </a:pPr>
                      <a:r>
                        <a:rPr lang="en-GB" sz="1800" b="0" i="0" u="none" strike="noStrike" dirty="0">
                          <a:solidFill>
                            <a:srgbClr val="000000"/>
                          </a:solidFill>
                          <a:effectLst/>
                          <a:latin typeface="+mn-lt"/>
                        </a:rPr>
                        <a:t>The platform should have enough Memory to store needed data and information without crashing.</a:t>
                      </a:r>
                      <a:endParaRPr lang="en-GB" sz="1800" dirty="0">
                        <a:effectLst/>
                        <a:latin typeface="+mn-lt"/>
                      </a:endParaRPr>
                    </a:p>
                  </a:txBody>
                  <a:tcPr marL="63500" marR="63500" marT="63500" marB="6350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672469655"/>
                  </a:ext>
                </a:extLst>
              </a:tr>
              <a:tr h="492949">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600" b="0" i="0" u="none" strike="noStrike" kern="1200" dirty="0">
                          <a:solidFill>
                            <a:schemeClr val="lt1"/>
                          </a:solidFill>
                          <a:effectLst/>
                          <a:latin typeface="+mn-lt"/>
                          <a:ea typeface="+mn-ea"/>
                          <a:cs typeface="+mn-cs"/>
                        </a:rPr>
                        <a:t>NFR008</a:t>
                      </a:r>
                      <a:endParaRPr lang="en-GB" sz="1100" dirty="0">
                        <a:effectLst/>
                      </a:endParaRPr>
                    </a:p>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Recoverability </a:t>
                      </a:r>
                      <a:endParaRPr lang="en-GB" sz="1600" dirty="0">
                        <a:effectLst/>
                        <a:latin typeface="Arial" panose="020B0604020202020204" pitchFamily="34" charset="0"/>
                        <a:cs typeface="Arial" panose="020B0604020202020204" pitchFamily="34" charset="0"/>
                      </a:endParaRPr>
                    </a:p>
                  </a:txBody>
                  <a:tcPr marL="15836" marR="15836" marT="0" marB="0"/>
                </a:tc>
                <a:tc>
                  <a:txBody>
                    <a:bodyPr/>
                    <a:lstStyle/>
                    <a:p>
                      <a:pPr>
                        <a:lnSpc>
                          <a:spcPct val="107000"/>
                        </a:lnSpc>
                        <a:spcAft>
                          <a:spcPts val="800"/>
                        </a:spcAft>
                      </a:pPr>
                      <a:r>
                        <a:rPr lang="en-GB" sz="1800" b="0" i="0" u="none" strike="noStrike" kern="1200" dirty="0">
                          <a:solidFill>
                            <a:schemeClr val="dk1"/>
                          </a:solidFill>
                          <a:effectLst/>
                          <a:latin typeface="+mn-lt"/>
                          <a:ea typeface="+mn-ea"/>
                          <a:cs typeface="+mn-cs"/>
                        </a:rPr>
                        <a:t>The platform should be able to back up data every hour to ensure no loss of data.</a:t>
                      </a: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600" dirty="0">
                          <a:effectLst/>
                          <a:latin typeface="Arial" panose="020B0604020202020204" pitchFamily="34" charset="0"/>
                          <a:ea typeface="Calibri" panose="020F0502020204030204" pitchFamily="34" charset="0"/>
                          <a:cs typeface="Arial" panose="020B0604020202020204" pitchFamily="34" charset="0"/>
                        </a:rPr>
                        <a:t>Must Have</a:t>
                      </a:r>
                    </a:p>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3762202098"/>
                  </a:ext>
                </a:extLst>
              </a:tr>
              <a:tr h="522884">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1218214634"/>
                  </a:ext>
                </a:extLst>
              </a:tr>
              <a:tr h="202673">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671061979"/>
                  </a:ext>
                </a:extLst>
              </a:tr>
              <a:tr h="0">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NZ" sz="1600" kern="1200" dirty="0">
                        <a:solidFill>
                          <a:schemeClr val="dk1"/>
                        </a:solidFill>
                        <a:effectLst/>
                        <a:latin typeface="Arial" panose="020B0604020202020204" pitchFamily="34" charset="0"/>
                        <a:ea typeface="+mn-ea"/>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297991572"/>
                  </a:ext>
                </a:extLst>
              </a:tr>
              <a:tr h="200118">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3946596275"/>
                  </a:ext>
                </a:extLst>
              </a:tr>
              <a:tr h="361500">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2307913468"/>
                  </a:ext>
                </a:extLst>
              </a:tr>
              <a:tr h="0">
                <a:tc>
                  <a:txBody>
                    <a:bodyPr/>
                    <a:lstStyle/>
                    <a:p>
                      <a:pPr algn="just">
                        <a:spcBef>
                          <a:spcPts val="300"/>
                        </a:spcBef>
                        <a:spcAft>
                          <a:spcPts val="600"/>
                        </a:spcAft>
                      </a:pPr>
                      <a:endParaRPr lang="en-GB" sz="16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a:spcBef>
                          <a:spcPts val="300"/>
                        </a:spcBef>
                        <a:spcAft>
                          <a:spcPts val="600"/>
                        </a:spcAft>
                      </a:pPr>
                      <a:endParaRPr lang="en-GB"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tc>
                  <a: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spcBef>
                          <a:spcPts val="300"/>
                        </a:spcBef>
                        <a:spcAft>
                          <a:spcPts val="600"/>
                        </a:spcAft>
                      </a:pPr>
                      <a:endParaRPr lang="en-GB"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15836" marR="15836" marT="0" marB="0"/>
                </a:tc>
                <a:extLst>
                  <a:ext uri="{0D108BD9-81ED-4DB2-BD59-A6C34878D82A}">
                    <a16:rowId xmlns:a16="http://schemas.microsoft.com/office/drawing/2014/main" val="2664454186"/>
                  </a:ext>
                </a:extLst>
              </a:tr>
              <a:tr h="375354">
                <a:tc>
                  <a:txBody>
                    <a:bodyPr/>
                    <a:lstStyle/>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tc>
                  <a:txBody>
                    <a:bodyPr/>
                    <a:lstStyle/>
                    <a:p>
                      <a:pPr algn="ctr">
                        <a:lnSpc>
                          <a:spcPct val="107000"/>
                        </a:lnSpc>
                        <a:spcAft>
                          <a:spcPts val="800"/>
                        </a:spcAft>
                      </a:pPr>
                      <a:endParaRPr lang="en-GB" sz="1600" dirty="0">
                        <a:effectLst/>
                        <a:latin typeface="Arial" panose="020B0604020202020204" pitchFamily="34" charset="0"/>
                        <a:ea typeface="Calibri" panose="020F0502020204030204" pitchFamily="34" charset="0"/>
                        <a:cs typeface="Arial" panose="020B0604020202020204" pitchFamily="34" charset="0"/>
                      </a:endParaRPr>
                    </a:p>
                  </a:txBody>
                  <a:tcPr marL="15836" marR="15836" marT="0" marB="0"/>
                </a:tc>
                <a:extLst>
                  <a:ext uri="{0D108BD9-81ED-4DB2-BD59-A6C34878D82A}">
                    <a16:rowId xmlns:a16="http://schemas.microsoft.com/office/drawing/2014/main" val="1709845693"/>
                  </a:ext>
                </a:extLst>
              </a:tr>
            </a:tbl>
          </a:graphicData>
        </a:graphic>
      </p:graphicFrame>
    </p:spTree>
    <p:extLst>
      <p:ext uri="{BB962C8B-B14F-4D97-AF65-F5344CB8AC3E}">
        <p14:creationId xmlns:p14="http://schemas.microsoft.com/office/powerpoint/2010/main" val="23410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graphicFrame>
        <p:nvGraphicFramePr>
          <p:cNvPr id="5" name="Content Placeholder 5">
            <a:extLst>
              <a:ext uri="{FF2B5EF4-FFF2-40B4-BE49-F238E27FC236}">
                <a16:creationId xmlns:a16="http://schemas.microsoft.com/office/drawing/2014/main" id="{0512EBBA-0FD5-4EC5-839D-1E5C78D87110}"/>
              </a:ext>
            </a:extLst>
          </p:cNvPr>
          <p:cNvGraphicFramePr>
            <a:graphicFrameLocks/>
          </p:cNvGraphicFramePr>
          <p:nvPr>
            <p:extLst>
              <p:ext uri="{D42A27DB-BD31-4B8C-83A1-F6EECF244321}">
                <p14:modId xmlns:p14="http://schemas.microsoft.com/office/powerpoint/2010/main" val="443620707"/>
              </p:ext>
            </p:extLst>
          </p:nvPr>
        </p:nvGraphicFramePr>
        <p:xfrm>
          <a:off x="772356" y="1242874"/>
          <a:ext cx="10632705" cy="5317815"/>
        </p:xfrm>
        <a:graphic>
          <a:graphicData uri="http://schemas.openxmlformats.org/drawingml/2006/table">
            <a:tbl>
              <a:tblPr firstRow="1" firstCol="1" bandRow="1">
                <a:tableStyleId>{3C2FFA5D-87B4-456A-9821-1D502468CF0F}</a:tableStyleId>
              </a:tblPr>
              <a:tblGrid>
                <a:gridCol w="2269945">
                  <a:extLst>
                    <a:ext uri="{9D8B030D-6E8A-4147-A177-3AD203B41FA5}">
                      <a16:colId xmlns:a16="http://schemas.microsoft.com/office/drawing/2014/main" val="2563277248"/>
                    </a:ext>
                  </a:extLst>
                </a:gridCol>
                <a:gridCol w="8362760">
                  <a:extLst>
                    <a:ext uri="{9D8B030D-6E8A-4147-A177-3AD203B41FA5}">
                      <a16:colId xmlns:a16="http://schemas.microsoft.com/office/drawing/2014/main" val="1393946620"/>
                    </a:ext>
                  </a:extLst>
                </a:gridCol>
              </a:tblGrid>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Name</a:t>
                      </a: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2400" dirty="0">
                          <a:solidFill>
                            <a:schemeClr val="tx1"/>
                          </a:solidFill>
                          <a:effectLst/>
                          <a:latin typeface="+mj-lt"/>
                        </a:rPr>
                        <a:t> PROJECT CRYSTALTEK</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03312"/>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Start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9</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JANUARY 2023</a:t>
                      </a:r>
                    </a:p>
                  </a:txBody>
                  <a:tcPr marL="68580" marR="68580" marT="0" marB="0"/>
                </a:tc>
                <a:extLst>
                  <a:ext uri="{0D108BD9-81ED-4DB2-BD59-A6C34878D82A}">
                    <a16:rowId xmlns:a16="http://schemas.microsoft.com/office/drawing/2014/main" val="73714753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End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 6</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MARCH 2023</a:t>
                      </a:r>
                    </a:p>
                  </a:txBody>
                  <a:tcPr marL="68580" marR="68580" marT="0" marB="0"/>
                </a:tc>
                <a:extLst>
                  <a:ext uri="{0D108BD9-81ED-4DB2-BD59-A6C34878D82A}">
                    <a16:rowId xmlns:a16="http://schemas.microsoft.com/office/drawing/2014/main" val="264863335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Sponsor</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MOHAMMED  ALMAS</a:t>
                      </a:r>
                    </a:p>
                  </a:txBody>
                  <a:tcPr marL="68580" marR="68580" marT="0" marB="0"/>
                </a:tc>
                <a:extLst>
                  <a:ext uri="{0D108BD9-81ED-4DB2-BD59-A6C34878D82A}">
                    <a16:rowId xmlns:a16="http://schemas.microsoft.com/office/drawing/2014/main" val="1479121745"/>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Lead</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RACHEL KORANTENG</a:t>
                      </a:r>
                    </a:p>
                  </a:txBody>
                  <a:tcPr marL="68580" marR="68580" marT="0" marB="0"/>
                </a:tc>
                <a:extLst>
                  <a:ext uri="{0D108BD9-81ED-4DB2-BD59-A6C34878D82A}">
                    <a16:rowId xmlns:a16="http://schemas.microsoft.com/office/drawing/2014/main" val="4236994680"/>
                  </a:ext>
                </a:extLst>
              </a:tr>
            </a:tbl>
          </a:graphicData>
        </a:graphic>
      </p:graphicFrame>
    </p:spTree>
    <p:extLst>
      <p:ext uri="{BB962C8B-B14F-4D97-AF65-F5344CB8AC3E}">
        <p14:creationId xmlns:p14="http://schemas.microsoft.com/office/powerpoint/2010/main" val="263019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sysClr val="windowText" lastClr="000000"/>
                </a:solidFill>
                <a:effectLst/>
                <a:uLnTx/>
                <a:uFillTx/>
                <a:latin typeface="+mn-lt"/>
                <a:ea typeface="+mj-ea"/>
                <a:cs typeface="Arial" panose="020B0604020202020204" pitchFamily="34" charset="0"/>
              </a:rPr>
              <a:t>Comments and Feedback</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GB" sz="5600" b="1" i="0" u="none" strike="noStrike" kern="1200" cap="none" spc="0" normalizeH="0" baseline="0" noProof="0" dirty="0">
              <a:ln>
                <a:noFill/>
              </a:ln>
              <a:solidFill>
                <a:sysClr val="windowText" lastClr="000000"/>
              </a:solidFill>
              <a:effectLst/>
              <a:uLnTx/>
              <a:uFillTx/>
              <a:latin typeface="Century Gothic"/>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9600" b="1" i="0" u="none" strike="noStrike" kern="1200" cap="none" spc="0" normalizeH="0" baseline="0" noProof="0" dirty="0">
                <a:ln>
                  <a:noFill/>
                </a:ln>
                <a:solidFill>
                  <a:sysClr val="windowText" lastClr="000000"/>
                </a:solidFill>
                <a:effectLst/>
                <a:uLnTx/>
                <a:uFillTx/>
                <a:latin typeface="+mj-lt"/>
                <a:ea typeface="+mn-ea"/>
                <a:cs typeface="+mn-cs"/>
              </a:rPr>
              <a:t>Thank you</a:t>
            </a:r>
          </a:p>
        </p:txBody>
      </p:sp>
    </p:spTree>
    <p:extLst>
      <p:ext uri="{BB962C8B-B14F-4D97-AF65-F5344CB8AC3E}">
        <p14:creationId xmlns:p14="http://schemas.microsoft.com/office/powerpoint/2010/main" val="172555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sp>
        <p:nvSpPr>
          <p:cNvPr id="5" name="Rectangle 4">
            <a:extLst>
              <a:ext uri="{FF2B5EF4-FFF2-40B4-BE49-F238E27FC236}">
                <a16:creationId xmlns:a16="http://schemas.microsoft.com/office/drawing/2014/main" id="{F5823CA7-FCBF-0D4A-9A17-AE35B9F7C360}"/>
              </a:ext>
            </a:extLst>
          </p:cNvPr>
          <p:cNvSpPr/>
          <p:nvPr/>
        </p:nvSpPr>
        <p:spPr>
          <a:xfrm>
            <a:off x="2112818" y="1370231"/>
            <a:ext cx="7966364" cy="721736"/>
          </a:xfrm>
          <a:prstGeom prst="rect">
            <a:avLst/>
          </a:prstGeom>
        </p:spPr>
        <p:txBody>
          <a:bodyPr wrap="square">
            <a:spAutoFit/>
          </a:bodyPr>
          <a:lstStyle/>
          <a:p>
            <a:pPr algn="ctr">
              <a:lnSpc>
                <a:spcPct val="107000"/>
              </a:lnSpc>
              <a:spcAft>
                <a:spcPts val="800"/>
              </a:spcAft>
            </a:pPr>
            <a:r>
              <a:rPr lang="en-GB" sz="4000" b="1" dirty="0">
                <a:solidFill>
                  <a:schemeClr val="bg1"/>
                </a:solidFill>
                <a:ea typeface="Calibri" panose="020F0502020204030204" pitchFamily="34" charset="0"/>
                <a:cs typeface="Arial" panose="020B0604020202020204" pitchFamily="34" charset="0"/>
              </a:rPr>
              <a:t>Project Mandate  </a:t>
            </a:r>
            <a:endParaRPr lang="en-GB" sz="4000" dirty="0">
              <a:solidFill>
                <a:schemeClr val="bg1"/>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43B4586-3FC3-4418-B92E-618CC2116E32}"/>
              </a:ext>
            </a:extLst>
          </p:cNvPr>
          <p:cNvSpPr txBox="1"/>
          <p:nvPr/>
        </p:nvSpPr>
        <p:spPr>
          <a:xfrm>
            <a:off x="887767" y="2618913"/>
            <a:ext cx="10452363" cy="4031873"/>
          </a:xfrm>
          <a:prstGeom prst="rect">
            <a:avLst/>
          </a:prstGeom>
          <a:noFill/>
        </p:spPr>
        <p:txBody>
          <a:bodyPr wrap="square">
            <a:spAutoFit/>
          </a:bodyPr>
          <a:lstStyle/>
          <a:p>
            <a:pPr algn="just"/>
            <a:r>
              <a:rPr lang="en-GB" sz="3200" dirty="0">
                <a:solidFill>
                  <a:schemeClr val="bg1"/>
                </a:solidFill>
              </a:rPr>
              <a:t>The aim of your project is to deliver an analytics platform for real-time tracking of performance. This will be in line with making it more current with the latest features in the market, relevant for our business. This includes, data representation, enhanced filtering, and data visualisation and making the interface and interaction of users to be seamless</a:t>
            </a:r>
          </a:p>
        </p:txBody>
      </p:sp>
    </p:spTree>
    <p:extLst>
      <p:ext uri="{BB962C8B-B14F-4D97-AF65-F5344CB8AC3E}">
        <p14:creationId xmlns:p14="http://schemas.microsoft.com/office/powerpoint/2010/main" val="263019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HLR01</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a:t>
            </a:r>
            <a:r>
              <a:rPr kumimoji="0" lang="en-GB" sz="5600" b="1" i="0" u="none" strike="noStrike" kern="1200" cap="none" spc="0" normalizeH="0" baseline="0" noProof="0">
                <a:ln>
                  <a:noFill/>
                </a:ln>
                <a:solidFill>
                  <a:sysClr val="windowText" lastClr="000000"/>
                </a:solidFill>
                <a:effectLst/>
                <a:uLnTx/>
                <a:uFillTx/>
                <a:latin typeface="+mj-lt"/>
                <a:cs typeface="Arial" panose="020B0604020202020204" pitchFamily="34" charset="0"/>
              </a:rPr>
              <a:t>:                 </a:t>
            </a:r>
            <a:r>
              <a:rPr kumimoji="0" lang="en-GB" sz="5600" i="0" u="none" strike="noStrike" kern="1200" cap="none" spc="0" normalizeH="0" baseline="0" noProof="0">
                <a:ln>
                  <a:noFill/>
                </a:ln>
                <a:solidFill>
                  <a:sysClr val="windowText" lastClr="000000"/>
                </a:solidFill>
                <a:effectLst/>
                <a:uLnTx/>
                <a:uFillTx/>
                <a:latin typeface="+mj-lt"/>
                <a:cs typeface="Arial" panose="020B0604020202020204" pitchFamily="34" charset="0"/>
              </a:rPr>
              <a:t>Super-Admin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Interface</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  </a:t>
            </a:r>
          </a:p>
          <a:p>
            <a:pPr marL="0" indent="0">
              <a:lnSpc>
                <a:spcPct val="120000"/>
              </a:lnSpc>
              <a:buNone/>
              <a:defRPr/>
            </a:pPr>
            <a:r>
              <a:rPr lang="en-GB" sz="5600" b="1" dirty="0">
                <a:solidFill>
                  <a:sysClr val="windowText" lastClr="000000"/>
                </a:solidFill>
                <a:latin typeface="+mj-lt"/>
                <a:cs typeface="Arial" panose="020B0604020202020204" pitchFamily="34" charset="0"/>
              </a:rPr>
              <a:t>Description: </a:t>
            </a:r>
            <a:r>
              <a:rPr lang="en-GB" sz="5600" b="0" i="0" u="none" strike="noStrike" dirty="0">
                <a:solidFill>
                  <a:srgbClr val="000000"/>
                </a:solidFill>
                <a:effectLst/>
                <a:latin typeface="+mj-lt"/>
              </a:rPr>
              <a:t>The super-admin must be able to gain access to the Data Analytic Platform via a secured valid URL  (Uniform Resource Locators) on the Windows/MAC operating system and be compatible with Google Chrome and other commonly used browsers.</a:t>
            </a:r>
            <a:endParaRPr lang="en-GB" sz="5600" dirty="0">
              <a:solidFill>
                <a:sysClr val="windowText" lastClr="000000"/>
              </a:solidFill>
              <a:latin typeface="+mj-lt"/>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The super-admin and other authorised users </a:t>
            </a:r>
            <a:r>
              <a:rPr lang="en-GB" sz="5600" dirty="0">
                <a:solidFill>
                  <a:sysClr val="windowText" lastClr="000000"/>
                </a:solidFill>
                <a:latin typeface="+mj-lt"/>
                <a:cs typeface="Arial" panose="020B0604020202020204" pitchFamily="34" charset="0"/>
              </a:rPr>
              <a:t>will be able to access and track performance in real time.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Users have the technical competence and credentials to access the platform.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have a dedicated Data Analytics Platform (DAP) to enhance user experience and management decision-making process.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err="1">
                <a:solidFill>
                  <a:sysClr val="windowText" lastClr="000000"/>
                </a:solidFill>
                <a:latin typeface="+mj-lt"/>
                <a:cs typeface="Arial" panose="020B0604020202020204" pitchFamily="34" charset="0"/>
              </a:rPr>
              <a:t>Tritek</a:t>
            </a:r>
            <a:r>
              <a:rPr lang="en-GB" sz="5600" dirty="0">
                <a:solidFill>
                  <a:sysClr val="windowText" lastClr="000000"/>
                </a:solidFill>
                <a:latin typeface="+mj-lt"/>
                <a:cs typeface="Arial" panose="020B0604020202020204" pitchFamily="34" charset="0"/>
              </a:rPr>
              <a:t> Consulting </a:t>
            </a:r>
            <a:r>
              <a:rPr lang="en-GB" sz="5600" dirty="0" err="1">
                <a:solidFill>
                  <a:sysClr val="windowText" lastClr="000000"/>
                </a:solidFill>
                <a:latin typeface="+mj-lt"/>
                <a:cs typeface="Arial" panose="020B0604020202020204" pitchFamily="34" charset="0"/>
              </a:rPr>
              <a:t>Ltd’s</a:t>
            </a:r>
            <a:r>
              <a:rPr lang="en-GB" sz="5600" dirty="0">
                <a:solidFill>
                  <a:sysClr val="windowText" lastClr="000000"/>
                </a:solidFill>
                <a:latin typeface="+mj-lt"/>
                <a:cs typeface="Arial" panose="020B0604020202020204" pitchFamily="34" charset="0"/>
              </a:rPr>
              <a:t> main platform must be functional.</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p:txBody>
      </p:sp>
    </p:spTree>
    <p:extLst>
      <p:ext uri="{BB962C8B-B14F-4D97-AF65-F5344CB8AC3E}">
        <p14:creationId xmlns:p14="http://schemas.microsoft.com/office/powerpoint/2010/main" val="363213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HLR02</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User Interface</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  </a:t>
            </a:r>
          </a:p>
          <a:p>
            <a:pPr marL="0" indent="0">
              <a:lnSpc>
                <a:spcPct val="120000"/>
              </a:lnSpc>
              <a:buNone/>
              <a:defRPr/>
            </a:pPr>
            <a:r>
              <a:rPr lang="en-GB" sz="5600" b="1" dirty="0">
                <a:solidFill>
                  <a:sysClr val="windowText" lastClr="000000"/>
                </a:solidFill>
                <a:latin typeface="+mj-lt"/>
                <a:cs typeface="Arial" panose="020B0604020202020204" pitchFamily="34" charset="0"/>
              </a:rPr>
              <a:t>Description: </a:t>
            </a:r>
            <a:r>
              <a:rPr lang="en-GB" sz="6000" b="0" i="0" u="none" strike="noStrike" dirty="0">
                <a:solidFill>
                  <a:srgbClr val="000000"/>
                </a:solidFill>
                <a:effectLst/>
                <a:latin typeface="+mn-lt"/>
              </a:rPr>
              <a:t>The platform must allow authorised users to log in with their assigned username and password. The portal should also have the ‘’forgot password’’ function to enable authorised users to request a new password if they forget their password.</a:t>
            </a:r>
            <a:endParaRPr lang="en-GB" sz="5600" dirty="0">
              <a:solidFill>
                <a:sysClr val="windowText" lastClr="000000"/>
              </a:solidFill>
              <a:latin typeface="+mj-lt"/>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The super-admin and other authorised users </a:t>
            </a:r>
            <a:r>
              <a:rPr lang="en-GB" sz="5600" dirty="0">
                <a:solidFill>
                  <a:sysClr val="windowText" lastClr="000000"/>
                </a:solidFill>
                <a:latin typeface="+mj-lt"/>
                <a:cs typeface="Arial" panose="020B0604020202020204" pitchFamily="34" charset="0"/>
              </a:rPr>
              <a:t>will be able to access and track performance in real time.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Users have the technical competence and credentials to access the platform.</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have a dedicated Data Analytics Platform (DAP) for enhanced user experience and management decision-making process.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err="1">
                <a:solidFill>
                  <a:sysClr val="windowText" lastClr="000000"/>
                </a:solidFill>
                <a:latin typeface="+mj-lt"/>
                <a:cs typeface="Arial" panose="020B0604020202020204" pitchFamily="34" charset="0"/>
              </a:rPr>
              <a:t>Tritek</a:t>
            </a:r>
            <a:r>
              <a:rPr lang="en-GB" sz="5600" dirty="0">
                <a:solidFill>
                  <a:sysClr val="windowText" lastClr="000000"/>
                </a:solidFill>
                <a:latin typeface="+mj-lt"/>
                <a:cs typeface="Arial" panose="020B0604020202020204" pitchFamily="34" charset="0"/>
              </a:rPr>
              <a:t> Consulting </a:t>
            </a:r>
            <a:r>
              <a:rPr lang="en-GB" sz="5600" dirty="0" err="1">
                <a:solidFill>
                  <a:sysClr val="windowText" lastClr="000000"/>
                </a:solidFill>
                <a:latin typeface="+mj-lt"/>
                <a:cs typeface="Arial" panose="020B0604020202020204" pitchFamily="34" charset="0"/>
              </a:rPr>
              <a:t>Ltd’s</a:t>
            </a:r>
            <a:r>
              <a:rPr lang="en-GB" sz="5600" dirty="0">
                <a:solidFill>
                  <a:sysClr val="windowText" lastClr="000000"/>
                </a:solidFill>
                <a:latin typeface="+mj-lt"/>
                <a:cs typeface="Arial" panose="020B0604020202020204" pitchFamily="34" charset="0"/>
              </a:rPr>
              <a:t> main platform must be functional.</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8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HLR03</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Filtering</a:t>
            </a:r>
            <a:r>
              <a:rPr lang="en-GB" sz="5600" dirty="0">
                <a:solidFill>
                  <a:sysClr val="windowText" lastClr="000000"/>
                </a:solidFill>
                <a:latin typeface="+mj-lt"/>
                <a:cs typeface="Arial" panose="020B0604020202020204" pitchFamily="34" charset="0"/>
              </a:rPr>
              <a:t> Function</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  </a:t>
            </a:r>
          </a:p>
          <a:p>
            <a:pPr marL="0" indent="0">
              <a:lnSpc>
                <a:spcPct val="120000"/>
              </a:lnSpc>
              <a:buNone/>
              <a:defRPr/>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super-admin and other authorised users should be able to locate data by country, region, state, sex, etc </a:t>
            </a:r>
            <a:endParaRPr lang="en-GB" sz="5600" dirty="0">
              <a:solidFill>
                <a:sysClr val="windowText" lastClr="000000"/>
              </a:solidFill>
              <a:latin typeface="+mj-lt"/>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enable the super-admin and other authorised users to narrow down their search criteria for speedy data and information retrieval.</a:t>
            </a:r>
            <a:r>
              <a:rPr lang="en-GB" sz="5600" dirty="0">
                <a:solidFill>
                  <a:sysClr val="windowText" lastClr="000000"/>
                </a:solidFill>
                <a:latin typeface="+mj-lt"/>
                <a:cs typeface="Arial" panose="020B0604020202020204" pitchFamily="34" charset="0"/>
              </a:rPr>
              <a:t>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The Filter</a:t>
            </a:r>
            <a:r>
              <a:rPr lang="en-GB" sz="5600" dirty="0">
                <a:solidFill>
                  <a:sysClr val="windowText" lastClr="000000"/>
                </a:solidFill>
                <a:latin typeface="+mj-lt"/>
                <a:cs typeface="Arial" panose="020B0604020202020204" pitchFamily="34" charset="0"/>
              </a:rPr>
              <a:t>s feature will be functional and will have diverse options for the super-admin and other authorised users to explore</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This feature will reduce the time spent by the super-admin and other authorised users </a:t>
            </a:r>
            <a:r>
              <a:rPr lang="en-GB" sz="5600" dirty="0">
                <a:solidFill>
                  <a:sysClr val="windowText" lastClr="000000"/>
                </a:solidFill>
                <a:latin typeface="+mj-lt"/>
                <a:cs typeface="Arial" panose="020B0604020202020204" pitchFamily="34" charset="0"/>
              </a:rPr>
              <a:t>to search for data and information.</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The Data Analytics Platform (DAP) must be functional and the system responsive.</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60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HLR04</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Menu</a:t>
            </a: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Ltd does not have a Data Analytics Platform (DAP) currently  </a:t>
            </a:r>
          </a:p>
          <a:p>
            <a:pPr marL="0" indent="0">
              <a:lnSpc>
                <a:spcPct val="120000"/>
              </a:lnSpc>
              <a:spcAft>
                <a:spcPts val="8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must have a menu capability that allows users to select what task they need to perform such as Data Collection, Data Analysis, Reports, Data Storage, Dashboards</a:t>
            </a:r>
            <a:endParaRPr lang="en-GB" sz="4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This feature will save time and enhance easy navigation between features</a:t>
            </a:r>
            <a:r>
              <a:rPr lang="en-GB" sz="5600" dirty="0">
                <a:solidFill>
                  <a:sysClr val="windowText" lastClr="000000"/>
                </a:solidFill>
                <a:latin typeface="+mj-lt"/>
                <a:cs typeface="Arial" panose="020B0604020202020204" pitchFamily="34" charset="0"/>
              </a:rPr>
              <a:t>.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The Data Analytic Platform (DAP) is functional and performing at its optimum</a:t>
            </a:r>
            <a:r>
              <a:rPr lang="en-GB" sz="5600" dirty="0">
                <a:solidFill>
                  <a:sysClr val="windowText" lastClr="000000"/>
                </a:solidFill>
                <a:latin typeface="+mj-lt"/>
                <a:cs typeface="Arial" panose="020B0604020202020204" pitchFamily="34" charset="0"/>
              </a:rPr>
              <a:t>.</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achieve a seamless user experience.</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Logical arrangement of the menu and other features on the platform.</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HLR05</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Data Collection</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lang="en-GB" sz="5600" dirty="0">
                <a:solidFill>
                  <a:sysClr val="windowText" lastClr="000000"/>
                </a:solidFill>
                <a:latin typeface="+mj-lt"/>
                <a:cs typeface="Arial" panose="020B0604020202020204" pitchFamily="34" charset="0"/>
              </a:rPr>
              <a:t>Data collection takes a long time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spcAft>
                <a:spcPts val="8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should be able to collect data from </a:t>
            </a:r>
            <a:r>
              <a:rPr lang="en-GB" sz="6000" b="0" i="0" u="none" strike="noStrike" kern="1200" dirty="0" err="1">
                <a:solidFill>
                  <a:schemeClr val="dk1"/>
                </a:solidFill>
                <a:effectLst/>
                <a:latin typeface="+mn-lt"/>
                <a:ea typeface="+mn-ea"/>
                <a:cs typeface="+mn-cs"/>
              </a:rPr>
              <a:t>Tritek</a:t>
            </a:r>
            <a:r>
              <a:rPr lang="en-GB" sz="6000" b="0" i="0" u="none" strike="noStrike" kern="1200" dirty="0">
                <a:solidFill>
                  <a:schemeClr val="dk1"/>
                </a:solidFill>
                <a:effectLst/>
                <a:latin typeface="+mn-lt"/>
                <a:ea typeface="+mn-ea"/>
                <a:cs typeface="+mn-cs"/>
              </a:rPr>
              <a:t> Consulting </a:t>
            </a:r>
            <a:r>
              <a:rPr lang="en-GB" sz="6000" b="0" i="0" u="none" strike="noStrike" kern="1200" dirty="0" err="1">
                <a:solidFill>
                  <a:schemeClr val="dk1"/>
                </a:solidFill>
                <a:effectLst/>
                <a:latin typeface="+mn-lt"/>
                <a:ea typeface="+mn-ea"/>
                <a:cs typeface="+mn-cs"/>
              </a:rPr>
              <a:t>Ltd’s</a:t>
            </a:r>
            <a:r>
              <a:rPr lang="en-GB" sz="6000" b="0" i="0" u="none" strike="noStrike" kern="1200" dirty="0">
                <a:solidFill>
                  <a:schemeClr val="dk1"/>
                </a:solidFill>
                <a:effectLst/>
                <a:latin typeface="+mn-lt"/>
                <a:ea typeface="+mn-ea"/>
                <a:cs typeface="+mn-cs"/>
              </a:rPr>
              <a:t> platforms (LMS, Basecamp, company website), etc. </a:t>
            </a:r>
            <a:endParaRPr lang="en-GB" sz="4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collect and integrate relevant data from the company website and other platforms for ease of location and processing</a:t>
            </a:r>
            <a:r>
              <a:rPr lang="en-GB" sz="5600" dirty="0">
                <a:solidFill>
                  <a:sysClr val="windowText" lastClr="000000"/>
                </a:solidFill>
                <a:latin typeface="+mj-lt"/>
                <a:cs typeface="Arial" panose="020B0604020202020204" pitchFamily="34" charset="0"/>
              </a:rPr>
              <a:t>.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Relevant data are available across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Tritek</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Consulting </a:t>
            </a:r>
            <a:r>
              <a:rPr kumimoji="0" lang="en-GB" sz="5600" i="0" u="none" strike="noStrike" kern="1200" cap="none" spc="0" normalizeH="0" baseline="0" noProof="0" dirty="0" err="1">
                <a:ln>
                  <a:noFill/>
                </a:ln>
                <a:solidFill>
                  <a:sysClr val="windowText" lastClr="000000"/>
                </a:solidFill>
                <a:effectLst/>
                <a:uLnTx/>
                <a:uFillTx/>
                <a:latin typeface="+mj-lt"/>
                <a:cs typeface="Arial" panose="020B0604020202020204" pitchFamily="34" charset="0"/>
              </a:rPr>
              <a:t>Ltd’s</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platforms and website</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achieve easy data retrieval, processing, and storage.</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err="1">
                <a:solidFill>
                  <a:sysClr val="windowText" lastClr="000000"/>
                </a:solidFill>
                <a:latin typeface="+mj-lt"/>
                <a:cs typeface="Arial" panose="020B0604020202020204" pitchFamily="34" charset="0"/>
              </a:rPr>
              <a:t>Tritek</a:t>
            </a:r>
            <a:r>
              <a:rPr lang="en-GB" sz="5600" dirty="0">
                <a:solidFill>
                  <a:sysClr val="windowText" lastClr="000000"/>
                </a:solidFill>
                <a:latin typeface="+mj-lt"/>
                <a:cs typeface="Arial" panose="020B0604020202020204" pitchFamily="34" charset="0"/>
              </a:rPr>
              <a:t> Consulting </a:t>
            </a:r>
            <a:r>
              <a:rPr lang="en-GB" sz="5600" dirty="0" err="1">
                <a:solidFill>
                  <a:sysClr val="windowText" lastClr="000000"/>
                </a:solidFill>
                <a:latin typeface="+mj-lt"/>
                <a:cs typeface="Arial" panose="020B0604020202020204" pitchFamily="34" charset="0"/>
              </a:rPr>
              <a:t>Ltd’s</a:t>
            </a:r>
            <a:r>
              <a:rPr lang="en-GB" sz="5600" dirty="0">
                <a:solidFill>
                  <a:sysClr val="windowText" lastClr="000000"/>
                </a:solidFill>
                <a:latin typeface="+mj-lt"/>
                <a:cs typeface="Arial" panose="020B0604020202020204" pitchFamily="34" charset="0"/>
              </a:rPr>
              <a:t> website and ancillary platforms</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a:t>
            </a:r>
            <a:r>
              <a:rPr lang="en-GB" sz="5600" dirty="0">
                <a:solidFill>
                  <a:sysClr val="windowText" lastClr="000000"/>
                </a:solidFill>
                <a:latin typeface="+mj-lt"/>
                <a:cs typeface="Arial" panose="020B0604020202020204" pitchFamily="34" charset="0"/>
              </a:rPr>
              <a:t>are</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functional and performing at their optimum</a:t>
            </a:r>
            <a:r>
              <a:rPr lang="en-GB" sz="5600" dirty="0">
                <a:solidFill>
                  <a:sysClr val="windowText" lastClr="000000"/>
                </a:solidFill>
                <a:latin typeface="+mj-lt"/>
                <a:cs typeface="Arial" panose="020B0604020202020204" pitchFamily="34" charset="0"/>
              </a:rPr>
              <a:t>.</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00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HLR06</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Name:                      </a:t>
            </a:r>
            <a:r>
              <a:rPr lang="en-GB" sz="5600" dirty="0">
                <a:solidFill>
                  <a:sysClr val="windowText" lastClr="000000"/>
                </a:solidFill>
                <a:latin typeface="+mj-lt"/>
                <a:cs typeface="Arial" panose="020B0604020202020204" pitchFamily="34" charset="0"/>
              </a:rPr>
              <a:t>Data Analysis</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Business Problem: </a:t>
            </a:r>
            <a:r>
              <a:rPr lang="en-GB" sz="5600" b="1" dirty="0">
                <a:solidFill>
                  <a:sysClr val="windowText" lastClr="000000"/>
                </a:solidFill>
                <a:latin typeface="+mj-lt"/>
                <a:cs typeface="Arial" panose="020B0604020202020204" pitchFamily="34" charset="0"/>
              </a:rPr>
              <a:t>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Difficulty in data analysis  </a:t>
            </a:r>
          </a:p>
          <a:p>
            <a:pPr marL="0" indent="0">
              <a:lnSpc>
                <a:spcPct val="120000"/>
              </a:lnSpc>
              <a:spcAft>
                <a:spcPts val="800"/>
              </a:spcAft>
              <a:buNone/>
            </a:pPr>
            <a:r>
              <a:rPr lang="en-GB" sz="5600" b="1" dirty="0">
                <a:solidFill>
                  <a:sysClr val="windowText" lastClr="000000"/>
                </a:solidFill>
                <a:latin typeface="+mj-lt"/>
                <a:cs typeface="Arial" panose="020B0604020202020204" pitchFamily="34" charset="0"/>
              </a:rPr>
              <a:t>Description: </a:t>
            </a:r>
            <a:r>
              <a:rPr lang="en-GB" sz="6000" b="0" i="0" u="none" strike="noStrike" kern="1200" dirty="0">
                <a:solidFill>
                  <a:schemeClr val="dk1"/>
                </a:solidFill>
                <a:effectLst/>
                <a:latin typeface="+mn-lt"/>
                <a:ea typeface="+mn-ea"/>
                <a:cs typeface="+mn-cs"/>
              </a:rPr>
              <a:t>The platform must-have features that enable data preparation and measurement as soon as they enter the Data analytic Platform (DAP).</a:t>
            </a:r>
            <a:endParaRPr lang="en-GB" sz="4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20000"/>
              </a:lnSpc>
              <a:buNone/>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Goal: </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To </a:t>
            </a:r>
            <a:r>
              <a:rPr lang="en-GB" sz="5600" dirty="0">
                <a:solidFill>
                  <a:sysClr val="windowText" lastClr="000000"/>
                </a:solidFill>
                <a:latin typeface="+mj-lt"/>
                <a:cs typeface="Arial" panose="020B0604020202020204" pitchFamily="34" charset="0"/>
              </a:rPr>
              <a:t>allow the super-admin and other authorised users to process data in real-time. </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Assumptions: </a:t>
            </a:r>
            <a:r>
              <a:rPr lang="en-GB" sz="5600" dirty="0">
                <a:solidFill>
                  <a:sysClr val="windowText" lastClr="000000"/>
                </a:solidFill>
                <a:latin typeface="+mj-lt"/>
                <a:cs typeface="Arial" panose="020B0604020202020204" pitchFamily="34" charset="0"/>
              </a:rPr>
              <a:t>Needed</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data are available </a:t>
            </a:r>
            <a:r>
              <a:rPr lang="en-GB" sz="5600" dirty="0">
                <a:solidFill>
                  <a:sysClr val="windowText" lastClr="000000"/>
                </a:solidFill>
                <a:latin typeface="+mj-lt"/>
                <a:cs typeface="Arial" panose="020B0604020202020204" pitchFamily="34" charset="0"/>
              </a:rPr>
              <a:t>on the Data Analytic Platform (DAP)</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Benefit: </a:t>
            </a:r>
            <a:r>
              <a:rPr lang="en-GB" sz="5600" dirty="0">
                <a:solidFill>
                  <a:sysClr val="windowText" lastClr="000000"/>
                </a:solidFill>
                <a:latin typeface="+mj-lt"/>
                <a:cs typeface="Arial" panose="020B0604020202020204" pitchFamily="34" charset="0"/>
              </a:rPr>
              <a:t>Improves information quality, enhances real-time data analysis, and timely management decision-making</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Priority: </a:t>
            </a:r>
            <a:r>
              <a:rPr lang="en-GB" sz="5600" dirty="0">
                <a:solidFill>
                  <a:sysClr val="windowText" lastClr="000000"/>
                </a:solidFill>
                <a:latin typeface="+mj-lt"/>
                <a:cs typeface="Arial" panose="020B0604020202020204" pitchFamily="34" charset="0"/>
              </a:rPr>
              <a:t>Must Have</a:t>
            </a:r>
            <a:endPar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indent="0">
              <a:lnSpc>
                <a:spcPct val="120000"/>
              </a:lnSpc>
              <a:buNone/>
            </a:pPr>
            <a:r>
              <a:rPr lang="en-GB" sz="5600" b="1" dirty="0">
                <a:solidFill>
                  <a:sysClr val="windowText" lastClr="000000"/>
                </a:solidFill>
                <a:latin typeface="+mj-lt"/>
                <a:cs typeface="Arial" panose="020B0604020202020204" pitchFamily="34" charset="0"/>
              </a:rPr>
              <a:t>Dependencies: </a:t>
            </a:r>
            <a:r>
              <a:rPr lang="en-GB" sz="5600" dirty="0">
                <a:solidFill>
                  <a:sysClr val="windowText" lastClr="000000"/>
                </a:solidFill>
                <a:latin typeface="+mj-lt"/>
                <a:cs typeface="Arial" panose="020B0604020202020204" pitchFamily="34" charset="0"/>
              </a:rPr>
              <a:t>Data availability in the Data Analytic Platform (DAP) Data collection repository</a:t>
            </a:r>
            <a:r>
              <a:rPr kumimoji="0" lang="en-GB" sz="5600" i="0" u="none" strike="noStrike" kern="1200" cap="none" spc="0" normalizeH="0" baseline="0" noProof="0" dirty="0">
                <a:ln>
                  <a:noFill/>
                </a:ln>
                <a:solidFill>
                  <a:sysClr val="windowText" lastClr="000000"/>
                </a:solidFill>
                <a:effectLst/>
                <a:uLnTx/>
                <a:uFillTx/>
                <a:latin typeface="+mj-lt"/>
                <a:cs typeface="Arial" panose="020B0604020202020204" pitchFamily="34" charset="0"/>
              </a:rPr>
              <a:t> </a:t>
            </a:r>
            <a:r>
              <a:rPr lang="en-GB" sz="5600" dirty="0">
                <a:solidFill>
                  <a:sysClr val="windowText" lastClr="000000"/>
                </a:solidFill>
                <a:latin typeface="+mj-lt"/>
                <a:cs typeface="Arial" panose="020B0604020202020204" pitchFamily="34" charset="0"/>
              </a:rPr>
              <a:t>and the system is performing optimally.</a:t>
            </a:r>
          </a:p>
          <a:p>
            <a:pPr marL="0" indent="0">
              <a:lnSpc>
                <a:spcPct val="120000"/>
              </a:lnSpc>
              <a:buNone/>
            </a:pPr>
            <a:r>
              <a:rPr lang="en-GB" sz="5600" b="1" dirty="0">
                <a:solidFill>
                  <a:sysClr val="windowText" lastClr="000000"/>
                </a:solidFill>
                <a:latin typeface="+mj-lt"/>
                <a:cs typeface="Arial" panose="020B0604020202020204" pitchFamily="34" charset="0"/>
              </a:rPr>
              <a:t>Risks: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Issues</a:t>
            </a:r>
            <a:r>
              <a:rPr lang="en-GB" sz="5600" dirty="0">
                <a:solidFill>
                  <a:sysClr val="windowText" lastClr="000000"/>
                </a:solidFill>
                <a:latin typeface="+mj-lt"/>
                <a:cs typeface="Arial" panose="020B0604020202020204" pitchFamily="34" charset="0"/>
              </a:rPr>
              <a:t>: None identified</a:t>
            </a:r>
          </a:p>
          <a:p>
            <a:pPr marL="0" indent="0">
              <a:lnSpc>
                <a:spcPct val="120000"/>
              </a:lnSpc>
              <a:buNone/>
            </a:pPr>
            <a:r>
              <a:rPr lang="en-GB" sz="5600" b="1" dirty="0">
                <a:solidFill>
                  <a:sysClr val="windowText" lastClr="000000"/>
                </a:solidFill>
                <a:latin typeface="+mj-lt"/>
                <a:cs typeface="Arial" panose="020B0604020202020204" pitchFamily="34" charset="0"/>
              </a:rPr>
              <a:t>Constraints: </a:t>
            </a:r>
            <a:r>
              <a:rPr lang="en-GB" sz="5600" dirty="0">
                <a:solidFill>
                  <a:sysClr val="windowText" lastClr="000000"/>
                </a:solidFill>
                <a:latin typeface="+mj-lt"/>
                <a:cs typeface="Arial" panose="020B0604020202020204" pitchFamily="34" charset="0"/>
              </a:rPr>
              <a:t>None identified</a:t>
            </a:r>
          </a:p>
          <a:p>
            <a:pPr marL="0" indent="0">
              <a:lnSpc>
                <a:spcPct val="120000"/>
              </a:lnSpc>
              <a:buNone/>
            </a:pPr>
            <a:r>
              <a:rPr lang="en-GB" sz="5600" b="1" dirty="0">
                <a:solidFill>
                  <a:sysClr val="windowText" lastClr="000000"/>
                </a:solidFill>
                <a:latin typeface="+mj-lt"/>
                <a:cs typeface="Arial" panose="020B0604020202020204" pitchFamily="34" charset="0"/>
              </a:rPr>
              <a:t>User Types</a:t>
            </a:r>
            <a:r>
              <a:rPr lang="en-GB" sz="5600" dirty="0">
                <a:solidFill>
                  <a:sysClr val="windowText" lastClr="000000"/>
                </a:solidFill>
                <a:latin typeface="+mj-lt"/>
                <a:cs typeface="Arial" panose="020B0604020202020204" pitchFamily="34" charset="0"/>
              </a:rPr>
              <a:t>: The super-admin, and other authorised users</a:t>
            </a:r>
            <a:endParaRPr kumimoji="0" lang="en-GB" sz="5600" b="1" i="0" u="none" strike="noStrike" kern="1200" cap="none" spc="0" normalizeH="0" baseline="0" noProof="0" dirty="0">
              <a:ln>
                <a:noFill/>
              </a:ln>
              <a:solidFill>
                <a:sysClr val="windowText" lastClr="000000"/>
              </a:solidFill>
              <a:effectLst/>
              <a:uLnTx/>
              <a:uFillTx/>
              <a:latin typeface="+mj-lt"/>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5600" b="1" i="0" u="none" strike="noStrike" kern="1200" cap="none" spc="0" normalizeH="0" baseline="0" noProof="0" dirty="0">
                <a:ln>
                  <a:noFill/>
                </a:ln>
                <a:solidFill>
                  <a:sysClr val="windowText" lastClr="000000"/>
                </a:solidFill>
                <a:effectLst/>
                <a:uLnTx/>
                <a:uFillTx/>
                <a:latin typeface="+mj-l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002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2615</Words>
  <Application>Microsoft Office PowerPoint</Application>
  <PresentationFormat>Widescreen</PresentationFormat>
  <Paragraphs>316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Akpan</dc:creator>
  <cp:lastModifiedBy>Emmanuel Ikechukwu Eju</cp:lastModifiedBy>
  <cp:revision>2</cp:revision>
  <dcterms:modified xsi:type="dcterms:W3CDTF">2023-04-12T06:20:29Z</dcterms:modified>
</cp:coreProperties>
</file>