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64" r:id="rId5"/>
    <p:sldId id="259" r:id="rId6"/>
    <p:sldId id="260" r:id="rId7"/>
    <p:sldId id="261" r:id="rId8"/>
    <p:sldId id="262" r:id="rId9"/>
    <p:sldId id="265" r:id="rId10"/>
    <p:sldId id="266" r:id="rId11"/>
    <p:sldId id="267" r:id="rId12"/>
    <p:sldId id="268" r:id="rId13"/>
    <p:sldId id="269" r:id="rId14"/>
    <p:sldId id="270" r:id="rId15"/>
    <p:sldId id="271" r:id="rId16"/>
    <p:sldId id="272" r:id="rId17"/>
    <p:sldId id="273" r:id="rId18"/>
    <p:sldId id="274" r:id="rId19"/>
    <p:sldId id="263" r:id="rId20"/>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6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4/11/2023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763122C-732C-46F9-8481-25632EC94D15}"/>
              </a:ext>
            </a:extLst>
          </p:cNvPr>
          <p:cNvSpPr txBox="1"/>
          <p:nvPr/>
        </p:nvSpPr>
        <p:spPr>
          <a:xfrm>
            <a:off x="6981372" y="6072415"/>
            <a:ext cx="5065486" cy="400110"/>
          </a:xfrm>
          <a:prstGeom prst="rect">
            <a:avLst/>
          </a:prstGeom>
          <a:noFill/>
          <a:ln>
            <a:solidFill>
              <a:srgbClr val="FFC00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2000" dirty="0">
                <a:solidFill>
                  <a:schemeClr val="bg1"/>
                </a:solidFill>
                <a:latin typeface="Times New Roman" panose="02020603050405020304" pitchFamily="18" charset="0"/>
                <a:cs typeface="Times New Roman" panose="02020603050405020304" pitchFamily="18" charset="0"/>
              </a:rPr>
              <a:t>www.tritekconsulting.co.uk</a:t>
            </a:r>
          </a:p>
        </p:txBody>
      </p:sp>
      <p:sp>
        <p:nvSpPr>
          <p:cNvPr id="4" name="Title 1">
            <a:extLst>
              <a:ext uri="{FF2B5EF4-FFF2-40B4-BE49-F238E27FC236}">
                <a16:creationId xmlns:a16="http://schemas.microsoft.com/office/drawing/2014/main" id="{7AA10331-7758-4FED-9BC8-A3E97B14CD20}"/>
              </a:ext>
            </a:extLst>
          </p:cNvPr>
          <p:cNvSpPr txBox="1">
            <a:spLocks/>
          </p:cNvSpPr>
          <p:nvPr/>
        </p:nvSpPr>
        <p:spPr>
          <a:xfrm>
            <a:off x="2905600" y="1802247"/>
            <a:ext cx="6380799" cy="1108754"/>
          </a:xfrm>
          <a:prstGeom prst="rect">
            <a:avLst/>
          </a:prstGeom>
          <a:effectLst/>
        </p:spPr>
        <p:txBody>
          <a:bodyPr vert="horz" lIns="91440" tIns="45720" rIns="91440" bIns="45720" rtlCol="0" anchor="b">
            <a:normAutofit fontScale="85000" lnSpcReduction="1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5400" b="1" dirty="0">
                <a:solidFill>
                  <a:schemeClr val="bg1"/>
                </a:solidFill>
              </a:rPr>
              <a:t>Project CRYSTALTEK </a:t>
            </a:r>
          </a:p>
        </p:txBody>
      </p:sp>
      <p:sp>
        <p:nvSpPr>
          <p:cNvPr id="2" name="TextBox 1"/>
          <p:cNvSpPr txBox="1"/>
          <p:nvPr/>
        </p:nvSpPr>
        <p:spPr>
          <a:xfrm>
            <a:off x="3939655" y="3017402"/>
            <a:ext cx="4888446" cy="523220"/>
          </a:xfrm>
          <a:prstGeom prst="rect">
            <a:avLst/>
          </a:prstGeom>
          <a:noFill/>
        </p:spPr>
        <p:txBody>
          <a:bodyPr wrap="square" rtlCol="0">
            <a:spAutoFit/>
          </a:bodyPr>
          <a:lstStyle/>
          <a:p>
            <a:r>
              <a:rPr lang="en-GB" sz="2800" b="1" dirty="0">
                <a:solidFill>
                  <a:srgbClr val="002060"/>
                </a:solidFill>
              </a:rPr>
              <a:t>Features Presentation</a:t>
            </a:r>
          </a:p>
        </p:txBody>
      </p:sp>
    </p:spTree>
    <p:extLst>
      <p:ext uri="{BB962C8B-B14F-4D97-AF65-F5344CB8AC3E}">
        <p14:creationId xmlns:p14="http://schemas.microsoft.com/office/powerpoint/2010/main" val="816173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457196" y="1476633"/>
            <a:ext cx="2073567" cy="1006044"/>
          </a:xfrm>
          <a:prstGeom prst="rect">
            <a:avLst/>
          </a:prstGeom>
        </p:spPr>
        <p:txBody>
          <a:bodyPr vert="horz" wrap="square" lIns="0" tIns="0" rIns="0" bIns="0" rtlCol="0" anchor="t">
            <a:noAutofit/>
          </a:bodyPr>
          <a:lst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a:lstStyle>
          <a:p>
            <a:pPr marL="0" marR="0" lvl="0" indent="0" algn="l" defTabSz="914400" rtl="0" eaLnBrk="1" fontAlgn="auto" latinLnBrk="0" hangingPunct="1">
              <a:lnSpc>
                <a:spcPct val="95000"/>
              </a:lnSpc>
              <a:spcBef>
                <a:spcPct val="0"/>
              </a:spcBef>
              <a:spcAft>
                <a:spcPts val="0"/>
              </a:spcAft>
              <a:buClrTx/>
              <a:buSzTx/>
              <a:buFontTx/>
              <a:buNone/>
              <a:tabLst/>
              <a:defRPr/>
            </a:pPr>
            <a:r>
              <a:rPr lang="en-US" dirty="0">
                <a:solidFill>
                  <a:schemeClr val="bg1"/>
                </a:solidFill>
                <a:latin typeface="Arial"/>
              </a:rPr>
              <a:t>Notifications</a:t>
            </a:r>
            <a:endParaRPr lang="en-US" noProof="0" dirty="0">
              <a:solidFill>
                <a:schemeClr val="bg1"/>
              </a:solidFill>
              <a:latin typeface="Arial"/>
            </a:endParaRPr>
          </a:p>
        </p:txBody>
      </p:sp>
      <p:grpSp>
        <p:nvGrpSpPr>
          <p:cNvPr id="20" name="Group 19"/>
          <p:cNvGrpSpPr/>
          <p:nvPr/>
        </p:nvGrpSpPr>
        <p:grpSpPr>
          <a:xfrm>
            <a:off x="457197" y="1210963"/>
            <a:ext cx="11195222" cy="0"/>
            <a:chOff x="457197" y="1235677"/>
            <a:chExt cx="11195222" cy="0"/>
          </a:xfrm>
        </p:grpSpPr>
        <p:cxnSp>
          <p:nvCxnSpPr>
            <p:cNvPr id="4" name="Straight Connector 3"/>
            <p:cNvCxnSpPr>
              <a:cxnSpLocks/>
            </p:cNvCxnSpPr>
            <p:nvPr/>
          </p:nvCxnSpPr>
          <p:spPr>
            <a:xfrm>
              <a:off x="457197" y="1235677"/>
              <a:ext cx="1696064" cy="0"/>
            </a:xfrm>
            <a:prstGeom prst="line">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2743200" y="1235677"/>
              <a:ext cx="8909219" cy="0"/>
            </a:xfrm>
            <a:prstGeom prst="line">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2743200" y="1476633"/>
            <a:ext cx="8909219" cy="5509200"/>
          </a:xfrm>
          <a:prstGeom prst="rect">
            <a:avLst/>
          </a:prstGeom>
        </p:spPr>
        <p:txBody>
          <a:bodyPr wrap="square">
            <a:spAutoFit/>
          </a:bodyPr>
          <a:lstStyle/>
          <a:p>
            <a:pPr algn="just"/>
            <a:r>
              <a:rPr lang="en-GB" sz="3200" b="1" dirty="0">
                <a:solidFill>
                  <a:schemeClr val="bg1"/>
                </a:solidFill>
              </a:rPr>
              <a:t>Feature ID: </a:t>
            </a:r>
            <a:r>
              <a:rPr lang="en-GB" sz="3200" dirty="0">
                <a:solidFill>
                  <a:schemeClr val="bg1"/>
                </a:solidFill>
              </a:rPr>
              <a:t>F005</a:t>
            </a:r>
          </a:p>
          <a:p>
            <a:pPr algn="just"/>
            <a:r>
              <a:rPr lang="en-GB" sz="3200" b="1" dirty="0">
                <a:solidFill>
                  <a:schemeClr val="bg1"/>
                </a:solidFill>
              </a:rPr>
              <a:t>Solution</a:t>
            </a:r>
            <a:r>
              <a:rPr lang="en-GB" sz="3200" dirty="0">
                <a:solidFill>
                  <a:schemeClr val="bg1"/>
                </a:solidFill>
              </a:rPr>
              <a:t>: This feature will enable pop-up and email notifications for the users.</a:t>
            </a:r>
          </a:p>
          <a:p>
            <a:pPr algn="just"/>
            <a:r>
              <a:rPr lang="en-GB" sz="3200" b="1" dirty="0">
                <a:solidFill>
                  <a:schemeClr val="bg1"/>
                </a:solidFill>
              </a:rPr>
              <a:t>Behaviours: </a:t>
            </a:r>
            <a:r>
              <a:rPr lang="en-GB" sz="3200" dirty="0">
                <a:solidFill>
                  <a:schemeClr val="bg1"/>
                </a:solidFill>
              </a:rPr>
              <a:t>The pop-up will interrupt the current task of the users to draw their attention to important information on the DAP via a notification.  </a:t>
            </a:r>
          </a:p>
          <a:p>
            <a:pPr algn="just"/>
            <a:r>
              <a:rPr lang="en-GB" sz="3200" b="1" dirty="0">
                <a:solidFill>
                  <a:schemeClr val="bg1"/>
                </a:solidFill>
              </a:rPr>
              <a:t>KPI: </a:t>
            </a:r>
            <a:r>
              <a:rPr lang="en-GB" sz="3200" dirty="0">
                <a:solidFill>
                  <a:schemeClr val="bg1"/>
                </a:solidFill>
              </a:rPr>
              <a:t>The system should be able to send emails and popup Messages within 2 seconds of the event. </a:t>
            </a:r>
          </a:p>
          <a:p>
            <a:pPr algn="just"/>
            <a:r>
              <a:rPr lang="en-GB" sz="3200" b="1" dirty="0">
                <a:solidFill>
                  <a:schemeClr val="bg1"/>
                </a:solidFill>
              </a:rPr>
              <a:t>Priority: </a:t>
            </a:r>
            <a:r>
              <a:rPr lang="en-GB" sz="3200" dirty="0">
                <a:solidFill>
                  <a:schemeClr val="bg1"/>
                </a:solidFill>
              </a:rPr>
              <a:t>Should have.</a:t>
            </a:r>
            <a:endParaRPr lang="en-GB" sz="3200" b="1" dirty="0">
              <a:solidFill>
                <a:schemeClr val="bg1"/>
              </a:solidFill>
              <a:cs typeface="Arial" panose="020B0604020202020204" pitchFamily="34" charset="0"/>
            </a:endParaRPr>
          </a:p>
        </p:txBody>
      </p:sp>
    </p:spTree>
    <p:extLst>
      <p:ext uri="{BB962C8B-B14F-4D97-AF65-F5344CB8AC3E}">
        <p14:creationId xmlns:p14="http://schemas.microsoft.com/office/powerpoint/2010/main" val="225119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341745" y="1476633"/>
            <a:ext cx="2225964" cy="1006044"/>
          </a:xfrm>
          <a:prstGeom prst="rect">
            <a:avLst/>
          </a:prstGeom>
        </p:spPr>
        <p:txBody>
          <a:bodyPr vert="horz" wrap="square" lIns="0" tIns="0" rIns="0" bIns="0" rtlCol="0" anchor="t">
            <a:noAutofit/>
          </a:bodyPr>
          <a:lst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a:lstStyle>
          <a:p>
            <a:pPr marL="0" marR="0" lvl="0" indent="0" algn="l" defTabSz="914400" rtl="0" eaLnBrk="1" fontAlgn="auto" latinLnBrk="0" hangingPunct="1">
              <a:lnSpc>
                <a:spcPct val="95000"/>
              </a:lnSpc>
              <a:spcBef>
                <a:spcPct val="0"/>
              </a:spcBef>
              <a:spcAft>
                <a:spcPts val="0"/>
              </a:spcAft>
              <a:buClrTx/>
              <a:buSzTx/>
              <a:buFontTx/>
              <a:buNone/>
              <a:tabLst/>
              <a:defRPr/>
            </a:pPr>
            <a:r>
              <a:rPr lang="en-US" dirty="0">
                <a:solidFill>
                  <a:schemeClr val="bg1"/>
                </a:solidFill>
                <a:latin typeface="Arial"/>
              </a:rPr>
              <a:t>Data Retrieval Using API</a:t>
            </a:r>
            <a:endParaRPr lang="en-US" noProof="0" dirty="0">
              <a:solidFill>
                <a:schemeClr val="bg1"/>
              </a:solidFill>
              <a:latin typeface="Arial"/>
            </a:endParaRPr>
          </a:p>
        </p:txBody>
      </p:sp>
      <p:grpSp>
        <p:nvGrpSpPr>
          <p:cNvPr id="20" name="Group 19"/>
          <p:cNvGrpSpPr/>
          <p:nvPr/>
        </p:nvGrpSpPr>
        <p:grpSpPr>
          <a:xfrm>
            <a:off x="457197" y="1210963"/>
            <a:ext cx="11195222" cy="0"/>
            <a:chOff x="457197" y="1235677"/>
            <a:chExt cx="11195222" cy="0"/>
          </a:xfrm>
        </p:grpSpPr>
        <p:cxnSp>
          <p:nvCxnSpPr>
            <p:cNvPr id="4" name="Straight Connector 3"/>
            <p:cNvCxnSpPr>
              <a:cxnSpLocks/>
            </p:cNvCxnSpPr>
            <p:nvPr/>
          </p:nvCxnSpPr>
          <p:spPr>
            <a:xfrm>
              <a:off x="457197" y="1235677"/>
              <a:ext cx="1696064" cy="0"/>
            </a:xfrm>
            <a:prstGeom prst="line">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2743200" y="1235677"/>
              <a:ext cx="8909219" cy="0"/>
            </a:xfrm>
            <a:prstGeom prst="line">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2743200" y="1476633"/>
            <a:ext cx="8909219" cy="6709529"/>
          </a:xfrm>
          <a:prstGeom prst="rect">
            <a:avLst/>
          </a:prstGeom>
        </p:spPr>
        <p:txBody>
          <a:bodyPr wrap="square">
            <a:spAutoFit/>
          </a:bodyPr>
          <a:lstStyle/>
          <a:p>
            <a:pPr algn="just">
              <a:spcAft>
                <a:spcPts val="1200"/>
              </a:spcAft>
            </a:pPr>
            <a:r>
              <a:rPr lang="en-GB" sz="2800" b="1" dirty="0">
                <a:solidFill>
                  <a:schemeClr val="bg1"/>
                </a:solidFill>
                <a:cs typeface="Arial" panose="020B0604020202020204" pitchFamily="34" charset="0"/>
              </a:rPr>
              <a:t>Feature ID: F006</a:t>
            </a:r>
          </a:p>
          <a:p>
            <a:pPr algn="just"/>
            <a:r>
              <a:rPr lang="en-GB" sz="2800" b="1" dirty="0">
                <a:solidFill>
                  <a:schemeClr val="bg1"/>
                </a:solidFill>
              </a:rPr>
              <a:t>Solution</a:t>
            </a:r>
            <a:r>
              <a:rPr lang="en-GB" sz="2800" dirty="0">
                <a:solidFill>
                  <a:schemeClr val="bg1"/>
                </a:solidFill>
              </a:rPr>
              <a:t>: This feature will allow the DAP to use the API and retrieve data from Tritek databases and other sources such as the Website, LMS, Basecamp, and other sources.</a:t>
            </a:r>
          </a:p>
          <a:p>
            <a:pPr algn="just"/>
            <a:r>
              <a:rPr lang="en-GB" sz="2800" b="1" dirty="0">
                <a:solidFill>
                  <a:schemeClr val="bg1"/>
                </a:solidFill>
              </a:rPr>
              <a:t>Behaviours: </a:t>
            </a:r>
            <a:r>
              <a:rPr lang="en-GB" sz="2800" dirty="0">
                <a:solidFill>
                  <a:schemeClr val="bg1"/>
                </a:solidFill>
              </a:rPr>
              <a:t>The DAP must be able to retrieve data through the API as required. </a:t>
            </a:r>
          </a:p>
          <a:p>
            <a:pPr algn="just"/>
            <a:r>
              <a:rPr lang="en-GB" sz="2800" b="1" dirty="0">
                <a:solidFill>
                  <a:schemeClr val="bg1"/>
                </a:solidFill>
              </a:rPr>
              <a:t>KPI: </a:t>
            </a:r>
            <a:r>
              <a:rPr lang="en-GB" sz="2800" dirty="0">
                <a:solidFill>
                  <a:schemeClr val="bg1"/>
                </a:solidFill>
              </a:rPr>
              <a:t>The DAP should be able to get access to specified data sources such as LMS, Basecamp, the Tritek website, and other sources to retrieve needed data.</a:t>
            </a:r>
          </a:p>
          <a:p>
            <a:pPr algn="just"/>
            <a:r>
              <a:rPr lang="en-GB" sz="2800" b="1" dirty="0">
                <a:solidFill>
                  <a:schemeClr val="bg1"/>
                </a:solidFill>
              </a:rPr>
              <a:t>Priority: </a:t>
            </a:r>
            <a:r>
              <a:rPr lang="en-GB" sz="2800" dirty="0">
                <a:solidFill>
                  <a:schemeClr val="bg1"/>
                </a:solidFill>
              </a:rPr>
              <a:t>Must have.</a:t>
            </a:r>
          </a:p>
          <a:p>
            <a:pPr algn="just"/>
            <a:br>
              <a:rPr lang="en-GB" sz="2800" dirty="0">
                <a:solidFill>
                  <a:schemeClr val="bg1"/>
                </a:solidFill>
              </a:rPr>
            </a:br>
            <a:endParaRPr lang="en-GB" sz="2800" dirty="0">
              <a:solidFill>
                <a:schemeClr val="bg1"/>
              </a:solidFill>
              <a:cs typeface="Arial" panose="020B0604020202020204" pitchFamily="34" charset="0"/>
            </a:endParaRPr>
          </a:p>
          <a:p>
            <a:pPr algn="just">
              <a:spcAft>
                <a:spcPts val="1200"/>
              </a:spcAft>
            </a:pPr>
            <a:endParaRPr lang="en-GB" sz="2800" dirty="0">
              <a:solidFill>
                <a:schemeClr val="bg1"/>
              </a:solidFill>
              <a:cs typeface="Arial" panose="020B0604020202020204" pitchFamily="34" charset="0"/>
            </a:endParaRPr>
          </a:p>
        </p:txBody>
      </p:sp>
    </p:spTree>
    <p:extLst>
      <p:ext uri="{BB962C8B-B14F-4D97-AF65-F5344CB8AC3E}">
        <p14:creationId xmlns:p14="http://schemas.microsoft.com/office/powerpoint/2010/main" val="88305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457197" y="1476633"/>
            <a:ext cx="1887797" cy="1006044"/>
          </a:xfrm>
          <a:prstGeom prst="rect">
            <a:avLst/>
          </a:prstGeom>
        </p:spPr>
        <p:txBody>
          <a:bodyPr vert="horz" wrap="square" lIns="0" tIns="0" rIns="0" bIns="0" rtlCol="0" anchor="t">
            <a:noAutofit/>
          </a:bodyPr>
          <a:lst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a:lstStyle>
          <a:p>
            <a:pPr marL="0" marR="0" lvl="0" indent="0" algn="l" defTabSz="914400" rtl="0" eaLnBrk="1" fontAlgn="auto" latinLnBrk="0" hangingPunct="1">
              <a:lnSpc>
                <a:spcPct val="95000"/>
              </a:lnSpc>
              <a:spcBef>
                <a:spcPct val="0"/>
              </a:spcBef>
              <a:spcAft>
                <a:spcPts val="0"/>
              </a:spcAft>
              <a:buClrTx/>
              <a:buSzTx/>
              <a:buFontTx/>
              <a:buNone/>
              <a:tabLst/>
              <a:defRPr/>
            </a:pPr>
            <a:r>
              <a:rPr lang="en-US" dirty="0">
                <a:solidFill>
                  <a:schemeClr val="bg1"/>
                </a:solidFill>
                <a:latin typeface="Arial"/>
              </a:rPr>
              <a:t>Data Integration</a:t>
            </a:r>
            <a:endParaRPr lang="en-US" noProof="0" dirty="0">
              <a:solidFill>
                <a:schemeClr val="bg1"/>
              </a:solidFill>
              <a:latin typeface="Arial"/>
            </a:endParaRPr>
          </a:p>
        </p:txBody>
      </p:sp>
      <p:grpSp>
        <p:nvGrpSpPr>
          <p:cNvPr id="20" name="Group 19"/>
          <p:cNvGrpSpPr/>
          <p:nvPr/>
        </p:nvGrpSpPr>
        <p:grpSpPr>
          <a:xfrm>
            <a:off x="457197" y="1210963"/>
            <a:ext cx="11195222" cy="0"/>
            <a:chOff x="457197" y="1235677"/>
            <a:chExt cx="11195222" cy="0"/>
          </a:xfrm>
        </p:grpSpPr>
        <p:cxnSp>
          <p:nvCxnSpPr>
            <p:cNvPr id="4" name="Straight Connector 3"/>
            <p:cNvCxnSpPr>
              <a:cxnSpLocks/>
            </p:cNvCxnSpPr>
            <p:nvPr/>
          </p:nvCxnSpPr>
          <p:spPr>
            <a:xfrm>
              <a:off x="457197" y="1235677"/>
              <a:ext cx="1696064" cy="0"/>
            </a:xfrm>
            <a:prstGeom prst="line">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2743200" y="1235677"/>
              <a:ext cx="8909219" cy="0"/>
            </a:xfrm>
            <a:prstGeom prst="line">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2743200" y="1476633"/>
            <a:ext cx="8909219" cy="6278642"/>
          </a:xfrm>
          <a:prstGeom prst="rect">
            <a:avLst/>
          </a:prstGeom>
        </p:spPr>
        <p:txBody>
          <a:bodyPr wrap="square">
            <a:spAutoFit/>
          </a:bodyPr>
          <a:lstStyle/>
          <a:p>
            <a:pPr algn="just">
              <a:spcAft>
                <a:spcPts val="1200"/>
              </a:spcAft>
            </a:pPr>
            <a:r>
              <a:rPr lang="en-GB" sz="2800" b="1" dirty="0">
                <a:solidFill>
                  <a:schemeClr val="bg1"/>
                </a:solidFill>
              </a:rPr>
              <a:t>Feature ID: </a:t>
            </a:r>
            <a:r>
              <a:rPr lang="en-GB" sz="2800" dirty="0">
                <a:solidFill>
                  <a:schemeClr val="bg1"/>
                </a:solidFill>
              </a:rPr>
              <a:t>F007</a:t>
            </a:r>
          </a:p>
          <a:p>
            <a:pPr algn="just"/>
            <a:r>
              <a:rPr lang="en-GB" sz="2800" b="1" dirty="0">
                <a:solidFill>
                  <a:schemeClr val="bg1"/>
                </a:solidFill>
              </a:rPr>
              <a:t>Solution</a:t>
            </a:r>
            <a:r>
              <a:rPr lang="en-GB" sz="2800" dirty="0">
                <a:solidFill>
                  <a:schemeClr val="bg1"/>
                </a:solidFill>
              </a:rPr>
              <a:t>: This solution enables the DAP to integrate data already retrieved from diverse sources to ease analysis and reporting.</a:t>
            </a:r>
          </a:p>
          <a:p>
            <a:pPr algn="just"/>
            <a:r>
              <a:rPr lang="en-GB" sz="2800" b="1" dirty="0">
                <a:solidFill>
                  <a:schemeClr val="bg1"/>
                </a:solidFill>
              </a:rPr>
              <a:t>Behaviours: </a:t>
            </a:r>
            <a:r>
              <a:rPr lang="en-GB" sz="2800" dirty="0">
                <a:solidFill>
                  <a:schemeClr val="bg1"/>
                </a:solidFill>
              </a:rPr>
              <a:t>The platform should be able to assemble data already retrieved from different databases for easier analysis, reporting, and tracking of performance.</a:t>
            </a:r>
          </a:p>
          <a:p>
            <a:pPr algn="just"/>
            <a:r>
              <a:rPr lang="en-GB" sz="2800" b="1" dirty="0">
                <a:solidFill>
                  <a:schemeClr val="bg1"/>
                </a:solidFill>
              </a:rPr>
              <a:t>KPI: </a:t>
            </a:r>
            <a:r>
              <a:rPr lang="en-GB" sz="2800" dirty="0">
                <a:solidFill>
                  <a:schemeClr val="bg1"/>
                </a:solidFill>
              </a:rPr>
              <a:t>The DAP will be able to integrate data already retrieved from different databases for easier location, analysis, and reporting.</a:t>
            </a:r>
          </a:p>
          <a:p>
            <a:pPr algn="just"/>
            <a:r>
              <a:rPr lang="en-GB" sz="2800" b="1" dirty="0">
                <a:solidFill>
                  <a:schemeClr val="bg1"/>
                </a:solidFill>
              </a:rPr>
              <a:t>Priority: </a:t>
            </a:r>
            <a:r>
              <a:rPr lang="en-GB" sz="2800" dirty="0">
                <a:solidFill>
                  <a:schemeClr val="bg1"/>
                </a:solidFill>
              </a:rPr>
              <a:t>Must have.</a:t>
            </a:r>
          </a:p>
          <a:p>
            <a:pPr algn="just"/>
            <a:br>
              <a:rPr lang="en-GB" sz="2800" dirty="0">
                <a:solidFill>
                  <a:schemeClr val="bg1"/>
                </a:solidFill>
              </a:rPr>
            </a:br>
            <a:endParaRPr lang="en-GB" sz="2800" b="1" dirty="0">
              <a:solidFill>
                <a:schemeClr val="bg1"/>
              </a:solidFill>
              <a:cs typeface="Arial" panose="020B0604020202020204" pitchFamily="34" charset="0"/>
            </a:endParaRPr>
          </a:p>
        </p:txBody>
      </p:sp>
    </p:spTree>
    <p:extLst>
      <p:ext uri="{BB962C8B-B14F-4D97-AF65-F5344CB8AC3E}">
        <p14:creationId xmlns:p14="http://schemas.microsoft.com/office/powerpoint/2010/main" val="996862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457197" y="1476633"/>
            <a:ext cx="1887797" cy="1006044"/>
          </a:xfrm>
          <a:prstGeom prst="rect">
            <a:avLst/>
          </a:prstGeom>
        </p:spPr>
        <p:txBody>
          <a:bodyPr vert="horz" wrap="square" lIns="0" tIns="0" rIns="0" bIns="0" rtlCol="0" anchor="t">
            <a:noAutofit/>
          </a:bodyPr>
          <a:lst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a:lstStyle>
          <a:p>
            <a:pPr marL="0" marR="0" lvl="0" indent="0" algn="l" defTabSz="914400" rtl="0" eaLnBrk="1" fontAlgn="auto" latinLnBrk="0" hangingPunct="1">
              <a:lnSpc>
                <a:spcPct val="95000"/>
              </a:lnSpc>
              <a:spcBef>
                <a:spcPct val="0"/>
              </a:spcBef>
              <a:spcAft>
                <a:spcPts val="0"/>
              </a:spcAft>
              <a:buClrTx/>
              <a:buSzTx/>
              <a:buFontTx/>
              <a:buNone/>
              <a:tabLst/>
              <a:defRPr/>
            </a:pPr>
            <a:r>
              <a:rPr lang="en-US" dirty="0">
                <a:solidFill>
                  <a:schemeClr val="bg1"/>
                </a:solidFill>
                <a:latin typeface="Arial"/>
              </a:rPr>
              <a:t>Data Analysis</a:t>
            </a:r>
            <a:endParaRPr lang="en-US" noProof="0" dirty="0">
              <a:solidFill>
                <a:schemeClr val="bg1"/>
              </a:solidFill>
              <a:latin typeface="Arial"/>
            </a:endParaRPr>
          </a:p>
        </p:txBody>
      </p:sp>
      <p:grpSp>
        <p:nvGrpSpPr>
          <p:cNvPr id="20" name="Group 19"/>
          <p:cNvGrpSpPr/>
          <p:nvPr/>
        </p:nvGrpSpPr>
        <p:grpSpPr>
          <a:xfrm>
            <a:off x="457197" y="1210963"/>
            <a:ext cx="11195222" cy="0"/>
            <a:chOff x="457197" y="1235677"/>
            <a:chExt cx="11195222" cy="0"/>
          </a:xfrm>
        </p:grpSpPr>
        <p:cxnSp>
          <p:nvCxnSpPr>
            <p:cNvPr id="4" name="Straight Connector 3"/>
            <p:cNvCxnSpPr>
              <a:cxnSpLocks/>
            </p:cNvCxnSpPr>
            <p:nvPr/>
          </p:nvCxnSpPr>
          <p:spPr>
            <a:xfrm>
              <a:off x="457197" y="1235677"/>
              <a:ext cx="1696064" cy="0"/>
            </a:xfrm>
            <a:prstGeom prst="line">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2743200" y="1235677"/>
              <a:ext cx="8909219" cy="0"/>
            </a:xfrm>
            <a:prstGeom prst="line">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2743200" y="1476633"/>
            <a:ext cx="8909219" cy="6494085"/>
          </a:xfrm>
          <a:prstGeom prst="rect">
            <a:avLst/>
          </a:prstGeom>
        </p:spPr>
        <p:txBody>
          <a:bodyPr wrap="square">
            <a:spAutoFit/>
          </a:bodyPr>
          <a:lstStyle/>
          <a:p>
            <a:pPr algn="just"/>
            <a:r>
              <a:rPr lang="en-GB" sz="3200" b="1" dirty="0">
                <a:solidFill>
                  <a:schemeClr val="bg1"/>
                </a:solidFill>
              </a:rPr>
              <a:t>Feature ID: </a:t>
            </a:r>
            <a:r>
              <a:rPr lang="en-GB" sz="3200" dirty="0">
                <a:solidFill>
                  <a:schemeClr val="bg1"/>
                </a:solidFill>
              </a:rPr>
              <a:t>F008</a:t>
            </a:r>
          </a:p>
          <a:p>
            <a:pPr algn="just"/>
            <a:r>
              <a:rPr lang="en-GB" sz="3200" b="1" dirty="0">
                <a:solidFill>
                  <a:schemeClr val="bg1"/>
                </a:solidFill>
              </a:rPr>
              <a:t>Solution</a:t>
            </a:r>
            <a:r>
              <a:rPr lang="en-GB" sz="3200" dirty="0">
                <a:solidFill>
                  <a:schemeClr val="bg1"/>
                </a:solidFill>
              </a:rPr>
              <a:t>: This feature will allow the system to process data to generate needed reports on Charts, tables, or other means useful for the user.</a:t>
            </a:r>
          </a:p>
          <a:p>
            <a:pPr algn="just"/>
            <a:r>
              <a:rPr lang="en-GB" sz="3200" b="1" dirty="0">
                <a:solidFill>
                  <a:schemeClr val="bg1"/>
                </a:solidFill>
              </a:rPr>
              <a:t>Behaviours: </a:t>
            </a:r>
            <a:r>
              <a:rPr lang="en-GB" sz="3200" dirty="0">
                <a:solidFill>
                  <a:schemeClr val="bg1"/>
                </a:solidFill>
              </a:rPr>
              <a:t>The system will be able to generate reports for visualization on the platform.</a:t>
            </a:r>
          </a:p>
          <a:p>
            <a:pPr algn="just"/>
            <a:r>
              <a:rPr lang="en-GB" sz="3200" b="1" dirty="0">
                <a:solidFill>
                  <a:schemeClr val="bg1"/>
                </a:solidFill>
              </a:rPr>
              <a:t>KPI: </a:t>
            </a:r>
            <a:r>
              <a:rPr lang="en-GB" sz="3200" dirty="0">
                <a:solidFill>
                  <a:schemeClr val="bg1"/>
                </a:solidFill>
              </a:rPr>
              <a:t>The user will be able to generate reports from the system.</a:t>
            </a:r>
          </a:p>
          <a:p>
            <a:pPr algn="just"/>
            <a:r>
              <a:rPr lang="en-GB" sz="3200" b="1" dirty="0">
                <a:solidFill>
                  <a:schemeClr val="bg1"/>
                </a:solidFill>
              </a:rPr>
              <a:t>Priority: </a:t>
            </a:r>
            <a:r>
              <a:rPr lang="en-GB" sz="3200" dirty="0">
                <a:solidFill>
                  <a:schemeClr val="bg1"/>
                </a:solidFill>
              </a:rPr>
              <a:t>Must Have.</a:t>
            </a:r>
          </a:p>
          <a:p>
            <a:pPr algn="just"/>
            <a:br>
              <a:rPr lang="en-GB" sz="3200" dirty="0">
                <a:solidFill>
                  <a:schemeClr val="bg1"/>
                </a:solidFill>
              </a:rPr>
            </a:br>
            <a:endParaRPr lang="en-GB" sz="3200" b="1" dirty="0">
              <a:solidFill>
                <a:schemeClr val="bg1"/>
              </a:solidFill>
              <a:cs typeface="Arial" panose="020B0604020202020204" pitchFamily="34" charset="0"/>
            </a:endParaRPr>
          </a:p>
        </p:txBody>
      </p:sp>
    </p:spTree>
    <p:extLst>
      <p:ext uri="{BB962C8B-B14F-4D97-AF65-F5344CB8AC3E}">
        <p14:creationId xmlns:p14="http://schemas.microsoft.com/office/powerpoint/2010/main" val="979307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457197" y="1476633"/>
            <a:ext cx="1887797" cy="1006044"/>
          </a:xfrm>
          <a:prstGeom prst="rect">
            <a:avLst/>
          </a:prstGeom>
        </p:spPr>
        <p:txBody>
          <a:bodyPr vert="horz" wrap="square" lIns="0" tIns="0" rIns="0" bIns="0" rtlCol="0" anchor="t">
            <a:noAutofit/>
          </a:bodyPr>
          <a:lst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a:lstStyle>
          <a:p>
            <a:pPr marL="0" marR="0" lvl="0" indent="0" algn="l" defTabSz="914400" rtl="0" eaLnBrk="1" fontAlgn="auto" latinLnBrk="0" hangingPunct="1">
              <a:lnSpc>
                <a:spcPct val="95000"/>
              </a:lnSpc>
              <a:spcBef>
                <a:spcPct val="0"/>
              </a:spcBef>
              <a:spcAft>
                <a:spcPts val="0"/>
              </a:spcAft>
              <a:buClrTx/>
              <a:buSzTx/>
              <a:buFontTx/>
              <a:buNone/>
              <a:tabLst/>
              <a:defRPr/>
            </a:pPr>
            <a:r>
              <a:rPr lang="en-US" dirty="0">
                <a:solidFill>
                  <a:schemeClr val="bg1"/>
                </a:solidFill>
                <a:latin typeface="Arial"/>
              </a:rPr>
              <a:t>Data Filtering</a:t>
            </a:r>
            <a:endParaRPr lang="en-US" noProof="0" dirty="0">
              <a:solidFill>
                <a:schemeClr val="bg1"/>
              </a:solidFill>
              <a:latin typeface="Arial"/>
            </a:endParaRPr>
          </a:p>
        </p:txBody>
      </p:sp>
      <p:grpSp>
        <p:nvGrpSpPr>
          <p:cNvPr id="20" name="Group 19"/>
          <p:cNvGrpSpPr/>
          <p:nvPr/>
        </p:nvGrpSpPr>
        <p:grpSpPr>
          <a:xfrm>
            <a:off x="457197" y="1210963"/>
            <a:ext cx="11195222" cy="0"/>
            <a:chOff x="457197" y="1235677"/>
            <a:chExt cx="11195222" cy="0"/>
          </a:xfrm>
        </p:grpSpPr>
        <p:cxnSp>
          <p:nvCxnSpPr>
            <p:cNvPr id="4" name="Straight Connector 3"/>
            <p:cNvCxnSpPr>
              <a:cxnSpLocks/>
            </p:cNvCxnSpPr>
            <p:nvPr/>
          </p:nvCxnSpPr>
          <p:spPr>
            <a:xfrm>
              <a:off x="457197" y="1235677"/>
              <a:ext cx="1696064" cy="0"/>
            </a:xfrm>
            <a:prstGeom prst="line">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2743200" y="1235677"/>
              <a:ext cx="8909219" cy="0"/>
            </a:xfrm>
            <a:prstGeom prst="line">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2743200" y="1476633"/>
            <a:ext cx="8909219" cy="5262979"/>
          </a:xfrm>
          <a:prstGeom prst="rect">
            <a:avLst/>
          </a:prstGeom>
        </p:spPr>
        <p:txBody>
          <a:bodyPr wrap="square">
            <a:spAutoFit/>
          </a:bodyPr>
          <a:lstStyle/>
          <a:p>
            <a:pPr algn="just"/>
            <a:r>
              <a:rPr lang="en-GB" sz="2800" b="1" dirty="0">
                <a:solidFill>
                  <a:schemeClr val="bg1"/>
                </a:solidFill>
              </a:rPr>
              <a:t>Feature ID: </a:t>
            </a:r>
            <a:r>
              <a:rPr lang="en-GB" sz="2800" dirty="0">
                <a:solidFill>
                  <a:schemeClr val="bg1"/>
                </a:solidFill>
              </a:rPr>
              <a:t>F009</a:t>
            </a:r>
          </a:p>
          <a:p>
            <a:pPr algn="just"/>
            <a:r>
              <a:rPr lang="en-GB" sz="2800" b="1" dirty="0">
                <a:solidFill>
                  <a:schemeClr val="bg1"/>
                </a:solidFill>
              </a:rPr>
              <a:t>Solution</a:t>
            </a:r>
            <a:r>
              <a:rPr lang="en-GB" sz="2800" dirty="0">
                <a:solidFill>
                  <a:schemeClr val="bg1"/>
                </a:solidFill>
              </a:rPr>
              <a:t>: This feature will enable the platform to classify data based on the criteria defined.</a:t>
            </a:r>
          </a:p>
          <a:p>
            <a:pPr algn="just"/>
            <a:r>
              <a:rPr lang="en-GB" sz="2800" b="1" dirty="0">
                <a:solidFill>
                  <a:schemeClr val="bg1"/>
                </a:solidFill>
              </a:rPr>
              <a:t>Behaviours: </a:t>
            </a:r>
            <a:r>
              <a:rPr lang="en-GB" sz="2800" dirty="0">
                <a:solidFill>
                  <a:schemeClr val="bg1"/>
                </a:solidFill>
              </a:rPr>
              <a:t>The data filter system should be able to filter based on the criteria defined. Example type of program(online or in class, courses, batches).</a:t>
            </a:r>
          </a:p>
          <a:p>
            <a:pPr algn="just"/>
            <a:r>
              <a:rPr lang="en-GB" sz="2800" b="1" dirty="0">
                <a:solidFill>
                  <a:schemeClr val="bg1"/>
                </a:solidFill>
              </a:rPr>
              <a:t>KPI: </a:t>
            </a:r>
            <a:r>
              <a:rPr lang="en-GB" sz="2800" dirty="0">
                <a:solidFill>
                  <a:schemeClr val="bg1"/>
                </a:solidFill>
              </a:rPr>
              <a:t>The user should be able to filter data for easy access to necessary data.</a:t>
            </a:r>
            <a:r>
              <a:rPr lang="en-GB" sz="2800" b="1" dirty="0">
                <a:solidFill>
                  <a:schemeClr val="bg1"/>
                </a:solidFill>
              </a:rPr>
              <a:t> </a:t>
            </a:r>
            <a:endParaRPr lang="en-GB" sz="2800" dirty="0">
              <a:solidFill>
                <a:schemeClr val="bg1"/>
              </a:solidFill>
            </a:endParaRPr>
          </a:p>
          <a:p>
            <a:pPr algn="just"/>
            <a:r>
              <a:rPr lang="en-GB" sz="2800" b="1" dirty="0">
                <a:solidFill>
                  <a:schemeClr val="bg1"/>
                </a:solidFill>
              </a:rPr>
              <a:t>Priority: </a:t>
            </a:r>
            <a:r>
              <a:rPr lang="en-GB" sz="2800" dirty="0">
                <a:solidFill>
                  <a:schemeClr val="bg1"/>
                </a:solidFill>
              </a:rPr>
              <a:t>Should have.</a:t>
            </a:r>
          </a:p>
          <a:p>
            <a:pPr algn="just"/>
            <a:br>
              <a:rPr lang="en-GB" sz="2800" dirty="0">
                <a:solidFill>
                  <a:schemeClr val="bg1"/>
                </a:solidFill>
              </a:rPr>
            </a:br>
            <a:endParaRPr lang="en-GB" sz="2800" dirty="0">
              <a:solidFill>
                <a:schemeClr val="bg1"/>
              </a:solidFill>
              <a:cs typeface="Arial" panose="020B0604020202020204" pitchFamily="34" charset="0"/>
            </a:endParaRPr>
          </a:p>
        </p:txBody>
      </p:sp>
    </p:spTree>
    <p:extLst>
      <p:ext uri="{BB962C8B-B14F-4D97-AF65-F5344CB8AC3E}">
        <p14:creationId xmlns:p14="http://schemas.microsoft.com/office/powerpoint/2010/main" val="855640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457197" y="1476633"/>
            <a:ext cx="1887797" cy="1006044"/>
          </a:xfrm>
          <a:prstGeom prst="rect">
            <a:avLst/>
          </a:prstGeom>
        </p:spPr>
        <p:txBody>
          <a:bodyPr vert="horz" wrap="square" lIns="0" tIns="0" rIns="0" bIns="0" rtlCol="0" anchor="t">
            <a:noAutofit/>
          </a:bodyPr>
          <a:lst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a:lstStyle>
          <a:p>
            <a:pPr marL="0" marR="0" lvl="0" indent="0" algn="l" defTabSz="914400" rtl="0" eaLnBrk="1" fontAlgn="auto" latinLnBrk="0" hangingPunct="1">
              <a:lnSpc>
                <a:spcPct val="95000"/>
              </a:lnSpc>
              <a:spcBef>
                <a:spcPct val="0"/>
              </a:spcBef>
              <a:spcAft>
                <a:spcPts val="0"/>
              </a:spcAft>
              <a:buClrTx/>
              <a:buSzTx/>
              <a:buFontTx/>
              <a:buNone/>
              <a:tabLst/>
              <a:defRPr/>
            </a:pPr>
            <a:r>
              <a:rPr lang="en-US" dirty="0">
                <a:solidFill>
                  <a:schemeClr val="bg1"/>
                </a:solidFill>
                <a:latin typeface="Arial"/>
              </a:rPr>
              <a:t>Data Storage</a:t>
            </a:r>
            <a:endParaRPr lang="en-US" noProof="0" dirty="0">
              <a:solidFill>
                <a:schemeClr val="bg1"/>
              </a:solidFill>
              <a:latin typeface="Arial"/>
            </a:endParaRPr>
          </a:p>
        </p:txBody>
      </p:sp>
      <p:grpSp>
        <p:nvGrpSpPr>
          <p:cNvPr id="20" name="Group 19"/>
          <p:cNvGrpSpPr/>
          <p:nvPr/>
        </p:nvGrpSpPr>
        <p:grpSpPr>
          <a:xfrm>
            <a:off x="457197" y="1210963"/>
            <a:ext cx="11195222" cy="0"/>
            <a:chOff x="457197" y="1235677"/>
            <a:chExt cx="11195222" cy="0"/>
          </a:xfrm>
        </p:grpSpPr>
        <p:cxnSp>
          <p:nvCxnSpPr>
            <p:cNvPr id="4" name="Straight Connector 3"/>
            <p:cNvCxnSpPr>
              <a:cxnSpLocks/>
            </p:cNvCxnSpPr>
            <p:nvPr/>
          </p:nvCxnSpPr>
          <p:spPr>
            <a:xfrm>
              <a:off x="457197" y="1235677"/>
              <a:ext cx="1696064" cy="0"/>
            </a:xfrm>
            <a:prstGeom prst="line">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2743200" y="1235677"/>
              <a:ext cx="8909219" cy="0"/>
            </a:xfrm>
            <a:prstGeom prst="line">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2743200" y="1476633"/>
            <a:ext cx="8909219" cy="5632311"/>
          </a:xfrm>
          <a:prstGeom prst="rect">
            <a:avLst/>
          </a:prstGeom>
        </p:spPr>
        <p:txBody>
          <a:bodyPr wrap="square">
            <a:spAutoFit/>
          </a:bodyPr>
          <a:lstStyle/>
          <a:p>
            <a:pPr algn="just"/>
            <a:r>
              <a:rPr lang="en-GB" sz="2400" b="1" dirty="0">
                <a:solidFill>
                  <a:schemeClr val="bg1"/>
                </a:solidFill>
              </a:rPr>
              <a:t>Feature ID: </a:t>
            </a:r>
            <a:r>
              <a:rPr lang="en-GB" sz="2400" dirty="0">
                <a:solidFill>
                  <a:schemeClr val="bg1"/>
                </a:solidFill>
              </a:rPr>
              <a:t>F010</a:t>
            </a:r>
          </a:p>
          <a:p>
            <a:pPr algn="just"/>
            <a:r>
              <a:rPr lang="en-GB" sz="2400" b="1" dirty="0">
                <a:solidFill>
                  <a:schemeClr val="bg1"/>
                </a:solidFill>
              </a:rPr>
              <a:t>Solution</a:t>
            </a:r>
            <a:r>
              <a:rPr lang="en-GB" sz="2400" dirty="0">
                <a:solidFill>
                  <a:schemeClr val="bg1"/>
                </a:solidFill>
              </a:rPr>
              <a:t>: This feature will enable the platform to store data by integrating different cloud storage solutions or database warehouses depending on the volume and complexity of the data processing requirements.</a:t>
            </a:r>
          </a:p>
          <a:p>
            <a:pPr algn="just"/>
            <a:r>
              <a:rPr lang="en-GB" sz="2400" b="1" dirty="0">
                <a:solidFill>
                  <a:schemeClr val="bg1"/>
                </a:solidFill>
              </a:rPr>
              <a:t>Behaviours: </a:t>
            </a:r>
            <a:r>
              <a:rPr lang="en-GB" sz="2400" dirty="0">
                <a:solidFill>
                  <a:schemeClr val="bg1"/>
                </a:solidFill>
              </a:rPr>
              <a:t>The data storage system should be able to accommodate increased demand, and data backups and support efficient data processing as data grows.</a:t>
            </a:r>
          </a:p>
          <a:p>
            <a:pPr algn="just"/>
            <a:r>
              <a:rPr lang="en-GB" sz="2400" b="1" dirty="0">
                <a:solidFill>
                  <a:schemeClr val="bg1"/>
                </a:solidFill>
              </a:rPr>
              <a:t>KPI: </a:t>
            </a:r>
            <a:r>
              <a:rPr lang="en-GB" sz="2400" dirty="0">
                <a:solidFill>
                  <a:schemeClr val="bg1"/>
                </a:solidFill>
              </a:rPr>
              <a:t>In terms of storage use, the Admin should make sure that a specific quantity of storage being used is configured to always indicate as a percentage of the overall capacity so as to ensure storage is not over-utilised.</a:t>
            </a:r>
          </a:p>
          <a:p>
            <a:pPr algn="just"/>
            <a:r>
              <a:rPr lang="en-GB" sz="2400" b="1" dirty="0">
                <a:solidFill>
                  <a:schemeClr val="bg1"/>
                </a:solidFill>
              </a:rPr>
              <a:t>Priority: </a:t>
            </a:r>
            <a:r>
              <a:rPr lang="en-GB" sz="2400" dirty="0">
                <a:solidFill>
                  <a:schemeClr val="bg1"/>
                </a:solidFill>
              </a:rPr>
              <a:t>Must Have.</a:t>
            </a:r>
          </a:p>
          <a:p>
            <a:pPr algn="just"/>
            <a:br>
              <a:rPr lang="en-GB" sz="2400" dirty="0">
                <a:solidFill>
                  <a:schemeClr val="bg1"/>
                </a:solidFill>
              </a:rPr>
            </a:br>
            <a:endParaRPr lang="en-GB" sz="2400" b="1" dirty="0">
              <a:solidFill>
                <a:schemeClr val="bg1"/>
              </a:solidFill>
              <a:cs typeface="Arial" panose="020B0604020202020204" pitchFamily="34" charset="0"/>
            </a:endParaRPr>
          </a:p>
        </p:txBody>
      </p:sp>
    </p:spTree>
    <p:extLst>
      <p:ext uri="{BB962C8B-B14F-4D97-AF65-F5344CB8AC3E}">
        <p14:creationId xmlns:p14="http://schemas.microsoft.com/office/powerpoint/2010/main" val="344783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457197" y="1476633"/>
            <a:ext cx="1887797" cy="1006044"/>
          </a:xfrm>
          <a:prstGeom prst="rect">
            <a:avLst/>
          </a:prstGeom>
        </p:spPr>
        <p:txBody>
          <a:bodyPr vert="horz" wrap="square" lIns="0" tIns="0" rIns="0" bIns="0" rtlCol="0" anchor="t">
            <a:noAutofit/>
          </a:bodyPr>
          <a:lst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a:lstStyle>
          <a:p>
            <a:pPr marL="0" marR="0" lvl="0" indent="0" algn="l" defTabSz="914400" rtl="0" eaLnBrk="1" fontAlgn="auto" latinLnBrk="0" hangingPunct="1">
              <a:lnSpc>
                <a:spcPct val="95000"/>
              </a:lnSpc>
              <a:spcBef>
                <a:spcPct val="0"/>
              </a:spcBef>
              <a:spcAft>
                <a:spcPts val="0"/>
              </a:spcAft>
              <a:buClrTx/>
              <a:buSzTx/>
              <a:buFontTx/>
              <a:buNone/>
              <a:tabLst/>
              <a:defRPr/>
            </a:pPr>
            <a:r>
              <a:rPr lang="en-US" dirty="0">
                <a:solidFill>
                  <a:schemeClr val="bg1"/>
                </a:solidFill>
                <a:latin typeface="Arial"/>
              </a:rPr>
              <a:t>Reports</a:t>
            </a:r>
            <a:endParaRPr lang="en-US" noProof="0" dirty="0">
              <a:solidFill>
                <a:schemeClr val="bg1"/>
              </a:solidFill>
              <a:latin typeface="Arial"/>
            </a:endParaRPr>
          </a:p>
        </p:txBody>
      </p:sp>
      <p:grpSp>
        <p:nvGrpSpPr>
          <p:cNvPr id="20" name="Group 19"/>
          <p:cNvGrpSpPr/>
          <p:nvPr/>
        </p:nvGrpSpPr>
        <p:grpSpPr>
          <a:xfrm>
            <a:off x="457197" y="1210963"/>
            <a:ext cx="11195222" cy="0"/>
            <a:chOff x="457197" y="1235677"/>
            <a:chExt cx="11195222" cy="0"/>
          </a:xfrm>
        </p:grpSpPr>
        <p:cxnSp>
          <p:nvCxnSpPr>
            <p:cNvPr id="4" name="Straight Connector 3"/>
            <p:cNvCxnSpPr>
              <a:cxnSpLocks/>
            </p:cNvCxnSpPr>
            <p:nvPr/>
          </p:nvCxnSpPr>
          <p:spPr>
            <a:xfrm>
              <a:off x="457197" y="1235677"/>
              <a:ext cx="1696064" cy="0"/>
            </a:xfrm>
            <a:prstGeom prst="line">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2743200" y="1235677"/>
              <a:ext cx="8909219" cy="0"/>
            </a:xfrm>
            <a:prstGeom prst="line">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2272146" y="1476633"/>
            <a:ext cx="9541162" cy="6124754"/>
          </a:xfrm>
          <a:prstGeom prst="rect">
            <a:avLst/>
          </a:prstGeom>
        </p:spPr>
        <p:txBody>
          <a:bodyPr wrap="square">
            <a:spAutoFit/>
          </a:bodyPr>
          <a:lstStyle/>
          <a:p>
            <a:pPr algn="just"/>
            <a:r>
              <a:rPr lang="en-GB" sz="2800" b="1" dirty="0">
                <a:solidFill>
                  <a:schemeClr val="bg1"/>
                </a:solidFill>
              </a:rPr>
              <a:t>Feature ID: </a:t>
            </a:r>
            <a:r>
              <a:rPr lang="en-GB" sz="2800" dirty="0">
                <a:solidFill>
                  <a:schemeClr val="bg1"/>
                </a:solidFill>
              </a:rPr>
              <a:t>F011</a:t>
            </a:r>
          </a:p>
          <a:p>
            <a:pPr algn="just"/>
            <a:r>
              <a:rPr lang="en-GB" sz="2800" b="1" dirty="0">
                <a:solidFill>
                  <a:schemeClr val="bg1"/>
                </a:solidFill>
              </a:rPr>
              <a:t>Solution</a:t>
            </a:r>
            <a:r>
              <a:rPr lang="en-GB" sz="2800" dirty="0">
                <a:solidFill>
                  <a:schemeClr val="bg1"/>
                </a:solidFill>
              </a:rPr>
              <a:t>: This feature will enable the users to generate comprehensive reports of all activities, projects, financial transactions, and other key performance indicators that take place within </a:t>
            </a:r>
            <a:r>
              <a:rPr lang="en-GB" sz="2800" dirty="0" err="1">
                <a:solidFill>
                  <a:schemeClr val="bg1"/>
                </a:solidFill>
              </a:rPr>
              <a:t>Tritek’s</a:t>
            </a:r>
            <a:r>
              <a:rPr lang="en-GB" sz="2800" dirty="0">
                <a:solidFill>
                  <a:schemeClr val="bg1"/>
                </a:solidFill>
              </a:rPr>
              <a:t> Website, LMS, Basecamp, and other sources.</a:t>
            </a:r>
          </a:p>
          <a:p>
            <a:pPr algn="just"/>
            <a:r>
              <a:rPr lang="en-GB" sz="2800" b="1" dirty="0">
                <a:solidFill>
                  <a:schemeClr val="bg1"/>
                </a:solidFill>
              </a:rPr>
              <a:t>Behaviours: </a:t>
            </a:r>
            <a:r>
              <a:rPr lang="en-GB" sz="2800" dirty="0">
                <a:solidFill>
                  <a:schemeClr val="bg1"/>
                </a:solidFill>
              </a:rPr>
              <a:t>The platform should be able to give access to data retrieved and shared on the DAP.</a:t>
            </a:r>
          </a:p>
          <a:p>
            <a:pPr algn="just"/>
            <a:r>
              <a:rPr lang="en-GB" sz="2800" b="1" dirty="0">
                <a:solidFill>
                  <a:schemeClr val="bg1"/>
                </a:solidFill>
              </a:rPr>
              <a:t>KPI</a:t>
            </a:r>
            <a:r>
              <a:rPr lang="en-GB" sz="2800" dirty="0">
                <a:solidFill>
                  <a:schemeClr val="bg1"/>
                </a:solidFill>
              </a:rPr>
              <a:t>: The admin should be able to have an overview of all the data collected, analysed, and stored within the DAP.</a:t>
            </a:r>
          </a:p>
          <a:p>
            <a:pPr algn="just"/>
            <a:r>
              <a:rPr lang="en-GB" sz="2800" b="1" dirty="0">
                <a:solidFill>
                  <a:schemeClr val="bg1"/>
                </a:solidFill>
              </a:rPr>
              <a:t>Priority: </a:t>
            </a:r>
            <a:r>
              <a:rPr lang="en-GB" sz="2800" dirty="0">
                <a:solidFill>
                  <a:schemeClr val="bg1"/>
                </a:solidFill>
              </a:rPr>
              <a:t>Must have.</a:t>
            </a:r>
          </a:p>
          <a:p>
            <a:pPr algn="just"/>
            <a:br>
              <a:rPr lang="en-GB" sz="2800" dirty="0">
                <a:solidFill>
                  <a:schemeClr val="bg1"/>
                </a:solidFill>
              </a:rPr>
            </a:br>
            <a:endParaRPr lang="en-GB" sz="2800" b="1" dirty="0">
              <a:solidFill>
                <a:schemeClr val="bg1"/>
              </a:solidFill>
              <a:cs typeface="Arial" panose="020B0604020202020204" pitchFamily="34" charset="0"/>
            </a:endParaRPr>
          </a:p>
        </p:txBody>
      </p:sp>
    </p:spTree>
    <p:extLst>
      <p:ext uri="{BB962C8B-B14F-4D97-AF65-F5344CB8AC3E}">
        <p14:creationId xmlns:p14="http://schemas.microsoft.com/office/powerpoint/2010/main" val="1864274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457197" y="1476633"/>
            <a:ext cx="1887797" cy="1006044"/>
          </a:xfrm>
          <a:prstGeom prst="rect">
            <a:avLst/>
          </a:prstGeom>
        </p:spPr>
        <p:txBody>
          <a:bodyPr vert="horz" wrap="square" lIns="0" tIns="0" rIns="0" bIns="0" rtlCol="0" anchor="t">
            <a:noAutofit/>
          </a:bodyPr>
          <a:lst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a:lstStyle>
          <a:p>
            <a:pPr marL="0" marR="0" lvl="0" indent="0" algn="l" defTabSz="914400" rtl="0" eaLnBrk="1" fontAlgn="auto" latinLnBrk="0" hangingPunct="1">
              <a:lnSpc>
                <a:spcPct val="95000"/>
              </a:lnSpc>
              <a:spcBef>
                <a:spcPct val="0"/>
              </a:spcBef>
              <a:spcAft>
                <a:spcPts val="0"/>
              </a:spcAft>
              <a:buClrTx/>
              <a:buSzTx/>
              <a:buFontTx/>
              <a:buNone/>
              <a:tabLst/>
              <a:defRPr/>
            </a:pPr>
            <a:r>
              <a:rPr lang="en-US" dirty="0">
                <a:solidFill>
                  <a:schemeClr val="bg1"/>
                </a:solidFill>
                <a:latin typeface="Arial"/>
              </a:rPr>
              <a:t>Data Security</a:t>
            </a:r>
            <a:endParaRPr lang="en-US" noProof="0" dirty="0">
              <a:solidFill>
                <a:schemeClr val="bg1"/>
              </a:solidFill>
              <a:latin typeface="Arial"/>
            </a:endParaRPr>
          </a:p>
        </p:txBody>
      </p:sp>
      <p:grpSp>
        <p:nvGrpSpPr>
          <p:cNvPr id="20" name="Group 19"/>
          <p:cNvGrpSpPr/>
          <p:nvPr/>
        </p:nvGrpSpPr>
        <p:grpSpPr>
          <a:xfrm>
            <a:off x="457197" y="1210963"/>
            <a:ext cx="11195222" cy="0"/>
            <a:chOff x="457197" y="1235677"/>
            <a:chExt cx="11195222" cy="0"/>
          </a:xfrm>
        </p:grpSpPr>
        <p:cxnSp>
          <p:nvCxnSpPr>
            <p:cNvPr id="4" name="Straight Connector 3"/>
            <p:cNvCxnSpPr>
              <a:cxnSpLocks/>
            </p:cNvCxnSpPr>
            <p:nvPr/>
          </p:nvCxnSpPr>
          <p:spPr>
            <a:xfrm>
              <a:off x="457197" y="1235677"/>
              <a:ext cx="1696064" cy="0"/>
            </a:xfrm>
            <a:prstGeom prst="line">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2743200" y="1235677"/>
              <a:ext cx="8909219" cy="0"/>
            </a:xfrm>
            <a:prstGeom prst="line">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2743200" y="1476633"/>
            <a:ext cx="8909219" cy="6001643"/>
          </a:xfrm>
          <a:prstGeom prst="rect">
            <a:avLst/>
          </a:prstGeom>
        </p:spPr>
        <p:txBody>
          <a:bodyPr wrap="square">
            <a:spAutoFit/>
          </a:bodyPr>
          <a:lstStyle/>
          <a:p>
            <a:pPr algn="just"/>
            <a:r>
              <a:rPr lang="en-GB" sz="3200" b="1" dirty="0">
                <a:solidFill>
                  <a:schemeClr val="bg1"/>
                </a:solidFill>
              </a:rPr>
              <a:t>Feature ID: </a:t>
            </a:r>
            <a:r>
              <a:rPr lang="en-GB" sz="3200" dirty="0">
                <a:solidFill>
                  <a:schemeClr val="bg1"/>
                </a:solidFill>
              </a:rPr>
              <a:t>F012</a:t>
            </a:r>
          </a:p>
          <a:p>
            <a:pPr algn="just"/>
            <a:r>
              <a:rPr lang="en-GB" sz="3200" b="1" dirty="0">
                <a:solidFill>
                  <a:schemeClr val="bg1"/>
                </a:solidFill>
              </a:rPr>
              <a:t>Solution</a:t>
            </a:r>
            <a:r>
              <a:rPr lang="en-GB" sz="3200" dirty="0">
                <a:solidFill>
                  <a:schemeClr val="bg1"/>
                </a:solidFill>
              </a:rPr>
              <a:t>: This feature will protect the data within the platform from a breach of data security.</a:t>
            </a:r>
          </a:p>
          <a:p>
            <a:pPr algn="just"/>
            <a:r>
              <a:rPr lang="en-GB" sz="3200" b="1" dirty="0">
                <a:solidFill>
                  <a:schemeClr val="bg1"/>
                </a:solidFill>
              </a:rPr>
              <a:t>Behaviours: </a:t>
            </a:r>
            <a:r>
              <a:rPr lang="en-GB" sz="3200" dirty="0">
                <a:solidFill>
                  <a:schemeClr val="bg1"/>
                </a:solidFill>
              </a:rPr>
              <a:t>The data is protected with a firewall by scanning the data before entering the DAP.</a:t>
            </a:r>
          </a:p>
          <a:p>
            <a:pPr algn="just"/>
            <a:r>
              <a:rPr lang="en-GB" sz="3200" b="1" dirty="0">
                <a:solidFill>
                  <a:schemeClr val="bg1"/>
                </a:solidFill>
              </a:rPr>
              <a:t>KPI: </a:t>
            </a:r>
            <a:r>
              <a:rPr lang="en-GB" sz="3200" dirty="0">
                <a:solidFill>
                  <a:schemeClr val="bg1"/>
                </a:solidFill>
              </a:rPr>
              <a:t>The admin should be able to view the security status and be aware of any threats.</a:t>
            </a:r>
          </a:p>
          <a:p>
            <a:pPr algn="just"/>
            <a:r>
              <a:rPr lang="en-GB" sz="3200" b="1" dirty="0">
                <a:solidFill>
                  <a:schemeClr val="bg1"/>
                </a:solidFill>
              </a:rPr>
              <a:t>Priority: </a:t>
            </a:r>
            <a:r>
              <a:rPr lang="en-GB" sz="3200" dirty="0">
                <a:solidFill>
                  <a:schemeClr val="bg1"/>
                </a:solidFill>
              </a:rPr>
              <a:t>Must have.</a:t>
            </a:r>
          </a:p>
          <a:p>
            <a:pPr algn="just"/>
            <a:br>
              <a:rPr lang="en-GB" sz="3200" dirty="0">
                <a:solidFill>
                  <a:schemeClr val="bg1"/>
                </a:solidFill>
              </a:rPr>
            </a:br>
            <a:endParaRPr lang="en-GB" sz="32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9891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457197" y="1476633"/>
            <a:ext cx="1887797" cy="1006044"/>
          </a:xfrm>
          <a:prstGeom prst="rect">
            <a:avLst/>
          </a:prstGeom>
        </p:spPr>
        <p:txBody>
          <a:bodyPr vert="horz" wrap="square" lIns="0" tIns="0" rIns="0" bIns="0" rtlCol="0" anchor="t">
            <a:noAutofit/>
          </a:bodyPr>
          <a:lst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a:lstStyle>
          <a:p>
            <a:pPr marL="0" marR="0" lvl="0" indent="0" algn="l" defTabSz="914400" rtl="0" eaLnBrk="1" fontAlgn="auto" latinLnBrk="0" hangingPunct="1">
              <a:lnSpc>
                <a:spcPct val="95000"/>
              </a:lnSpc>
              <a:spcBef>
                <a:spcPct val="0"/>
              </a:spcBef>
              <a:spcAft>
                <a:spcPts val="0"/>
              </a:spcAft>
              <a:buClrTx/>
              <a:buSzTx/>
              <a:buFontTx/>
              <a:buNone/>
              <a:tabLst/>
              <a:defRPr/>
            </a:pPr>
            <a:r>
              <a:rPr lang="en-US" dirty="0">
                <a:solidFill>
                  <a:schemeClr val="bg1"/>
                </a:solidFill>
                <a:latin typeface="Arial"/>
              </a:rPr>
              <a:t>Data Compliance</a:t>
            </a:r>
            <a:endParaRPr lang="en-US" noProof="0" dirty="0">
              <a:solidFill>
                <a:schemeClr val="bg1"/>
              </a:solidFill>
              <a:latin typeface="Arial"/>
            </a:endParaRPr>
          </a:p>
        </p:txBody>
      </p:sp>
      <p:grpSp>
        <p:nvGrpSpPr>
          <p:cNvPr id="20" name="Group 19"/>
          <p:cNvGrpSpPr/>
          <p:nvPr/>
        </p:nvGrpSpPr>
        <p:grpSpPr>
          <a:xfrm>
            <a:off x="457197" y="1210963"/>
            <a:ext cx="11195222" cy="0"/>
            <a:chOff x="457197" y="1235677"/>
            <a:chExt cx="11195222" cy="0"/>
          </a:xfrm>
        </p:grpSpPr>
        <p:cxnSp>
          <p:nvCxnSpPr>
            <p:cNvPr id="4" name="Straight Connector 3"/>
            <p:cNvCxnSpPr>
              <a:cxnSpLocks/>
            </p:cNvCxnSpPr>
            <p:nvPr/>
          </p:nvCxnSpPr>
          <p:spPr>
            <a:xfrm>
              <a:off x="457197" y="1235677"/>
              <a:ext cx="1696064" cy="0"/>
            </a:xfrm>
            <a:prstGeom prst="line">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2743200" y="1235677"/>
              <a:ext cx="8909219" cy="0"/>
            </a:xfrm>
            <a:prstGeom prst="line">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2743200" y="1476633"/>
            <a:ext cx="9277350" cy="6494085"/>
          </a:xfrm>
          <a:prstGeom prst="rect">
            <a:avLst/>
          </a:prstGeom>
        </p:spPr>
        <p:txBody>
          <a:bodyPr wrap="square">
            <a:spAutoFit/>
          </a:bodyPr>
          <a:lstStyle/>
          <a:p>
            <a:pPr algn="just"/>
            <a:r>
              <a:rPr lang="en-GB" sz="3200" b="1" dirty="0">
                <a:solidFill>
                  <a:schemeClr val="bg1"/>
                </a:solidFill>
              </a:rPr>
              <a:t>Feature ID: </a:t>
            </a:r>
            <a:r>
              <a:rPr lang="en-GB" sz="3200" dirty="0">
                <a:solidFill>
                  <a:schemeClr val="bg1"/>
                </a:solidFill>
              </a:rPr>
              <a:t>F013</a:t>
            </a:r>
          </a:p>
          <a:p>
            <a:pPr algn="just"/>
            <a:r>
              <a:rPr lang="en-GB" sz="3200" b="1" dirty="0">
                <a:solidFill>
                  <a:schemeClr val="bg1"/>
                </a:solidFill>
              </a:rPr>
              <a:t>Solution</a:t>
            </a:r>
            <a:r>
              <a:rPr lang="en-GB" sz="3200" dirty="0">
                <a:solidFill>
                  <a:schemeClr val="bg1"/>
                </a:solidFill>
              </a:rPr>
              <a:t>: This feature is for implementing and adhering to relevant data protection regulations. </a:t>
            </a:r>
          </a:p>
          <a:p>
            <a:pPr algn="just"/>
            <a:r>
              <a:rPr lang="en-GB" sz="3200" b="1" dirty="0">
                <a:solidFill>
                  <a:schemeClr val="bg1"/>
                </a:solidFill>
              </a:rPr>
              <a:t>Behaviours: </a:t>
            </a:r>
            <a:r>
              <a:rPr lang="en-GB" sz="3200" dirty="0">
                <a:solidFill>
                  <a:schemeClr val="bg1"/>
                </a:solidFill>
              </a:rPr>
              <a:t>The platform should obtain users’ consent before their data is collected and processed.</a:t>
            </a:r>
          </a:p>
          <a:p>
            <a:pPr algn="just"/>
            <a:r>
              <a:rPr lang="en-GB" sz="3200" b="1" dirty="0">
                <a:solidFill>
                  <a:schemeClr val="bg1"/>
                </a:solidFill>
              </a:rPr>
              <a:t>KPI: </a:t>
            </a:r>
            <a:r>
              <a:rPr lang="en-GB" sz="3200" dirty="0">
                <a:solidFill>
                  <a:schemeClr val="bg1"/>
                </a:solidFill>
              </a:rPr>
              <a:t>The platform should be able to measure the rate at which permissions are requested from its users.</a:t>
            </a:r>
          </a:p>
          <a:p>
            <a:pPr algn="just"/>
            <a:r>
              <a:rPr lang="en-GB" sz="3200" b="1" dirty="0">
                <a:solidFill>
                  <a:schemeClr val="bg1"/>
                </a:solidFill>
              </a:rPr>
              <a:t>Priority: </a:t>
            </a:r>
            <a:r>
              <a:rPr lang="en-GB" sz="3200" dirty="0">
                <a:solidFill>
                  <a:schemeClr val="bg1"/>
                </a:solidFill>
              </a:rPr>
              <a:t>Must have.</a:t>
            </a:r>
          </a:p>
          <a:p>
            <a:pPr algn="just"/>
            <a:br>
              <a:rPr lang="en-GB" sz="3200" dirty="0">
                <a:solidFill>
                  <a:schemeClr val="bg1"/>
                </a:solidFill>
              </a:rPr>
            </a:br>
            <a:endParaRPr lang="en-GB" sz="3200" b="1" dirty="0">
              <a:solidFill>
                <a:schemeClr val="bg1"/>
              </a:solidFill>
              <a:cs typeface="Arial" panose="020B0604020202020204" pitchFamily="34" charset="0"/>
            </a:endParaRPr>
          </a:p>
        </p:txBody>
      </p:sp>
    </p:spTree>
    <p:extLst>
      <p:ext uri="{BB962C8B-B14F-4D97-AF65-F5344CB8AC3E}">
        <p14:creationId xmlns:p14="http://schemas.microsoft.com/office/powerpoint/2010/main" val="3712310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9278" y="2580620"/>
            <a:ext cx="4267199" cy="923330"/>
          </a:xfrm>
          <a:prstGeom prst="rect">
            <a:avLst/>
          </a:prstGeom>
          <a:noFill/>
        </p:spPr>
        <p:txBody>
          <a:bodyPr wrap="square" rtlCol="0">
            <a:spAutoFit/>
          </a:bodyPr>
          <a:lstStyle/>
          <a:p>
            <a:r>
              <a:rPr lang="en-GB" sz="5400" b="1" dirty="0">
                <a:solidFill>
                  <a:schemeClr val="bg1"/>
                </a:solidFill>
              </a:rPr>
              <a:t>THANK YOU!</a:t>
            </a:r>
          </a:p>
        </p:txBody>
      </p:sp>
    </p:spTree>
    <p:extLst>
      <p:ext uri="{BB962C8B-B14F-4D97-AF65-F5344CB8AC3E}">
        <p14:creationId xmlns:p14="http://schemas.microsoft.com/office/powerpoint/2010/main" val="370350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E7C67C-F7D4-4ABE-BB0C-D2A270AB9446}"/>
              </a:ext>
            </a:extLst>
          </p:cNvPr>
          <p:cNvPicPr>
            <a:picLocks noChangeAspect="1"/>
          </p:cNvPicPr>
          <p:nvPr/>
        </p:nvPicPr>
        <p:blipFill>
          <a:blip r:embed="rId2"/>
          <a:stretch>
            <a:fillRect/>
          </a:stretch>
        </p:blipFill>
        <p:spPr>
          <a:xfrm>
            <a:off x="8562746" y="297315"/>
            <a:ext cx="3335822" cy="820284"/>
          </a:xfrm>
          <a:prstGeom prst="rect">
            <a:avLst/>
          </a:prstGeom>
        </p:spPr>
      </p:pic>
      <p:sp>
        <p:nvSpPr>
          <p:cNvPr id="6" name="Content Placeholder 5">
            <a:extLst>
              <a:ext uri="{FF2B5EF4-FFF2-40B4-BE49-F238E27FC236}">
                <a16:creationId xmlns:a16="http://schemas.microsoft.com/office/drawing/2014/main" id="{66E3F06B-7932-4263-8B7A-6A849B0AB830}"/>
              </a:ext>
            </a:extLst>
          </p:cNvPr>
          <p:cNvSpPr txBox="1">
            <a:spLocks/>
          </p:cNvSpPr>
          <p:nvPr/>
        </p:nvSpPr>
        <p:spPr>
          <a:xfrm>
            <a:off x="394252" y="2276475"/>
            <a:ext cx="11504316" cy="4581526"/>
          </a:xfrm>
          <a:prstGeom prst="rect">
            <a:avLst/>
          </a:prstGeom>
          <a:noFill/>
          <a:ln>
            <a:noFill/>
          </a:ln>
        </p:spPr>
        <p:style>
          <a:lnRef idx="2">
            <a:schemeClr val="accent4"/>
          </a:lnRef>
          <a:fillRef idx="1">
            <a:schemeClr val="lt1"/>
          </a:fillRef>
          <a:effectRef idx="0">
            <a:schemeClr val="accent4"/>
          </a:effectRef>
          <a:fontRef idx="minor">
            <a:schemeClr val="dk1"/>
          </a:fontRef>
        </p:style>
        <p:txBody>
          <a:bodyP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dk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dk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dk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dk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dk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dk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dk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dk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dk1"/>
                </a:solidFill>
                <a:effectLst/>
                <a:latin typeface="+mn-lt"/>
                <a:ea typeface="+mn-ea"/>
                <a:cs typeface="+mn-cs"/>
              </a:defRPr>
            </a:lvl9pPr>
          </a:lstStyle>
          <a:p>
            <a:pPr>
              <a:buClrTx/>
              <a:buFont typeface="Arial" panose="020B0604020202020204" pitchFamily="34" charset="0"/>
              <a:buChar char="•"/>
            </a:pPr>
            <a:endParaRPr lang="en-GB" b="1" dirty="0"/>
          </a:p>
          <a:p>
            <a:pPr marL="0" indent="0" algn="just">
              <a:buNone/>
            </a:pPr>
            <a:r>
              <a:rPr lang="en-GB" b="1" dirty="0"/>
              <a:t>PROJECT TYPE: </a:t>
            </a:r>
            <a:r>
              <a:rPr lang="en-GB" dirty="0"/>
              <a:t>Data</a:t>
            </a:r>
            <a:r>
              <a:rPr lang="en-GB" b="1" dirty="0"/>
              <a:t> </a:t>
            </a:r>
            <a:r>
              <a:rPr lang="en-GB" dirty="0"/>
              <a:t>Analytic</a:t>
            </a:r>
            <a:r>
              <a:rPr lang="en-GB" b="1" dirty="0"/>
              <a:t> </a:t>
            </a:r>
            <a:r>
              <a:rPr lang="en-GB" dirty="0"/>
              <a:t>Platform (DAP)</a:t>
            </a:r>
          </a:p>
          <a:p>
            <a:pPr marL="0" indent="0" algn="just">
              <a:buNone/>
            </a:pPr>
            <a:r>
              <a:rPr lang="en-GB" b="1" dirty="0"/>
              <a:t>Project Aim: </a:t>
            </a:r>
            <a:r>
              <a:rPr lang="en-GB" dirty="0">
                <a:solidFill>
                  <a:schemeClr val="bg1"/>
                </a:solidFill>
              </a:rPr>
              <a:t>The aim of your project is to deliver an analytics platform for real-time tracking of performance. This will be in line with making it more current with the latest features in the market, relevant for our business. This includes data representation, enhanced filtering, and data visualisation and making the interface and interaction of users to be seamless.</a:t>
            </a:r>
          </a:p>
          <a:p>
            <a:pPr marL="0" indent="0">
              <a:spcAft>
                <a:spcPts val="0"/>
              </a:spcAft>
              <a:buClrTx/>
              <a:buNone/>
            </a:pPr>
            <a:r>
              <a:rPr lang="en-GB" b="1" dirty="0"/>
              <a:t>Start Date: </a:t>
            </a:r>
            <a:r>
              <a:rPr lang="en-GB" dirty="0"/>
              <a:t>09/01/2023</a:t>
            </a:r>
          </a:p>
          <a:p>
            <a:pPr marL="0" indent="0">
              <a:spcAft>
                <a:spcPts val="0"/>
              </a:spcAft>
              <a:buClrTx/>
              <a:buNone/>
            </a:pPr>
            <a:br>
              <a:rPr lang="en-GB" dirty="0"/>
            </a:br>
            <a:r>
              <a:rPr lang="en-GB" b="1" dirty="0"/>
              <a:t>Timeline: </a:t>
            </a:r>
            <a:r>
              <a:rPr lang="en-GB" dirty="0"/>
              <a:t>8 Weeks (No tolerance)</a:t>
            </a:r>
          </a:p>
          <a:p>
            <a:pPr marL="0" indent="0">
              <a:spcAft>
                <a:spcPts val="0"/>
              </a:spcAft>
              <a:buClrTx/>
              <a:buNone/>
            </a:pPr>
            <a:endParaRPr lang="en-GB" dirty="0"/>
          </a:p>
          <a:p>
            <a:pPr marL="0" indent="0">
              <a:spcBef>
                <a:spcPts val="0"/>
              </a:spcBef>
              <a:spcAft>
                <a:spcPts val="0"/>
              </a:spcAft>
              <a:buClrTx/>
              <a:buNone/>
            </a:pPr>
            <a:r>
              <a:rPr lang="en-GB" b="1" dirty="0"/>
              <a:t>End Date: </a:t>
            </a:r>
            <a:r>
              <a:rPr lang="en-GB" dirty="0"/>
              <a:t>06/03/2023</a:t>
            </a:r>
          </a:p>
          <a:p>
            <a:pPr marL="0" indent="0">
              <a:spcBef>
                <a:spcPts val="0"/>
              </a:spcBef>
              <a:spcAft>
                <a:spcPts val="0"/>
              </a:spcAft>
              <a:buClrTx/>
              <a:buNone/>
            </a:pPr>
            <a:br>
              <a:rPr lang="en-GB" b="1" dirty="0"/>
            </a:br>
            <a:r>
              <a:rPr lang="en-GB" b="1" dirty="0"/>
              <a:t>Client: </a:t>
            </a:r>
            <a:r>
              <a:rPr lang="en-GB" dirty="0"/>
              <a:t>Tritek</a:t>
            </a:r>
            <a:r>
              <a:rPr lang="en-GB" b="1" dirty="0"/>
              <a:t> </a:t>
            </a:r>
            <a:r>
              <a:rPr lang="en-GB" dirty="0"/>
              <a:t>Consulting Limited</a:t>
            </a:r>
          </a:p>
          <a:p>
            <a:pPr marL="0" indent="0">
              <a:spcBef>
                <a:spcPts val="0"/>
              </a:spcBef>
              <a:spcAft>
                <a:spcPts val="0"/>
              </a:spcAft>
              <a:buClrTx/>
              <a:buNone/>
            </a:pPr>
            <a:br>
              <a:rPr lang="en-GB" b="1" dirty="0"/>
            </a:br>
            <a:endParaRPr lang="en-GB" b="1" dirty="0"/>
          </a:p>
          <a:p>
            <a:pPr marL="0" indent="0">
              <a:buNone/>
            </a:pPr>
            <a:endParaRPr lang="en-GB" b="1" dirty="0"/>
          </a:p>
          <a:p>
            <a:pPr marL="457200" indent="-457200">
              <a:buFont typeface="+mj-lt"/>
              <a:buAutoNum type="arabicPeriod"/>
            </a:pPr>
            <a:endParaRPr lang="en-GB" b="1" dirty="0"/>
          </a:p>
        </p:txBody>
      </p:sp>
      <p:sp>
        <p:nvSpPr>
          <p:cNvPr id="7" name="TextBox 6">
            <a:extLst>
              <a:ext uri="{FF2B5EF4-FFF2-40B4-BE49-F238E27FC236}">
                <a16:creationId xmlns:a16="http://schemas.microsoft.com/office/drawing/2014/main" id="{E1742E20-057F-43C8-90D7-FF23E53C35B7}"/>
              </a:ext>
            </a:extLst>
          </p:cNvPr>
          <p:cNvSpPr txBox="1"/>
          <p:nvPr/>
        </p:nvSpPr>
        <p:spPr>
          <a:xfrm>
            <a:off x="2761672" y="1724787"/>
            <a:ext cx="7468985" cy="646331"/>
          </a:xfrm>
          <a:prstGeom prst="rect">
            <a:avLst/>
          </a:prstGeom>
          <a:noFill/>
        </p:spPr>
        <p:txBody>
          <a:bodyPr wrap="square" rtlCol="0">
            <a:spAutoFit/>
          </a:bodyPr>
          <a:lstStyle/>
          <a:p>
            <a:r>
              <a:rPr lang="en-GB" sz="3600" b="1" dirty="0">
                <a:solidFill>
                  <a:schemeClr val="bg1"/>
                </a:solidFill>
              </a:rPr>
              <a:t>Project Mandate</a:t>
            </a:r>
          </a:p>
        </p:txBody>
      </p:sp>
    </p:spTree>
    <p:extLst>
      <p:ext uri="{BB962C8B-B14F-4D97-AF65-F5344CB8AC3E}">
        <p14:creationId xmlns:p14="http://schemas.microsoft.com/office/powerpoint/2010/main" val="1213400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
            <a:extLst>
              <a:ext uri="{FF2B5EF4-FFF2-40B4-BE49-F238E27FC236}">
                <a16:creationId xmlns:a16="http://schemas.microsoft.com/office/drawing/2014/main" id="{C685026B-3B76-4F13-9EF3-3F2296AD919C}"/>
              </a:ext>
            </a:extLst>
          </p:cNvPr>
          <p:cNvGraphicFramePr>
            <a:graphicFrameLocks noGrp="1"/>
          </p:cNvGraphicFramePr>
          <p:nvPr>
            <p:extLst>
              <p:ext uri="{D42A27DB-BD31-4B8C-83A1-F6EECF244321}">
                <p14:modId xmlns:p14="http://schemas.microsoft.com/office/powerpoint/2010/main" val="702692688"/>
              </p:ext>
            </p:extLst>
          </p:nvPr>
        </p:nvGraphicFramePr>
        <p:xfrm>
          <a:off x="699912" y="1970260"/>
          <a:ext cx="11141106" cy="4430540"/>
        </p:xfrm>
        <a:graphic>
          <a:graphicData uri="http://schemas.openxmlformats.org/drawingml/2006/table">
            <a:tbl>
              <a:tblPr firstRow="1" bandRow="1">
                <a:tableStyleId>{5C22544A-7EE6-4342-B048-85BDC9FD1C3A}</a:tableStyleId>
              </a:tblPr>
              <a:tblGrid>
                <a:gridCol w="2629516">
                  <a:extLst>
                    <a:ext uri="{9D8B030D-6E8A-4147-A177-3AD203B41FA5}">
                      <a16:colId xmlns:a16="http://schemas.microsoft.com/office/drawing/2014/main" val="2828921001"/>
                    </a:ext>
                  </a:extLst>
                </a:gridCol>
                <a:gridCol w="8511590">
                  <a:extLst>
                    <a:ext uri="{9D8B030D-6E8A-4147-A177-3AD203B41FA5}">
                      <a16:colId xmlns:a16="http://schemas.microsoft.com/office/drawing/2014/main" val="2565861507"/>
                    </a:ext>
                  </a:extLst>
                </a:gridCol>
              </a:tblGrid>
              <a:tr h="432868">
                <a:tc>
                  <a:txBody>
                    <a:bodyPr/>
                    <a:lstStyle/>
                    <a:p>
                      <a:r>
                        <a:rPr lang="en-GB" dirty="0">
                          <a:latin typeface="+mn-lt"/>
                          <a:cs typeface="Arial" panose="020B0604020202020204" pitchFamily="34" charset="0"/>
                        </a:rPr>
                        <a:t>Feature ID</a:t>
                      </a:r>
                    </a:p>
                  </a:txBody>
                  <a:tcPr/>
                </a:tc>
                <a:tc>
                  <a:txBody>
                    <a:bodyPr/>
                    <a:lstStyle/>
                    <a:p>
                      <a:r>
                        <a:rPr lang="en-GB" dirty="0">
                          <a:latin typeface="+mn-lt"/>
                          <a:cs typeface="Arial" panose="020B0604020202020204" pitchFamily="34" charset="0"/>
                        </a:rPr>
                        <a:t>Feature Name</a:t>
                      </a:r>
                    </a:p>
                  </a:txBody>
                  <a:tcPr/>
                </a:tc>
                <a:extLst>
                  <a:ext uri="{0D108BD9-81ED-4DB2-BD59-A6C34878D82A}">
                    <a16:rowId xmlns:a16="http://schemas.microsoft.com/office/drawing/2014/main" val="2886816354"/>
                  </a:ext>
                </a:extLst>
              </a:tr>
              <a:tr h="499709">
                <a:tc>
                  <a:txBody>
                    <a:bodyPr/>
                    <a:lstStyle/>
                    <a:p>
                      <a:r>
                        <a:rPr lang="en-GB" dirty="0">
                          <a:latin typeface="+mn-lt"/>
                          <a:cs typeface="Arial" panose="020B0604020202020204" pitchFamily="34" charset="0"/>
                        </a:rPr>
                        <a:t>F001</a:t>
                      </a:r>
                    </a:p>
                  </a:txBody>
                  <a:tcPr/>
                </a:tc>
                <a:tc>
                  <a:txBody>
                    <a:bodyPr/>
                    <a:lstStyle/>
                    <a:p>
                      <a:r>
                        <a:rPr lang="en-GB" dirty="0">
                          <a:latin typeface="+mn-lt"/>
                          <a:cs typeface="Arial" panose="020B0604020202020204" pitchFamily="34" charset="0"/>
                        </a:rPr>
                        <a:t>Super-admin Access</a:t>
                      </a:r>
                    </a:p>
                  </a:txBody>
                  <a:tcPr/>
                </a:tc>
                <a:extLst>
                  <a:ext uri="{0D108BD9-81ED-4DB2-BD59-A6C34878D82A}">
                    <a16:rowId xmlns:a16="http://schemas.microsoft.com/office/drawing/2014/main" val="4107456934"/>
                  </a:ext>
                </a:extLst>
              </a:tr>
              <a:tr h="499709">
                <a:tc>
                  <a:txBody>
                    <a:bodyPr/>
                    <a:lstStyle/>
                    <a:p>
                      <a:r>
                        <a:rPr lang="en-GB" dirty="0">
                          <a:latin typeface="+mn-lt"/>
                          <a:cs typeface="Arial" panose="020B0604020202020204" pitchFamily="34" charset="0"/>
                        </a:rPr>
                        <a:t>F002</a:t>
                      </a:r>
                    </a:p>
                  </a:txBody>
                  <a:tcPr/>
                </a:tc>
                <a:tc>
                  <a:txBody>
                    <a:bodyPr/>
                    <a:lstStyle/>
                    <a:p>
                      <a:r>
                        <a:rPr lang="en-GB" dirty="0">
                          <a:latin typeface="+mn-lt"/>
                          <a:cs typeface="Arial" panose="020B0604020202020204" pitchFamily="34" charset="0"/>
                        </a:rPr>
                        <a:t>Login Credentials</a:t>
                      </a:r>
                    </a:p>
                  </a:txBody>
                  <a:tcPr/>
                </a:tc>
                <a:extLst>
                  <a:ext uri="{0D108BD9-81ED-4DB2-BD59-A6C34878D82A}">
                    <a16:rowId xmlns:a16="http://schemas.microsoft.com/office/drawing/2014/main" val="536272149"/>
                  </a:ext>
                </a:extLst>
              </a:tr>
              <a:tr h="499709">
                <a:tc>
                  <a:txBody>
                    <a:bodyPr/>
                    <a:lstStyle/>
                    <a:p>
                      <a:r>
                        <a:rPr lang="en-GB" dirty="0">
                          <a:latin typeface="+mn-lt"/>
                          <a:cs typeface="Arial" panose="020B0604020202020204" pitchFamily="34" charset="0"/>
                        </a:rPr>
                        <a:t>F003</a:t>
                      </a:r>
                    </a:p>
                  </a:txBody>
                  <a:tcPr/>
                </a:tc>
                <a:tc>
                  <a:txBody>
                    <a:bodyPr/>
                    <a:lstStyle/>
                    <a:p>
                      <a:r>
                        <a:rPr lang="en-GB" dirty="0">
                          <a:latin typeface="+mn-lt"/>
                          <a:cs typeface="Arial" panose="020B0604020202020204" pitchFamily="34" charset="0"/>
                        </a:rPr>
                        <a:t>Landing Page</a:t>
                      </a:r>
                    </a:p>
                  </a:txBody>
                  <a:tcPr/>
                </a:tc>
                <a:extLst>
                  <a:ext uri="{0D108BD9-81ED-4DB2-BD59-A6C34878D82A}">
                    <a16:rowId xmlns:a16="http://schemas.microsoft.com/office/drawing/2014/main" val="2844838110"/>
                  </a:ext>
                </a:extLst>
              </a:tr>
              <a:tr h="499709">
                <a:tc>
                  <a:txBody>
                    <a:bodyPr/>
                    <a:lstStyle/>
                    <a:p>
                      <a:r>
                        <a:rPr lang="en-GB" dirty="0">
                          <a:latin typeface="+mn-lt"/>
                          <a:cs typeface="Arial" panose="020B0604020202020204" pitchFamily="34" charset="0"/>
                        </a:rPr>
                        <a:t>F004</a:t>
                      </a:r>
                    </a:p>
                  </a:txBody>
                  <a:tcPr/>
                </a:tc>
                <a:tc>
                  <a:txBody>
                    <a:bodyPr/>
                    <a:lstStyle/>
                    <a:p>
                      <a:r>
                        <a:rPr lang="en-GB" dirty="0">
                          <a:latin typeface="+mn-lt"/>
                          <a:cs typeface="Arial" panose="020B0604020202020204" pitchFamily="34" charset="0"/>
                        </a:rPr>
                        <a:t>Settings</a:t>
                      </a:r>
                    </a:p>
                  </a:txBody>
                  <a:tcPr/>
                </a:tc>
                <a:extLst>
                  <a:ext uri="{0D108BD9-81ED-4DB2-BD59-A6C34878D82A}">
                    <a16:rowId xmlns:a16="http://schemas.microsoft.com/office/drawing/2014/main" val="54394874"/>
                  </a:ext>
                </a:extLst>
              </a:tr>
              <a:tr h="499709">
                <a:tc>
                  <a:txBody>
                    <a:bodyPr/>
                    <a:lstStyle/>
                    <a:p>
                      <a:r>
                        <a:rPr lang="en-GB" dirty="0">
                          <a:latin typeface="+mn-lt"/>
                          <a:cs typeface="Arial" panose="020B0604020202020204" pitchFamily="34" charset="0"/>
                        </a:rPr>
                        <a:t>F005</a:t>
                      </a:r>
                    </a:p>
                  </a:txBody>
                  <a:tcPr/>
                </a:tc>
                <a:tc>
                  <a:txBody>
                    <a:bodyPr/>
                    <a:lstStyle/>
                    <a:p>
                      <a:r>
                        <a:rPr lang="en-GB" dirty="0">
                          <a:latin typeface="+mn-lt"/>
                          <a:cs typeface="Arial" panose="020B0604020202020204" pitchFamily="34" charset="0"/>
                        </a:rPr>
                        <a:t>Notifications</a:t>
                      </a:r>
                    </a:p>
                  </a:txBody>
                  <a:tcPr/>
                </a:tc>
                <a:extLst>
                  <a:ext uri="{0D108BD9-81ED-4DB2-BD59-A6C34878D82A}">
                    <a16:rowId xmlns:a16="http://schemas.microsoft.com/office/drawing/2014/main" val="608852104"/>
                  </a:ext>
                </a:extLst>
              </a:tr>
              <a:tr h="499709">
                <a:tc>
                  <a:txBody>
                    <a:bodyPr/>
                    <a:lstStyle/>
                    <a:p>
                      <a:r>
                        <a:rPr lang="en-GB" dirty="0">
                          <a:latin typeface="+mn-lt"/>
                          <a:cs typeface="Arial" panose="020B0604020202020204" pitchFamily="34" charset="0"/>
                        </a:rPr>
                        <a:t>F006</a:t>
                      </a:r>
                    </a:p>
                  </a:txBody>
                  <a:tcPr/>
                </a:tc>
                <a:tc>
                  <a:txBody>
                    <a:bodyPr/>
                    <a:lstStyle/>
                    <a:p>
                      <a:r>
                        <a:rPr lang="en-GB" dirty="0">
                          <a:latin typeface="+mn-lt"/>
                          <a:cs typeface="Arial" panose="020B0604020202020204" pitchFamily="34" charset="0"/>
                        </a:rPr>
                        <a:t>Data Retrieval Using API</a:t>
                      </a:r>
                    </a:p>
                  </a:txBody>
                  <a:tcPr/>
                </a:tc>
                <a:extLst>
                  <a:ext uri="{0D108BD9-81ED-4DB2-BD59-A6C34878D82A}">
                    <a16:rowId xmlns:a16="http://schemas.microsoft.com/office/drawing/2014/main" val="951142528"/>
                  </a:ext>
                </a:extLst>
              </a:tr>
              <a:tr h="499709">
                <a:tc>
                  <a:txBody>
                    <a:bodyPr/>
                    <a:lstStyle/>
                    <a:p>
                      <a:r>
                        <a:rPr lang="en-GB" dirty="0">
                          <a:latin typeface="+mn-lt"/>
                          <a:cs typeface="Arial" panose="020B0604020202020204" pitchFamily="34" charset="0"/>
                        </a:rPr>
                        <a:t>F007</a:t>
                      </a:r>
                    </a:p>
                  </a:txBody>
                  <a:tcPr/>
                </a:tc>
                <a:tc>
                  <a:txBody>
                    <a:bodyPr/>
                    <a:lstStyle/>
                    <a:p>
                      <a:r>
                        <a:rPr lang="en-GB" dirty="0">
                          <a:latin typeface="+mn-lt"/>
                          <a:cs typeface="Arial" panose="020B0604020202020204" pitchFamily="34" charset="0"/>
                        </a:rPr>
                        <a:t>Data Integration</a:t>
                      </a:r>
                    </a:p>
                  </a:txBody>
                  <a:tcPr/>
                </a:tc>
                <a:extLst>
                  <a:ext uri="{0D108BD9-81ED-4DB2-BD59-A6C34878D82A}">
                    <a16:rowId xmlns:a16="http://schemas.microsoft.com/office/drawing/2014/main" val="3705968848"/>
                  </a:ext>
                </a:extLst>
              </a:tr>
              <a:tr h="499709">
                <a:tc>
                  <a:txBody>
                    <a:bodyPr/>
                    <a:lstStyle/>
                    <a:p>
                      <a:r>
                        <a:rPr lang="en-GB" dirty="0">
                          <a:latin typeface="+mn-lt"/>
                          <a:cs typeface="Arial" panose="020B0604020202020204" pitchFamily="34" charset="0"/>
                        </a:rPr>
                        <a:t>F008</a:t>
                      </a:r>
                    </a:p>
                  </a:txBody>
                  <a:tcPr/>
                </a:tc>
                <a:tc>
                  <a:txBody>
                    <a:bodyPr/>
                    <a:lstStyle/>
                    <a:p>
                      <a:r>
                        <a:rPr lang="en-GB" dirty="0">
                          <a:latin typeface="+mn-lt"/>
                          <a:cs typeface="Arial" panose="020B0604020202020204" pitchFamily="34" charset="0"/>
                        </a:rPr>
                        <a:t>Data Analysis</a:t>
                      </a:r>
                    </a:p>
                  </a:txBody>
                  <a:tcPr/>
                </a:tc>
                <a:extLst>
                  <a:ext uri="{0D108BD9-81ED-4DB2-BD59-A6C34878D82A}">
                    <a16:rowId xmlns:a16="http://schemas.microsoft.com/office/drawing/2014/main" val="10008"/>
                  </a:ext>
                </a:extLst>
              </a:tr>
            </a:tbl>
          </a:graphicData>
        </a:graphic>
      </p:graphicFrame>
      <p:sp>
        <p:nvSpPr>
          <p:cNvPr id="2" name="TextBox 1">
            <a:extLst>
              <a:ext uri="{FF2B5EF4-FFF2-40B4-BE49-F238E27FC236}">
                <a16:creationId xmlns:a16="http://schemas.microsoft.com/office/drawing/2014/main" id="{99914DB4-8B01-A048-B8AF-4D836490A2F4}"/>
              </a:ext>
            </a:extLst>
          </p:cNvPr>
          <p:cNvSpPr txBox="1"/>
          <p:nvPr/>
        </p:nvSpPr>
        <p:spPr>
          <a:xfrm>
            <a:off x="697677" y="1385486"/>
            <a:ext cx="5497619" cy="584775"/>
          </a:xfrm>
          <a:prstGeom prst="rect">
            <a:avLst/>
          </a:prstGeom>
          <a:noFill/>
        </p:spPr>
        <p:txBody>
          <a:bodyPr wrap="square" rtlCol="0">
            <a:spAutoFit/>
          </a:bodyPr>
          <a:lstStyle/>
          <a:p>
            <a:r>
              <a:rPr lang="en-US" sz="3200" b="1" dirty="0">
                <a:solidFill>
                  <a:schemeClr val="bg1"/>
                </a:solidFill>
              </a:rPr>
              <a:t>FEATURES LIST</a:t>
            </a:r>
          </a:p>
        </p:txBody>
      </p:sp>
    </p:spTree>
    <p:extLst>
      <p:ext uri="{BB962C8B-B14F-4D97-AF65-F5344CB8AC3E}">
        <p14:creationId xmlns:p14="http://schemas.microsoft.com/office/powerpoint/2010/main" val="304011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
            <a:extLst>
              <a:ext uri="{FF2B5EF4-FFF2-40B4-BE49-F238E27FC236}">
                <a16:creationId xmlns:a16="http://schemas.microsoft.com/office/drawing/2014/main" id="{C685026B-3B76-4F13-9EF3-3F2296AD919C}"/>
              </a:ext>
            </a:extLst>
          </p:cNvPr>
          <p:cNvGraphicFramePr>
            <a:graphicFrameLocks noGrp="1"/>
          </p:cNvGraphicFramePr>
          <p:nvPr>
            <p:extLst>
              <p:ext uri="{D42A27DB-BD31-4B8C-83A1-F6EECF244321}">
                <p14:modId xmlns:p14="http://schemas.microsoft.com/office/powerpoint/2010/main" val="3471845637"/>
              </p:ext>
            </p:extLst>
          </p:nvPr>
        </p:nvGraphicFramePr>
        <p:xfrm>
          <a:off x="699912" y="2144889"/>
          <a:ext cx="11178052" cy="4218965"/>
        </p:xfrm>
        <a:graphic>
          <a:graphicData uri="http://schemas.openxmlformats.org/drawingml/2006/table">
            <a:tbl>
              <a:tblPr firstRow="1" bandRow="1">
                <a:tableStyleId>{5C22544A-7EE6-4342-B048-85BDC9FD1C3A}</a:tableStyleId>
              </a:tblPr>
              <a:tblGrid>
                <a:gridCol w="2638236">
                  <a:extLst>
                    <a:ext uri="{9D8B030D-6E8A-4147-A177-3AD203B41FA5}">
                      <a16:colId xmlns:a16="http://schemas.microsoft.com/office/drawing/2014/main" val="2828921001"/>
                    </a:ext>
                  </a:extLst>
                </a:gridCol>
                <a:gridCol w="8539816">
                  <a:extLst>
                    <a:ext uri="{9D8B030D-6E8A-4147-A177-3AD203B41FA5}">
                      <a16:colId xmlns:a16="http://schemas.microsoft.com/office/drawing/2014/main" val="2565861507"/>
                    </a:ext>
                  </a:extLst>
                </a:gridCol>
              </a:tblGrid>
              <a:tr h="412197">
                <a:tc>
                  <a:txBody>
                    <a:bodyPr/>
                    <a:lstStyle/>
                    <a:p>
                      <a:r>
                        <a:rPr lang="en-GB" dirty="0">
                          <a:latin typeface="+mn-lt"/>
                          <a:cs typeface="Arial" panose="020B0604020202020204" pitchFamily="34" charset="0"/>
                        </a:rPr>
                        <a:t>Feature ID</a:t>
                      </a:r>
                    </a:p>
                  </a:txBody>
                  <a:tcPr/>
                </a:tc>
                <a:tc>
                  <a:txBody>
                    <a:bodyPr/>
                    <a:lstStyle/>
                    <a:p>
                      <a:r>
                        <a:rPr lang="en-GB" dirty="0">
                          <a:latin typeface="+mn-lt"/>
                          <a:cs typeface="Arial" panose="020B0604020202020204" pitchFamily="34" charset="0"/>
                        </a:rPr>
                        <a:t>Feature Name</a:t>
                      </a:r>
                    </a:p>
                  </a:txBody>
                  <a:tcPr/>
                </a:tc>
                <a:extLst>
                  <a:ext uri="{0D108BD9-81ED-4DB2-BD59-A6C34878D82A}">
                    <a16:rowId xmlns:a16="http://schemas.microsoft.com/office/drawing/2014/main" val="2886816354"/>
                  </a:ext>
                </a:extLst>
              </a:tr>
              <a:tr h="475846">
                <a:tc>
                  <a:txBody>
                    <a:bodyPr/>
                    <a:lstStyle/>
                    <a:p>
                      <a:r>
                        <a:rPr lang="en-GB" dirty="0">
                          <a:latin typeface="+mn-lt"/>
                          <a:cs typeface="Arial" panose="020B0604020202020204" pitchFamily="34" charset="0"/>
                        </a:rPr>
                        <a:t>F009</a:t>
                      </a:r>
                    </a:p>
                  </a:txBody>
                  <a:tcPr/>
                </a:tc>
                <a:tc>
                  <a:txBody>
                    <a:bodyPr/>
                    <a:lstStyle/>
                    <a:p>
                      <a:r>
                        <a:rPr lang="en-GB" dirty="0">
                          <a:latin typeface="+mn-lt"/>
                          <a:cs typeface="Arial" panose="020B0604020202020204" pitchFamily="34" charset="0"/>
                        </a:rPr>
                        <a:t>Data Filtering</a:t>
                      </a:r>
                    </a:p>
                  </a:txBody>
                  <a:tcPr/>
                </a:tc>
                <a:extLst>
                  <a:ext uri="{0D108BD9-81ED-4DB2-BD59-A6C34878D82A}">
                    <a16:rowId xmlns:a16="http://schemas.microsoft.com/office/drawing/2014/main" val="4107456934"/>
                  </a:ext>
                </a:extLst>
              </a:tr>
              <a:tr h="475846">
                <a:tc>
                  <a:txBody>
                    <a:bodyPr/>
                    <a:lstStyle/>
                    <a:p>
                      <a:r>
                        <a:rPr lang="en-GB" dirty="0">
                          <a:latin typeface="+mn-lt"/>
                          <a:cs typeface="Arial" panose="020B0604020202020204" pitchFamily="34" charset="0"/>
                        </a:rPr>
                        <a:t>F010</a:t>
                      </a:r>
                    </a:p>
                  </a:txBody>
                  <a:tcPr/>
                </a:tc>
                <a:tc>
                  <a:txBody>
                    <a:bodyPr/>
                    <a:lstStyle/>
                    <a:p>
                      <a:r>
                        <a:rPr lang="en-GB" dirty="0">
                          <a:latin typeface="+mn-lt"/>
                          <a:cs typeface="Arial" panose="020B0604020202020204" pitchFamily="34" charset="0"/>
                        </a:rPr>
                        <a:t>Data Storage</a:t>
                      </a:r>
                    </a:p>
                  </a:txBody>
                  <a:tcPr/>
                </a:tc>
                <a:extLst>
                  <a:ext uri="{0D108BD9-81ED-4DB2-BD59-A6C34878D82A}">
                    <a16:rowId xmlns:a16="http://schemas.microsoft.com/office/drawing/2014/main" val="536272149"/>
                  </a:ext>
                </a:extLst>
              </a:tr>
              <a:tr h="475846">
                <a:tc>
                  <a:txBody>
                    <a:bodyPr/>
                    <a:lstStyle/>
                    <a:p>
                      <a:r>
                        <a:rPr lang="en-GB" dirty="0">
                          <a:latin typeface="+mn-lt"/>
                          <a:cs typeface="Arial" panose="020B0604020202020204" pitchFamily="34" charset="0"/>
                        </a:rPr>
                        <a:t>F011</a:t>
                      </a:r>
                    </a:p>
                  </a:txBody>
                  <a:tcPr/>
                </a:tc>
                <a:tc>
                  <a:txBody>
                    <a:bodyPr/>
                    <a:lstStyle/>
                    <a:p>
                      <a:r>
                        <a:rPr lang="en-GB" dirty="0">
                          <a:latin typeface="+mn-lt"/>
                          <a:cs typeface="Arial" panose="020B0604020202020204" pitchFamily="34" charset="0"/>
                        </a:rPr>
                        <a:t>Reports</a:t>
                      </a:r>
                    </a:p>
                  </a:txBody>
                  <a:tcPr/>
                </a:tc>
                <a:extLst>
                  <a:ext uri="{0D108BD9-81ED-4DB2-BD59-A6C34878D82A}">
                    <a16:rowId xmlns:a16="http://schemas.microsoft.com/office/drawing/2014/main" val="2844838110"/>
                  </a:ext>
                </a:extLst>
              </a:tr>
              <a:tr h="475846">
                <a:tc>
                  <a:txBody>
                    <a:bodyPr/>
                    <a:lstStyle/>
                    <a:p>
                      <a:r>
                        <a:rPr lang="en-GB" dirty="0">
                          <a:latin typeface="+mn-lt"/>
                          <a:cs typeface="Arial" panose="020B0604020202020204" pitchFamily="34" charset="0"/>
                        </a:rPr>
                        <a:t>F012</a:t>
                      </a:r>
                    </a:p>
                  </a:txBody>
                  <a:tcPr/>
                </a:tc>
                <a:tc>
                  <a:txBody>
                    <a:bodyPr/>
                    <a:lstStyle/>
                    <a:p>
                      <a:r>
                        <a:rPr lang="en-GB" dirty="0">
                          <a:latin typeface="+mn-lt"/>
                          <a:cs typeface="Arial" panose="020B0604020202020204" pitchFamily="34" charset="0"/>
                        </a:rPr>
                        <a:t>Data Security</a:t>
                      </a:r>
                    </a:p>
                  </a:txBody>
                  <a:tcPr/>
                </a:tc>
                <a:extLst>
                  <a:ext uri="{0D108BD9-81ED-4DB2-BD59-A6C34878D82A}">
                    <a16:rowId xmlns:a16="http://schemas.microsoft.com/office/drawing/2014/main" val="54394874"/>
                  </a:ext>
                </a:extLst>
              </a:tr>
              <a:tr h="475846">
                <a:tc>
                  <a:txBody>
                    <a:bodyPr/>
                    <a:lstStyle/>
                    <a:p>
                      <a:r>
                        <a:rPr lang="en-GB" dirty="0">
                          <a:latin typeface="+mn-lt"/>
                          <a:cs typeface="Arial" panose="020B0604020202020204" pitchFamily="34" charset="0"/>
                        </a:rPr>
                        <a:t>F013</a:t>
                      </a:r>
                    </a:p>
                  </a:txBody>
                  <a:tcPr/>
                </a:tc>
                <a:tc>
                  <a:txBody>
                    <a:bodyPr/>
                    <a:lstStyle/>
                    <a:p>
                      <a:r>
                        <a:rPr lang="en-GB" dirty="0">
                          <a:latin typeface="+mn-lt"/>
                          <a:cs typeface="Arial" panose="020B0604020202020204" pitchFamily="34" charset="0"/>
                        </a:rPr>
                        <a:t>Data Compliance</a:t>
                      </a:r>
                    </a:p>
                  </a:txBody>
                  <a:tcPr/>
                </a:tc>
                <a:extLst>
                  <a:ext uri="{0D108BD9-81ED-4DB2-BD59-A6C34878D82A}">
                    <a16:rowId xmlns:a16="http://schemas.microsoft.com/office/drawing/2014/main" val="608852104"/>
                  </a:ext>
                </a:extLst>
              </a:tr>
              <a:tr h="475846">
                <a:tc>
                  <a:txBody>
                    <a:bodyPr/>
                    <a:lstStyle/>
                    <a:p>
                      <a:endParaRPr lang="en-GB" dirty="0">
                        <a:latin typeface="+mn-lt"/>
                        <a:cs typeface="Arial" panose="020B0604020202020204" pitchFamily="34" charset="0"/>
                      </a:endParaRPr>
                    </a:p>
                  </a:txBody>
                  <a:tcPr/>
                </a:tc>
                <a:tc>
                  <a:txBody>
                    <a:bodyPr/>
                    <a:lstStyle/>
                    <a:p>
                      <a:endParaRPr lang="en-GB" dirty="0">
                        <a:latin typeface="+mn-lt"/>
                        <a:cs typeface="Arial" panose="020B0604020202020204" pitchFamily="34" charset="0"/>
                      </a:endParaRPr>
                    </a:p>
                  </a:txBody>
                  <a:tcPr/>
                </a:tc>
                <a:extLst>
                  <a:ext uri="{0D108BD9-81ED-4DB2-BD59-A6C34878D82A}">
                    <a16:rowId xmlns:a16="http://schemas.microsoft.com/office/drawing/2014/main" val="951142528"/>
                  </a:ext>
                </a:extLst>
              </a:tr>
              <a:tr h="475846">
                <a:tc>
                  <a:txBody>
                    <a:bodyPr/>
                    <a:lstStyle/>
                    <a:p>
                      <a:endParaRPr lang="en-GB" dirty="0">
                        <a:latin typeface="+mn-lt"/>
                        <a:cs typeface="Arial" panose="020B0604020202020204" pitchFamily="34" charset="0"/>
                      </a:endParaRPr>
                    </a:p>
                  </a:txBody>
                  <a:tcPr/>
                </a:tc>
                <a:tc>
                  <a:txBody>
                    <a:bodyPr/>
                    <a:lstStyle/>
                    <a:p>
                      <a:endParaRPr lang="en-GB" dirty="0">
                        <a:latin typeface="+mn-lt"/>
                        <a:cs typeface="Arial" panose="020B0604020202020204" pitchFamily="34" charset="0"/>
                      </a:endParaRPr>
                    </a:p>
                  </a:txBody>
                  <a:tcPr/>
                </a:tc>
                <a:extLst>
                  <a:ext uri="{0D108BD9-81ED-4DB2-BD59-A6C34878D82A}">
                    <a16:rowId xmlns:a16="http://schemas.microsoft.com/office/drawing/2014/main" val="3705968848"/>
                  </a:ext>
                </a:extLst>
              </a:tr>
              <a:tr h="475846">
                <a:tc>
                  <a:txBody>
                    <a:bodyPr/>
                    <a:lstStyle/>
                    <a:p>
                      <a:endParaRPr lang="en-GB" dirty="0">
                        <a:latin typeface="+mn-lt"/>
                        <a:cs typeface="Arial" panose="020B0604020202020204" pitchFamily="34" charset="0"/>
                      </a:endParaRPr>
                    </a:p>
                  </a:txBody>
                  <a:tcPr/>
                </a:tc>
                <a:tc>
                  <a:txBody>
                    <a:bodyPr/>
                    <a:lstStyle/>
                    <a:p>
                      <a:endParaRPr lang="en-GB" dirty="0">
                        <a:latin typeface="+mn-lt"/>
                        <a:cs typeface="Arial" panose="020B0604020202020204" pitchFamily="34" charset="0"/>
                      </a:endParaRPr>
                    </a:p>
                  </a:txBody>
                  <a:tcPr/>
                </a:tc>
                <a:extLst>
                  <a:ext uri="{0D108BD9-81ED-4DB2-BD59-A6C34878D82A}">
                    <a16:rowId xmlns:a16="http://schemas.microsoft.com/office/drawing/2014/main" val="10008"/>
                  </a:ext>
                </a:extLst>
              </a:tr>
            </a:tbl>
          </a:graphicData>
        </a:graphic>
      </p:graphicFrame>
      <p:sp>
        <p:nvSpPr>
          <p:cNvPr id="2" name="TextBox 1">
            <a:extLst>
              <a:ext uri="{FF2B5EF4-FFF2-40B4-BE49-F238E27FC236}">
                <a16:creationId xmlns:a16="http://schemas.microsoft.com/office/drawing/2014/main" id="{99914DB4-8B01-A048-B8AF-4D836490A2F4}"/>
              </a:ext>
            </a:extLst>
          </p:cNvPr>
          <p:cNvSpPr txBox="1"/>
          <p:nvPr/>
        </p:nvSpPr>
        <p:spPr>
          <a:xfrm>
            <a:off x="697677" y="1385486"/>
            <a:ext cx="5497619" cy="584775"/>
          </a:xfrm>
          <a:prstGeom prst="rect">
            <a:avLst/>
          </a:prstGeom>
          <a:noFill/>
        </p:spPr>
        <p:txBody>
          <a:bodyPr wrap="square" rtlCol="0">
            <a:spAutoFit/>
          </a:bodyPr>
          <a:lstStyle/>
          <a:p>
            <a:r>
              <a:rPr lang="en-US" sz="3200" b="1" dirty="0">
                <a:solidFill>
                  <a:schemeClr val="bg1"/>
                </a:solidFill>
              </a:rPr>
              <a:t>FEATURES LIST</a:t>
            </a:r>
          </a:p>
        </p:txBody>
      </p:sp>
    </p:spTree>
    <p:extLst>
      <p:ext uri="{BB962C8B-B14F-4D97-AF65-F5344CB8AC3E}">
        <p14:creationId xmlns:p14="http://schemas.microsoft.com/office/powerpoint/2010/main" val="4764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E7C67C-F7D4-4ABE-BB0C-D2A270AB9446}"/>
              </a:ext>
            </a:extLst>
          </p:cNvPr>
          <p:cNvPicPr>
            <a:picLocks noChangeAspect="1"/>
          </p:cNvPicPr>
          <p:nvPr/>
        </p:nvPicPr>
        <p:blipFill>
          <a:blip r:embed="rId2"/>
          <a:stretch>
            <a:fillRect/>
          </a:stretch>
        </p:blipFill>
        <p:spPr>
          <a:xfrm>
            <a:off x="8562746" y="297315"/>
            <a:ext cx="3335822" cy="820284"/>
          </a:xfrm>
          <a:prstGeom prst="rect">
            <a:avLst/>
          </a:prstGeom>
        </p:spPr>
      </p:pic>
      <p:sp>
        <p:nvSpPr>
          <p:cNvPr id="7" name="TextBox 6">
            <a:extLst>
              <a:ext uri="{FF2B5EF4-FFF2-40B4-BE49-F238E27FC236}">
                <a16:creationId xmlns:a16="http://schemas.microsoft.com/office/drawing/2014/main" id="{E1742E20-057F-43C8-90D7-FF23E53C35B7}"/>
              </a:ext>
            </a:extLst>
          </p:cNvPr>
          <p:cNvSpPr txBox="1"/>
          <p:nvPr/>
        </p:nvSpPr>
        <p:spPr>
          <a:xfrm>
            <a:off x="818794" y="684635"/>
            <a:ext cx="7103165" cy="646331"/>
          </a:xfrm>
          <a:prstGeom prst="rect">
            <a:avLst/>
          </a:prstGeom>
          <a:noFill/>
        </p:spPr>
        <p:txBody>
          <a:bodyPr wrap="square" rtlCol="0">
            <a:spAutoFit/>
          </a:bodyPr>
          <a:lstStyle/>
          <a:p>
            <a:r>
              <a:rPr lang="en-GB" sz="3600" b="1" dirty="0">
                <a:solidFill>
                  <a:schemeClr val="bg1"/>
                </a:solidFill>
              </a:rPr>
              <a:t>FEATURE MAP</a:t>
            </a:r>
          </a:p>
        </p:txBody>
      </p:sp>
      <p:grpSp>
        <p:nvGrpSpPr>
          <p:cNvPr id="4" name="Group 3"/>
          <p:cNvGrpSpPr/>
          <p:nvPr/>
        </p:nvGrpSpPr>
        <p:grpSpPr>
          <a:xfrm>
            <a:off x="0" y="317"/>
            <a:ext cx="12188952" cy="6857366"/>
            <a:chOff x="0" y="0"/>
            <a:chExt cx="12188952" cy="6858000"/>
          </a:xfrm>
        </p:grpSpPr>
        <p:pic>
          <p:nvPicPr>
            <p:cNvPr id="5" name="Picture 4"/>
            <p:cNvPicPr/>
            <p:nvPr/>
          </p:nvPicPr>
          <p:blipFill>
            <a:blip r:embed="rId3"/>
            <a:stretch>
              <a:fillRect/>
            </a:stretch>
          </p:blipFill>
          <p:spPr>
            <a:xfrm>
              <a:off x="0" y="0"/>
              <a:ext cx="12188952" cy="6858000"/>
            </a:xfrm>
            <a:prstGeom prst="rect">
              <a:avLst/>
            </a:prstGeom>
          </p:spPr>
        </p:pic>
        <p:sp>
          <p:nvSpPr>
            <p:cNvPr id="6" name="Shape 8"/>
            <p:cNvSpPr/>
            <p:nvPr/>
          </p:nvSpPr>
          <p:spPr>
            <a:xfrm>
              <a:off x="0" y="2571750"/>
              <a:ext cx="104775" cy="628650"/>
            </a:xfrm>
            <a:custGeom>
              <a:avLst/>
              <a:gdLst/>
              <a:ahLst/>
              <a:cxnLst/>
              <a:rect l="0" t="0" r="0" b="0"/>
              <a:pathLst>
                <a:path w="104775" h="628650">
                  <a:moveTo>
                    <a:pt x="0" y="0"/>
                  </a:moveTo>
                  <a:cubicBezTo>
                    <a:pt x="28575" y="124841"/>
                    <a:pt x="52388" y="249555"/>
                    <a:pt x="80963" y="369824"/>
                  </a:cubicBezTo>
                  <a:cubicBezTo>
                    <a:pt x="90488" y="457581"/>
                    <a:pt x="95250" y="540766"/>
                    <a:pt x="104775" y="628650"/>
                  </a:cubicBezTo>
                  <a:cubicBezTo>
                    <a:pt x="100013" y="610108"/>
                    <a:pt x="95250" y="591693"/>
                    <a:pt x="95250" y="573151"/>
                  </a:cubicBezTo>
                  <a:cubicBezTo>
                    <a:pt x="61913" y="434467"/>
                    <a:pt x="28575" y="295783"/>
                    <a:pt x="0" y="161798"/>
                  </a:cubicBezTo>
                  <a:cubicBezTo>
                    <a:pt x="0" y="161798"/>
                    <a:pt x="0" y="161798"/>
                    <a:pt x="0" y="0"/>
                  </a:cubicBezTo>
                  <a:close/>
                </a:path>
              </a:pathLst>
            </a:custGeom>
            <a:ln w="0" cap="flat">
              <a:miter lim="127000"/>
            </a:ln>
          </p:spPr>
          <p:style>
            <a:lnRef idx="0">
              <a:srgbClr val="000000">
                <a:alpha val="0"/>
              </a:srgbClr>
            </a:lnRef>
            <a:fillRef idx="1">
              <a:srgbClr val="766F54">
                <a:alpha val="20000"/>
              </a:srgbClr>
            </a:fillRef>
            <a:effectRef idx="0">
              <a:scrgbClr r="0" g="0" b="0"/>
            </a:effectRef>
            <a:fontRef idx="none"/>
          </p:style>
          <p:txBody>
            <a:bodyPr/>
            <a:lstStyle/>
            <a:p>
              <a:endParaRPr lang="en-GB" dirty="0"/>
            </a:p>
          </p:txBody>
        </p:sp>
        <p:sp>
          <p:nvSpPr>
            <p:cNvPr id="8" name="Shape 9"/>
            <p:cNvSpPr/>
            <p:nvPr/>
          </p:nvSpPr>
          <p:spPr>
            <a:xfrm>
              <a:off x="133350" y="3152775"/>
              <a:ext cx="638175" cy="2324100"/>
            </a:xfrm>
            <a:custGeom>
              <a:avLst/>
              <a:gdLst/>
              <a:ahLst/>
              <a:cxnLst/>
              <a:rect l="0" t="0" r="0" b="0"/>
              <a:pathLst>
                <a:path w="638175" h="2324100">
                  <a:moveTo>
                    <a:pt x="0" y="0"/>
                  </a:moveTo>
                  <a:cubicBezTo>
                    <a:pt x="123076" y="539496"/>
                    <a:pt x="264389" y="1074420"/>
                    <a:pt x="433045" y="1600073"/>
                  </a:cubicBezTo>
                  <a:cubicBezTo>
                    <a:pt x="496862" y="1803019"/>
                    <a:pt x="565239" y="2005965"/>
                    <a:pt x="638175" y="2204212"/>
                  </a:cubicBezTo>
                  <a:cubicBezTo>
                    <a:pt x="633616" y="2245741"/>
                    <a:pt x="633616" y="2282571"/>
                    <a:pt x="633616" y="2324100"/>
                  </a:cubicBezTo>
                  <a:cubicBezTo>
                    <a:pt x="547002" y="2088896"/>
                    <a:pt x="469519" y="1853692"/>
                    <a:pt x="392024" y="1613916"/>
                  </a:cubicBezTo>
                  <a:cubicBezTo>
                    <a:pt x="255270" y="1175893"/>
                    <a:pt x="136754" y="728599"/>
                    <a:pt x="27356" y="281305"/>
                  </a:cubicBezTo>
                  <a:cubicBezTo>
                    <a:pt x="18237" y="189103"/>
                    <a:pt x="9119" y="92202"/>
                    <a:pt x="0" y="0"/>
                  </a:cubicBezTo>
                  <a:close/>
                </a:path>
              </a:pathLst>
            </a:custGeom>
            <a:ln w="0" cap="flat">
              <a:miter lim="127000"/>
            </a:ln>
          </p:spPr>
          <p:style>
            <a:lnRef idx="0">
              <a:srgbClr val="000000">
                <a:alpha val="0"/>
              </a:srgbClr>
            </a:lnRef>
            <a:fillRef idx="1">
              <a:srgbClr val="766F54">
                <a:alpha val="20000"/>
              </a:srgbClr>
            </a:fillRef>
            <a:effectRef idx="0">
              <a:scrgbClr r="0" g="0" b="0"/>
            </a:effectRef>
            <a:fontRef idx="none"/>
          </p:style>
          <p:txBody>
            <a:bodyPr/>
            <a:lstStyle/>
            <a:p>
              <a:endParaRPr lang="en-GB" dirty="0"/>
            </a:p>
          </p:txBody>
        </p:sp>
        <p:sp>
          <p:nvSpPr>
            <p:cNvPr id="9" name="Shape 10"/>
            <p:cNvSpPr/>
            <p:nvPr/>
          </p:nvSpPr>
          <p:spPr>
            <a:xfrm>
              <a:off x="809625" y="5448300"/>
              <a:ext cx="604999" cy="1409699"/>
            </a:xfrm>
            <a:custGeom>
              <a:avLst/>
              <a:gdLst/>
              <a:ahLst/>
              <a:cxnLst/>
              <a:rect l="0" t="0" r="0" b="0"/>
              <a:pathLst>
                <a:path w="604999" h="1409699">
                  <a:moveTo>
                    <a:pt x="0" y="0"/>
                  </a:moveTo>
                  <a:cubicBezTo>
                    <a:pt x="9233" y="36830"/>
                    <a:pt x="23089" y="69088"/>
                    <a:pt x="36944" y="101346"/>
                  </a:cubicBezTo>
                  <a:cubicBezTo>
                    <a:pt x="133921" y="364020"/>
                    <a:pt x="240144" y="622059"/>
                    <a:pt x="355600" y="875500"/>
                  </a:cubicBezTo>
                  <a:cubicBezTo>
                    <a:pt x="394856" y="967658"/>
                    <a:pt x="436416" y="1058663"/>
                    <a:pt x="479133" y="1149091"/>
                  </a:cubicBezTo>
                  <a:lnTo>
                    <a:pt x="604999" y="1409699"/>
                  </a:lnTo>
                  <a:lnTo>
                    <a:pt x="563339" y="1409699"/>
                  </a:lnTo>
                  <a:lnTo>
                    <a:pt x="437585" y="1156576"/>
                  </a:lnTo>
                  <a:cubicBezTo>
                    <a:pt x="394859" y="1069026"/>
                    <a:pt x="353289" y="981475"/>
                    <a:pt x="314033" y="893928"/>
                  </a:cubicBezTo>
                  <a:cubicBezTo>
                    <a:pt x="203200" y="645096"/>
                    <a:pt x="96977" y="391668"/>
                    <a:pt x="0" y="133604"/>
                  </a:cubicBezTo>
                  <a:cubicBezTo>
                    <a:pt x="0" y="87503"/>
                    <a:pt x="0" y="46101"/>
                    <a:pt x="0" y="0"/>
                  </a:cubicBezTo>
                  <a:close/>
                </a:path>
              </a:pathLst>
            </a:custGeom>
            <a:ln w="0" cap="flat">
              <a:miter lim="127000"/>
            </a:ln>
          </p:spPr>
          <p:style>
            <a:lnRef idx="0">
              <a:srgbClr val="000000">
                <a:alpha val="0"/>
              </a:srgbClr>
            </a:lnRef>
            <a:fillRef idx="1">
              <a:srgbClr val="766F54">
                <a:alpha val="20000"/>
              </a:srgbClr>
            </a:fillRef>
            <a:effectRef idx="0">
              <a:scrgbClr r="0" g="0" b="0"/>
            </a:effectRef>
            <a:fontRef idx="none"/>
          </p:style>
          <p:txBody>
            <a:bodyPr/>
            <a:lstStyle/>
            <a:p>
              <a:endParaRPr lang="en-GB" dirty="0"/>
            </a:p>
          </p:txBody>
        </p:sp>
        <p:sp>
          <p:nvSpPr>
            <p:cNvPr id="10" name="Shape 11"/>
            <p:cNvSpPr/>
            <p:nvPr/>
          </p:nvSpPr>
          <p:spPr>
            <a:xfrm>
              <a:off x="962025" y="6505575"/>
              <a:ext cx="166802" cy="352423"/>
            </a:xfrm>
            <a:custGeom>
              <a:avLst/>
              <a:gdLst/>
              <a:ahLst/>
              <a:cxnLst/>
              <a:rect l="0" t="0" r="0" b="0"/>
              <a:pathLst>
                <a:path w="166802" h="352423">
                  <a:moveTo>
                    <a:pt x="0" y="0"/>
                  </a:moveTo>
                  <a:cubicBezTo>
                    <a:pt x="27800" y="61849"/>
                    <a:pt x="55604" y="122555"/>
                    <a:pt x="83987" y="182690"/>
                  </a:cubicBezTo>
                  <a:lnTo>
                    <a:pt x="166802" y="352423"/>
                  </a:lnTo>
                  <a:lnTo>
                    <a:pt x="126019" y="352423"/>
                  </a:lnTo>
                  <a:lnTo>
                    <a:pt x="59661" y="182690"/>
                  </a:lnTo>
                  <a:cubicBezTo>
                    <a:pt x="38230" y="122555"/>
                    <a:pt x="18536" y="61849"/>
                    <a:pt x="0" y="0"/>
                  </a:cubicBezTo>
                  <a:close/>
                </a:path>
              </a:pathLst>
            </a:custGeom>
            <a:ln w="0" cap="flat">
              <a:miter lim="127000"/>
            </a:ln>
          </p:spPr>
          <p:style>
            <a:lnRef idx="0">
              <a:srgbClr val="000000">
                <a:alpha val="0"/>
              </a:srgbClr>
            </a:lnRef>
            <a:fillRef idx="1">
              <a:srgbClr val="766F54">
                <a:alpha val="20000"/>
              </a:srgbClr>
            </a:fillRef>
            <a:effectRef idx="0">
              <a:scrgbClr r="0" g="0" b="0"/>
            </a:effectRef>
            <a:fontRef idx="none"/>
          </p:style>
          <p:txBody>
            <a:bodyPr/>
            <a:lstStyle/>
            <a:p>
              <a:endParaRPr lang="en-GB" dirty="0"/>
            </a:p>
          </p:txBody>
        </p:sp>
        <p:sp>
          <p:nvSpPr>
            <p:cNvPr id="11" name="Shape 12"/>
            <p:cNvSpPr/>
            <p:nvPr/>
          </p:nvSpPr>
          <p:spPr>
            <a:xfrm>
              <a:off x="104775" y="3200400"/>
              <a:ext cx="819150" cy="3333750"/>
            </a:xfrm>
            <a:custGeom>
              <a:avLst/>
              <a:gdLst/>
              <a:ahLst/>
              <a:cxnLst/>
              <a:rect l="0" t="0" r="0" b="0"/>
              <a:pathLst>
                <a:path w="819150" h="3333750">
                  <a:moveTo>
                    <a:pt x="0" y="0"/>
                  </a:moveTo>
                  <a:cubicBezTo>
                    <a:pt x="18407" y="78486"/>
                    <a:pt x="36817" y="156972"/>
                    <a:pt x="55220" y="235458"/>
                  </a:cubicBezTo>
                  <a:cubicBezTo>
                    <a:pt x="92037" y="521716"/>
                    <a:pt x="133452" y="808101"/>
                    <a:pt x="184074" y="1089660"/>
                  </a:cubicBezTo>
                  <a:cubicBezTo>
                    <a:pt x="271513" y="1556004"/>
                    <a:pt x="386563" y="2017776"/>
                    <a:pt x="533832" y="2465680"/>
                  </a:cubicBezTo>
                  <a:cubicBezTo>
                    <a:pt x="598259" y="2659609"/>
                    <a:pt x="667283" y="2853538"/>
                    <a:pt x="745515" y="3047467"/>
                  </a:cubicBezTo>
                  <a:cubicBezTo>
                    <a:pt x="759320" y="3121355"/>
                    <a:pt x="777735" y="3195231"/>
                    <a:pt x="800748" y="3269107"/>
                  </a:cubicBezTo>
                  <a:cubicBezTo>
                    <a:pt x="805345" y="3292196"/>
                    <a:pt x="809943" y="3310662"/>
                    <a:pt x="819150" y="3333750"/>
                  </a:cubicBezTo>
                  <a:cubicBezTo>
                    <a:pt x="791540" y="3269107"/>
                    <a:pt x="763930" y="3209087"/>
                    <a:pt x="736321" y="3144431"/>
                  </a:cubicBezTo>
                  <a:cubicBezTo>
                    <a:pt x="648881" y="2927414"/>
                    <a:pt x="566039" y="2705786"/>
                    <a:pt x="492404" y="2479536"/>
                  </a:cubicBezTo>
                  <a:cubicBezTo>
                    <a:pt x="349745" y="2027047"/>
                    <a:pt x="234696" y="1565275"/>
                    <a:pt x="151867" y="1094359"/>
                  </a:cubicBezTo>
                  <a:cubicBezTo>
                    <a:pt x="87440" y="734187"/>
                    <a:pt x="36817" y="364744"/>
                    <a:pt x="0" y="0"/>
                  </a:cubicBezTo>
                  <a:close/>
                </a:path>
              </a:pathLst>
            </a:custGeom>
            <a:ln w="0" cap="flat">
              <a:miter lim="127000"/>
            </a:ln>
          </p:spPr>
          <p:style>
            <a:lnRef idx="0">
              <a:srgbClr val="000000">
                <a:alpha val="0"/>
              </a:srgbClr>
            </a:lnRef>
            <a:fillRef idx="1">
              <a:srgbClr val="766F54">
                <a:alpha val="20000"/>
              </a:srgbClr>
            </a:fillRef>
            <a:effectRef idx="0">
              <a:scrgbClr r="0" g="0" b="0"/>
            </a:effectRef>
            <a:fontRef idx="none"/>
          </p:style>
          <p:txBody>
            <a:bodyPr/>
            <a:lstStyle/>
            <a:p>
              <a:endParaRPr lang="en-GB" dirty="0"/>
            </a:p>
          </p:txBody>
        </p:sp>
        <p:sp>
          <p:nvSpPr>
            <p:cNvPr id="12" name="Shape 13"/>
            <p:cNvSpPr/>
            <p:nvPr/>
          </p:nvSpPr>
          <p:spPr>
            <a:xfrm>
              <a:off x="19050" y="228600"/>
              <a:ext cx="114300" cy="2924175"/>
            </a:xfrm>
            <a:custGeom>
              <a:avLst/>
              <a:gdLst/>
              <a:ahLst/>
              <a:cxnLst/>
              <a:rect l="0" t="0" r="0" b="0"/>
              <a:pathLst>
                <a:path w="114300" h="2924175">
                  <a:moveTo>
                    <a:pt x="59635" y="0"/>
                  </a:moveTo>
                  <a:cubicBezTo>
                    <a:pt x="59635" y="0"/>
                    <a:pt x="59635" y="0"/>
                    <a:pt x="74544" y="0"/>
                  </a:cubicBezTo>
                  <a:cubicBezTo>
                    <a:pt x="44726" y="414401"/>
                    <a:pt x="29817" y="824357"/>
                    <a:pt x="24848" y="1238758"/>
                  </a:cubicBezTo>
                  <a:cubicBezTo>
                    <a:pt x="24848" y="1713103"/>
                    <a:pt x="44726" y="2182749"/>
                    <a:pt x="84483" y="2652522"/>
                  </a:cubicBezTo>
                  <a:cubicBezTo>
                    <a:pt x="94422" y="2744597"/>
                    <a:pt x="104361" y="2832100"/>
                    <a:pt x="114300" y="2924175"/>
                  </a:cubicBezTo>
                  <a:cubicBezTo>
                    <a:pt x="109334" y="2919603"/>
                    <a:pt x="109334" y="2914904"/>
                    <a:pt x="109334" y="2910332"/>
                  </a:cubicBezTo>
                  <a:cubicBezTo>
                    <a:pt x="94422" y="2841244"/>
                    <a:pt x="74544" y="2776855"/>
                    <a:pt x="59635" y="2712339"/>
                  </a:cubicBezTo>
                  <a:cubicBezTo>
                    <a:pt x="59635" y="2693924"/>
                    <a:pt x="59635" y="2675509"/>
                    <a:pt x="54665" y="2657094"/>
                  </a:cubicBezTo>
                  <a:cubicBezTo>
                    <a:pt x="14909" y="2182749"/>
                    <a:pt x="0" y="1713103"/>
                    <a:pt x="4970" y="1238758"/>
                  </a:cubicBezTo>
                  <a:cubicBezTo>
                    <a:pt x="9939" y="824357"/>
                    <a:pt x="24848" y="409829"/>
                    <a:pt x="59635" y="0"/>
                  </a:cubicBezTo>
                  <a:close/>
                </a:path>
              </a:pathLst>
            </a:custGeom>
            <a:ln w="0" cap="flat">
              <a:miter lim="127000"/>
            </a:ln>
          </p:spPr>
          <p:style>
            <a:lnRef idx="0">
              <a:srgbClr val="000000">
                <a:alpha val="0"/>
              </a:srgbClr>
            </a:lnRef>
            <a:fillRef idx="1">
              <a:srgbClr val="766F54">
                <a:alpha val="20000"/>
              </a:srgbClr>
            </a:fillRef>
            <a:effectRef idx="0">
              <a:scrgbClr r="0" g="0" b="0"/>
            </a:effectRef>
            <a:fontRef idx="none"/>
          </p:style>
          <p:txBody>
            <a:bodyPr/>
            <a:lstStyle/>
            <a:p>
              <a:endParaRPr lang="en-GB" dirty="0"/>
            </a:p>
          </p:txBody>
        </p:sp>
        <p:sp>
          <p:nvSpPr>
            <p:cNvPr id="13" name="Shape 14"/>
            <p:cNvSpPr/>
            <p:nvPr/>
          </p:nvSpPr>
          <p:spPr>
            <a:xfrm>
              <a:off x="76200" y="2943225"/>
              <a:ext cx="76200" cy="495300"/>
            </a:xfrm>
            <a:custGeom>
              <a:avLst/>
              <a:gdLst/>
              <a:ahLst/>
              <a:cxnLst/>
              <a:rect l="0" t="0" r="0" b="0"/>
              <a:pathLst>
                <a:path w="76200" h="495300">
                  <a:moveTo>
                    <a:pt x="0" y="0"/>
                  </a:moveTo>
                  <a:cubicBezTo>
                    <a:pt x="13447" y="64770"/>
                    <a:pt x="31377" y="129667"/>
                    <a:pt x="44823" y="199009"/>
                  </a:cubicBezTo>
                  <a:cubicBezTo>
                    <a:pt x="44823" y="203708"/>
                    <a:pt x="44823" y="208280"/>
                    <a:pt x="49306" y="212979"/>
                  </a:cubicBezTo>
                  <a:cubicBezTo>
                    <a:pt x="58268" y="305562"/>
                    <a:pt x="67234" y="402717"/>
                    <a:pt x="76200" y="495300"/>
                  </a:cubicBezTo>
                  <a:cubicBezTo>
                    <a:pt x="58268" y="416560"/>
                    <a:pt x="40342" y="337947"/>
                    <a:pt x="22412" y="259207"/>
                  </a:cubicBezTo>
                  <a:cubicBezTo>
                    <a:pt x="13447" y="171323"/>
                    <a:pt x="8965" y="88011"/>
                    <a:pt x="0" y="0"/>
                  </a:cubicBezTo>
                  <a:close/>
                </a:path>
              </a:pathLst>
            </a:custGeom>
            <a:ln w="0" cap="flat">
              <a:miter lim="127000"/>
            </a:ln>
          </p:spPr>
          <p:style>
            <a:lnRef idx="0">
              <a:srgbClr val="000000">
                <a:alpha val="0"/>
              </a:srgbClr>
            </a:lnRef>
            <a:fillRef idx="1">
              <a:srgbClr val="766F54">
                <a:alpha val="20000"/>
              </a:srgbClr>
            </a:fillRef>
            <a:effectRef idx="0">
              <a:scrgbClr r="0" g="0" b="0"/>
            </a:effectRef>
            <a:fontRef idx="none"/>
          </p:style>
          <p:txBody>
            <a:bodyPr/>
            <a:lstStyle/>
            <a:p>
              <a:endParaRPr lang="en-GB" dirty="0"/>
            </a:p>
          </p:txBody>
        </p:sp>
        <p:sp>
          <p:nvSpPr>
            <p:cNvPr id="14" name="Shape 15"/>
            <p:cNvSpPr/>
            <p:nvPr/>
          </p:nvSpPr>
          <p:spPr>
            <a:xfrm>
              <a:off x="771525" y="5476875"/>
              <a:ext cx="190500" cy="1028700"/>
            </a:xfrm>
            <a:custGeom>
              <a:avLst/>
              <a:gdLst/>
              <a:ahLst/>
              <a:cxnLst/>
              <a:rect l="0" t="0" r="0" b="0"/>
              <a:pathLst>
                <a:path w="190500" h="1028700">
                  <a:moveTo>
                    <a:pt x="0" y="0"/>
                  </a:moveTo>
                  <a:cubicBezTo>
                    <a:pt x="9296" y="27813"/>
                    <a:pt x="23228" y="55626"/>
                    <a:pt x="32525" y="83439"/>
                  </a:cubicBezTo>
                  <a:cubicBezTo>
                    <a:pt x="32525" y="92710"/>
                    <a:pt x="37173" y="97282"/>
                    <a:pt x="37173" y="101981"/>
                  </a:cubicBezTo>
                  <a:cubicBezTo>
                    <a:pt x="41821" y="208521"/>
                    <a:pt x="51105" y="315100"/>
                    <a:pt x="60401" y="426314"/>
                  </a:cubicBezTo>
                  <a:cubicBezTo>
                    <a:pt x="83629" y="611657"/>
                    <a:pt x="120802" y="797014"/>
                    <a:pt x="176555" y="982358"/>
                  </a:cubicBezTo>
                  <a:cubicBezTo>
                    <a:pt x="181204" y="996264"/>
                    <a:pt x="185852" y="1014794"/>
                    <a:pt x="190500" y="1028700"/>
                  </a:cubicBezTo>
                  <a:cubicBezTo>
                    <a:pt x="162624" y="968464"/>
                    <a:pt x="139395" y="912851"/>
                    <a:pt x="111506" y="852615"/>
                  </a:cubicBezTo>
                  <a:cubicBezTo>
                    <a:pt x="102222" y="824814"/>
                    <a:pt x="88278" y="797014"/>
                    <a:pt x="78994" y="769214"/>
                  </a:cubicBezTo>
                  <a:cubicBezTo>
                    <a:pt x="55753" y="658000"/>
                    <a:pt x="37173" y="542150"/>
                    <a:pt x="23228" y="430937"/>
                  </a:cubicBezTo>
                  <a:cubicBezTo>
                    <a:pt x="9296" y="287300"/>
                    <a:pt x="0" y="143650"/>
                    <a:pt x="0" y="0"/>
                  </a:cubicBezTo>
                  <a:close/>
                </a:path>
              </a:pathLst>
            </a:custGeom>
            <a:ln w="0" cap="flat">
              <a:miter lim="127000"/>
            </a:ln>
          </p:spPr>
          <p:style>
            <a:lnRef idx="0">
              <a:srgbClr val="000000">
                <a:alpha val="0"/>
              </a:srgbClr>
            </a:lnRef>
            <a:fillRef idx="1">
              <a:srgbClr val="766F54">
                <a:alpha val="20000"/>
              </a:srgbClr>
            </a:fillRef>
            <a:effectRef idx="0">
              <a:scrgbClr r="0" g="0" b="0"/>
            </a:effectRef>
            <a:fontRef idx="none"/>
          </p:style>
          <p:txBody>
            <a:bodyPr/>
            <a:lstStyle/>
            <a:p>
              <a:endParaRPr lang="en-GB" dirty="0"/>
            </a:p>
          </p:txBody>
        </p:sp>
        <p:sp>
          <p:nvSpPr>
            <p:cNvPr id="15" name="Shape 16"/>
            <p:cNvSpPr/>
            <p:nvPr/>
          </p:nvSpPr>
          <p:spPr>
            <a:xfrm>
              <a:off x="771525" y="1400175"/>
              <a:ext cx="2076450" cy="4048125"/>
            </a:xfrm>
            <a:custGeom>
              <a:avLst/>
              <a:gdLst/>
              <a:ahLst/>
              <a:cxnLst/>
              <a:rect l="0" t="0" r="0" b="0"/>
              <a:pathLst>
                <a:path w="2076450" h="4048125">
                  <a:moveTo>
                    <a:pt x="2076450" y="0"/>
                  </a:moveTo>
                  <a:cubicBezTo>
                    <a:pt x="2076450" y="0"/>
                    <a:pt x="2076450" y="0"/>
                    <a:pt x="2076450" y="4572"/>
                  </a:cubicBezTo>
                  <a:cubicBezTo>
                    <a:pt x="2007235" y="69215"/>
                    <a:pt x="1942592" y="133731"/>
                    <a:pt x="1873377" y="202819"/>
                  </a:cubicBezTo>
                  <a:cubicBezTo>
                    <a:pt x="1808861" y="267462"/>
                    <a:pt x="1744218" y="341249"/>
                    <a:pt x="1679575" y="410337"/>
                  </a:cubicBezTo>
                  <a:cubicBezTo>
                    <a:pt x="1554988" y="548640"/>
                    <a:pt x="1430401" y="696214"/>
                    <a:pt x="1315085" y="843788"/>
                  </a:cubicBezTo>
                  <a:cubicBezTo>
                    <a:pt x="1084326" y="1143381"/>
                    <a:pt x="872109" y="1456944"/>
                    <a:pt x="687578" y="1788922"/>
                  </a:cubicBezTo>
                  <a:cubicBezTo>
                    <a:pt x="502920" y="2120900"/>
                    <a:pt x="346075" y="2466721"/>
                    <a:pt x="230721" y="2826258"/>
                  </a:cubicBezTo>
                  <a:cubicBezTo>
                    <a:pt x="119977" y="3185922"/>
                    <a:pt x="46139" y="3559429"/>
                    <a:pt x="32296" y="3937508"/>
                  </a:cubicBezTo>
                  <a:cubicBezTo>
                    <a:pt x="32296" y="3974338"/>
                    <a:pt x="32296" y="4011295"/>
                    <a:pt x="32296" y="4048125"/>
                  </a:cubicBezTo>
                  <a:cubicBezTo>
                    <a:pt x="18453" y="4020439"/>
                    <a:pt x="9233" y="3988181"/>
                    <a:pt x="0" y="3960495"/>
                  </a:cubicBezTo>
                  <a:cubicBezTo>
                    <a:pt x="0" y="3951351"/>
                    <a:pt x="0" y="3946652"/>
                    <a:pt x="0" y="3937508"/>
                  </a:cubicBezTo>
                  <a:cubicBezTo>
                    <a:pt x="13843" y="3554730"/>
                    <a:pt x="87668" y="3181350"/>
                    <a:pt x="207645" y="2817114"/>
                  </a:cubicBezTo>
                  <a:cubicBezTo>
                    <a:pt x="322999" y="2457450"/>
                    <a:pt x="479895" y="2107057"/>
                    <a:pt x="669036" y="1779651"/>
                  </a:cubicBezTo>
                  <a:cubicBezTo>
                    <a:pt x="853694" y="1447673"/>
                    <a:pt x="1070483" y="1134237"/>
                    <a:pt x="1305814" y="834517"/>
                  </a:cubicBezTo>
                  <a:cubicBezTo>
                    <a:pt x="1421257" y="686943"/>
                    <a:pt x="1545844" y="544068"/>
                    <a:pt x="1675003" y="405765"/>
                  </a:cubicBezTo>
                  <a:cubicBezTo>
                    <a:pt x="1739646" y="331978"/>
                    <a:pt x="1804162" y="262763"/>
                    <a:pt x="1868805" y="198247"/>
                  </a:cubicBezTo>
                  <a:cubicBezTo>
                    <a:pt x="1938020" y="129159"/>
                    <a:pt x="2002663" y="64516"/>
                    <a:pt x="2076450" y="0"/>
                  </a:cubicBezTo>
                  <a:close/>
                </a:path>
              </a:pathLst>
            </a:custGeom>
            <a:ln w="0" cap="flat">
              <a:miter lim="127000"/>
            </a:ln>
          </p:spPr>
          <p:style>
            <a:lnRef idx="0">
              <a:srgbClr val="000000">
                <a:alpha val="0"/>
              </a:srgbClr>
            </a:lnRef>
            <a:fillRef idx="1">
              <a:srgbClr val="766F54">
                <a:alpha val="20000"/>
              </a:srgbClr>
            </a:fillRef>
            <a:effectRef idx="0">
              <a:scrgbClr r="0" g="0" b="0"/>
            </a:effectRef>
            <a:fontRef idx="none"/>
          </p:style>
          <p:txBody>
            <a:bodyPr/>
            <a:lstStyle/>
            <a:p>
              <a:endParaRPr lang="en-GB" dirty="0"/>
            </a:p>
          </p:txBody>
        </p:sp>
        <p:sp>
          <p:nvSpPr>
            <p:cNvPr id="16" name="Shape 17"/>
            <p:cNvSpPr/>
            <p:nvPr/>
          </p:nvSpPr>
          <p:spPr>
            <a:xfrm>
              <a:off x="923925" y="6534150"/>
              <a:ext cx="157199" cy="323849"/>
            </a:xfrm>
            <a:custGeom>
              <a:avLst/>
              <a:gdLst/>
              <a:ahLst/>
              <a:cxnLst/>
              <a:rect l="0" t="0" r="0" b="0"/>
              <a:pathLst>
                <a:path w="157199" h="323849">
                  <a:moveTo>
                    <a:pt x="0" y="0"/>
                  </a:moveTo>
                  <a:cubicBezTo>
                    <a:pt x="25444" y="54801"/>
                    <a:pt x="52048" y="110744"/>
                    <a:pt x="79229" y="166687"/>
                  </a:cubicBezTo>
                  <a:lnTo>
                    <a:pt x="157199" y="323849"/>
                  </a:lnTo>
                  <a:lnTo>
                    <a:pt x="116548" y="323849"/>
                  </a:lnTo>
                  <a:lnTo>
                    <a:pt x="54940" y="166687"/>
                  </a:lnTo>
                  <a:cubicBezTo>
                    <a:pt x="34700" y="110744"/>
                    <a:pt x="16193" y="54801"/>
                    <a:pt x="0" y="0"/>
                  </a:cubicBezTo>
                  <a:close/>
                </a:path>
              </a:pathLst>
            </a:custGeom>
            <a:ln w="0" cap="flat">
              <a:miter lim="127000"/>
            </a:ln>
          </p:spPr>
          <p:style>
            <a:lnRef idx="0">
              <a:srgbClr val="000000">
                <a:alpha val="0"/>
              </a:srgbClr>
            </a:lnRef>
            <a:fillRef idx="1">
              <a:srgbClr val="766F54">
                <a:alpha val="20000"/>
              </a:srgbClr>
            </a:fillRef>
            <a:effectRef idx="0">
              <a:scrgbClr r="0" g="0" b="0"/>
            </a:effectRef>
            <a:fontRef idx="none"/>
          </p:style>
          <p:txBody>
            <a:bodyPr/>
            <a:lstStyle/>
            <a:p>
              <a:endParaRPr lang="en-GB" dirty="0"/>
            </a:p>
          </p:txBody>
        </p:sp>
        <p:sp>
          <p:nvSpPr>
            <p:cNvPr id="17" name="Shape 18"/>
            <p:cNvSpPr/>
            <p:nvPr/>
          </p:nvSpPr>
          <p:spPr>
            <a:xfrm>
              <a:off x="771525" y="5362575"/>
              <a:ext cx="38100" cy="219075"/>
            </a:xfrm>
            <a:custGeom>
              <a:avLst/>
              <a:gdLst/>
              <a:ahLst/>
              <a:cxnLst/>
              <a:rect l="0" t="0" r="0" b="0"/>
              <a:pathLst>
                <a:path w="38100" h="219075">
                  <a:moveTo>
                    <a:pt x="4763" y="0"/>
                  </a:moveTo>
                  <a:cubicBezTo>
                    <a:pt x="14288" y="27432"/>
                    <a:pt x="23813" y="59309"/>
                    <a:pt x="38100" y="86741"/>
                  </a:cubicBezTo>
                  <a:cubicBezTo>
                    <a:pt x="38100" y="132334"/>
                    <a:pt x="38100" y="173482"/>
                    <a:pt x="38100" y="219075"/>
                  </a:cubicBezTo>
                  <a:cubicBezTo>
                    <a:pt x="38100" y="214503"/>
                    <a:pt x="33338" y="209931"/>
                    <a:pt x="33338" y="200787"/>
                  </a:cubicBezTo>
                  <a:cubicBezTo>
                    <a:pt x="23813" y="173482"/>
                    <a:pt x="9525" y="146050"/>
                    <a:pt x="0" y="118618"/>
                  </a:cubicBezTo>
                  <a:cubicBezTo>
                    <a:pt x="0" y="77597"/>
                    <a:pt x="0" y="41021"/>
                    <a:pt x="4763" y="0"/>
                  </a:cubicBezTo>
                  <a:close/>
                </a:path>
              </a:pathLst>
            </a:custGeom>
            <a:ln w="0" cap="flat">
              <a:miter lim="127000"/>
            </a:ln>
          </p:spPr>
          <p:style>
            <a:lnRef idx="0">
              <a:srgbClr val="000000">
                <a:alpha val="0"/>
              </a:srgbClr>
            </a:lnRef>
            <a:fillRef idx="1">
              <a:srgbClr val="766F54">
                <a:alpha val="20000"/>
              </a:srgbClr>
            </a:fillRef>
            <a:effectRef idx="0">
              <a:scrgbClr r="0" g="0" b="0"/>
            </a:effectRef>
            <a:fontRef idx="none"/>
          </p:style>
          <p:txBody>
            <a:bodyPr/>
            <a:lstStyle/>
            <a:p>
              <a:endParaRPr lang="en-GB" dirty="0"/>
            </a:p>
          </p:txBody>
        </p:sp>
        <p:sp>
          <p:nvSpPr>
            <p:cNvPr id="18" name="Shape 19"/>
            <p:cNvSpPr/>
            <p:nvPr/>
          </p:nvSpPr>
          <p:spPr>
            <a:xfrm>
              <a:off x="847725" y="6248400"/>
              <a:ext cx="234447" cy="609597"/>
            </a:xfrm>
            <a:custGeom>
              <a:avLst/>
              <a:gdLst/>
              <a:ahLst/>
              <a:cxnLst/>
              <a:rect l="0" t="0" r="0" b="0"/>
              <a:pathLst>
                <a:path w="234447" h="609597">
                  <a:moveTo>
                    <a:pt x="0" y="0"/>
                  </a:moveTo>
                  <a:cubicBezTo>
                    <a:pt x="9157" y="27521"/>
                    <a:pt x="22898" y="55029"/>
                    <a:pt x="32055" y="82550"/>
                  </a:cubicBezTo>
                  <a:cubicBezTo>
                    <a:pt x="59538" y="142164"/>
                    <a:pt x="82423" y="197206"/>
                    <a:pt x="109906" y="256819"/>
                  </a:cubicBezTo>
                  <a:cubicBezTo>
                    <a:pt x="128219" y="318732"/>
                    <a:pt x="147682" y="379499"/>
                    <a:pt x="168862" y="439692"/>
                  </a:cubicBezTo>
                  <a:lnTo>
                    <a:pt x="234447" y="609597"/>
                  </a:lnTo>
                  <a:lnTo>
                    <a:pt x="228881" y="609597"/>
                  </a:lnTo>
                  <a:lnTo>
                    <a:pt x="151694" y="451734"/>
                  </a:lnTo>
                  <a:cubicBezTo>
                    <a:pt x="124790" y="395556"/>
                    <a:pt x="98457" y="339376"/>
                    <a:pt x="73266" y="284340"/>
                  </a:cubicBezTo>
                  <a:cubicBezTo>
                    <a:pt x="64110" y="261404"/>
                    <a:pt x="59538" y="243065"/>
                    <a:pt x="54953" y="220129"/>
                  </a:cubicBezTo>
                  <a:cubicBezTo>
                    <a:pt x="32055" y="146761"/>
                    <a:pt x="13741" y="73381"/>
                    <a:pt x="0" y="0"/>
                  </a:cubicBezTo>
                  <a:close/>
                </a:path>
              </a:pathLst>
            </a:custGeom>
            <a:ln w="0" cap="flat">
              <a:miter lim="127000"/>
            </a:ln>
          </p:spPr>
          <p:style>
            <a:lnRef idx="0">
              <a:srgbClr val="000000">
                <a:alpha val="0"/>
              </a:srgbClr>
            </a:lnRef>
            <a:fillRef idx="1">
              <a:srgbClr val="766F54">
                <a:alpha val="20000"/>
              </a:srgbClr>
            </a:fillRef>
            <a:effectRef idx="0">
              <a:scrgbClr r="0" g="0" b="0"/>
            </a:effectRef>
            <a:fontRef idx="none"/>
          </p:style>
          <p:txBody>
            <a:bodyPr/>
            <a:lstStyle/>
            <a:p>
              <a:endParaRPr lang="en-GB" dirty="0"/>
            </a:p>
          </p:txBody>
        </p:sp>
        <p:sp>
          <p:nvSpPr>
            <p:cNvPr id="19" name="Shape 20"/>
            <p:cNvSpPr/>
            <p:nvPr/>
          </p:nvSpPr>
          <p:spPr>
            <a:xfrm>
              <a:off x="28575" y="0"/>
              <a:ext cx="495300" cy="4400550"/>
            </a:xfrm>
            <a:custGeom>
              <a:avLst/>
              <a:gdLst/>
              <a:ahLst/>
              <a:cxnLst/>
              <a:rect l="0" t="0" r="0" b="0"/>
              <a:pathLst>
                <a:path w="495300" h="4400550">
                  <a:moveTo>
                    <a:pt x="0" y="0"/>
                  </a:moveTo>
                  <a:cubicBezTo>
                    <a:pt x="0" y="0"/>
                    <a:pt x="0" y="0"/>
                    <a:pt x="4808" y="0"/>
                  </a:cubicBezTo>
                  <a:cubicBezTo>
                    <a:pt x="4808" y="148336"/>
                    <a:pt x="9618" y="291719"/>
                    <a:pt x="14426" y="440055"/>
                  </a:cubicBezTo>
                  <a:cubicBezTo>
                    <a:pt x="24044" y="626618"/>
                    <a:pt x="33661" y="813181"/>
                    <a:pt x="43279" y="999744"/>
                  </a:cubicBezTo>
                  <a:cubicBezTo>
                    <a:pt x="67323" y="1377569"/>
                    <a:pt x="100978" y="1750695"/>
                    <a:pt x="144259" y="2123694"/>
                  </a:cubicBezTo>
                  <a:cubicBezTo>
                    <a:pt x="187541" y="2501646"/>
                    <a:pt x="240436" y="2869946"/>
                    <a:pt x="302946" y="3243072"/>
                  </a:cubicBezTo>
                  <a:cubicBezTo>
                    <a:pt x="351041" y="3544316"/>
                    <a:pt x="408737" y="3840861"/>
                    <a:pt x="476060" y="4142232"/>
                  </a:cubicBezTo>
                  <a:cubicBezTo>
                    <a:pt x="476060" y="4151884"/>
                    <a:pt x="476060" y="4166235"/>
                    <a:pt x="476060" y="4180459"/>
                  </a:cubicBezTo>
                  <a:cubicBezTo>
                    <a:pt x="480873" y="4252214"/>
                    <a:pt x="490487" y="4328795"/>
                    <a:pt x="495300" y="4400550"/>
                  </a:cubicBezTo>
                  <a:cubicBezTo>
                    <a:pt x="495300" y="4386199"/>
                    <a:pt x="490487" y="4371848"/>
                    <a:pt x="485686" y="4357497"/>
                  </a:cubicBezTo>
                  <a:cubicBezTo>
                    <a:pt x="403936" y="3989197"/>
                    <a:pt x="331800" y="3620897"/>
                    <a:pt x="274104" y="3247771"/>
                  </a:cubicBezTo>
                  <a:cubicBezTo>
                    <a:pt x="211582" y="2874645"/>
                    <a:pt x="163500" y="2501646"/>
                    <a:pt x="125032" y="2128520"/>
                  </a:cubicBezTo>
                  <a:cubicBezTo>
                    <a:pt x="81749" y="1755394"/>
                    <a:pt x="52896" y="1377569"/>
                    <a:pt x="33661" y="1004443"/>
                  </a:cubicBezTo>
                  <a:cubicBezTo>
                    <a:pt x="19235" y="813181"/>
                    <a:pt x="14426" y="626618"/>
                    <a:pt x="4808" y="440055"/>
                  </a:cubicBezTo>
                  <a:cubicBezTo>
                    <a:pt x="4808" y="291719"/>
                    <a:pt x="0" y="148336"/>
                    <a:pt x="0" y="0"/>
                  </a:cubicBezTo>
                  <a:close/>
                </a:path>
              </a:pathLst>
            </a:custGeom>
            <a:ln w="0" cap="flat">
              <a:miter lim="127000"/>
            </a:ln>
          </p:spPr>
          <p:style>
            <a:lnRef idx="0">
              <a:srgbClr val="000000">
                <a:alpha val="0"/>
              </a:srgbClr>
            </a:lnRef>
            <a:fillRef idx="1">
              <a:srgbClr val="766F54"/>
            </a:fillRef>
            <a:effectRef idx="0">
              <a:scrgbClr r="0" g="0" b="0"/>
            </a:effectRef>
            <a:fontRef idx="none"/>
          </p:style>
          <p:txBody>
            <a:bodyPr/>
            <a:lstStyle/>
            <a:p>
              <a:endParaRPr lang="en-GB" dirty="0"/>
            </a:p>
          </p:txBody>
        </p:sp>
        <p:sp>
          <p:nvSpPr>
            <p:cNvPr id="20" name="Shape 21"/>
            <p:cNvSpPr/>
            <p:nvPr/>
          </p:nvSpPr>
          <p:spPr>
            <a:xfrm>
              <a:off x="552450" y="4314825"/>
              <a:ext cx="419100" cy="1581150"/>
            </a:xfrm>
            <a:custGeom>
              <a:avLst/>
              <a:gdLst/>
              <a:ahLst/>
              <a:cxnLst/>
              <a:rect l="0" t="0" r="0" b="0"/>
              <a:pathLst>
                <a:path w="419100" h="1581150">
                  <a:moveTo>
                    <a:pt x="0" y="0"/>
                  </a:moveTo>
                  <a:cubicBezTo>
                    <a:pt x="80963" y="364109"/>
                    <a:pt x="180975" y="728345"/>
                    <a:pt x="295275" y="1082802"/>
                  </a:cubicBezTo>
                  <a:cubicBezTo>
                    <a:pt x="333375" y="1207389"/>
                    <a:pt x="376238" y="1332002"/>
                    <a:pt x="419100" y="1456576"/>
                  </a:cubicBezTo>
                  <a:cubicBezTo>
                    <a:pt x="419100" y="1461364"/>
                    <a:pt x="419100" y="1470952"/>
                    <a:pt x="419100" y="1475740"/>
                  </a:cubicBezTo>
                  <a:cubicBezTo>
                    <a:pt x="419100" y="1509281"/>
                    <a:pt x="419100" y="1547609"/>
                    <a:pt x="419100" y="1581150"/>
                  </a:cubicBezTo>
                  <a:cubicBezTo>
                    <a:pt x="357188" y="1423035"/>
                    <a:pt x="304800" y="1260094"/>
                    <a:pt x="252413" y="1097280"/>
                  </a:cubicBezTo>
                  <a:cubicBezTo>
                    <a:pt x="171450" y="833755"/>
                    <a:pt x="100013" y="570230"/>
                    <a:pt x="33338" y="301879"/>
                  </a:cubicBezTo>
                  <a:cubicBezTo>
                    <a:pt x="19050" y="201295"/>
                    <a:pt x="9525" y="100584"/>
                    <a:pt x="0" y="0"/>
                  </a:cubicBezTo>
                  <a:close/>
                </a:path>
              </a:pathLst>
            </a:custGeom>
            <a:ln w="0" cap="flat">
              <a:miter lim="127000"/>
            </a:ln>
          </p:spPr>
          <p:style>
            <a:lnRef idx="0">
              <a:srgbClr val="000000">
                <a:alpha val="0"/>
              </a:srgbClr>
            </a:lnRef>
            <a:fillRef idx="1">
              <a:srgbClr val="766F54"/>
            </a:fillRef>
            <a:effectRef idx="0">
              <a:scrgbClr r="0" g="0" b="0"/>
            </a:effectRef>
            <a:fontRef idx="none"/>
          </p:style>
          <p:txBody>
            <a:bodyPr/>
            <a:lstStyle/>
            <a:p>
              <a:endParaRPr lang="en-GB" dirty="0"/>
            </a:p>
          </p:txBody>
        </p:sp>
        <p:sp>
          <p:nvSpPr>
            <p:cNvPr id="21" name="Shape 22"/>
            <p:cNvSpPr/>
            <p:nvPr/>
          </p:nvSpPr>
          <p:spPr>
            <a:xfrm>
              <a:off x="1009650" y="5867400"/>
              <a:ext cx="428623" cy="990597"/>
            </a:xfrm>
            <a:custGeom>
              <a:avLst/>
              <a:gdLst/>
              <a:ahLst/>
              <a:cxnLst/>
              <a:rect l="0" t="0" r="0" b="0"/>
              <a:pathLst>
                <a:path w="428623" h="990597">
                  <a:moveTo>
                    <a:pt x="0" y="0"/>
                  </a:moveTo>
                  <a:cubicBezTo>
                    <a:pt x="9525" y="23927"/>
                    <a:pt x="19050" y="47854"/>
                    <a:pt x="28575" y="71781"/>
                  </a:cubicBezTo>
                  <a:cubicBezTo>
                    <a:pt x="95250" y="244056"/>
                    <a:pt x="161925" y="421119"/>
                    <a:pt x="238125" y="588620"/>
                  </a:cubicBezTo>
                  <a:cubicBezTo>
                    <a:pt x="269049" y="658006"/>
                    <a:pt x="300006" y="726199"/>
                    <a:pt x="331565" y="793196"/>
                  </a:cubicBezTo>
                  <a:lnTo>
                    <a:pt x="428623" y="990597"/>
                  </a:lnTo>
                  <a:lnTo>
                    <a:pt x="380998" y="990597"/>
                  </a:lnTo>
                  <a:lnTo>
                    <a:pt x="288703" y="800974"/>
                  </a:lnTo>
                  <a:cubicBezTo>
                    <a:pt x="258350" y="736968"/>
                    <a:pt x="228600" y="672364"/>
                    <a:pt x="200025" y="607759"/>
                  </a:cubicBezTo>
                  <a:cubicBezTo>
                    <a:pt x="128588" y="454622"/>
                    <a:pt x="66675" y="296697"/>
                    <a:pt x="4763" y="138786"/>
                  </a:cubicBezTo>
                  <a:cubicBezTo>
                    <a:pt x="0" y="90919"/>
                    <a:pt x="0" y="43066"/>
                    <a:pt x="0" y="0"/>
                  </a:cubicBezTo>
                  <a:close/>
                </a:path>
              </a:pathLst>
            </a:custGeom>
            <a:ln w="0" cap="flat">
              <a:miter lim="127000"/>
            </a:ln>
          </p:spPr>
          <p:style>
            <a:lnRef idx="0">
              <a:srgbClr val="000000">
                <a:alpha val="0"/>
              </a:srgbClr>
            </a:lnRef>
            <a:fillRef idx="1">
              <a:srgbClr val="766F54"/>
            </a:fillRef>
            <a:effectRef idx="0">
              <a:scrgbClr r="0" g="0" b="0"/>
            </a:effectRef>
            <a:fontRef idx="none"/>
          </p:style>
          <p:txBody>
            <a:bodyPr/>
            <a:lstStyle/>
            <a:p>
              <a:endParaRPr lang="en-GB" dirty="0"/>
            </a:p>
          </p:txBody>
        </p:sp>
        <p:sp>
          <p:nvSpPr>
            <p:cNvPr id="22" name="Shape 23"/>
            <p:cNvSpPr/>
            <p:nvPr/>
          </p:nvSpPr>
          <p:spPr>
            <a:xfrm>
              <a:off x="523875" y="4362450"/>
              <a:ext cx="552450" cy="2238375"/>
            </a:xfrm>
            <a:custGeom>
              <a:avLst/>
              <a:gdLst/>
              <a:ahLst/>
              <a:cxnLst/>
              <a:rect l="0" t="0" r="0" b="0"/>
              <a:pathLst>
                <a:path w="552450" h="2238375">
                  <a:moveTo>
                    <a:pt x="0" y="0"/>
                  </a:moveTo>
                  <a:cubicBezTo>
                    <a:pt x="19215" y="86233"/>
                    <a:pt x="43231" y="167767"/>
                    <a:pt x="62446" y="254000"/>
                  </a:cubicBezTo>
                  <a:cubicBezTo>
                    <a:pt x="81661" y="412242"/>
                    <a:pt x="105689" y="570357"/>
                    <a:pt x="139319" y="723773"/>
                  </a:cubicBezTo>
                  <a:cubicBezTo>
                    <a:pt x="196964" y="1035304"/>
                    <a:pt x="273825" y="1346860"/>
                    <a:pt x="374701" y="1648828"/>
                  </a:cubicBezTo>
                  <a:cubicBezTo>
                    <a:pt x="408330" y="1754276"/>
                    <a:pt x="446761" y="1859725"/>
                    <a:pt x="485191" y="1960372"/>
                  </a:cubicBezTo>
                  <a:cubicBezTo>
                    <a:pt x="499605" y="2037067"/>
                    <a:pt x="518820" y="2118551"/>
                    <a:pt x="538036" y="2195234"/>
                  </a:cubicBezTo>
                  <a:cubicBezTo>
                    <a:pt x="542836" y="2209623"/>
                    <a:pt x="547649" y="2223998"/>
                    <a:pt x="552450" y="2238375"/>
                  </a:cubicBezTo>
                  <a:cubicBezTo>
                    <a:pt x="533235" y="2195234"/>
                    <a:pt x="514020" y="2152104"/>
                    <a:pt x="494805" y="2113750"/>
                  </a:cubicBezTo>
                  <a:cubicBezTo>
                    <a:pt x="432346" y="1965173"/>
                    <a:pt x="379514" y="1811795"/>
                    <a:pt x="331470" y="1663205"/>
                  </a:cubicBezTo>
                  <a:cubicBezTo>
                    <a:pt x="235395" y="1356449"/>
                    <a:pt x="158534" y="1044956"/>
                    <a:pt x="100876" y="728599"/>
                  </a:cubicBezTo>
                  <a:cubicBezTo>
                    <a:pt x="57645" y="488950"/>
                    <a:pt x="24016" y="244475"/>
                    <a:pt x="0" y="0"/>
                  </a:cubicBezTo>
                  <a:close/>
                </a:path>
              </a:pathLst>
            </a:custGeom>
            <a:ln w="0" cap="flat">
              <a:miter lim="127000"/>
            </a:ln>
          </p:spPr>
          <p:style>
            <a:lnRef idx="0">
              <a:srgbClr val="000000">
                <a:alpha val="0"/>
              </a:srgbClr>
            </a:lnRef>
            <a:fillRef idx="1">
              <a:srgbClr val="766F54"/>
            </a:fillRef>
            <a:effectRef idx="0">
              <a:scrgbClr r="0" g="0" b="0"/>
            </a:effectRef>
            <a:fontRef idx="none"/>
          </p:style>
          <p:txBody>
            <a:bodyPr/>
            <a:lstStyle/>
            <a:p>
              <a:endParaRPr lang="en-GB" dirty="0"/>
            </a:p>
          </p:txBody>
        </p:sp>
        <p:sp>
          <p:nvSpPr>
            <p:cNvPr id="23" name="Shape 24"/>
            <p:cNvSpPr/>
            <p:nvPr/>
          </p:nvSpPr>
          <p:spPr>
            <a:xfrm>
              <a:off x="466725" y="1285875"/>
              <a:ext cx="171450" cy="3028950"/>
            </a:xfrm>
            <a:custGeom>
              <a:avLst/>
              <a:gdLst/>
              <a:ahLst/>
              <a:cxnLst/>
              <a:rect l="0" t="0" r="0" b="0"/>
              <a:pathLst>
                <a:path w="171450" h="3028950">
                  <a:moveTo>
                    <a:pt x="166688" y="0"/>
                  </a:moveTo>
                  <a:cubicBezTo>
                    <a:pt x="166688" y="0"/>
                    <a:pt x="166688" y="0"/>
                    <a:pt x="171450" y="0"/>
                  </a:cubicBezTo>
                  <a:cubicBezTo>
                    <a:pt x="142875" y="157861"/>
                    <a:pt x="123825" y="315849"/>
                    <a:pt x="104775" y="473710"/>
                  </a:cubicBezTo>
                  <a:cubicBezTo>
                    <a:pt x="85725" y="631571"/>
                    <a:pt x="71438" y="789559"/>
                    <a:pt x="61913" y="947420"/>
                  </a:cubicBezTo>
                  <a:cubicBezTo>
                    <a:pt x="38100" y="1268095"/>
                    <a:pt x="23813" y="1583817"/>
                    <a:pt x="23813" y="1904492"/>
                  </a:cubicBezTo>
                  <a:cubicBezTo>
                    <a:pt x="23813" y="2220214"/>
                    <a:pt x="38100" y="2536063"/>
                    <a:pt x="61913" y="2856738"/>
                  </a:cubicBezTo>
                  <a:cubicBezTo>
                    <a:pt x="66675" y="2914142"/>
                    <a:pt x="71438" y="2971546"/>
                    <a:pt x="80963" y="3028950"/>
                  </a:cubicBezTo>
                  <a:cubicBezTo>
                    <a:pt x="80963" y="3028950"/>
                    <a:pt x="76200" y="3024124"/>
                    <a:pt x="76200" y="3024124"/>
                  </a:cubicBezTo>
                  <a:cubicBezTo>
                    <a:pt x="61913" y="2957195"/>
                    <a:pt x="47625" y="2885440"/>
                    <a:pt x="33338" y="2818384"/>
                  </a:cubicBezTo>
                  <a:cubicBezTo>
                    <a:pt x="9525" y="2512187"/>
                    <a:pt x="0" y="2205863"/>
                    <a:pt x="4763" y="1904492"/>
                  </a:cubicBezTo>
                  <a:cubicBezTo>
                    <a:pt x="4763" y="1583817"/>
                    <a:pt x="19050" y="1263269"/>
                    <a:pt x="47625" y="947420"/>
                  </a:cubicBezTo>
                  <a:cubicBezTo>
                    <a:pt x="61913" y="789559"/>
                    <a:pt x="76200" y="631571"/>
                    <a:pt x="95250" y="473710"/>
                  </a:cubicBezTo>
                  <a:cubicBezTo>
                    <a:pt x="114300" y="315849"/>
                    <a:pt x="138113" y="157861"/>
                    <a:pt x="166688" y="0"/>
                  </a:cubicBezTo>
                  <a:close/>
                </a:path>
              </a:pathLst>
            </a:custGeom>
            <a:ln w="0" cap="flat">
              <a:miter lim="127000"/>
            </a:ln>
          </p:spPr>
          <p:style>
            <a:lnRef idx="0">
              <a:srgbClr val="000000">
                <a:alpha val="0"/>
              </a:srgbClr>
            </a:lnRef>
            <a:fillRef idx="1">
              <a:srgbClr val="766F54"/>
            </a:fillRef>
            <a:effectRef idx="0">
              <a:scrgbClr r="0" g="0" b="0"/>
            </a:effectRef>
            <a:fontRef idx="none"/>
          </p:style>
          <p:txBody>
            <a:bodyPr/>
            <a:lstStyle/>
            <a:p>
              <a:endParaRPr lang="en-GB" dirty="0"/>
            </a:p>
          </p:txBody>
        </p:sp>
        <p:sp>
          <p:nvSpPr>
            <p:cNvPr id="24" name="Shape 25"/>
            <p:cNvSpPr/>
            <p:nvPr/>
          </p:nvSpPr>
          <p:spPr>
            <a:xfrm>
              <a:off x="1114425" y="6572250"/>
              <a:ext cx="133350" cy="285749"/>
            </a:xfrm>
            <a:custGeom>
              <a:avLst/>
              <a:gdLst/>
              <a:ahLst/>
              <a:cxnLst/>
              <a:rect l="0" t="0" r="0" b="0"/>
              <a:pathLst>
                <a:path w="133350" h="285749">
                  <a:moveTo>
                    <a:pt x="0" y="0"/>
                  </a:moveTo>
                  <a:cubicBezTo>
                    <a:pt x="21431" y="48431"/>
                    <a:pt x="42863" y="96864"/>
                    <a:pt x="64889" y="144690"/>
                  </a:cubicBezTo>
                  <a:lnTo>
                    <a:pt x="133350" y="285749"/>
                  </a:lnTo>
                  <a:lnTo>
                    <a:pt x="104775" y="285749"/>
                  </a:lnTo>
                  <a:lnTo>
                    <a:pt x="47030" y="144690"/>
                  </a:lnTo>
                  <a:cubicBezTo>
                    <a:pt x="29766" y="96864"/>
                    <a:pt x="14288" y="48431"/>
                    <a:pt x="0" y="0"/>
                  </a:cubicBezTo>
                  <a:close/>
                </a:path>
              </a:pathLst>
            </a:custGeom>
            <a:ln w="0" cap="flat">
              <a:miter lim="127000"/>
            </a:ln>
          </p:spPr>
          <p:style>
            <a:lnRef idx="0">
              <a:srgbClr val="000000">
                <a:alpha val="0"/>
              </a:srgbClr>
            </a:lnRef>
            <a:fillRef idx="1">
              <a:srgbClr val="766F54"/>
            </a:fillRef>
            <a:effectRef idx="0">
              <a:scrgbClr r="0" g="0" b="0"/>
            </a:effectRef>
            <a:fontRef idx="none"/>
          </p:style>
          <p:txBody>
            <a:bodyPr/>
            <a:lstStyle/>
            <a:p>
              <a:endParaRPr lang="en-GB" dirty="0"/>
            </a:p>
          </p:txBody>
        </p:sp>
        <p:sp>
          <p:nvSpPr>
            <p:cNvPr id="25" name="Shape 26"/>
            <p:cNvSpPr/>
            <p:nvPr/>
          </p:nvSpPr>
          <p:spPr>
            <a:xfrm>
              <a:off x="504825" y="4105275"/>
              <a:ext cx="76200" cy="514350"/>
            </a:xfrm>
            <a:custGeom>
              <a:avLst/>
              <a:gdLst/>
              <a:ahLst/>
              <a:cxnLst/>
              <a:rect l="0" t="0" r="0" b="0"/>
              <a:pathLst>
                <a:path w="76200" h="514350">
                  <a:moveTo>
                    <a:pt x="0" y="0"/>
                  </a:moveTo>
                  <a:cubicBezTo>
                    <a:pt x="13449" y="67310"/>
                    <a:pt x="26899" y="139446"/>
                    <a:pt x="40335" y="206756"/>
                  </a:cubicBezTo>
                  <a:cubicBezTo>
                    <a:pt x="40335" y="206756"/>
                    <a:pt x="44818" y="211455"/>
                    <a:pt x="44818" y="211455"/>
                  </a:cubicBezTo>
                  <a:cubicBezTo>
                    <a:pt x="53785" y="312420"/>
                    <a:pt x="62751" y="413385"/>
                    <a:pt x="76200" y="514350"/>
                  </a:cubicBezTo>
                  <a:cubicBezTo>
                    <a:pt x="58268" y="427863"/>
                    <a:pt x="35865" y="346075"/>
                    <a:pt x="17932" y="259588"/>
                  </a:cubicBezTo>
                  <a:cubicBezTo>
                    <a:pt x="13449" y="187452"/>
                    <a:pt x="4483" y="110617"/>
                    <a:pt x="0" y="38481"/>
                  </a:cubicBezTo>
                  <a:cubicBezTo>
                    <a:pt x="0" y="24003"/>
                    <a:pt x="0" y="9652"/>
                    <a:pt x="0" y="0"/>
                  </a:cubicBezTo>
                  <a:close/>
                </a:path>
              </a:pathLst>
            </a:custGeom>
            <a:ln w="0" cap="flat">
              <a:miter lim="127000"/>
            </a:ln>
          </p:spPr>
          <p:style>
            <a:lnRef idx="0">
              <a:srgbClr val="000000">
                <a:alpha val="0"/>
              </a:srgbClr>
            </a:lnRef>
            <a:fillRef idx="1">
              <a:srgbClr val="766F54"/>
            </a:fillRef>
            <a:effectRef idx="0">
              <a:scrgbClr r="0" g="0" b="0"/>
            </a:effectRef>
            <a:fontRef idx="none"/>
          </p:style>
          <p:txBody>
            <a:bodyPr/>
            <a:lstStyle/>
            <a:p>
              <a:endParaRPr lang="en-GB" dirty="0"/>
            </a:p>
          </p:txBody>
        </p:sp>
        <p:sp>
          <p:nvSpPr>
            <p:cNvPr id="26" name="Shape 27"/>
            <p:cNvSpPr/>
            <p:nvPr/>
          </p:nvSpPr>
          <p:spPr>
            <a:xfrm>
              <a:off x="971550" y="3143250"/>
              <a:ext cx="1409700" cy="2724150"/>
            </a:xfrm>
            <a:custGeom>
              <a:avLst/>
              <a:gdLst/>
              <a:ahLst/>
              <a:cxnLst/>
              <a:rect l="0" t="0" r="0" b="0"/>
              <a:pathLst>
                <a:path w="1409700" h="2724150">
                  <a:moveTo>
                    <a:pt x="1404874" y="0"/>
                  </a:moveTo>
                  <a:cubicBezTo>
                    <a:pt x="1404874" y="0"/>
                    <a:pt x="1404874" y="0"/>
                    <a:pt x="1409700" y="0"/>
                  </a:cubicBezTo>
                  <a:cubicBezTo>
                    <a:pt x="1361694" y="43180"/>
                    <a:pt x="1313815" y="91186"/>
                    <a:pt x="1270635" y="134239"/>
                  </a:cubicBezTo>
                  <a:cubicBezTo>
                    <a:pt x="1227455" y="182245"/>
                    <a:pt x="1184402" y="230251"/>
                    <a:pt x="1141222" y="278130"/>
                  </a:cubicBezTo>
                  <a:cubicBezTo>
                    <a:pt x="1054862" y="369316"/>
                    <a:pt x="973328" y="470027"/>
                    <a:pt x="896620" y="570738"/>
                  </a:cubicBezTo>
                  <a:cubicBezTo>
                    <a:pt x="738378" y="772160"/>
                    <a:pt x="594614" y="983234"/>
                    <a:pt x="474726" y="1208659"/>
                  </a:cubicBezTo>
                  <a:cubicBezTo>
                    <a:pt x="350012" y="1429258"/>
                    <a:pt x="244538" y="1664208"/>
                    <a:pt x="167818" y="1903984"/>
                  </a:cubicBezTo>
                  <a:cubicBezTo>
                    <a:pt x="91097" y="2148586"/>
                    <a:pt x="43155" y="2402840"/>
                    <a:pt x="38354" y="2652205"/>
                  </a:cubicBezTo>
                  <a:cubicBezTo>
                    <a:pt x="33566" y="2676195"/>
                    <a:pt x="33566" y="2700173"/>
                    <a:pt x="33566" y="2724150"/>
                  </a:cubicBezTo>
                  <a:cubicBezTo>
                    <a:pt x="23978" y="2690584"/>
                    <a:pt x="14389" y="2661806"/>
                    <a:pt x="0" y="2633028"/>
                  </a:cubicBezTo>
                  <a:cubicBezTo>
                    <a:pt x="14389" y="2383663"/>
                    <a:pt x="62332" y="2134235"/>
                    <a:pt x="143853" y="1899285"/>
                  </a:cubicBezTo>
                  <a:cubicBezTo>
                    <a:pt x="220561" y="1654683"/>
                    <a:pt x="326009" y="1419606"/>
                    <a:pt x="455549" y="1194181"/>
                  </a:cubicBezTo>
                  <a:cubicBezTo>
                    <a:pt x="580136" y="973582"/>
                    <a:pt x="724027" y="762508"/>
                    <a:pt x="887095" y="561086"/>
                  </a:cubicBezTo>
                  <a:cubicBezTo>
                    <a:pt x="963803" y="460375"/>
                    <a:pt x="1045337" y="364490"/>
                    <a:pt x="1136396" y="268605"/>
                  </a:cubicBezTo>
                  <a:cubicBezTo>
                    <a:pt x="1179576" y="225425"/>
                    <a:pt x="1222756" y="177419"/>
                    <a:pt x="1265809" y="129540"/>
                  </a:cubicBezTo>
                  <a:cubicBezTo>
                    <a:pt x="1308989" y="86360"/>
                    <a:pt x="1356995" y="43180"/>
                    <a:pt x="1404874" y="0"/>
                  </a:cubicBezTo>
                  <a:close/>
                </a:path>
              </a:pathLst>
            </a:custGeom>
            <a:ln w="0" cap="flat">
              <a:miter lim="127000"/>
            </a:ln>
          </p:spPr>
          <p:style>
            <a:lnRef idx="0">
              <a:srgbClr val="000000">
                <a:alpha val="0"/>
              </a:srgbClr>
            </a:lnRef>
            <a:fillRef idx="1">
              <a:srgbClr val="766F54"/>
            </a:fillRef>
            <a:effectRef idx="0">
              <a:scrgbClr r="0" g="0" b="0"/>
            </a:effectRef>
            <a:fontRef idx="none"/>
          </p:style>
          <p:txBody>
            <a:bodyPr/>
            <a:lstStyle/>
            <a:p>
              <a:endParaRPr lang="en-GB" dirty="0"/>
            </a:p>
          </p:txBody>
        </p:sp>
        <p:sp>
          <p:nvSpPr>
            <p:cNvPr id="27" name="Shape 28"/>
            <p:cNvSpPr/>
            <p:nvPr/>
          </p:nvSpPr>
          <p:spPr>
            <a:xfrm>
              <a:off x="1076325" y="6600825"/>
              <a:ext cx="114299" cy="257173"/>
            </a:xfrm>
            <a:custGeom>
              <a:avLst/>
              <a:gdLst/>
              <a:ahLst/>
              <a:cxnLst/>
              <a:rect l="0" t="0" r="0" b="0"/>
              <a:pathLst>
                <a:path w="114299" h="257173">
                  <a:moveTo>
                    <a:pt x="0" y="0"/>
                  </a:moveTo>
                  <a:cubicBezTo>
                    <a:pt x="18288" y="43669"/>
                    <a:pt x="36576" y="87340"/>
                    <a:pt x="55435" y="130405"/>
                  </a:cubicBezTo>
                  <a:lnTo>
                    <a:pt x="114299" y="257173"/>
                  </a:lnTo>
                  <a:lnTo>
                    <a:pt x="86867" y="257173"/>
                  </a:lnTo>
                  <a:lnTo>
                    <a:pt x="40005" y="130405"/>
                  </a:lnTo>
                  <a:cubicBezTo>
                    <a:pt x="25146" y="87340"/>
                    <a:pt x="11430" y="43669"/>
                    <a:pt x="0" y="0"/>
                  </a:cubicBezTo>
                  <a:close/>
                </a:path>
              </a:pathLst>
            </a:custGeom>
            <a:ln w="0" cap="flat">
              <a:miter lim="127000"/>
            </a:ln>
          </p:spPr>
          <p:style>
            <a:lnRef idx="0">
              <a:srgbClr val="000000">
                <a:alpha val="0"/>
              </a:srgbClr>
            </a:lnRef>
            <a:fillRef idx="1">
              <a:srgbClr val="766F54"/>
            </a:fillRef>
            <a:effectRef idx="0">
              <a:scrgbClr r="0" g="0" b="0"/>
            </a:effectRef>
            <a:fontRef idx="none"/>
          </p:style>
          <p:txBody>
            <a:bodyPr/>
            <a:lstStyle/>
            <a:p>
              <a:endParaRPr lang="en-GB" dirty="0"/>
            </a:p>
          </p:txBody>
        </p:sp>
        <p:sp>
          <p:nvSpPr>
            <p:cNvPr id="28" name="Shape 29"/>
            <p:cNvSpPr/>
            <p:nvPr/>
          </p:nvSpPr>
          <p:spPr>
            <a:xfrm>
              <a:off x="971550" y="5895975"/>
              <a:ext cx="142875" cy="676275"/>
            </a:xfrm>
            <a:custGeom>
              <a:avLst/>
              <a:gdLst/>
              <a:ahLst/>
              <a:cxnLst/>
              <a:rect l="0" t="0" r="0" b="0"/>
              <a:pathLst>
                <a:path w="142875" h="676275">
                  <a:moveTo>
                    <a:pt x="0" y="0"/>
                  </a:moveTo>
                  <a:cubicBezTo>
                    <a:pt x="4928" y="14389"/>
                    <a:pt x="9855" y="33579"/>
                    <a:pt x="19710" y="52756"/>
                  </a:cubicBezTo>
                  <a:cubicBezTo>
                    <a:pt x="24638" y="71946"/>
                    <a:pt x="34493" y="86335"/>
                    <a:pt x="39408" y="105511"/>
                  </a:cubicBezTo>
                  <a:cubicBezTo>
                    <a:pt x="49263" y="287782"/>
                    <a:pt x="78829" y="470040"/>
                    <a:pt x="133020" y="647497"/>
                  </a:cubicBezTo>
                  <a:cubicBezTo>
                    <a:pt x="137947" y="657086"/>
                    <a:pt x="137947" y="666686"/>
                    <a:pt x="142875" y="676275"/>
                  </a:cubicBezTo>
                  <a:cubicBezTo>
                    <a:pt x="123165" y="637908"/>
                    <a:pt x="108382" y="599529"/>
                    <a:pt x="88684" y="561162"/>
                  </a:cubicBezTo>
                  <a:cubicBezTo>
                    <a:pt x="68974" y="517995"/>
                    <a:pt x="54191" y="470040"/>
                    <a:pt x="34493" y="426872"/>
                  </a:cubicBezTo>
                  <a:cubicBezTo>
                    <a:pt x="9855" y="287782"/>
                    <a:pt x="0" y="143891"/>
                    <a:pt x="0" y="0"/>
                  </a:cubicBezTo>
                  <a:close/>
                </a:path>
              </a:pathLst>
            </a:custGeom>
            <a:ln w="0" cap="flat">
              <a:miter lim="127000"/>
            </a:ln>
          </p:spPr>
          <p:style>
            <a:lnRef idx="0">
              <a:srgbClr val="000000">
                <a:alpha val="0"/>
              </a:srgbClr>
            </a:lnRef>
            <a:fillRef idx="1">
              <a:srgbClr val="766F54"/>
            </a:fillRef>
            <a:effectRef idx="0">
              <a:scrgbClr r="0" g="0" b="0"/>
            </a:effectRef>
            <a:fontRef idx="none"/>
          </p:style>
          <p:txBody>
            <a:bodyPr/>
            <a:lstStyle/>
            <a:p>
              <a:endParaRPr lang="en-GB" dirty="0"/>
            </a:p>
          </p:txBody>
        </p:sp>
        <p:sp>
          <p:nvSpPr>
            <p:cNvPr id="29" name="Shape 30"/>
            <p:cNvSpPr/>
            <p:nvPr/>
          </p:nvSpPr>
          <p:spPr>
            <a:xfrm>
              <a:off x="971550" y="5772150"/>
              <a:ext cx="38100" cy="228600"/>
            </a:xfrm>
            <a:custGeom>
              <a:avLst/>
              <a:gdLst/>
              <a:ahLst/>
              <a:cxnLst/>
              <a:rect l="0" t="0" r="0" b="0"/>
              <a:pathLst>
                <a:path w="38100" h="228600">
                  <a:moveTo>
                    <a:pt x="0" y="0"/>
                  </a:moveTo>
                  <a:cubicBezTo>
                    <a:pt x="14288" y="28575"/>
                    <a:pt x="23813" y="57150"/>
                    <a:pt x="33338" y="90488"/>
                  </a:cubicBezTo>
                  <a:cubicBezTo>
                    <a:pt x="33338" y="133350"/>
                    <a:pt x="33338" y="180975"/>
                    <a:pt x="38100" y="228600"/>
                  </a:cubicBezTo>
                  <a:cubicBezTo>
                    <a:pt x="33338" y="209550"/>
                    <a:pt x="23813" y="195263"/>
                    <a:pt x="19050" y="176213"/>
                  </a:cubicBezTo>
                  <a:cubicBezTo>
                    <a:pt x="9525" y="157163"/>
                    <a:pt x="4763" y="138113"/>
                    <a:pt x="0" y="123825"/>
                  </a:cubicBezTo>
                  <a:cubicBezTo>
                    <a:pt x="0" y="90488"/>
                    <a:pt x="0" y="52388"/>
                    <a:pt x="0" y="19050"/>
                  </a:cubicBezTo>
                  <a:cubicBezTo>
                    <a:pt x="0" y="14288"/>
                    <a:pt x="0" y="4763"/>
                    <a:pt x="0" y="0"/>
                  </a:cubicBezTo>
                  <a:close/>
                </a:path>
              </a:pathLst>
            </a:custGeom>
            <a:ln w="0" cap="flat">
              <a:miter lim="127000"/>
            </a:ln>
          </p:spPr>
          <p:style>
            <a:lnRef idx="0">
              <a:srgbClr val="000000">
                <a:alpha val="0"/>
              </a:srgbClr>
            </a:lnRef>
            <a:fillRef idx="1">
              <a:srgbClr val="766F54"/>
            </a:fillRef>
            <a:effectRef idx="0">
              <a:scrgbClr r="0" g="0" b="0"/>
            </a:effectRef>
            <a:fontRef idx="none"/>
          </p:style>
          <p:txBody>
            <a:bodyPr/>
            <a:lstStyle/>
            <a:p>
              <a:endParaRPr lang="en-GB" dirty="0"/>
            </a:p>
          </p:txBody>
        </p:sp>
        <p:sp>
          <p:nvSpPr>
            <p:cNvPr id="30" name="Shape 31"/>
            <p:cNvSpPr/>
            <p:nvPr/>
          </p:nvSpPr>
          <p:spPr>
            <a:xfrm>
              <a:off x="1009650" y="6324600"/>
              <a:ext cx="209549" cy="533397"/>
            </a:xfrm>
            <a:custGeom>
              <a:avLst/>
              <a:gdLst/>
              <a:ahLst/>
              <a:cxnLst/>
              <a:rect l="0" t="0" r="0" b="0"/>
              <a:pathLst>
                <a:path w="209549" h="533397">
                  <a:moveTo>
                    <a:pt x="0" y="0"/>
                  </a:moveTo>
                  <a:cubicBezTo>
                    <a:pt x="19050" y="43243"/>
                    <a:pt x="33338" y="91300"/>
                    <a:pt x="52388" y="134557"/>
                  </a:cubicBezTo>
                  <a:cubicBezTo>
                    <a:pt x="71438" y="173000"/>
                    <a:pt x="85725" y="211442"/>
                    <a:pt x="104775" y="249886"/>
                  </a:cubicBezTo>
                  <a:cubicBezTo>
                    <a:pt x="119063" y="297935"/>
                    <a:pt x="134541" y="345988"/>
                    <a:pt x="151805" y="393442"/>
                  </a:cubicBezTo>
                  <a:lnTo>
                    <a:pt x="209549" y="533397"/>
                  </a:lnTo>
                  <a:lnTo>
                    <a:pt x="185736" y="533397"/>
                  </a:lnTo>
                  <a:lnTo>
                    <a:pt x="124420" y="407860"/>
                  </a:lnTo>
                  <a:cubicBezTo>
                    <a:pt x="104775" y="365213"/>
                    <a:pt x="85725" y="321964"/>
                    <a:pt x="66675" y="278714"/>
                  </a:cubicBezTo>
                  <a:cubicBezTo>
                    <a:pt x="61913" y="264299"/>
                    <a:pt x="57150" y="249886"/>
                    <a:pt x="52388" y="235471"/>
                  </a:cubicBezTo>
                  <a:cubicBezTo>
                    <a:pt x="33338" y="158572"/>
                    <a:pt x="14288" y="76886"/>
                    <a:pt x="0" y="0"/>
                  </a:cubicBezTo>
                  <a:close/>
                </a:path>
              </a:pathLst>
            </a:custGeom>
            <a:ln w="0" cap="flat">
              <a:miter lim="127000"/>
            </a:ln>
          </p:spPr>
          <p:style>
            <a:lnRef idx="0">
              <a:srgbClr val="000000">
                <a:alpha val="0"/>
              </a:srgbClr>
            </a:lnRef>
            <a:fillRef idx="1">
              <a:srgbClr val="766F54"/>
            </a:fillRef>
            <a:effectRef idx="0">
              <a:scrgbClr r="0" g="0" b="0"/>
            </a:effectRef>
            <a:fontRef idx="none"/>
          </p:style>
          <p:txBody>
            <a:bodyPr/>
            <a:lstStyle/>
            <a:p>
              <a:endParaRPr lang="en-GB" dirty="0"/>
            </a:p>
          </p:txBody>
        </p:sp>
        <p:sp>
          <p:nvSpPr>
            <p:cNvPr id="31" name="Shape 394"/>
            <p:cNvSpPr/>
            <p:nvPr/>
          </p:nvSpPr>
          <p:spPr>
            <a:xfrm>
              <a:off x="0" y="0"/>
              <a:ext cx="180975" cy="6857999"/>
            </a:xfrm>
            <a:custGeom>
              <a:avLst/>
              <a:gdLst/>
              <a:ahLst/>
              <a:cxnLst/>
              <a:rect l="0" t="0" r="0" b="0"/>
              <a:pathLst>
                <a:path w="180975" h="6857999">
                  <a:moveTo>
                    <a:pt x="0" y="0"/>
                  </a:moveTo>
                  <a:lnTo>
                    <a:pt x="180975" y="0"/>
                  </a:lnTo>
                  <a:lnTo>
                    <a:pt x="180975" y="6857999"/>
                  </a:lnTo>
                  <a:lnTo>
                    <a:pt x="0" y="6857999"/>
                  </a:lnTo>
                  <a:lnTo>
                    <a:pt x="0" y="0"/>
                  </a:lnTo>
                </a:path>
              </a:pathLst>
            </a:custGeom>
            <a:ln w="0" cap="flat">
              <a:miter lim="127000"/>
            </a:ln>
          </p:spPr>
          <p:style>
            <a:lnRef idx="0">
              <a:srgbClr val="000000">
                <a:alpha val="0"/>
              </a:srgbClr>
            </a:lnRef>
            <a:fillRef idx="1">
              <a:srgbClr val="766F54"/>
            </a:fillRef>
            <a:effectRef idx="0">
              <a:scrgbClr r="0" g="0" b="0"/>
            </a:effectRef>
            <a:fontRef idx="none"/>
          </p:style>
          <p:txBody>
            <a:bodyPr/>
            <a:lstStyle/>
            <a:p>
              <a:endParaRPr lang="en-GB" dirty="0"/>
            </a:p>
          </p:txBody>
        </p:sp>
        <p:sp>
          <p:nvSpPr>
            <p:cNvPr id="32" name="Rectangle 31"/>
            <p:cNvSpPr/>
            <p:nvPr/>
          </p:nvSpPr>
          <p:spPr>
            <a:xfrm>
              <a:off x="919163" y="383459"/>
              <a:ext cx="9626434" cy="523100"/>
            </a:xfrm>
            <a:prstGeom prst="rect">
              <a:avLst/>
            </a:prstGeom>
            <a:ln>
              <a:noFill/>
            </a:ln>
          </p:spPr>
          <p:txBody>
            <a:bodyPr vert="horz" lIns="0" tIns="0" rIns="0" bIns="0" rtlCol="0">
              <a:noAutofit/>
            </a:bodyPr>
            <a:lstStyle/>
            <a:p>
              <a:pPr>
                <a:lnSpc>
                  <a:spcPct val="107000"/>
                </a:lnSpc>
                <a:spcAft>
                  <a:spcPts val="800"/>
                </a:spcAft>
              </a:pPr>
              <a:r>
                <a:rPr lang="en-GB" sz="2800" b="1" dirty="0">
                  <a:solidFill>
                    <a:srgbClr val="262626"/>
                  </a:solidFill>
                  <a:effectLst/>
                  <a:latin typeface="Arial" panose="020B0604020202020204" pitchFamily="34" charset="0"/>
                  <a:ea typeface="Arial" panose="020B0604020202020204" pitchFamily="34" charset="0"/>
                </a:rPr>
                <a:t>PROJECT CRYSTALTEK FEATURES MAP</a:t>
              </a:r>
              <a:endParaRPr lang="en-GB" sz="1100" dirty="0">
                <a:solidFill>
                  <a:srgbClr val="000000"/>
                </a:solidFill>
                <a:effectLst/>
                <a:latin typeface="Calibri" panose="020F0502020204030204" pitchFamily="34" charset="0"/>
                <a:ea typeface="Calibri" panose="020F0502020204030204" pitchFamily="34" charset="0"/>
              </a:endParaRPr>
            </a:p>
          </p:txBody>
        </p:sp>
        <p:sp>
          <p:nvSpPr>
            <p:cNvPr id="33" name="Shape 395"/>
            <p:cNvSpPr/>
            <p:nvPr/>
          </p:nvSpPr>
          <p:spPr>
            <a:xfrm>
              <a:off x="3981450" y="2752725"/>
              <a:ext cx="57150" cy="66675"/>
            </a:xfrm>
            <a:custGeom>
              <a:avLst/>
              <a:gdLst/>
              <a:ahLst/>
              <a:cxnLst/>
              <a:rect l="0" t="0" r="0" b="0"/>
              <a:pathLst>
                <a:path w="57150" h="66675">
                  <a:moveTo>
                    <a:pt x="0" y="0"/>
                  </a:moveTo>
                  <a:lnTo>
                    <a:pt x="57150" y="0"/>
                  </a:lnTo>
                  <a:lnTo>
                    <a:pt x="57150" y="66675"/>
                  </a:lnTo>
                  <a:lnTo>
                    <a:pt x="0" y="66675"/>
                  </a:lnTo>
                  <a:lnTo>
                    <a:pt x="0" y="0"/>
                  </a:lnTo>
                </a:path>
              </a:pathLst>
            </a:custGeom>
            <a:ln w="0" cap="flat">
              <a:miter lim="127000"/>
            </a:ln>
          </p:spPr>
          <p:style>
            <a:lnRef idx="0">
              <a:srgbClr val="000000">
                <a:alpha val="0"/>
              </a:srgbClr>
            </a:lnRef>
            <a:fillRef idx="1">
              <a:srgbClr val="A53010"/>
            </a:fillRef>
            <a:effectRef idx="0">
              <a:scrgbClr r="0" g="0" b="0"/>
            </a:effectRef>
            <a:fontRef idx="none"/>
          </p:style>
          <p:txBody>
            <a:bodyPr/>
            <a:lstStyle/>
            <a:p>
              <a:endParaRPr lang="en-GB" dirty="0"/>
            </a:p>
          </p:txBody>
        </p:sp>
        <p:sp>
          <p:nvSpPr>
            <p:cNvPr id="34" name="Shape 35"/>
            <p:cNvSpPr/>
            <p:nvPr/>
          </p:nvSpPr>
          <p:spPr>
            <a:xfrm>
              <a:off x="3981450" y="2752725"/>
              <a:ext cx="57150" cy="66675"/>
            </a:xfrm>
            <a:custGeom>
              <a:avLst/>
              <a:gdLst/>
              <a:ahLst/>
              <a:cxnLst/>
              <a:rect l="0" t="0" r="0" b="0"/>
              <a:pathLst>
                <a:path w="57150" h="66675">
                  <a:moveTo>
                    <a:pt x="0" y="66675"/>
                  </a:moveTo>
                  <a:lnTo>
                    <a:pt x="57150" y="66675"/>
                  </a:lnTo>
                  <a:lnTo>
                    <a:pt x="57150" y="0"/>
                  </a:lnTo>
                  <a:lnTo>
                    <a:pt x="0" y="0"/>
                  </a:lnTo>
                  <a:close/>
                </a:path>
              </a:pathLst>
            </a:custGeom>
            <a:ln w="15875" cap="rnd">
              <a:round/>
            </a:ln>
          </p:spPr>
          <p:style>
            <a:lnRef idx="1">
              <a:srgbClr val="782009"/>
            </a:lnRef>
            <a:fillRef idx="0">
              <a:srgbClr val="000000">
                <a:alpha val="0"/>
              </a:srgbClr>
            </a:fillRef>
            <a:effectRef idx="0">
              <a:scrgbClr r="0" g="0" b="0"/>
            </a:effectRef>
            <a:fontRef idx="none"/>
          </p:style>
          <p:txBody>
            <a:bodyPr/>
            <a:lstStyle/>
            <a:p>
              <a:endParaRPr lang="en-GB" dirty="0"/>
            </a:p>
          </p:txBody>
        </p:sp>
        <p:sp>
          <p:nvSpPr>
            <p:cNvPr id="35" name="Shape 36"/>
            <p:cNvSpPr/>
            <p:nvPr/>
          </p:nvSpPr>
          <p:spPr>
            <a:xfrm>
              <a:off x="5410200" y="2886075"/>
              <a:ext cx="2495550" cy="1924050"/>
            </a:xfrm>
            <a:custGeom>
              <a:avLst/>
              <a:gdLst/>
              <a:ahLst/>
              <a:cxnLst/>
              <a:rect l="0" t="0" r="0" b="0"/>
              <a:pathLst>
                <a:path w="2495550" h="1924050">
                  <a:moveTo>
                    <a:pt x="1247775" y="0"/>
                  </a:moveTo>
                  <a:cubicBezTo>
                    <a:pt x="1936877" y="0"/>
                    <a:pt x="2495550" y="430657"/>
                    <a:pt x="2495550" y="962025"/>
                  </a:cubicBezTo>
                  <a:cubicBezTo>
                    <a:pt x="2495550" y="1493393"/>
                    <a:pt x="1936877" y="1924050"/>
                    <a:pt x="1247775" y="1924050"/>
                  </a:cubicBezTo>
                  <a:cubicBezTo>
                    <a:pt x="558673" y="1924050"/>
                    <a:pt x="0" y="1493393"/>
                    <a:pt x="0" y="962025"/>
                  </a:cubicBezTo>
                  <a:cubicBezTo>
                    <a:pt x="0" y="430657"/>
                    <a:pt x="558673" y="0"/>
                    <a:pt x="1247775" y="0"/>
                  </a:cubicBezTo>
                  <a:close/>
                </a:path>
              </a:pathLst>
            </a:custGeom>
            <a:ln w="0" cap="rnd">
              <a:round/>
            </a:ln>
          </p:spPr>
          <p:style>
            <a:lnRef idx="0">
              <a:srgbClr val="000000">
                <a:alpha val="0"/>
              </a:srgbClr>
            </a:lnRef>
            <a:fillRef idx="1">
              <a:srgbClr val="A53010"/>
            </a:fillRef>
            <a:effectRef idx="0">
              <a:scrgbClr r="0" g="0" b="0"/>
            </a:effectRef>
            <a:fontRef idx="none"/>
          </p:style>
          <p:txBody>
            <a:bodyPr/>
            <a:lstStyle/>
            <a:p>
              <a:endParaRPr lang="en-GB" dirty="0"/>
            </a:p>
          </p:txBody>
        </p:sp>
        <p:sp>
          <p:nvSpPr>
            <p:cNvPr id="36" name="Shape 37"/>
            <p:cNvSpPr/>
            <p:nvPr/>
          </p:nvSpPr>
          <p:spPr>
            <a:xfrm>
              <a:off x="5410200" y="2886075"/>
              <a:ext cx="2495550" cy="1924050"/>
            </a:xfrm>
            <a:custGeom>
              <a:avLst/>
              <a:gdLst/>
              <a:ahLst/>
              <a:cxnLst/>
              <a:rect l="0" t="0" r="0" b="0"/>
              <a:pathLst>
                <a:path w="2495550" h="1924050">
                  <a:moveTo>
                    <a:pt x="0" y="962025"/>
                  </a:moveTo>
                  <a:cubicBezTo>
                    <a:pt x="0" y="430657"/>
                    <a:pt x="558673" y="0"/>
                    <a:pt x="1247775" y="0"/>
                  </a:cubicBezTo>
                  <a:cubicBezTo>
                    <a:pt x="1936877" y="0"/>
                    <a:pt x="2495550" y="430657"/>
                    <a:pt x="2495550" y="962025"/>
                  </a:cubicBezTo>
                  <a:cubicBezTo>
                    <a:pt x="2495550" y="1493393"/>
                    <a:pt x="1936877" y="1924050"/>
                    <a:pt x="1247775" y="1924050"/>
                  </a:cubicBezTo>
                  <a:cubicBezTo>
                    <a:pt x="558673" y="1924050"/>
                    <a:pt x="0" y="1493393"/>
                    <a:pt x="0" y="962025"/>
                  </a:cubicBezTo>
                  <a:close/>
                </a:path>
              </a:pathLst>
            </a:custGeom>
            <a:ln w="15875" cap="rnd">
              <a:round/>
            </a:ln>
          </p:spPr>
          <p:style>
            <a:lnRef idx="1">
              <a:srgbClr val="782009"/>
            </a:lnRef>
            <a:fillRef idx="0">
              <a:srgbClr val="000000">
                <a:alpha val="0"/>
              </a:srgbClr>
            </a:fillRef>
            <a:effectRef idx="0">
              <a:scrgbClr r="0" g="0" b="0"/>
            </a:effectRef>
            <a:fontRef idx="none"/>
          </p:style>
          <p:txBody>
            <a:bodyPr/>
            <a:lstStyle/>
            <a:p>
              <a:endParaRPr lang="en-GB" dirty="0"/>
            </a:p>
          </p:txBody>
        </p:sp>
        <p:sp>
          <p:nvSpPr>
            <p:cNvPr id="37" name="Rectangle 36"/>
            <p:cNvSpPr/>
            <p:nvPr/>
          </p:nvSpPr>
          <p:spPr>
            <a:xfrm>
              <a:off x="6358255" y="3493532"/>
              <a:ext cx="881717" cy="295392"/>
            </a:xfrm>
            <a:prstGeom prst="rect">
              <a:avLst/>
            </a:prstGeom>
            <a:ln>
              <a:noFill/>
            </a:ln>
          </p:spPr>
          <p:txBody>
            <a:bodyPr vert="horz" lIns="0" tIns="0" rIns="0" bIns="0" rtlCol="0">
              <a:noAutofit/>
            </a:bodyPr>
            <a:lstStyle/>
            <a:p>
              <a:pPr>
                <a:lnSpc>
                  <a:spcPct val="107000"/>
                </a:lnSpc>
                <a:spcAft>
                  <a:spcPts val="800"/>
                </a:spcAft>
              </a:pPr>
              <a:r>
                <a:rPr lang="en-GB" sz="1800" dirty="0">
                  <a:solidFill>
                    <a:srgbClr val="FFFFFF"/>
                  </a:solidFill>
                  <a:effectLst/>
                  <a:latin typeface="Century Gothic" panose="020B0502020202020204" pitchFamily="34" charset="0"/>
                  <a:ea typeface="Century Gothic" panose="020B0502020202020204" pitchFamily="34" charset="0"/>
                  <a:cs typeface="Century Gothic" panose="020B0502020202020204" pitchFamily="34" charset="0"/>
                </a:rPr>
                <a:t>DATA </a:t>
              </a:r>
              <a:endParaRPr lang="en-GB" sz="1100" dirty="0">
                <a:solidFill>
                  <a:srgbClr val="000000"/>
                </a:solidFill>
                <a:effectLst/>
                <a:latin typeface="Calibri" panose="020F0502020204030204" pitchFamily="34" charset="0"/>
                <a:ea typeface="Calibri" panose="020F0502020204030204" pitchFamily="34" charset="0"/>
              </a:endParaRPr>
            </a:p>
          </p:txBody>
        </p:sp>
        <p:sp>
          <p:nvSpPr>
            <p:cNvPr id="38" name="Rectangle 37"/>
            <p:cNvSpPr/>
            <p:nvPr/>
          </p:nvSpPr>
          <p:spPr>
            <a:xfrm>
              <a:off x="6110351" y="3770011"/>
              <a:ext cx="1552443" cy="295391"/>
            </a:xfrm>
            <a:prstGeom prst="rect">
              <a:avLst/>
            </a:prstGeom>
            <a:ln>
              <a:noFill/>
            </a:ln>
          </p:spPr>
          <p:txBody>
            <a:bodyPr vert="horz" lIns="0" tIns="0" rIns="0" bIns="0" rtlCol="0">
              <a:noAutofit/>
            </a:bodyPr>
            <a:lstStyle/>
            <a:p>
              <a:pPr>
                <a:lnSpc>
                  <a:spcPct val="107000"/>
                </a:lnSpc>
                <a:spcAft>
                  <a:spcPts val="800"/>
                </a:spcAft>
              </a:pPr>
              <a:r>
                <a:rPr lang="en-GB" sz="1800" dirty="0">
                  <a:solidFill>
                    <a:srgbClr val="FFFFFF"/>
                  </a:solidFill>
                  <a:effectLst/>
                  <a:latin typeface="Century Gothic" panose="020B0502020202020204" pitchFamily="34" charset="0"/>
                  <a:ea typeface="Century Gothic" panose="020B0502020202020204" pitchFamily="34" charset="0"/>
                  <a:cs typeface="Century Gothic" panose="020B0502020202020204" pitchFamily="34" charset="0"/>
                </a:rPr>
                <a:t>ANALYTIC </a:t>
              </a:r>
              <a:endParaRPr lang="en-GB" sz="1100" dirty="0">
                <a:solidFill>
                  <a:srgbClr val="000000"/>
                </a:solidFill>
                <a:effectLst/>
                <a:latin typeface="Calibri" panose="020F0502020204030204" pitchFamily="34" charset="0"/>
                <a:ea typeface="Calibri" panose="020F0502020204030204" pitchFamily="34" charset="0"/>
              </a:endParaRPr>
            </a:p>
          </p:txBody>
        </p:sp>
        <p:sp>
          <p:nvSpPr>
            <p:cNvPr id="39" name="Rectangle 38"/>
            <p:cNvSpPr/>
            <p:nvPr/>
          </p:nvSpPr>
          <p:spPr>
            <a:xfrm>
              <a:off x="6072251" y="4046617"/>
              <a:ext cx="1558228" cy="295393"/>
            </a:xfrm>
            <a:prstGeom prst="rect">
              <a:avLst/>
            </a:prstGeom>
            <a:ln>
              <a:noFill/>
            </a:ln>
          </p:spPr>
          <p:txBody>
            <a:bodyPr vert="horz" lIns="0" tIns="0" rIns="0" bIns="0" rtlCol="0">
              <a:noAutofit/>
            </a:bodyPr>
            <a:lstStyle/>
            <a:p>
              <a:pPr>
                <a:lnSpc>
                  <a:spcPct val="107000"/>
                </a:lnSpc>
                <a:spcAft>
                  <a:spcPts val="800"/>
                </a:spcAft>
              </a:pPr>
              <a:r>
                <a:rPr lang="en-GB" sz="1800" dirty="0">
                  <a:solidFill>
                    <a:srgbClr val="FFFFFF"/>
                  </a:solidFill>
                  <a:effectLst/>
                  <a:latin typeface="Century Gothic" panose="020B0502020202020204" pitchFamily="34" charset="0"/>
                  <a:ea typeface="Century Gothic" panose="020B0502020202020204" pitchFamily="34" charset="0"/>
                  <a:cs typeface="Century Gothic" panose="020B0502020202020204" pitchFamily="34" charset="0"/>
                </a:rPr>
                <a:t>PLATFORM</a:t>
              </a:r>
              <a:endParaRPr lang="en-GB" sz="1100" dirty="0">
                <a:solidFill>
                  <a:srgbClr val="000000"/>
                </a:solidFill>
                <a:effectLst/>
                <a:latin typeface="Calibri" panose="020F0502020204030204" pitchFamily="34" charset="0"/>
                <a:ea typeface="Calibri" panose="020F0502020204030204" pitchFamily="34" charset="0"/>
              </a:endParaRPr>
            </a:p>
          </p:txBody>
        </p:sp>
        <p:sp>
          <p:nvSpPr>
            <p:cNvPr id="40" name="Shape 41"/>
            <p:cNvSpPr/>
            <p:nvPr/>
          </p:nvSpPr>
          <p:spPr>
            <a:xfrm>
              <a:off x="6557899" y="1947799"/>
              <a:ext cx="76200" cy="1120394"/>
            </a:xfrm>
            <a:custGeom>
              <a:avLst/>
              <a:gdLst/>
              <a:ahLst/>
              <a:cxnLst/>
              <a:rect l="0" t="0" r="0" b="0"/>
              <a:pathLst>
                <a:path w="76200" h="1120394">
                  <a:moveTo>
                    <a:pt x="38100" y="0"/>
                  </a:moveTo>
                  <a:lnTo>
                    <a:pt x="76200" y="76200"/>
                  </a:lnTo>
                  <a:lnTo>
                    <a:pt x="42926" y="76200"/>
                  </a:lnTo>
                  <a:lnTo>
                    <a:pt x="42926" y="1115695"/>
                  </a:lnTo>
                  <a:cubicBezTo>
                    <a:pt x="42926" y="1118235"/>
                    <a:pt x="40767" y="1120394"/>
                    <a:pt x="38100" y="1120394"/>
                  </a:cubicBezTo>
                  <a:cubicBezTo>
                    <a:pt x="35560" y="1120394"/>
                    <a:pt x="33401" y="1118235"/>
                    <a:pt x="33401" y="1115695"/>
                  </a:cubicBezTo>
                  <a:lnTo>
                    <a:pt x="33401" y="76200"/>
                  </a:lnTo>
                  <a:lnTo>
                    <a:pt x="0" y="76200"/>
                  </a:lnTo>
                  <a:lnTo>
                    <a:pt x="38100" y="0"/>
                  </a:lnTo>
                  <a:close/>
                </a:path>
              </a:pathLst>
            </a:custGeom>
            <a:ln w="0" cap="rnd">
              <a:round/>
            </a:ln>
          </p:spPr>
          <p:style>
            <a:lnRef idx="0">
              <a:srgbClr val="000000">
                <a:alpha val="0"/>
              </a:srgbClr>
            </a:lnRef>
            <a:fillRef idx="1">
              <a:srgbClr val="9D2D0F"/>
            </a:fillRef>
            <a:effectRef idx="0">
              <a:scrgbClr r="0" g="0" b="0"/>
            </a:effectRef>
            <a:fontRef idx="none"/>
          </p:style>
          <p:txBody>
            <a:bodyPr/>
            <a:lstStyle/>
            <a:p>
              <a:endParaRPr lang="en-GB" dirty="0"/>
            </a:p>
          </p:txBody>
        </p:sp>
        <p:sp>
          <p:nvSpPr>
            <p:cNvPr id="41" name="Shape 42"/>
            <p:cNvSpPr/>
            <p:nvPr/>
          </p:nvSpPr>
          <p:spPr>
            <a:xfrm>
              <a:off x="7619873" y="4047998"/>
              <a:ext cx="1868805" cy="87757"/>
            </a:xfrm>
            <a:custGeom>
              <a:avLst/>
              <a:gdLst/>
              <a:ahLst/>
              <a:cxnLst/>
              <a:rect l="0" t="0" r="0" b="0"/>
              <a:pathLst>
                <a:path w="1868805" h="87757">
                  <a:moveTo>
                    <a:pt x="4953" y="127"/>
                  </a:moveTo>
                  <a:lnTo>
                    <a:pt x="1792788" y="44895"/>
                  </a:lnTo>
                  <a:lnTo>
                    <a:pt x="1793621" y="11557"/>
                  </a:lnTo>
                  <a:lnTo>
                    <a:pt x="1868805" y="51562"/>
                  </a:lnTo>
                  <a:lnTo>
                    <a:pt x="1791716" y="87757"/>
                  </a:lnTo>
                  <a:lnTo>
                    <a:pt x="1792550" y="54421"/>
                  </a:lnTo>
                  <a:lnTo>
                    <a:pt x="4826" y="9652"/>
                  </a:lnTo>
                  <a:cubicBezTo>
                    <a:pt x="2159" y="9525"/>
                    <a:pt x="0" y="7366"/>
                    <a:pt x="127" y="4826"/>
                  </a:cubicBezTo>
                  <a:cubicBezTo>
                    <a:pt x="254" y="2159"/>
                    <a:pt x="2413" y="0"/>
                    <a:pt x="4953" y="127"/>
                  </a:cubicBezTo>
                  <a:close/>
                </a:path>
              </a:pathLst>
            </a:custGeom>
            <a:ln w="0" cap="rnd">
              <a:round/>
            </a:ln>
          </p:spPr>
          <p:style>
            <a:lnRef idx="0">
              <a:srgbClr val="000000">
                <a:alpha val="0"/>
              </a:srgbClr>
            </a:lnRef>
            <a:fillRef idx="1">
              <a:srgbClr val="9D2D0F"/>
            </a:fillRef>
            <a:effectRef idx="0">
              <a:scrgbClr r="0" g="0" b="0"/>
            </a:effectRef>
            <a:fontRef idx="none"/>
          </p:style>
          <p:txBody>
            <a:bodyPr/>
            <a:lstStyle/>
            <a:p>
              <a:endParaRPr lang="en-GB" dirty="0"/>
            </a:p>
          </p:txBody>
        </p:sp>
        <p:sp>
          <p:nvSpPr>
            <p:cNvPr id="42" name="Shape 43"/>
            <p:cNvSpPr/>
            <p:nvPr/>
          </p:nvSpPr>
          <p:spPr>
            <a:xfrm>
              <a:off x="4176776" y="3867023"/>
              <a:ext cx="1279271" cy="96647"/>
            </a:xfrm>
            <a:custGeom>
              <a:avLst/>
              <a:gdLst/>
              <a:ahLst/>
              <a:cxnLst/>
              <a:rect l="0" t="0" r="0" b="0"/>
              <a:pathLst>
                <a:path w="1279271" h="96647">
                  <a:moveTo>
                    <a:pt x="1274191" y="127"/>
                  </a:moveTo>
                  <a:cubicBezTo>
                    <a:pt x="1276858" y="0"/>
                    <a:pt x="1279017" y="2032"/>
                    <a:pt x="1279144" y="4699"/>
                  </a:cubicBezTo>
                  <a:cubicBezTo>
                    <a:pt x="1279271" y="7366"/>
                    <a:pt x="1277239" y="9525"/>
                    <a:pt x="1274699" y="9652"/>
                  </a:cubicBezTo>
                  <a:lnTo>
                    <a:pt x="76224" y="63317"/>
                  </a:lnTo>
                  <a:lnTo>
                    <a:pt x="77724" y="96647"/>
                  </a:lnTo>
                  <a:lnTo>
                    <a:pt x="0" y="61976"/>
                  </a:lnTo>
                  <a:lnTo>
                    <a:pt x="74295" y="20447"/>
                  </a:lnTo>
                  <a:lnTo>
                    <a:pt x="75795" y="53789"/>
                  </a:lnTo>
                  <a:lnTo>
                    <a:pt x="1274191" y="127"/>
                  </a:lnTo>
                  <a:close/>
                </a:path>
              </a:pathLst>
            </a:custGeom>
            <a:ln w="0" cap="rnd">
              <a:round/>
            </a:ln>
          </p:spPr>
          <p:style>
            <a:lnRef idx="0">
              <a:srgbClr val="000000">
                <a:alpha val="0"/>
              </a:srgbClr>
            </a:lnRef>
            <a:fillRef idx="1">
              <a:srgbClr val="9D2D0F"/>
            </a:fillRef>
            <a:effectRef idx="0">
              <a:scrgbClr r="0" g="0" b="0"/>
            </a:effectRef>
            <a:fontRef idx="none"/>
          </p:style>
          <p:txBody>
            <a:bodyPr/>
            <a:lstStyle/>
            <a:p>
              <a:endParaRPr lang="en-GB" dirty="0"/>
            </a:p>
          </p:txBody>
        </p:sp>
        <p:sp>
          <p:nvSpPr>
            <p:cNvPr id="43" name="Shape 44"/>
            <p:cNvSpPr/>
            <p:nvPr/>
          </p:nvSpPr>
          <p:spPr>
            <a:xfrm>
              <a:off x="3833749" y="2166874"/>
              <a:ext cx="1703832" cy="1216406"/>
            </a:xfrm>
            <a:custGeom>
              <a:avLst/>
              <a:gdLst/>
              <a:ahLst/>
              <a:cxnLst/>
              <a:rect l="0" t="0" r="0" b="0"/>
              <a:pathLst>
                <a:path w="1703832" h="1216406">
                  <a:moveTo>
                    <a:pt x="0" y="0"/>
                  </a:moveTo>
                  <a:lnTo>
                    <a:pt x="84201" y="13335"/>
                  </a:lnTo>
                  <a:lnTo>
                    <a:pt x="64878" y="40432"/>
                  </a:lnTo>
                  <a:lnTo>
                    <a:pt x="1701165" y="1207135"/>
                  </a:lnTo>
                  <a:cubicBezTo>
                    <a:pt x="1703324" y="1208659"/>
                    <a:pt x="1703832" y="1211707"/>
                    <a:pt x="1702308" y="1213739"/>
                  </a:cubicBezTo>
                  <a:cubicBezTo>
                    <a:pt x="1700784" y="1215898"/>
                    <a:pt x="1697863" y="1216406"/>
                    <a:pt x="1695704" y="1214882"/>
                  </a:cubicBezTo>
                  <a:lnTo>
                    <a:pt x="59375" y="48149"/>
                  </a:lnTo>
                  <a:lnTo>
                    <a:pt x="40005" y="75311"/>
                  </a:lnTo>
                  <a:lnTo>
                    <a:pt x="0" y="0"/>
                  </a:lnTo>
                  <a:close/>
                </a:path>
              </a:pathLst>
            </a:custGeom>
            <a:ln w="0" cap="rnd">
              <a:round/>
            </a:ln>
          </p:spPr>
          <p:style>
            <a:lnRef idx="0">
              <a:srgbClr val="000000">
                <a:alpha val="0"/>
              </a:srgbClr>
            </a:lnRef>
            <a:fillRef idx="1">
              <a:srgbClr val="9D2D0F"/>
            </a:fillRef>
            <a:effectRef idx="0">
              <a:scrgbClr r="0" g="0" b="0"/>
            </a:effectRef>
            <a:fontRef idx="none"/>
          </p:style>
          <p:txBody>
            <a:bodyPr/>
            <a:lstStyle/>
            <a:p>
              <a:endParaRPr lang="en-GB" dirty="0"/>
            </a:p>
          </p:txBody>
        </p:sp>
        <p:sp>
          <p:nvSpPr>
            <p:cNvPr id="44" name="Shape 45"/>
            <p:cNvSpPr/>
            <p:nvPr/>
          </p:nvSpPr>
          <p:spPr>
            <a:xfrm>
              <a:off x="7733665" y="2033524"/>
              <a:ext cx="1041654" cy="1338580"/>
            </a:xfrm>
            <a:custGeom>
              <a:avLst/>
              <a:gdLst/>
              <a:ahLst/>
              <a:cxnLst/>
              <a:rect l="0" t="0" r="0" b="0"/>
              <a:pathLst>
                <a:path w="1041654" h="1338580">
                  <a:moveTo>
                    <a:pt x="1041654" y="0"/>
                  </a:moveTo>
                  <a:lnTo>
                    <a:pt x="1024890" y="83566"/>
                  </a:lnTo>
                  <a:lnTo>
                    <a:pt x="998572" y="63090"/>
                  </a:lnTo>
                  <a:lnTo>
                    <a:pt x="9144" y="1336040"/>
                  </a:lnTo>
                  <a:cubicBezTo>
                    <a:pt x="7493" y="1338199"/>
                    <a:pt x="4572" y="1338580"/>
                    <a:pt x="2413" y="1336929"/>
                  </a:cubicBezTo>
                  <a:cubicBezTo>
                    <a:pt x="381" y="1335278"/>
                    <a:pt x="0" y="1332357"/>
                    <a:pt x="1651" y="1330198"/>
                  </a:cubicBezTo>
                  <a:lnTo>
                    <a:pt x="991073" y="57256"/>
                  </a:lnTo>
                  <a:lnTo>
                    <a:pt x="964819" y="36830"/>
                  </a:lnTo>
                  <a:lnTo>
                    <a:pt x="1041654" y="0"/>
                  </a:lnTo>
                  <a:close/>
                </a:path>
              </a:pathLst>
            </a:custGeom>
            <a:ln w="0" cap="rnd">
              <a:round/>
            </a:ln>
          </p:spPr>
          <p:style>
            <a:lnRef idx="0">
              <a:srgbClr val="000000">
                <a:alpha val="0"/>
              </a:srgbClr>
            </a:lnRef>
            <a:fillRef idx="1">
              <a:srgbClr val="9D2D0F"/>
            </a:fillRef>
            <a:effectRef idx="0">
              <a:scrgbClr r="0" g="0" b="0"/>
            </a:effectRef>
            <a:fontRef idx="none"/>
          </p:style>
          <p:txBody>
            <a:bodyPr/>
            <a:lstStyle/>
            <a:p>
              <a:endParaRPr lang="en-GB" dirty="0"/>
            </a:p>
          </p:txBody>
        </p:sp>
        <p:sp>
          <p:nvSpPr>
            <p:cNvPr id="45" name="Shape 46"/>
            <p:cNvSpPr/>
            <p:nvPr/>
          </p:nvSpPr>
          <p:spPr>
            <a:xfrm>
              <a:off x="4224401" y="3971290"/>
              <a:ext cx="1276731" cy="967740"/>
            </a:xfrm>
            <a:custGeom>
              <a:avLst/>
              <a:gdLst/>
              <a:ahLst/>
              <a:cxnLst/>
              <a:rect l="0" t="0" r="0" b="0"/>
              <a:pathLst>
                <a:path w="1276731" h="967740">
                  <a:moveTo>
                    <a:pt x="1268476" y="1651"/>
                  </a:moveTo>
                  <a:cubicBezTo>
                    <a:pt x="1270508" y="0"/>
                    <a:pt x="1273556" y="381"/>
                    <a:pt x="1275080" y="2540"/>
                  </a:cubicBezTo>
                  <a:cubicBezTo>
                    <a:pt x="1276731" y="4572"/>
                    <a:pt x="1276223" y="7620"/>
                    <a:pt x="1274191" y="9144"/>
                  </a:cubicBezTo>
                  <a:lnTo>
                    <a:pt x="63597" y="925528"/>
                  </a:lnTo>
                  <a:lnTo>
                    <a:pt x="83693" y="952119"/>
                  </a:lnTo>
                  <a:lnTo>
                    <a:pt x="0" y="967740"/>
                  </a:lnTo>
                  <a:lnTo>
                    <a:pt x="37719" y="891286"/>
                  </a:lnTo>
                  <a:lnTo>
                    <a:pt x="57855" y="917930"/>
                  </a:lnTo>
                  <a:lnTo>
                    <a:pt x="1268476" y="1651"/>
                  </a:lnTo>
                  <a:close/>
                </a:path>
              </a:pathLst>
            </a:custGeom>
            <a:ln w="0" cap="rnd">
              <a:round/>
            </a:ln>
          </p:spPr>
          <p:style>
            <a:lnRef idx="0">
              <a:srgbClr val="000000">
                <a:alpha val="0"/>
              </a:srgbClr>
            </a:lnRef>
            <a:fillRef idx="1">
              <a:srgbClr val="9D2D0F"/>
            </a:fillRef>
            <a:effectRef idx="0">
              <a:scrgbClr r="0" g="0" b="0"/>
            </a:effectRef>
            <a:fontRef idx="none"/>
          </p:style>
          <p:txBody>
            <a:bodyPr/>
            <a:lstStyle/>
            <a:p>
              <a:endParaRPr lang="en-GB" dirty="0"/>
            </a:p>
          </p:txBody>
        </p:sp>
        <p:sp>
          <p:nvSpPr>
            <p:cNvPr id="46" name="Shape 47"/>
            <p:cNvSpPr/>
            <p:nvPr/>
          </p:nvSpPr>
          <p:spPr>
            <a:xfrm>
              <a:off x="6329426" y="4829175"/>
              <a:ext cx="76200" cy="1197839"/>
            </a:xfrm>
            <a:custGeom>
              <a:avLst/>
              <a:gdLst/>
              <a:ahLst/>
              <a:cxnLst/>
              <a:rect l="0" t="0" r="0" b="0"/>
              <a:pathLst>
                <a:path w="76200" h="1197839">
                  <a:moveTo>
                    <a:pt x="38100" y="0"/>
                  </a:moveTo>
                  <a:cubicBezTo>
                    <a:pt x="40640" y="0"/>
                    <a:pt x="42799" y="2159"/>
                    <a:pt x="42799" y="4699"/>
                  </a:cubicBezTo>
                  <a:lnTo>
                    <a:pt x="42799" y="1121639"/>
                  </a:lnTo>
                  <a:lnTo>
                    <a:pt x="76200" y="1121639"/>
                  </a:lnTo>
                  <a:lnTo>
                    <a:pt x="38100" y="1197839"/>
                  </a:lnTo>
                  <a:lnTo>
                    <a:pt x="0" y="1121639"/>
                  </a:lnTo>
                  <a:lnTo>
                    <a:pt x="33274" y="1121639"/>
                  </a:lnTo>
                  <a:lnTo>
                    <a:pt x="33274" y="4699"/>
                  </a:lnTo>
                  <a:cubicBezTo>
                    <a:pt x="33274" y="2159"/>
                    <a:pt x="35433" y="0"/>
                    <a:pt x="38100" y="0"/>
                  </a:cubicBezTo>
                  <a:close/>
                </a:path>
              </a:pathLst>
            </a:custGeom>
            <a:ln w="0" cap="rnd">
              <a:round/>
            </a:ln>
          </p:spPr>
          <p:style>
            <a:lnRef idx="0">
              <a:srgbClr val="000000">
                <a:alpha val="0"/>
              </a:srgbClr>
            </a:lnRef>
            <a:fillRef idx="1">
              <a:srgbClr val="9D2D0F"/>
            </a:fillRef>
            <a:effectRef idx="0">
              <a:scrgbClr r="0" g="0" b="0"/>
            </a:effectRef>
            <a:fontRef idx="none"/>
          </p:style>
          <p:txBody>
            <a:bodyPr/>
            <a:lstStyle/>
            <a:p>
              <a:endParaRPr lang="en-GB" dirty="0"/>
            </a:p>
          </p:txBody>
        </p:sp>
        <p:sp>
          <p:nvSpPr>
            <p:cNvPr id="47" name="Shape 48"/>
            <p:cNvSpPr/>
            <p:nvPr/>
          </p:nvSpPr>
          <p:spPr>
            <a:xfrm>
              <a:off x="4810125" y="5676900"/>
              <a:ext cx="3009900" cy="1009650"/>
            </a:xfrm>
            <a:custGeom>
              <a:avLst/>
              <a:gdLst/>
              <a:ahLst/>
              <a:cxnLst/>
              <a:rect l="0" t="0" r="0" b="0"/>
              <a:pathLst>
                <a:path w="3009900" h="1009650">
                  <a:moveTo>
                    <a:pt x="293751" y="0"/>
                  </a:moveTo>
                  <a:lnTo>
                    <a:pt x="2716149" y="0"/>
                  </a:lnTo>
                  <a:cubicBezTo>
                    <a:pt x="2878328" y="0"/>
                    <a:pt x="3009900" y="131521"/>
                    <a:pt x="3009900" y="293763"/>
                  </a:cubicBezTo>
                  <a:lnTo>
                    <a:pt x="3009900" y="715886"/>
                  </a:lnTo>
                  <a:cubicBezTo>
                    <a:pt x="3009900" y="878129"/>
                    <a:pt x="2878328" y="1009650"/>
                    <a:pt x="2716149" y="1009650"/>
                  </a:cubicBezTo>
                  <a:lnTo>
                    <a:pt x="293751" y="1009650"/>
                  </a:lnTo>
                  <a:cubicBezTo>
                    <a:pt x="131572" y="1009650"/>
                    <a:pt x="0" y="878129"/>
                    <a:pt x="0" y="715886"/>
                  </a:cubicBezTo>
                  <a:lnTo>
                    <a:pt x="0" y="293763"/>
                  </a:lnTo>
                  <a:cubicBezTo>
                    <a:pt x="0" y="131521"/>
                    <a:pt x="131572" y="0"/>
                    <a:pt x="293751" y="0"/>
                  </a:cubicBezTo>
                  <a:close/>
                </a:path>
              </a:pathLst>
            </a:custGeom>
            <a:ln w="0" cap="rnd">
              <a:round/>
            </a:ln>
          </p:spPr>
          <p:style>
            <a:lnRef idx="0">
              <a:srgbClr val="000000">
                <a:alpha val="0"/>
              </a:srgbClr>
            </a:lnRef>
            <a:fillRef idx="1">
              <a:srgbClr val="A53010"/>
            </a:fillRef>
            <a:effectRef idx="0">
              <a:scrgbClr r="0" g="0" b="0"/>
            </a:effectRef>
            <a:fontRef idx="none"/>
          </p:style>
          <p:txBody>
            <a:bodyPr/>
            <a:lstStyle/>
            <a:p>
              <a:endParaRPr lang="en-GB" dirty="0"/>
            </a:p>
          </p:txBody>
        </p:sp>
        <p:sp>
          <p:nvSpPr>
            <p:cNvPr id="48" name="Shape 49"/>
            <p:cNvSpPr/>
            <p:nvPr/>
          </p:nvSpPr>
          <p:spPr>
            <a:xfrm>
              <a:off x="4810125" y="5676900"/>
              <a:ext cx="3009900" cy="1009650"/>
            </a:xfrm>
            <a:custGeom>
              <a:avLst/>
              <a:gdLst/>
              <a:ahLst/>
              <a:cxnLst/>
              <a:rect l="0" t="0" r="0" b="0"/>
              <a:pathLst>
                <a:path w="3009900" h="1009650">
                  <a:moveTo>
                    <a:pt x="0" y="293763"/>
                  </a:moveTo>
                  <a:cubicBezTo>
                    <a:pt x="0" y="131521"/>
                    <a:pt x="131572" y="0"/>
                    <a:pt x="293751" y="0"/>
                  </a:cubicBezTo>
                  <a:lnTo>
                    <a:pt x="2716149" y="0"/>
                  </a:lnTo>
                  <a:cubicBezTo>
                    <a:pt x="2878328" y="0"/>
                    <a:pt x="3009900" y="131521"/>
                    <a:pt x="3009900" y="293763"/>
                  </a:cubicBezTo>
                  <a:lnTo>
                    <a:pt x="3009900" y="715886"/>
                  </a:lnTo>
                  <a:cubicBezTo>
                    <a:pt x="3009900" y="878129"/>
                    <a:pt x="2878328" y="1009650"/>
                    <a:pt x="2716149" y="1009650"/>
                  </a:cubicBezTo>
                  <a:lnTo>
                    <a:pt x="293751" y="1009650"/>
                  </a:lnTo>
                  <a:cubicBezTo>
                    <a:pt x="131572" y="1009650"/>
                    <a:pt x="0" y="878129"/>
                    <a:pt x="0" y="715886"/>
                  </a:cubicBezTo>
                  <a:close/>
                </a:path>
              </a:pathLst>
            </a:custGeom>
            <a:ln w="15875" cap="rnd">
              <a:round/>
            </a:ln>
          </p:spPr>
          <p:style>
            <a:lnRef idx="1">
              <a:srgbClr val="782009"/>
            </a:lnRef>
            <a:fillRef idx="0">
              <a:srgbClr val="000000">
                <a:alpha val="0"/>
              </a:srgbClr>
            </a:fillRef>
            <a:effectRef idx="0">
              <a:scrgbClr r="0" g="0" b="0"/>
            </a:effectRef>
            <a:fontRef idx="none"/>
          </p:style>
          <p:txBody>
            <a:bodyPr/>
            <a:lstStyle/>
            <a:p>
              <a:endParaRPr lang="en-GB" dirty="0"/>
            </a:p>
          </p:txBody>
        </p:sp>
        <p:sp>
          <p:nvSpPr>
            <p:cNvPr id="49" name="Rectangle 48"/>
            <p:cNvSpPr/>
            <p:nvPr/>
          </p:nvSpPr>
          <p:spPr>
            <a:xfrm>
              <a:off x="5832729" y="6101477"/>
              <a:ext cx="1280256" cy="295392"/>
            </a:xfrm>
            <a:prstGeom prst="rect">
              <a:avLst/>
            </a:prstGeom>
            <a:ln>
              <a:noFill/>
            </a:ln>
          </p:spPr>
          <p:txBody>
            <a:bodyPr vert="horz" lIns="0" tIns="0" rIns="0" bIns="0" rtlCol="0">
              <a:noAutofit/>
            </a:bodyPr>
            <a:lstStyle/>
            <a:p>
              <a:pPr>
                <a:lnSpc>
                  <a:spcPct val="107000"/>
                </a:lnSpc>
                <a:spcAft>
                  <a:spcPts val="800"/>
                </a:spcAft>
              </a:pPr>
              <a:r>
                <a:rPr lang="en-GB" sz="1800" dirty="0">
                  <a:solidFill>
                    <a:srgbClr val="FFFFFF"/>
                  </a:solidFill>
                  <a:effectLst/>
                  <a:latin typeface="Century Gothic" panose="020B0502020202020204" pitchFamily="34" charset="0"/>
                  <a:ea typeface="Century Gothic" panose="020B0502020202020204" pitchFamily="34" charset="0"/>
                  <a:cs typeface="Century Gothic" panose="020B0502020202020204" pitchFamily="34" charset="0"/>
                </a:rPr>
                <a:t>REPORTS</a:t>
              </a:r>
              <a:endParaRPr lang="en-GB" sz="1100" dirty="0">
                <a:solidFill>
                  <a:srgbClr val="000000"/>
                </a:solidFill>
                <a:effectLst/>
                <a:latin typeface="Calibri" panose="020F0502020204030204" pitchFamily="34" charset="0"/>
                <a:ea typeface="Calibri" panose="020F0502020204030204" pitchFamily="34" charset="0"/>
              </a:endParaRPr>
            </a:p>
          </p:txBody>
        </p:sp>
        <p:sp>
          <p:nvSpPr>
            <p:cNvPr id="50" name="Shape 51"/>
            <p:cNvSpPr/>
            <p:nvPr/>
          </p:nvSpPr>
          <p:spPr>
            <a:xfrm>
              <a:off x="1562100" y="1724025"/>
              <a:ext cx="2276475" cy="781050"/>
            </a:xfrm>
            <a:custGeom>
              <a:avLst/>
              <a:gdLst/>
              <a:ahLst/>
              <a:cxnLst/>
              <a:rect l="0" t="0" r="0" b="0"/>
              <a:pathLst>
                <a:path w="2276475" h="781050">
                  <a:moveTo>
                    <a:pt x="130175" y="0"/>
                  </a:moveTo>
                  <a:lnTo>
                    <a:pt x="2146300" y="0"/>
                  </a:lnTo>
                  <a:cubicBezTo>
                    <a:pt x="2218182" y="0"/>
                    <a:pt x="2276475" y="58293"/>
                    <a:pt x="2276475" y="130175"/>
                  </a:cubicBezTo>
                  <a:lnTo>
                    <a:pt x="2276475" y="650875"/>
                  </a:lnTo>
                  <a:cubicBezTo>
                    <a:pt x="2276475" y="722757"/>
                    <a:pt x="2218182" y="781050"/>
                    <a:pt x="2146300" y="781050"/>
                  </a:cubicBezTo>
                  <a:lnTo>
                    <a:pt x="130175" y="781050"/>
                  </a:lnTo>
                  <a:cubicBezTo>
                    <a:pt x="58293" y="781050"/>
                    <a:pt x="0" y="722757"/>
                    <a:pt x="0" y="650875"/>
                  </a:cubicBezTo>
                  <a:lnTo>
                    <a:pt x="0" y="130175"/>
                  </a:lnTo>
                  <a:cubicBezTo>
                    <a:pt x="0" y="58293"/>
                    <a:pt x="58293" y="0"/>
                    <a:pt x="130175" y="0"/>
                  </a:cubicBezTo>
                  <a:close/>
                </a:path>
              </a:pathLst>
            </a:custGeom>
            <a:ln w="0" cap="rnd">
              <a:round/>
            </a:ln>
          </p:spPr>
          <p:style>
            <a:lnRef idx="0">
              <a:srgbClr val="000000">
                <a:alpha val="0"/>
              </a:srgbClr>
            </a:lnRef>
            <a:fillRef idx="1">
              <a:srgbClr val="A53010"/>
            </a:fillRef>
            <a:effectRef idx="0">
              <a:scrgbClr r="0" g="0" b="0"/>
            </a:effectRef>
            <a:fontRef idx="none"/>
          </p:style>
          <p:txBody>
            <a:bodyPr/>
            <a:lstStyle/>
            <a:p>
              <a:endParaRPr lang="en-GB" dirty="0"/>
            </a:p>
          </p:txBody>
        </p:sp>
        <p:sp>
          <p:nvSpPr>
            <p:cNvPr id="51" name="Shape 52"/>
            <p:cNvSpPr/>
            <p:nvPr/>
          </p:nvSpPr>
          <p:spPr>
            <a:xfrm>
              <a:off x="1562100" y="1724025"/>
              <a:ext cx="2276475" cy="781050"/>
            </a:xfrm>
            <a:custGeom>
              <a:avLst/>
              <a:gdLst/>
              <a:ahLst/>
              <a:cxnLst/>
              <a:rect l="0" t="0" r="0" b="0"/>
              <a:pathLst>
                <a:path w="2276475" h="781050">
                  <a:moveTo>
                    <a:pt x="0" y="130175"/>
                  </a:moveTo>
                  <a:cubicBezTo>
                    <a:pt x="0" y="58293"/>
                    <a:pt x="58293" y="0"/>
                    <a:pt x="130175" y="0"/>
                  </a:cubicBezTo>
                  <a:lnTo>
                    <a:pt x="2146300" y="0"/>
                  </a:lnTo>
                  <a:cubicBezTo>
                    <a:pt x="2218182" y="0"/>
                    <a:pt x="2276475" y="58293"/>
                    <a:pt x="2276475" y="130175"/>
                  </a:cubicBezTo>
                  <a:lnTo>
                    <a:pt x="2276475" y="650875"/>
                  </a:lnTo>
                  <a:cubicBezTo>
                    <a:pt x="2276475" y="722757"/>
                    <a:pt x="2218182" y="781050"/>
                    <a:pt x="2146300" y="781050"/>
                  </a:cubicBezTo>
                  <a:lnTo>
                    <a:pt x="130175" y="781050"/>
                  </a:lnTo>
                  <a:cubicBezTo>
                    <a:pt x="58293" y="781050"/>
                    <a:pt x="0" y="722757"/>
                    <a:pt x="0" y="650875"/>
                  </a:cubicBezTo>
                  <a:close/>
                </a:path>
              </a:pathLst>
            </a:custGeom>
            <a:ln w="15875" cap="rnd">
              <a:round/>
            </a:ln>
          </p:spPr>
          <p:style>
            <a:lnRef idx="1">
              <a:srgbClr val="782009"/>
            </a:lnRef>
            <a:fillRef idx="0">
              <a:srgbClr val="000000">
                <a:alpha val="0"/>
              </a:srgbClr>
            </a:fillRef>
            <a:effectRef idx="0">
              <a:scrgbClr r="0" g="0" b="0"/>
            </a:effectRef>
            <a:fontRef idx="none"/>
          </p:style>
          <p:txBody>
            <a:bodyPr/>
            <a:lstStyle/>
            <a:p>
              <a:endParaRPr lang="en-GB" dirty="0"/>
            </a:p>
          </p:txBody>
        </p:sp>
        <p:sp>
          <p:nvSpPr>
            <p:cNvPr id="52" name="Rectangle 51"/>
            <p:cNvSpPr/>
            <p:nvPr/>
          </p:nvSpPr>
          <p:spPr>
            <a:xfrm>
              <a:off x="2332990" y="2029222"/>
              <a:ext cx="1058913" cy="295391"/>
            </a:xfrm>
            <a:prstGeom prst="rect">
              <a:avLst/>
            </a:prstGeom>
            <a:ln>
              <a:noFill/>
            </a:ln>
          </p:spPr>
          <p:txBody>
            <a:bodyPr vert="horz" lIns="0" tIns="0" rIns="0" bIns="0" rtlCol="0">
              <a:noAutofit/>
            </a:bodyPr>
            <a:lstStyle/>
            <a:p>
              <a:pPr>
                <a:lnSpc>
                  <a:spcPct val="107000"/>
                </a:lnSpc>
                <a:spcAft>
                  <a:spcPts val="800"/>
                </a:spcAft>
              </a:pPr>
              <a:r>
                <a:rPr lang="en-GB" sz="1800" dirty="0">
                  <a:solidFill>
                    <a:srgbClr val="FFFFFF"/>
                  </a:solidFill>
                  <a:effectLst/>
                  <a:latin typeface="Century Gothic" panose="020B0502020202020204" pitchFamily="34" charset="0"/>
                  <a:ea typeface="Century Gothic" panose="020B0502020202020204" pitchFamily="34" charset="0"/>
                  <a:cs typeface="Century Gothic" panose="020B0502020202020204" pitchFamily="34" charset="0"/>
                </a:rPr>
                <a:t>LOGIN </a:t>
              </a:r>
              <a:endParaRPr lang="en-GB" sz="1100" dirty="0">
                <a:solidFill>
                  <a:srgbClr val="000000"/>
                </a:solidFill>
                <a:effectLst/>
                <a:latin typeface="Calibri" panose="020F0502020204030204" pitchFamily="34" charset="0"/>
                <a:ea typeface="Calibri" panose="020F0502020204030204" pitchFamily="34" charset="0"/>
              </a:endParaRPr>
            </a:p>
          </p:txBody>
        </p:sp>
        <p:sp>
          <p:nvSpPr>
            <p:cNvPr id="53" name="Shape 54"/>
            <p:cNvSpPr/>
            <p:nvPr/>
          </p:nvSpPr>
          <p:spPr>
            <a:xfrm>
              <a:off x="8772525" y="1266825"/>
              <a:ext cx="2628900" cy="1000125"/>
            </a:xfrm>
            <a:custGeom>
              <a:avLst/>
              <a:gdLst/>
              <a:ahLst/>
              <a:cxnLst/>
              <a:rect l="0" t="0" r="0" b="0"/>
              <a:pathLst>
                <a:path w="2628900" h="1000125">
                  <a:moveTo>
                    <a:pt x="166751" y="0"/>
                  </a:moveTo>
                  <a:lnTo>
                    <a:pt x="2462149" y="0"/>
                  </a:lnTo>
                  <a:cubicBezTo>
                    <a:pt x="2554224" y="0"/>
                    <a:pt x="2628900" y="74676"/>
                    <a:pt x="2628900" y="166751"/>
                  </a:cubicBezTo>
                  <a:lnTo>
                    <a:pt x="2628900" y="833374"/>
                  </a:lnTo>
                  <a:cubicBezTo>
                    <a:pt x="2628900" y="925449"/>
                    <a:pt x="2554224" y="1000125"/>
                    <a:pt x="2462149" y="1000125"/>
                  </a:cubicBezTo>
                  <a:lnTo>
                    <a:pt x="166751" y="1000125"/>
                  </a:lnTo>
                  <a:cubicBezTo>
                    <a:pt x="74676" y="1000125"/>
                    <a:pt x="0" y="925449"/>
                    <a:pt x="0" y="833374"/>
                  </a:cubicBezTo>
                  <a:lnTo>
                    <a:pt x="0" y="166751"/>
                  </a:lnTo>
                  <a:cubicBezTo>
                    <a:pt x="0" y="74676"/>
                    <a:pt x="74676" y="0"/>
                    <a:pt x="166751" y="0"/>
                  </a:cubicBezTo>
                  <a:close/>
                </a:path>
              </a:pathLst>
            </a:custGeom>
            <a:ln w="0" cap="rnd">
              <a:round/>
            </a:ln>
          </p:spPr>
          <p:style>
            <a:lnRef idx="0">
              <a:srgbClr val="000000">
                <a:alpha val="0"/>
              </a:srgbClr>
            </a:lnRef>
            <a:fillRef idx="1">
              <a:srgbClr val="A53010"/>
            </a:fillRef>
            <a:effectRef idx="0">
              <a:scrgbClr r="0" g="0" b="0"/>
            </a:effectRef>
            <a:fontRef idx="none"/>
          </p:style>
          <p:txBody>
            <a:bodyPr/>
            <a:lstStyle/>
            <a:p>
              <a:endParaRPr lang="en-GB" dirty="0"/>
            </a:p>
          </p:txBody>
        </p:sp>
        <p:sp>
          <p:nvSpPr>
            <p:cNvPr id="54" name="Shape 55"/>
            <p:cNvSpPr/>
            <p:nvPr/>
          </p:nvSpPr>
          <p:spPr>
            <a:xfrm>
              <a:off x="8772525" y="1266825"/>
              <a:ext cx="2628900" cy="1000125"/>
            </a:xfrm>
            <a:custGeom>
              <a:avLst/>
              <a:gdLst/>
              <a:ahLst/>
              <a:cxnLst/>
              <a:rect l="0" t="0" r="0" b="0"/>
              <a:pathLst>
                <a:path w="2628900" h="1000125">
                  <a:moveTo>
                    <a:pt x="0" y="166751"/>
                  </a:moveTo>
                  <a:cubicBezTo>
                    <a:pt x="0" y="74676"/>
                    <a:pt x="74676" y="0"/>
                    <a:pt x="166751" y="0"/>
                  </a:cubicBezTo>
                  <a:lnTo>
                    <a:pt x="2462149" y="0"/>
                  </a:lnTo>
                  <a:cubicBezTo>
                    <a:pt x="2554224" y="0"/>
                    <a:pt x="2628900" y="74676"/>
                    <a:pt x="2628900" y="166751"/>
                  </a:cubicBezTo>
                  <a:lnTo>
                    <a:pt x="2628900" y="833374"/>
                  </a:lnTo>
                  <a:cubicBezTo>
                    <a:pt x="2628900" y="925449"/>
                    <a:pt x="2554224" y="1000125"/>
                    <a:pt x="2462149" y="1000125"/>
                  </a:cubicBezTo>
                  <a:lnTo>
                    <a:pt x="166751" y="1000125"/>
                  </a:lnTo>
                  <a:cubicBezTo>
                    <a:pt x="74676" y="1000125"/>
                    <a:pt x="0" y="925449"/>
                    <a:pt x="0" y="833374"/>
                  </a:cubicBezTo>
                  <a:close/>
                </a:path>
              </a:pathLst>
            </a:custGeom>
            <a:ln w="15875" cap="rnd">
              <a:round/>
            </a:ln>
          </p:spPr>
          <p:style>
            <a:lnRef idx="1">
              <a:srgbClr val="782009"/>
            </a:lnRef>
            <a:fillRef idx="0">
              <a:srgbClr val="000000">
                <a:alpha val="0"/>
              </a:srgbClr>
            </a:fillRef>
            <a:effectRef idx="0">
              <a:scrgbClr r="0" g="0" b="0"/>
            </a:effectRef>
            <a:fontRef idx="none"/>
          </p:style>
          <p:txBody>
            <a:bodyPr/>
            <a:lstStyle/>
            <a:p>
              <a:endParaRPr lang="en-GB" dirty="0"/>
            </a:p>
          </p:txBody>
        </p:sp>
        <p:sp>
          <p:nvSpPr>
            <p:cNvPr id="55" name="Rectangle 54"/>
            <p:cNvSpPr/>
            <p:nvPr/>
          </p:nvSpPr>
          <p:spPr>
            <a:xfrm>
              <a:off x="9200769" y="1681496"/>
              <a:ext cx="2466738" cy="295391"/>
            </a:xfrm>
            <a:prstGeom prst="rect">
              <a:avLst/>
            </a:prstGeom>
            <a:ln>
              <a:noFill/>
            </a:ln>
          </p:spPr>
          <p:txBody>
            <a:bodyPr vert="horz" lIns="0" tIns="0" rIns="0" bIns="0" rtlCol="0">
              <a:noAutofit/>
            </a:bodyPr>
            <a:lstStyle/>
            <a:p>
              <a:pPr>
                <a:lnSpc>
                  <a:spcPct val="107000"/>
                </a:lnSpc>
                <a:spcAft>
                  <a:spcPts val="800"/>
                </a:spcAft>
              </a:pPr>
              <a:r>
                <a:rPr lang="en-GB" sz="1800" dirty="0">
                  <a:solidFill>
                    <a:srgbClr val="FFFFFF"/>
                  </a:solidFill>
                  <a:effectLst/>
                  <a:latin typeface="Century Gothic" panose="020B0502020202020204" pitchFamily="34" charset="0"/>
                  <a:ea typeface="Century Gothic" panose="020B0502020202020204" pitchFamily="34" charset="0"/>
                  <a:cs typeface="Century Gothic" panose="020B0502020202020204" pitchFamily="34" charset="0"/>
                </a:rPr>
                <a:t>DATA RETRIEVAL </a:t>
              </a:r>
              <a:endParaRPr lang="en-GB" sz="1100" dirty="0">
                <a:solidFill>
                  <a:srgbClr val="000000"/>
                </a:solidFill>
                <a:effectLst/>
                <a:latin typeface="Calibri" panose="020F0502020204030204" pitchFamily="34" charset="0"/>
                <a:ea typeface="Calibri" panose="020F0502020204030204" pitchFamily="34" charset="0"/>
              </a:endParaRPr>
            </a:p>
          </p:txBody>
        </p:sp>
        <p:sp>
          <p:nvSpPr>
            <p:cNvPr id="56" name="Shape 57"/>
            <p:cNvSpPr/>
            <p:nvPr/>
          </p:nvSpPr>
          <p:spPr>
            <a:xfrm>
              <a:off x="9486900" y="3648075"/>
              <a:ext cx="2381250" cy="885825"/>
            </a:xfrm>
            <a:custGeom>
              <a:avLst/>
              <a:gdLst/>
              <a:ahLst/>
              <a:cxnLst/>
              <a:rect l="0" t="0" r="0" b="0"/>
              <a:pathLst>
                <a:path w="2381250" h="885825">
                  <a:moveTo>
                    <a:pt x="147701" y="0"/>
                  </a:moveTo>
                  <a:lnTo>
                    <a:pt x="2233549" y="0"/>
                  </a:lnTo>
                  <a:cubicBezTo>
                    <a:pt x="2315210" y="0"/>
                    <a:pt x="2381250" y="66040"/>
                    <a:pt x="2381250" y="147701"/>
                  </a:cubicBezTo>
                  <a:lnTo>
                    <a:pt x="2381250" y="738124"/>
                  </a:lnTo>
                  <a:cubicBezTo>
                    <a:pt x="2381250" y="819785"/>
                    <a:pt x="2315210" y="885825"/>
                    <a:pt x="2233549" y="885825"/>
                  </a:cubicBezTo>
                  <a:lnTo>
                    <a:pt x="147701" y="885825"/>
                  </a:lnTo>
                  <a:cubicBezTo>
                    <a:pt x="66040" y="885825"/>
                    <a:pt x="0" y="819785"/>
                    <a:pt x="0" y="738124"/>
                  </a:cubicBezTo>
                  <a:lnTo>
                    <a:pt x="0" y="147701"/>
                  </a:lnTo>
                  <a:cubicBezTo>
                    <a:pt x="0" y="66040"/>
                    <a:pt x="66040" y="0"/>
                    <a:pt x="147701" y="0"/>
                  </a:cubicBezTo>
                  <a:close/>
                </a:path>
              </a:pathLst>
            </a:custGeom>
            <a:ln w="0" cap="rnd">
              <a:round/>
            </a:ln>
          </p:spPr>
          <p:style>
            <a:lnRef idx="0">
              <a:srgbClr val="000000">
                <a:alpha val="0"/>
              </a:srgbClr>
            </a:lnRef>
            <a:fillRef idx="1">
              <a:srgbClr val="A53010"/>
            </a:fillRef>
            <a:effectRef idx="0">
              <a:scrgbClr r="0" g="0" b="0"/>
            </a:effectRef>
            <a:fontRef idx="none"/>
          </p:style>
          <p:txBody>
            <a:bodyPr/>
            <a:lstStyle/>
            <a:p>
              <a:endParaRPr lang="en-GB" dirty="0"/>
            </a:p>
          </p:txBody>
        </p:sp>
        <p:sp>
          <p:nvSpPr>
            <p:cNvPr id="57" name="Shape 58"/>
            <p:cNvSpPr/>
            <p:nvPr/>
          </p:nvSpPr>
          <p:spPr>
            <a:xfrm>
              <a:off x="9486900" y="3648075"/>
              <a:ext cx="2381250" cy="885825"/>
            </a:xfrm>
            <a:custGeom>
              <a:avLst/>
              <a:gdLst/>
              <a:ahLst/>
              <a:cxnLst/>
              <a:rect l="0" t="0" r="0" b="0"/>
              <a:pathLst>
                <a:path w="2381250" h="885825">
                  <a:moveTo>
                    <a:pt x="0" y="147701"/>
                  </a:moveTo>
                  <a:cubicBezTo>
                    <a:pt x="0" y="66040"/>
                    <a:pt x="66040" y="0"/>
                    <a:pt x="147701" y="0"/>
                  </a:cubicBezTo>
                  <a:lnTo>
                    <a:pt x="2233549" y="0"/>
                  </a:lnTo>
                  <a:cubicBezTo>
                    <a:pt x="2315210" y="0"/>
                    <a:pt x="2381250" y="66040"/>
                    <a:pt x="2381250" y="147701"/>
                  </a:cubicBezTo>
                  <a:lnTo>
                    <a:pt x="2381250" y="738124"/>
                  </a:lnTo>
                  <a:cubicBezTo>
                    <a:pt x="2381250" y="819785"/>
                    <a:pt x="2315210" y="885825"/>
                    <a:pt x="2233549" y="885825"/>
                  </a:cubicBezTo>
                  <a:lnTo>
                    <a:pt x="147701" y="885825"/>
                  </a:lnTo>
                  <a:cubicBezTo>
                    <a:pt x="66040" y="885825"/>
                    <a:pt x="0" y="819785"/>
                    <a:pt x="0" y="738124"/>
                  </a:cubicBezTo>
                  <a:close/>
                </a:path>
              </a:pathLst>
            </a:custGeom>
            <a:ln w="15875" cap="rnd">
              <a:round/>
            </a:ln>
          </p:spPr>
          <p:style>
            <a:lnRef idx="1">
              <a:srgbClr val="782009"/>
            </a:lnRef>
            <a:fillRef idx="0">
              <a:srgbClr val="000000">
                <a:alpha val="0"/>
              </a:srgbClr>
            </a:fillRef>
            <a:effectRef idx="0">
              <a:scrgbClr r="0" g="0" b="0"/>
            </a:effectRef>
            <a:fontRef idx="none"/>
          </p:style>
          <p:txBody>
            <a:bodyPr/>
            <a:lstStyle/>
            <a:p>
              <a:endParaRPr lang="en-GB" dirty="0"/>
            </a:p>
          </p:txBody>
        </p:sp>
        <p:sp>
          <p:nvSpPr>
            <p:cNvPr id="58" name="Rectangle 57"/>
            <p:cNvSpPr/>
            <p:nvPr/>
          </p:nvSpPr>
          <p:spPr>
            <a:xfrm>
              <a:off x="9830689" y="4006231"/>
              <a:ext cx="2352869" cy="295393"/>
            </a:xfrm>
            <a:prstGeom prst="rect">
              <a:avLst/>
            </a:prstGeom>
            <a:ln>
              <a:noFill/>
            </a:ln>
          </p:spPr>
          <p:txBody>
            <a:bodyPr vert="horz" lIns="0" tIns="0" rIns="0" bIns="0" rtlCol="0">
              <a:noAutofit/>
            </a:bodyPr>
            <a:lstStyle/>
            <a:p>
              <a:pPr>
                <a:lnSpc>
                  <a:spcPct val="107000"/>
                </a:lnSpc>
                <a:spcAft>
                  <a:spcPts val="800"/>
                </a:spcAft>
              </a:pPr>
              <a:r>
                <a:rPr lang="en-GB" sz="1800" dirty="0">
                  <a:solidFill>
                    <a:srgbClr val="FFFFFF"/>
                  </a:solidFill>
                  <a:effectLst/>
                  <a:latin typeface="Century Gothic" panose="020B0502020202020204" pitchFamily="34" charset="0"/>
                  <a:ea typeface="Century Gothic" panose="020B0502020202020204" pitchFamily="34" charset="0"/>
                  <a:cs typeface="Century Gothic" panose="020B0502020202020204" pitchFamily="34" charset="0"/>
                </a:rPr>
                <a:t>DATA ANALYSIS </a:t>
              </a:r>
              <a:endParaRPr lang="en-GB" sz="1100" dirty="0">
                <a:solidFill>
                  <a:srgbClr val="000000"/>
                </a:solidFill>
                <a:effectLst/>
                <a:latin typeface="Calibri" panose="020F0502020204030204" pitchFamily="34" charset="0"/>
                <a:ea typeface="Calibri" panose="020F0502020204030204" pitchFamily="34" charset="0"/>
              </a:endParaRPr>
            </a:p>
          </p:txBody>
        </p:sp>
        <p:sp>
          <p:nvSpPr>
            <p:cNvPr id="59" name="Shape 396"/>
            <p:cNvSpPr/>
            <p:nvPr/>
          </p:nvSpPr>
          <p:spPr>
            <a:xfrm>
              <a:off x="4867275" y="838200"/>
              <a:ext cx="3095625" cy="1200150"/>
            </a:xfrm>
            <a:custGeom>
              <a:avLst/>
              <a:gdLst/>
              <a:ahLst/>
              <a:cxnLst/>
              <a:rect l="0" t="0" r="0" b="0"/>
              <a:pathLst>
                <a:path w="3095625" h="1200150">
                  <a:moveTo>
                    <a:pt x="0" y="0"/>
                  </a:moveTo>
                  <a:lnTo>
                    <a:pt x="3095625" y="0"/>
                  </a:lnTo>
                  <a:lnTo>
                    <a:pt x="3095625" y="1200150"/>
                  </a:lnTo>
                  <a:lnTo>
                    <a:pt x="0" y="1200150"/>
                  </a:lnTo>
                  <a:lnTo>
                    <a:pt x="0" y="0"/>
                  </a:lnTo>
                </a:path>
              </a:pathLst>
            </a:custGeom>
            <a:ln w="0" cap="rnd">
              <a:round/>
            </a:ln>
          </p:spPr>
          <p:style>
            <a:lnRef idx="0">
              <a:srgbClr val="000000">
                <a:alpha val="0"/>
              </a:srgbClr>
            </a:lnRef>
            <a:fillRef idx="1">
              <a:srgbClr val="A53010"/>
            </a:fillRef>
            <a:effectRef idx="0">
              <a:scrgbClr r="0" g="0" b="0"/>
            </a:effectRef>
            <a:fontRef idx="none"/>
          </p:style>
          <p:txBody>
            <a:bodyPr/>
            <a:lstStyle/>
            <a:p>
              <a:endParaRPr lang="en-GB" dirty="0"/>
            </a:p>
          </p:txBody>
        </p:sp>
        <p:sp>
          <p:nvSpPr>
            <p:cNvPr id="60" name="Shape 61"/>
            <p:cNvSpPr/>
            <p:nvPr/>
          </p:nvSpPr>
          <p:spPr>
            <a:xfrm>
              <a:off x="4867275" y="838200"/>
              <a:ext cx="3095625" cy="1200150"/>
            </a:xfrm>
            <a:custGeom>
              <a:avLst/>
              <a:gdLst/>
              <a:ahLst/>
              <a:cxnLst/>
              <a:rect l="0" t="0" r="0" b="0"/>
              <a:pathLst>
                <a:path w="3095625" h="1200150">
                  <a:moveTo>
                    <a:pt x="0" y="1200150"/>
                  </a:moveTo>
                  <a:lnTo>
                    <a:pt x="3095625" y="1200150"/>
                  </a:lnTo>
                  <a:lnTo>
                    <a:pt x="3095625" y="0"/>
                  </a:lnTo>
                  <a:lnTo>
                    <a:pt x="0" y="0"/>
                  </a:lnTo>
                  <a:close/>
                </a:path>
              </a:pathLst>
            </a:custGeom>
            <a:ln w="15875" cap="rnd">
              <a:round/>
            </a:ln>
          </p:spPr>
          <p:style>
            <a:lnRef idx="1">
              <a:srgbClr val="782009"/>
            </a:lnRef>
            <a:fillRef idx="0">
              <a:srgbClr val="000000">
                <a:alpha val="0"/>
              </a:srgbClr>
            </a:fillRef>
            <a:effectRef idx="0">
              <a:scrgbClr r="0" g="0" b="0"/>
            </a:effectRef>
            <a:fontRef idx="none"/>
          </p:style>
          <p:txBody>
            <a:bodyPr/>
            <a:lstStyle/>
            <a:p>
              <a:endParaRPr lang="en-GB" dirty="0"/>
            </a:p>
          </p:txBody>
        </p:sp>
        <p:sp>
          <p:nvSpPr>
            <p:cNvPr id="61" name="Rectangle 60"/>
            <p:cNvSpPr/>
            <p:nvPr/>
          </p:nvSpPr>
          <p:spPr>
            <a:xfrm>
              <a:off x="5557266" y="1351296"/>
              <a:ext cx="2375704" cy="295391"/>
            </a:xfrm>
            <a:prstGeom prst="rect">
              <a:avLst/>
            </a:prstGeom>
            <a:ln>
              <a:noFill/>
            </a:ln>
          </p:spPr>
          <p:txBody>
            <a:bodyPr vert="horz" lIns="0" tIns="0" rIns="0" bIns="0" rtlCol="0">
              <a:noAutofit/>
            </a:bodyPr>
            <a:lstStyle/>
            <a:p>
              <a:pPr>
                <a:lnSpc>
                  <a:spcPct val="107000"/>
                </a:lnSpc>
                <a:spcAft>
                  <a:spcPts val="800"/>
                </a:spcAft>
              </a:pPr>
              <a:r>
                <a:rPr lang="en-GB" sz="1800" dirty="0">
                  <a:solidFill>
                    <a:srgbClr val="FFFFFF"/>
                  </a:solidFill>
                  <a:effectLst/>
                  <a:latin typeface="Century Gothic" panose="020B0502020202020204" pitchFamily="34" charset="0"/>
                  <a:ea typeface="Century Gothic" panose="020B0502020202020204" pitchFamily="34" charset="0"/>
                  <a:cs typeface="Century Gothic" panose="020B0502020202020204" pitchFamily="34" charset="0"/>
                </a:rPr>
                <a:t>LANDING PAGE </a:t>
              </a:r>
              <a:endParaRPr lang="en-GB" sz="1100" dirty="0">
                <a:solidFill>
                  <a:srgbClr val="000000"/>
                </a:solidFill>
                <a:effectLst/>
                <a:latin typeface="Calibri" panose="020F0502020204030204" pitchFamily="34" charset="0"/>
                <a:ea typeface="Calibri" panose="020F0502020204030204" pitchFamily="34" charset="0"/>
              </a:endParaRPr>
            </a:p>
          </p:txBody>
        </p:sp>
        <p:sp>
          <p:nvSpPr>
            <p:cNvPr id="62" name="Shape 63"/>
            <p:cNvSpPr/>
            <p:nvPr/>
          </p:nvSpPr>
          <p:spPr>
            <a:xfrm>
              <a:off x="1514475" y="4810125"/>
              <a:ext cx="2724150" cy="790575"/>
            </a:xfrm>
            <a:custGeom>
              <a:avLst/>
              <a:gdLst/>
              <a:ahLst/>
              <a:cxnLst/>
              <a:rect l="0" t="0" r="0" b="0"/>
              <a:pathLst>
                <a:path w="2724150" h="790575">
                  <a:moveTo>
                    <a:pt x="131826" y="0"/>
                  </a:moveTo>
                  <a:lnTo>
                    <a:pt x="2592324" y="0"/>
                  </a:lnTo>
                  <a:cubicBezTo>
                    <a:pt x="2665095" y="0"/>
                    <a:pt x="2724150" y="59055"/>
                    <a:pt x="2724150" y="131826"/>
                  </a:cubicBezTo>
                  <a:lnTo>
                    <a:pt x="2724150" y="658749"/>
                  </a:lnTo>
                  <a:cubicBezTo>
                    <a:pt x="2724150" y="731520"/>
                    <a:pt x="2665095" y="790575"/>
                    <a:pt x="2592324" y="790575"/>
                  </a:cubicBezTo>
                  <a:lnTo>
                    <a:pt x="131826" y="790575"/>
                  </a:lnTo>
                  <a:cubicBezTo>
                    <a:pt x="59055" y="790575"/>
                    <a:pt x="0" y="731520"/>
                    <a:pt x="0" y="658749"/>
                  </a:cubicBezTo>
                  <a:lnTo>
                    <a:pt x="0" y="131826"/>
                  </a:lnTo>
                  <a:cubicBezTo>
                    <a:pt x="0" y="59055"/>
                    <a:pt x="59055" y="0"/>
                    <a:pt x="131826" y="0"/>
                  </a:cubicBezTo>
                  <a:close/>
                </a:path>
              </a:pathLst>
            </a:custGeom>
            <a:ln w="0" cap="rnd">
              <a:round/>
            </a:ln>
          </p:spPr>
          <p:style>
            <a:lnRef idx="0">
              <a:srgbClr val="000000">
                <a:alpha val="0"/>
              </a:srgbClr>
            </a:lnRef>
            <a:fillRef idx="1">
              <a:srgbClr val="A53010"/>
            </a:fillRef>
            <a:effectRef idx="0">
              <a:scrgbClr r="0" g="0" b="0"/>
            </a:effectRef>
            <a:fontRef idx="none"/>
          </p:style>
          <p:txBody>
            <a:bodyPr/>
            <a:lstStyle/>
            <a:p>
              <a:endParaRPr lang="en-GB" dirty="0"/>
            </a:p>
          </p:txBody>
        </p:sp>
        <p:sp>
          <p:nvSpPr>
            <p:cNvPr id="63" name="Shape 64"/>
            <p:cNvSpPr/>
            <p:nvPr/>
          </p:nvSpPr>
          <p:spPr>
            <a:xfrm>
              <a:off x="1514475" y="4810125"/>
              <a:ext cx="2724150" cy="790575"/>
            </a:xfrm>
            <a:custGeom>
              <a:avLst/>
              <a:gdLst/>
              <a:ahLst/>
              <a:cxnLst/>
              <a:rect l="0" t="0" r="0" b="0"/>
              <a:pathLst>
                <a:path w="2724150" h="790575">
                  <a:moveTo>
                    <a:pt x="0" y="131826"/>
                  </a:moveTo>
                  <a:cubicBezTo>
                    <a:pt x="0" y="59055"/>
                    <a:pt x="59055" y="0"/>
                    <a:pt x="131826" y="0"/>
                  </a:cubicBezTo>
                  <a:lnTo>
                    <a:pt x="2592324" y="0"/>
                  </a:lnTo>
                  <a:cubicBezTo>
                    <a:pt x="2665095" y="0"/>
                    <a:pt x="2724150" y="59055"/>
                    <a:pt x="2724150" y="131826"/>
                  </a:cubicBezTo>
                  <a:lnTo>
                    <a:pt x="2724150" y="658749"/>
                  </a:lnTo>
                  <a:cubicBezTo>
                    <a:pt x="2724150" y="731520"/>
                    <a:pt x="2665095" y="790575"/>
                    <a:pt x="2592324" y="790575"/>
                  </a:cubicBezTo>
                  <a:lnTo>
                    <a:pt x="131826" y="790575"/>
                  </a:lnTo>
                  <a:cubicBezTo>
                    <a:pt x="59055" y="790575"/>
                    <a:pt x="0" y="731520"/>
                    <a:pt x="0" y="658749"/>
                  </a:cubicBezTo>
                  <a:close/>
                </a:path>
              </a:pathLst>
            </a:custGeom>
            <a:ln w="15875" cap="rnd">
              <a:round/>
            </a:ln>
          </p:spPr>
          <p:style>
            <a:lnRef idx="1">
              <a:srgbClr val="782009"/>
            </a:lnRef>
            <a:fillRef idx="0">
              <a:srgbClr val="000000">
                <a:alpha val="0"/>
              </a:srgbClr>
            </a:fillRef>
            <a:effectRef idx="0">
              <a:scrgbClr r="0" g="0" b="0"/>
            </a:effectRef>
            <a:fontRef idx="none"/>
          </p:style>
          <p:txBody>
            <a:bodyPr/>
            <a:lstStyle/>
            <a:p>
              <a:endParaRPr lang="en-GB" dirty="0"/>
            </a:p>
          </p:txBody>
        </p:sp>
        <p:sp>
          <p:nvSpPr>
            <p:cNvPr id="64" name="Rectangle 63"/>
            <p:cNvSpPr/>
            <p:nvPr/>
          </p:nvSpPr>
          <p:spPr>
            <a:xfrm>
              <a:off x="2364486" y="5124593"/>
              <a:ext cx="1344192" cy="295393"/>
            </a:xfrm>
            <a:prstGeom prst="rect">
              <a:avLst/>
            </a:prstGeom>
            <a:ln>
              <a:noFill/>
            </a:ln>
          </p:spPr>
          <p:txBody>
            <a:bodyPr vert="horz" lIns="0" tIns="0" rIns="0" bIns="0" rtlCol="0">
              <a:noAutofit/>
            </a:bodyPr>
            <a:lstStyle/>
            <a:p>
              <a:pPr>
                <a:lnSpc>
                  <a:spcPct val="107000"/>
                </a:lnSpc>
                <a:spcAft>
                  <a:spcPts val="800"/>
                </a:spcAft>
              </a:pPr>
              <a:r>
                <a:rPr lang="en-GB" sz="1800" dirty="0">
                  <a:solidFill>
                    <a:srgbClr val="FFFFFF"/>
                  </a:solidFill>
                  <a:effectLst/>
                  <a:latin typeface="Century Gothic" panose="020B0502020202020204" pitchFamily="34" charset="0"/>
                  <a:ea typeface="Century Gothic" panose="020B0502020202020204" pitchFamily="34" charset="0"/>
                  <a:cs typeface="Century Gothic" panose="020B0502020202020204" pitchFamily="34" charset="0"/>
                </a:rPr>
                <a:t>SECURITY</a:t>
              </a:r>
              <a:endParaRPr lang="en-GB" sz="1100" dirty="0">
                <a:solidFill>
                  <a:srgbClr val="000000"/>
                </a:solidFill>
                <a:effectLst/>
                <a:latin typeface="Calibri" panose="020F0502020204030204" pitchFamily="34" charset="0"/>
                <a:ea typeface="Calibri" panose="020F0502020204030204" pitchFamily="34" charset="0"/>
              </a:endParaRPr>
            </a:p>
          </p:txBody>
        </p:sp>
        <p:sp>
          <p:nvSpPr>
            <p:cNvPr id="65" name="Shape 66"/>
            <p:cNvSpPr/>
            <p:nvPr/>
          </p:nvSpPr>
          <p:spPr>
            <a:xfrm>
              <a:off x="1209675" y="3276600"/>
              <a:ext cx="2971800" cy="1009650"/>
            </a:xfrm>
            <a:custGeom>
              <a:avLst/>
              <a:gdLst/>
              <a:ahLst/>
              <a:cxnLst/>
              <a:rect l="0" t="0" r="0" b="0"/>
              <a:pathLst>
                <a:path w="2971800" h="1009650">
                  <a:moveTo>
                    <a:pt x="168275" y="0"/>
                  </a:moveTo>
                  <a:lnTo>
                    <a:pt x="2803525" y="0"/>
                  </a:lnTo>
                  <a:cubicBezTo>
                    <a:pt x="2896489" y="0"/>
                    <a:pt x="2971800" y="75311"/>
                    <a:pt x="2971800" y="168275"/>
                  </a:cubicBezTo>
                  <a:lnTo>
                    <a:pt x="2971800" y="841375"/>
                  </a:lnTo>
                  <a:cubicBezTo>
                    <a:pt x="2971800" y="934339"/>
                    <a:pt x="2896489" y="1009650"/>
                    <a:pt x="2803525" y="1009650"/>
                  </a:cubicBezTo>
                  <a:lnTo>
                    <a:pt x="168275" y="1009650"/>
                  </a:lnTo>
                  <a:cubicBezTo>
                    <a:pt x="75311" y="1009650"/>
                    <a:pt x="0" y="934339"/>
                    <a:pt x="0" y="841375"/>
                  </a:cubicBezTo>
                  <a:lnTo>
                    <a:pt x="0" y="168275"/>
                  </a:lnTo>
                  <a:cubicBezTo>
                    <a:pt x="0" y="75311"/>
                    <a:pt x="75311" y="0"/>
                    <a:pt x="168275" y="0"/>
                  </a:cubicBezTo>
                  <a:close/>
                </a:path>
              </a:pathLst>
            </a:custGeom>
            <a:ln w="0" cap="rnd">
              <a:round/>
            </a:ln>
          </p:spPr>
          <p:style>
            <a:lnRef idx="0">
              <a:srgbClr val="000000">
                <a:alpha val="0"/>
              </a:srgbClr>
            </a:lnRef>
            <a:fillRef idx="1">
              <a:srgbClr val="A53010"/>
            </a:fillRef>
            <a:effectRef idx="0">
              <a:scrgbClr r="0" g="0" b="0"/>
            </a:effectRef>
            <a:fontRef idx="none"/>
          </p:style>
          <p:txBody>
            <a:bodyPr/>
            <a:lstStyle/>
            <a:p>
              <a:endParaRPr lang="en-GB" dirty="0"/>
            </a:p>
          </p:txBody>
        </p:sp>
        <p:sp>
          <p:nvSpPr>
            <p:cNvPr id="66" name="Shape 67"/>
            <p:cNvSpPr/>
            <p:nvPr/>
          </p:nvSpPr>
          <p:spPr>
            <a:xfrm>
              <a:off x="1209675" y="3276600"/>
              <a:ext cx="2971800" cy="1009650"/>
            </a:xfrm>
            <a:custGeom>
              <a:avLst/>
              <a:gdLst/>
              <a:ahLst/>
              <a:cxnLst/>
              <a:rect l="0" t="0" r="0" b="0"/>
              <a:pathLst>
                <a:path w="2971800" h="1009650">
                  <a:moveTo>
                    <a:pt x="0" y="168275"/>
                  </a:moveTo>
                  <a:cubicBezTo>
                    <a:pt x="0" y="75311"/>
                    <a:pt x="75311" y="0"/>
                    <a:pt x="168275" y="0"/>
                  </a:cubicBezTo>
                  <a:lnTo>
                    <a:pt x="2803525" y="0"/>
                  </a:lnTo>
                  <a:cubicBezTo>
                    <a:pt x="2896489" y="0"/>
                    <a:pt x="2971800" y="75311"/>
                    <a:pt x="2971800" y="168275"/>
                  </a:cubicBezTo>
                  <a:lnTo>
                    <a:pt x="2971800" y="841375"/>
                  </a:lnTo>
                  <a:cubicBezTo>
                    <a:pt x="2971800" y="934339"/>
                    <a:pt x="2896489" y="1009650"/>
                    <a:pt x="2803525" y="1009650"/>
                  </a:cubicBezTo>
                  <a:lnTo>
                    <a:pt x="168275" y="1009650"/>
                  </a:lnTo>
                  <a:cubicBezTo>
                    <a:pt x="75311" y="1009650"/>
                    <a:pt x="0" y="934339"/>
                    <a:pt x="0" y="841375"/>
                  </a:cubicBezTo>
                  <a:close/>
                </a:path>
              </a:pathLst>
            </a:custGeom>
            <a:ln w="15875" cap="rnd">
              <a:round/>
            </a:ln>
          </p:spPr>
          <p:style>
            <a:lnRef idx="1">
              <a:srgbClr val="782009"/>
            </a:lnRef>
            <a:fillRef idx="0">
              <a:srgbClr val="000000">
                <a:alpha val="0"/>
              </a:srgbClr>
            </a:fillRef>
            <a:effectRef idx="0">
              <a:scrgbClr r="0" g="0" b="0"/>
            </a:effectRef>
            <a:fontRef idx="none"/>
          </p:style>
          <p:txBody>
            <a:bodyPr/>
            <a:lstStyle/>
            <a:p>
              <a:endParaRPr lang="en-GB" dirty="0"/>
            </a:p>
          </p:txBody>
        </p:sp>
        <p:sp>
          <p:nvSpPr>
            <p:cNvPr id="67" name="Rectangle 66"/>
            <p:cNvSpPr/>
            <p:nvPr/>
          </p:nvSpPr>
          <p:spPr>
            <a:xfrm>
              <a:off x="1926971" y="3695208"/>
              <a:ext cx="2150708" cy="295392"/>
            </a:xfrm>
            <a:prstGeom prst="rect">
              <a:avLst/>
            </a:prstGeom>
            <a:ln>
              <a:noFill/>
            </a:ln>
          </p:spPr>
          <p:txBody>
            <a:bodyPr vert="horz" lIns="0" tIns="0" rIns="0" bIns="0" rtlCol="0">
              <a:noAutofit/>
            </a:bodyPr>
            <a:lstStyle/>
            <a:p>
              <a:pPr>
                <a:lnSpc>
                  <a:spcPct val="107000"/>
                </a:lnSpc>
                <a:spcAft>
                  <a:spcPts val="800"/>
                </a:spcAft>
              </a:pPr>
              <a:r>
                <a:rPr lang="en-GB" sz="1800" dirty="0">
                  <a:solidFill>
                    <a:srgbClr val="FFFFFF"/>
                  </a:solidFill>
                  <a:effectLst/>
                  <a:latin typeface="Century Gothic" panose="020B0502020202020204" pitchFamily="34" charset="0"/>
                  <a:ea typeface="Century Gothic" panose="020B0502020202020204" pitchFamily="34" charset="0"/>
                  <a:cs typeface="Century Gothic" panose="020B0502020202020204" pitchFamily="34" charset="0"/>
                </a:rPr>
                <a:t>COMPLIANCE </a:t>
              </a:r>
              <a:endParaRPr lang="en-GB" sz="1100" dirty="0">
                <a:solidFill>
                  <a:srgbClr val="000000"/>
                </a:solidFill>
                <a:effectLst/>
                <a:latin typeface="Calibri" panose="020F0502020204030204" pitchFamily="34" charset="0"/>
                <a:ea typeface="Calibri" panose="020F0502020204030204" pitchFamily="34" charset="0"/>
              </a:endParaRPr>
            </a:p>
          </p:txBody>
        </p:sp>
        <p:sp>
          <p:nvSpPr>
            <p:cNvPr id="68" name="Shape 69"/>
            <p:cNvSpPr/>
            <p:nvPr/>
          </p:nvSpPr>
          <p:spPr>
            <a:xfrm>
              <a:off x="7609840" y="4476115"/>
              <a:ext cx="1473962" cy="1198473"/>
            </a:xfrm>
            <a:custGeom>
              <a:avLst/>
              <a:gdLst/>
              <a:ahLst/>
              <a:cxnLst/>
              <a:rect l="0" t="0" r="0" b="0"/>
              <a:pathLst>
                <a:path w="1473962" h="1198473">
                  <a:moveTo>
                    <a:pt x="8382" y="1651"/>
                  </a:moveTo>
                  <a:lnTo>
                    <a:pt x="1417895" y="1146742"/>
                  </a:lnTo>
                  <a:lnTo>
                    <a:pt x="1438910" y="1120851"/>
                  </a:lnTo>
                  <a:lnTo>
                    <a:pt x="1473962" y="1198473"/>
                  </a:lnTo>
                  <a:lnTo>
                    <a:pt x="1390904" y="1179995"/>
                  </a:lnTo>
                  <a:lnTo>
                    <a:pt x="1411908" y="1154118"/>
                  </a:lnTo>
                  <a:lnTo>
                    <a:pt x="2413" y="9144"/>
                  </a:lnTo>
                  <a:cubicBezTo>
                    <a:pt x="381" y="7493"/>
                    <a:pt x="0" y="4445"/>
                    <a:pt x="1651" y="2413"/>
                  </a:cubicBezTo>
                  <a:cubicBezTo>
                    <a:pt x="3302" y="381"/>
                    <a:pt x="6350" y="0"/>
                    <a:pt x="8382" y="1651"/>
                  </a:cubicBezTo>
                  <a:close/>
                </a:path>
              </a:pathLst>
            </a:custGeom>
            <a:ln w="0" cap="rnd">
              <a:round/>
            </a:ln>
          </p:spPr>
          <p:style>
            <a:lnRef idx="0">
              <a:srgbClr val="000000">
                <a:alpha val="0"/>
              </a:srgbClr>
            </a:lnRef>
            <a:fillRef idx="1">
              <a:srgbClr val="9D2D0F"/>
            </a:fillRef>
            <a:effectRef idx="0">
              <a:scrgbClr r="0" g="0" b="0"/>
            </a:effectRef>
            <a:fontRef idx="none"/>
          </p:style>
          <p:txBody>
            <a:bodyPr/>
            <a:lstStyle/>
            <a:p>
              <a:endParaRPr lang="en-GB" dirty="0"/>
            </a:p>
          </p:txBody>
        </p:sp>
        <p:sp>
          <p:nvSpPr>
            <p:cNvPr id="69" name="Shape 70"/>
            <p:cNvSpPr/>
            <p:nvPr/>
          </p:nvSpPr>
          <p:spPr>
            <a:xfrm>
              <a:off x="9020175" y="5629275"/>
              <a:ext cx="2381250" cy="885825"/>
            </a:xfrm>
            <a:custGeom>
              <a:avLst/>
              <a:gdLst/>
              <a:ahLst/>
              <a:cxnLst/>
              <a:rect l="0" t="0" r="0" b="0"/>
              <a:pathLst>
                <a:path w="2381250" h="885825">
                  <a:moveTo>
                    <a:pt x="147701" y="0"/>
                  </a:moveTo>
                  <a:lnTo>
                    <a:pt x="2233549" y="0"/>
                  </a:lnTo>
                  <a:cubicBezTo>
                    <a:pt x="2315210" y="0"/>
                    <a:pt x="2381250" y="66104"/>
                    <a:pt x="2381250" y="147638"/>
                  </a:cubicBezTo>
                  <a:lnTo>
                    <a:pt x="2381250" y="738188"/>
                  </a:lnTo>
                  <a:cubicBezTo>
                    <a:pt x="2381250" y="819721"/>
                    <a:pt x="2315210" y="885825"/>
                    <a:pt x="2233549" y="885825"/>
                  </a:cubicBezTo>
                  <a:lnTo>
                    <a:pt x="147701" y="885825"/>
                  </a:lnTo>
                  <a:cubicBezTo>
                    <a:pt x="66040" y="885825"/>
                    <a:pt x="0" y="819721"/>
                    <a:pt x="0" y="738188"/>
                  </a:cubicBezTo>
                  <a:lnTo>
                    <a:pt x="0" y="147638"/>
                  </a:lnTo>
                  <a:cubicBezTo>
                    <a:pt x="0" y="66104"/>
                    <a:pt x="66040" y="0"/>
                    <a:pt x="147701" y="0"/>
                  </a:cubicBezTo>
                  <a:close/>
                </a:path>
              </a:pathLst>
            </a:custGeom>
            <a:ln w="0" cap="rnd">
              <a:round/>
            </a:ln>
          </p:spPr>
          <p:style>
            <a:lnRef idx="0">
              <a:srgbClr val="000000">
                <a:alpha val="0"/>
              </a:srgbClr>
            </a:lnRef>
            <a:fillRef idx="1">
              <a:srgbClr val="A53010"/>
            </a:fillRef>
            <a:effectRef idx="0">
              <a:scrgbClr r="0" g="0" b="0"/>
            </a:effectRef>
            <a:fontRef idx="none"/>
          </p:style>
          <p:txBody>
            <a:bodyPr/>
            <a:lstStyle/>
            <a:p>
              <a:endParaRPr lang="en-GB" dirty="0"/>
            </a:p>
          </p:txBody>
        </p:sp>
        <p:sp>
          <p:nvSpPr>
            <p:cNvPr id="70" name="Shape 71"/>
            <p:cNvSpPr/>
            <p:nvPr/>
          </p:nvSpPr>
          <p:spPr>
            <a:xfrm>
              <a:off x="9020175" y="5629275"/>
              <a:ext cx="2381250" cy="885825"/>
            </a:xfrm>
            <a:custGeom>
              <a:avLst/>
              <a:gdLst/>
              <a:ahLst/>
              <a:cxnLst/>
              <a:rect l="0" t="0" r="0" b="0"/>
              <a:pathLst>
                <a:path w="2381250" h="885825">
                  <a:moveTo>
                    <a:pt x="0" y="147638"/>
                  </a:moveTo>
                  <a:cubicBezTo>
                    <a:pt x="0" y="66104"/>
                    <a:pt x="66040" y="0"/>
                    <a:pt x="147701" y="0"/>
                  </a:cubicBezTo>
                  <a:lnTo>
                    <a:pt x="2233549" y="0"/>
                  </a:lnTo>
                  <a:cubicBezTo>
                    <a:pt x="2315210" y="0"/>
                    <a:pt x="2381250" y="66104"/>
                    <a:pt x="2381250" y="147638"/>
                  </a:cubicBezTo>
                  <a:lnTo>
                    <a:pt x="2381250" y="738188"/>
                  </a:lnTo>
                  <a:cubicBezTo>
                    <a:pt x="2381250" y="819721"/>
                    <a:pt x="2315210" y="885825"/>
                    <a:pt x="2233549" y="885825"/>
                  </a:cubicBezTo>
                  <a:lnTo>
                    <a:pt x="147701" y="885825"/>
                  </a:lnTo>
                  <a:cubicBezTo>
                    <a:pt x="66040" y="885825"/>
                    <a:pt x="0" y="819721"/>
                    <a:pt x="0" y="738188"/>
                  </a:cubicBezTo>
                  <a:close/>
                </a:path>
              </a:pathLst>
            </a:custGeom>
            <a:ln w="15875" cap="rnd">
              <a:round/>
            </a:ln>
          </p:spPr>
          <p:style>
            <a:lnRef idx="1">
              <a:srgbClr val="782009"/>
            </a:lnRef>
            <a:fillRef idx="0">
              <a:srgbClr val="000000">
                <a:alpha val="0"/>
              </a:srgbClr>
            </a:fillRef>
            <a:effectRef idx="0">
              <a:scrgbClr r="0" g="0" b="0"/>
            </a:effectRef>
            <a:fontRef idx="none"/>
          </p:style>
          <p:txBody>
            <a:bodyPr/>
            <a:lstStyle/>
            <a:p>
              <a:endParaRPr lang="en-GB" dirty="0"/>
            </a:p>
          </p:txBody>
        </p:sp>
        <p:sp>
          <p:nvSpPr>
            <p:cNvPr id="71" name="Rectangle 70"/>
            <p:cNvSpPr/>
            <p:nvPr/>
          </p:nvSpPr>
          <p:spPr>
            <a:xfrm>
              <a:off x="9362694" y="5988765"/>
              <a:ext cx="881717" cy="295392"/>
            </a:xfrm>
            <a:prstGeom prst="rect">
              <a:avLst/>
            </a:prstGeom>
            <a:ln>
              <a:noFill/>
            </a:ln>
          </p:spPr>
          <p:txBody>
            <a:bodyPr vert="horz" lIns="0" tIns="0" rIns="0" bIns="0" rtlCol="0">
              <a:noAutofit/>
            </a:bodyPr>
            <a:lstStyle/>
            <a:p>
              <a:pPr>
                <a:lnSpc>
                  <a:spcPct val="107000"/>
                </a:lnSpc>
                <a:spcAft>
                  <a:spcPts val="800"/>
                </a:spcAft>
              </a:pPr>
              <a:r>
                <a:rPr lang="en-GB" sz="1800" dirty="0">
                  <a:solidFill>
                    <a:srgbClr val="FFFFFF"/>
                  </a:solidFill>
                  <a:effectLst/>
                  <a:latin typeface="Century Gothic" panose="020B0502020202020204" pitchFamily="34" charset="0"/>
                  <a:ea typeface="Century Gothic" panose="020B0502020202020204" pitchFamily="34" charset="0"/>
                  <a:cs typeface="Century Gothic" panose="020B0502020202020204" pitchFamily="34" charset="0"/>
                </a:rPr>
                <a:t>DATA </a:t>
              </a:r>
              <a:endParaRPr lang="en-GB" sz="1100" dirty="0">
                <a:solidFill>
                  <a:srgbClr val="000000"/>
                </a:solidFill>
                <a:effectLst/>
                <a:latin typeface="Calibri" panose="020F0502020204030204" pitchFamily="34" charset="0"/>
                <a:ea typeface="Calibri" panose="020F0502020204030204" pitchFamily="34" charset="0"/>
              </a:endParaRPr>
            </a:p>
          </p:txBody>
        </p:sp>
        <p:sp>
          <p:nvSpPr>
            <p:cNvPr id="72" name="Rectangle 71"/>
            <p:cNvSpPr/>
            <p:nvPr/>
          </p:nvSpPr>
          <p:spPr>
            <a:xfrm>
              <a:off x="10029825" y="5988765"/>
              <a:ext cx="1393515" cy="295392"/>
            </a:xfrm>
            <a:prstGeom prst="rect">
              <a:avLst/>
            </a:prstGeom>
            <a:ln>
              <a:noFill/>
            </a:ln>
          </p:spPr>
          <p:txBody>
            <a:bodyPr vert="horz" lIns="0" tIns="0" rIns="0" bIns="0" rtlCol="0">
              <a:noAutofit/>
            </a:bodyPr>
            <a:lstStyle/>
            <a:p>
              <a:pPr>
                <a:lnSpc>
                  <a:spcPct val="107000"/>
                </a:lnSpc>
                <a:spcAft>
                  <a:spcPts val="800"/>
                </a:spcAft>
              </a:pPr>
              <a:r>
                <a:rPr lang="en-GB" sz="1800" dirty="0">
                  <a:solidFill>
                    <a:srgbClr val="FFFFFF"/>
                  </a:solidFill>
                  <a:effectLst/>
                  <a:latin typeface="Century Gothic" panose="020B0502020202020204" pitchFamily="34" charset="0"/>
                  <a:ea typeface="Century Gothic" panose="020B0502020202020204" pitchFamily="34" charset="0"/>
                  <a:cs typeface="Century Gothic" panose="020B0502020202020204" pitchFamily="34" charset="0"/>
                </a:rPr>
                <a:t>STORAGE</a:t>
              </a:r>
              <a:endParaRPr lang="en-GB" sz="1100" dirty="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3918686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147783" y="1476633"/>
            <a:ext cx="2197212" cy="1006044"/>
          </a:xfrm>
          <a:prstGeom prst="rect">
            <a:avLst/>
          </a:prstGeom>
        </p:spPr>
        <p:txBody>
          <a:bodyPr vert="horz" wrap="square" lIns="0" tIns="0" rIns="0" bIns="0" rtlCol="0" anchor="t">
            <a:noAutofit/>
          </a:bodyPr>
          <a:lst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a:lstStyle>
          <a:p>
            <a:pPr marL="0" marR="0" lvl="0" indent="0" algn="l" defTabSz="914400" rtl="0" eaLnBrk="1" fontAlgn="auto" latinLnBrk="0" hangingPunct="1">
              <a:lnSpc>
                <a:spcPct val="95000"/>
              </a:lnSpc>
              <a:spcBef>
                <a:spcPct val="0"/>
              </a:spcBef>
              <a:spcAft>
                <a:spcPts val="0"/>
              </a:spcAft>
              <a:buClrTx/>
              <a:buSzTx/>
              <a:buFontTx/>
              <a:buNone/>
              <a:tabLst/>
              <a:defRPr/>
            </a:pPr>
            <a:r>
              <a:rPr lang="en-US" noProof="0" dirty="0">
                <a:solidFill>
                  <a:schemeClr val="bg1"/>
                </a:solidFill>
                <a:latin typeface="Arial"/>
              </a:rPr>
              <a:t>Super-Admin Access</a:t>
            </a:r>
          </a:p>
        </p:txBody>
      </p:sp>
      <p:grpSp>
        <p:nvGrpSpPr>
          <p:cNvPr id="20" name="Group 19"/>
          <p:cNvGrpSpPr/>
          <p:nvPr/>
        </p:nvGrpSpPr>
        <p:grpSpPr>
          <a:xfrm>
            <a:off x="457197" y="1210963"/>
            <a:ext cx="11195222" cy="0"/>
            <a:chOff x="457197" y="1235677"/>
            <a:chExt cx="11195222" cy="0"/>
          </a:xfrm>
        </p:grpSpPr>
        <p:cxnSp>
          <p:nvCxnSpPr>
            <p:cNvPr id="4" name="Straight Connector 3"/>
            <p:cNvCxnSpPr>
              <a:cxnSpLocks/>
            </p:cNvCxnSpPr>
            <p:nvPr/>
          </p:nvCxnSpPr>
          <p:spPr>
            <a:xfrm>
              <a:off x="457197" y="1235677"/>
              <a:ext cx="1696064" cy="0"/>
            </a:xfrm>
            <a:prstGeom prst="line">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2743200" y="1235677"/>
              <a:ext cx="8909219" cy="0"/>
            </a:xfrm>
            <a:prstGeom prst="line">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2743200" y="1476633"/>
            <a:ext cx="8909219" cy="6494085"/>
          </a:xfrm>
          <a:prstGeom prst="rect">
            <a:avLst/>
          </a:prstGeom>
        </p:spPr>
        <p:txBody>
          <a:bodyPr wrap="square">
            <a:spAutoFit/>
          </a:bodyPr>
          <a:lstStyle/>
          <a:p>
            <a:pPr algn="just"/>
            <a:r>
              <a:rPr lang="en-GB" sz="3200" b="1" dirty="0">
                <a:solidFill>
                  <a:schemeClr val="bg1"/>
                </a:solidFill>
              </a:rPr>
              <a:t>Feature ID: </a:t>
            </a:r>
            <a:r>
              <a:rPr lang="en-GB" sz="3200" dirty="0">
                <a:solidFill>
                  <a:schemeClr val="bg1"/>
                </a:solidFill>
              </a:rPr>
              <a:t>F001</a:t>
            </a:r>
          </a:p>
          <a:p>
            <a:pPr algn="just"/>
            <a:r>
              <a:rPr lang="en-GB" sz="3200" b="1" dirty="0">
                <a:solidFill>
                  <a:schemeClr val="bg1"/>
                </a:solidFill>
              </a:rPr>
              <a:t>Solution</a:t>
            </a:r>
            <a:r>
              <a:rPr lang="en-GB" sz="3200" dirty="0">
                <a:solidFill>
                  <a:schemeClr val="bg1"/>
                </a:solidFill>
              </a:rPr>
              <a:t>: This feature will allow the Super-Admin to log in to the DAP, and create and assign login details to other users.</a:t>
            </a:r>
          </a:p>
          <a:p>
            <a:pPr algn="just"/>
            <a:r>
              <a:rPr lang="en-GB" sz="3200" b="1" dirty="0">
                <a:solidFill>
                  <a:schemeClr val="bg1"/>
                </a:solidFill>
              </a:rPr>
              <a:t>Behaviours: </a:t>
            </a:r>
            <a:r>
              <a:rPr lang="en-GB" sz="3200" dirty="0">
                <a:solidFill>
                  <a:schemeClr val="bg1"/>
                </a:solidFill>
              </a:rPr>
              <a:t>The Super-admin should be able to create and assign login details of other users of the DAP.</a:t>
            </a:r>
          </a:p>
          <a:p>
            <a:pPr algn="just"/>
            <a:r>
              <a:rPr lang="en-GB" sz="3200" b="1" dirty="0">
                <a:solidFill>
                  <a:schemeClr val="bg1"/>
                </a:solidFill>
              </a:rPr>
              <a:t>KPI: </a:t>
            </a:r>
            <a:r>
              <a:rPr lang="en-GB" sz="3200" dirty="0">
                <a:solidFill>
                  <a:schemeClr val="bg1"/>
                </a:solidFill>
              </a:rPr>
              <a:t>The system should be able to log in to the DAP, and create and assign login details to the other users of the platform.</a:t>
            </a:r>
          </a:p>
          <a:p>
            <a:pPr algn="just"/>
            <a:r>
              <a:rPr lang="en-GB" sz="3200" b="1" dirty="0">
                <a:solidFill>
                  <a:schemeClr val="bg1"/>
                </a:solidFill>
              </a:rPr>
              <a:t>Priority: </a:t>
            </a:r>
            <a:r>
              <a:rPr lang="en-GB" sz="3200" dirty="0">
                <a:solidFill>
                  <a:schemeClr val="bg1"/>
                </a:solidFill>
              </a:rPr>
              <a:t>Must have.</a:t>
            </a:r>
          </a:p>
          <a:p>
            <a:pPr algn="just"/>
            <a:br>
              <a:rPr lang="en-GB" sz="3200" dirty="0">
                <a:solidFill>
                  <a:schemeClr val="bg1"/>
                </a:solidFill>
              </a:rPr>
            </a:br>
            <a:endParaRPr lang="en-GB" sz="32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0464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314037" y="1476633"/>
            <a:ext cx="2030958" cy="1006044"/>
          </a:xfrm>
          <a:prstGeom prst="rect">
            <a:avLst/>
          </a:prstGeom>
        </p:spPr>
        <p:txBody>
          <a:bodyPr vert="horz" wrap="square" lIns="0" tIns="0" rIns="0" bIns="0" rtlCol="0" anchor="t">
            <a:noAutofit/>
          </a:bodyPr>
          <a:lst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a:lstStyle>
          <a:p>
            <a:pPr marL="0" marR="0" lvl="0" indent="0" algn="l" defTabSz="914400" rtl="0" eaLnBrk="1" fontAlgn="auto" latinLnBrk="0" hangingPunct="1">
              <a:lnSpc>
                <a:spcPct val="95000"/>
              </a:lnSpc>
              <a:spcBef>
                <a:spcPct val="0"/>
              </a:spcBef>
              <a:spcAft>
                <a:spcPts val="0"/>
              </a:spcAft>
              <a:buClrTx/>
              <a:buSzTx/>
              <a:buFontTx/>
              <a:buNone/>
              <a:tabLst/>
              <a:defRPr/>
            </a:pPr>
            <a:r>
              <a:rPr lang="en-US" noProof="0" dirty="0">
                <a:solidFill>
                  <a:schemeClr val="bg1"/>
                </a:solidFill>
                <a:latin typeface="Arial"/>
              </a:rPr>
              <a:t>Login Credentials</a:t>
            </a:r>
          </a:p>
        </p:txBody>
      </p:sp>
      <p:grpSp>
        <p:nvGrpSpPr>
          <p:cNvPr id="20" name="Group 19"/>
          <p:cNvGrpSpPr/>
          <p:nvPr/>
        </p:nvGrpSpPr>
        <p:grpSpPr>
          <a:xfrm>
            <a:off x="457197" y="1210963"/>
            <a:ext cx="11195222" cy="0"/>
            <a:chOff x="457197" y="1235677"/>
            <a:chExt cx="11195222" cy="0"/>
          </a:xfrm>
        </p:grpSpPr>
        <p:cxnSp>
          <p:nvCxnSpPr>
            <p:cNvPr id="4" name="Straight Connector 3"/>
            <p:cNvCxnSpPr>
              <a:cxnSpLocks/>
            </p:cNvCxnSpPr>
            <p:nvPr/>
          </p:nvCxnSpPr>
          <p:spPr>
            <a:xfrm>
              <a:off x="457197" y="1235677"/>
              <a:ext cx="1696064" cy="0"/>
            </a:xfrm>
            <a:prstGeom prst="line">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2743200" y="1235677"/>
              <a:ext cx="8909219" cy="0"/>
            </a:xfrm>
            <a:prstGeom prst="line">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2743200" y="1476633"/>
            <a:ext cx="8909219" cy="5693866"/>
          </a:xfrm>
          <a:prstGeom prst="rect">
            <a:avLst/>
          </a:prstGeom>
        </p:spPr>
        <p:txBody>
          <a:bodyPr wrap="square">
            <a:spAutoFit/>
          </a:bodyPr>
          <a:lstStyle/>
          <a:p>
            <a:pPr algn="just"/>
            <a:r>
              <a:rPr lang="en-GB" sz="2800" b="1" dirty="0">
                <a:solidFill>
                  <a:schemeClr val="bg1"/>
                </a:solidFill>
              </a:rPr>
              <a:t>Feature ID: </a:t>
            </a:r>
            <a:r>
              <a:rPr lang="en-GB" sz="2800" dirty="0">
                <a:solidFill>
                  <a:schemeClr val="bg1"/>
                </a:solidFill>
              </a:rPr>
              <a:t>F002</a:t>
            </a:r>
          </a:p>
          <a:p>
            <a:pPr algn="just"/>
            <a:r>
              <a:rPr lang="en-GB" sz="2800" b="1" dirty="0">
                <a:solidFill>
                  <a:schemeClr val="bg1"/>
                </a:solidFill>
              </a:rPr>
              <a:t>Solution</a:t>
            </a:r>
            <a:r>
              <a:rPr lang="en-GB" sz="2800" dirty="0">
                <a:solidFill>
                  <a:schemeClr val="bg1"/>
                </a:solidFill>
              </a:rPr>
              <a:t>: This feature will allow users to log in to the DAP using their username and password and also verify by 2-factor authentication before they gain access to the platform.</a:t>
            </a:r>
          </a:p>
          <a:p>
            <a:pPr algn="just"/>
            <a:r>
              <a:rPr lang="en-GB" sz="2800" b="1" dirty="0">
                <a:solidFill>
                  <a:schemeClr val="bg1"/>
                </a:solidFill>
              </a:rPr>
              <a:t>Behaviours: </a:t>
            </a:r>
            <a:r>
              <a:rPr lang="en-GB" sz="2800" dirty="0">
                <a:solidFill>
                  <a:schemeClr val="bg1"/>
                </a:solidFill>
              </a:rPr>
              <a:t>The DAP should be able to recognise and verify the authenticity of the User's login details within 2 seconds.</a:t>
            </a:r>
          </a:p>
          <a:p>
            <a:pPr algn="just"/>
            <a:r>
              <a:rPr lang="en-GB" sz="2800" b="1" dirty="0">
                <a:solidFill>
                  <a:schemeClr val="bg1"/>
                </a:solidFill>
              </a:rPr>
              <a:t>KPI: </a:t>
            </a:r>
            <a:r>
              <a:rPr lang="en-GB" sz="2800" dirty="0">
                <a:solidFill>
                  <a:schemeClr val="bg1"/>
                </a:solidFill>
              </a:rPr>
              <a:t>The user should be able to access the DAP after a successful login.</a:t>
            </a:r>
          </a:p>
          <a:p>
            <a:pPr algn="just"/>
            <a:r>
              <a:rPr lang="en-GB" sz="2800" b="1" dirty="0">
                <a:solidFill>
                  <a:schemeClr val="bg1"/>
                </a:solidFill>
              </a:rPr>
              <a:t>Priority: </a:t>
            </a:r>
            <a:r>
              <a:rPr lang="en-GB" sz="2800" dirty="0">
                <a:solidFill>
                  <a:schemeClr val="bg1"/>
                </a:solidFill>
              </a:rPr>
              <a:t>Must have.</a:t>
            </a:r>
          </a:p>
          <a:p>
            <a:pPr algn="just"/>
            <a:br>
              <a:rPr lang="en-GB" sz="2800" dirty="0">
                <a:solidFill>
                  <a:schemeClr val="bg1"/>
                </a:solidFill>
              </a:rPr>
            </a:br>
            <a:endParaRPr lang="en-GB" sz="2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2216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457197" y="1476633"/>
            <a:ext cx="1887797" cy="1006044"/>
          </a:xfrm>
          <a:prstGeom prst="rect">
            <a:avLst/>
          </a:prstGeom>
        </p:spPr>
        <p:txBody>
          <a:bodyPr vert="horz" wrap="square" lIns="0" tIns="0" rIns="0" bIns="0" rtlCol="0" anchor="t">
            <a:noAutofit/>
          </a:bodyPr>
          <a:lst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a:lstStyle>
          <a:p>
            <a:pPr marL="0" marR="0" lvl="0" indent="0" algn="l" defTabSz="914400" rtl="0" eaLnBrk="1" fontAlgn="auto" latinLnBrk="0" hangingPunct="1">
              <a:lnSpc>
                <a:spcPct val="95000"/>
              </a:lnSpc>
              <a:spcBef>
                <a:spcPct val="0"/>
              </a:spcBef>
              <a:spcAft>
                <a:spcPts val="0"/>
              </a:spcAft>
              <a:buClrTx/>
              <a:buSzTx/>
              <a:buFontTx/>
              <a:buNone/>
              <a:tabLst/>
              <a:defRPr/>
            </a:pPr>
            <a:r>
              <a:rPr lang="en-US" noProof="0" dirty="0">
                <a:solidFill>
                  <a:schemeClr val="bg1"/>
                </a:solidFill>
                <a:latin typeface="Arial"/>
              </a:rPr>
              <a:t>Landing Page</a:t>
            </a:r>
          </a:p>
        </p:txBody>
      </p:sp>
      <p:grpSp>
        <p:nvGrpSpPr>
          <p:cNvPr id="20" name="Group 19"/>
          <p:cNvGrpSpPr/>
          <p:nvPr/>
        </p:nvGrpSpPr>
        <p:grpSpPr>
          <a:xfrm>
            <a:off x="457197" y="1210963"/>
            <a:ext cx="11195222" cy="0"/>
            <a:chOff x="457197" y="1235677"/>
            <a:chExt cx="11195222" cy="0"/>
          </a:xfrm>
        </p:grpSpPr>
        <p:cxnSp>
          <p:nvCxnSpPr>
            <p:cNvPr id="4" name="Straight Connector 3"/>
            <p:cNvCxnSpPr>
              <a:cxnSpLocks/>
            </p:cNvCxnSpPr>
            <p:nvPr/>
          </p:nvCxnSpPr>
          <p:spPr>
            <a:xfrm>
              <a:off x="457197" y="1235677"/>
              <a:ext cx="1696064" cy="0"/>
            </a:xfrm>
            <a:prstGeom prst="line">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2743200" y="1235677"/>
              <a:ext cx="8909219" cy="0"/>
            </a:xfrm>
            <a:prstGeom prst="line">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2743200" y="1476633"/>
            <a:ext cx="8909219" cy="5262979"/>
          </a:xfrm>
          <a:prstGeom prst="rect">
            <a:avLst/>
          </a:prstGeom>
        </p:spPr>
        <p:txBody>
          <a:bodyPr wrap="square">
            <a:spAutoFit/>
          </a:bodyPr>
          <a:lstStyle/>
          <a:p>
            <a:pPr algn="just"/>
            <a:r>
              <a:rPr lang="en-GB" sz="2800" b="1" dirty="0">
                <a:solidFill>
                  <a:schemeClr val="bg1"/>
                </a:solidFill>
              </a:rPr>
              <a:t>Feature ID: </a:t>
            </a:r>
            <a:r>
              <a:rPr lang="en-GB" sz="2800" dirty="0">
                <a:solidFill>
                  <a:schemeClr val="bg1"/>
                </a:solidFill>
              </a:rPr>
              <a:t>F003</a:t>
            </a:r>
          </a:p>
          <a:p>
            <a:pPr algn="just"/>
            <a:r>
              <a:rPr lang="en-GB" sz="2800" b="1" dirty="0">
                <a:solidFill>
                  <a:schemeClr val="bg1"/>
                </a:solidFill>
              </a:rPr>
              <a:t>Solution: </a:t>
            </a:r>
            <a:r>
              <a:rPr lang="en-GB" sz="2800" dirty="0">
                <a:solidFill>
                  <a:schemeClr val="bg1"/>
                </a:solidFill>
              </a:rPr>
              <a:t>This feature should allow users to have seamless navigation through the different features of the DAP.</a:t>
            </a:r>
          </a:p>
          <a:p>
            <a:pPr algn="just"/>
            <a:r>
              <a:rPr lang="en-GB" sz="2800" dirty="0">
                <a:solidFill>
                  <a:schemeClr val="bg1"/>
                </a:solidFill>
              </a:rPr>
              <a:t> </a:t>
            </a:r>
            <a:r>
              <a:rPr lang="en-GB" sz="2800" b="1" dirty="0">
                <a:solidFill>
                  <a:schemeClr val="bg1"/>
                </a:solidFill>
              </a:rPr>
              <a:t>Behaviours: </a:t>
            </a:r>
            <a:r>
              <a:rPr lang="en-GB" sz="2800" dirty="0">
                <a:solidFill>
                  <a:schemeClr val="bg1"/>
                </a:solidFill>
              </a:rPr>
              <a:t>The System should have a landing page with a search button, menu, background picture, and company logo.</a:t>
            </a:r>
          </a:p>
          <a:p>
            <a:pPr algn="just"/>
            <a:r>
              <a:rPr lang="en-GB" sz="2800" b="1" dirty="0">
                <a:solidFill>
                  <a:schemeClr val="bg1"/>
                </a:solidFill>
              </a:rPr>
              <a:t>KPI: </a:t>
            </a:r>
            <a:r>
              <a:rPr lang="en-GB" sz="2800" dirty="0">
                <a:solidFill>
                  <a:schemeClr val="bg1"/>
                </a:solidFill>
              </a:rPr>
              <a:t>The platform should permit the speedy location of needed features.</a:t>
            </a:r>
          </a:p>
          <a:p>
            <a:pPr algn="just"/>
            <a:r>
              <a:rPr lang="en-GB" sz="2800" b="1" dirty="0">
                <a:solidFill>
                  <a:schemeClr val="bg1"/>
                </a:solidFill>
              </a:rPr>
              <a:t>Priority:</a:t>
            </a:r>
            <a:r>
              <a:rPr lang="en-GB" sz="2800" dirty="0">
                <a:solidFill>
                  <a:schemeClr val="bg1"/>
                </a:solidFill>
              </a:rPr>
              <a:t> Must have.</a:t>
            </a:r>
          </a:p>
          <a:p>
            <a:pPr algn="just"/>
            <a:br>
              <a:rPr lang="en-GB" sz="2800" dirty="0">
                <a:solidFill>
                  <a:schemeClr val="bg1"/>
                </a:solidFill>
              </a:rPr>
            </a:br>
            <a:endParaRPr lang="en-GB" sz="2800" b="1" dirty="0">
              <a:solidFill>
                <a:schemeClr val="bg1"/>
              </a:solidFill>
              <a:cs typeface="Arial" panose="020B0604020202020204" pitchFamily="34" charset="0"/>
            </a:endParaRPr>
          </a:p>
        </p:txBody>
      </p:sp>
    </p:spTree>
    <p:extLst>
      <p:ext uri="{BB962C8B-B14F-4D97-AF65-F5344CB8AC3E}">
        <p14:creationId xmlns:p14="http://schemas.microsoft.com/office/powerpoint/2010/main" val="3054933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457197" y="1476633"/>
            <a:ext cx="1887797" cy="1006044"/>
          </a:xfrm>
          <a:prstGeom prst="rect">
            <a:avLst/>
          </a:prstGeom>
        </p:spPr>
        <p:txBody>
          <a:bodyPr vert="horz" wrap="square" lIns="0" tIns="0" rIns="0" bIns="0" rtlCol="0" anchor="t">
            <a:noAutofit/>
          </a:bodyPr>
          <a:lst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a:lstStyle>
          <a:p>
            <a:pPr marL="0" marR="0" lvl="0" indent="0" algn="l" defTabSz="914400" rtl="0" eaLnBrk="1" fontAlgn="auto" latinLnBrk="0" hangingPunct="1">
              <a:lnSpc>
                <a:spcPct val="95000"/>
              </a:lnSpc>
              <a:spcBef>
                <a:spcPct val="0"/>
              </a:spcBef>
              <a:spcAft>
                <a:spcPts val="0"/>
              </a:spcAft>
              <a:buClrTx/>
              <a:buSzTx/>
              <a:buFontTx/>
              <a:buNone/>
              <a:tabLst/>
              <a:defRPr/>
            </a:pPr>
            <a:r>
              <a:rPr lang="en-US" dirty="0">
                <a:solidFill>
                  <a:schemeClr val="bg1"/>
                </a:solidFill>
                <a:latin typeface="Arial"/>
              </a:rPr>
              <a:t>Settings</a:t>
            </a:r>
            <a:endParaRPr lang="en-US" noProof="0" dirty="0">
              <a:solidFill>
                <a:schemeClr val="bg1"/>
              </a:solidFill>
              <a:latin typeface="Arial"/>
            </a:endParaRPr>
          </a:p>
        </p:txBody>
      </p:sp>
      <p:grpSp>
        <p:nvGrpSpPr>
          <p:cNvPr id="20" name="Group 19"/>
          <p:cNvGrpSpPr/>
          <p:nvPr/>
        </p:nvGrpSpPr>
        <p:grpSpPr>
          <a:xfrm>
            <a:off x="457197" y="1210963"/>
            <a:ext cx="11195222" cy="0"/>
            <a:chOff x="457197" y="1235677"/>
            <a:chExt cx="11195222" cy="0"/>
          </a:xfrm>
        </p:grpSpPr>
        <p:cxnSp>
          <p:nvCxnSpPr>
            <p:cNvPr id="4" name="Straight Connector 3"/>
            <p:cNvCxnSpPr>
              <a:cxnSpLocks/>
            </p:cNvCxnSpPr>
            <p:nvPr/>
          </p:nvCxnSpPr>
          <p:spPr>
            <a:xfrm>
              <a:off x="457197" y="1235677"/>
              <a:ext cx="1696064" cy="0"/>
            </a:xfrm>
            <a:prstGeom prst="line">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2743200" y="1235677"/>
              <a:ext cx="8909219" cy="0"/>
            </a:xfrm>
            <a:prstGeom prst="line">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2068946" y="1476633"/>
            <a:ext cx="9583474" cy="5262979"/>
          </a:xfrm>
          <a:prstGeom prst="rect">
            <a:avLst/>
          </a:prstGeom>
        </p:spPr>
        <p:txBody>
          <a:bodyPr wrap="square">
            <a:spAutoFit/>
          </a:bodyPr>
          <a:lstStyle/>
          <a:p>
            <a:pPr algn="just"/>
            <a:r>
              <a:rPr lang="en-GB" sz="2800" b="1" dirty="0">
                <a:solidFill>
                  <a:schemeClr val="bg1"/>
                </a:solidFill>
              </a:rPr>
              <a:t>Feature ID: </a:t>
            </a:r>
            <a:r>
              <a:rPr lang="en-GB" sz="2800" dirty="0">
                <a:solidFill>
                  <a:schemeClr val="bg1"/>
                </a:solidFill>
              </a:rPr>
              <a:t>F004</a:t>
            </a:r>
          </a:p>
          <a:p>
            <a:pPr algn="just"/>
            <a:r>
              <a:rPr lang="en-GB" sz="2800" b="1" dirty="0">
                <a:solidFill>
                  <a:schemeClr val="bg1"/>
                </a:solidFill>
              </a:rPr>
              <a:t>Solution</a:t>
            </a:r>
            <a:r>
              <a:rPr lang="en-GB" sz="2800" dirty="0">
                <a:solidFill>
                  <a:schemeClr val="bg1"/>
                </a:solidFill>
              </a:rPr>
              <a:t>: This feature will allow users to set up and update profile data and also get help during their account setup process.</a:t>
            </a:r>
          </a:p>
          <a:p>
            <a:pPr algn="just"/>
            <a:r>
              <a:rPr lang="en-GB" sz="2800" b="1" dirty="0">
                <a:solidFill>
                  <a:schemeClr val="bg1"/>
                </a:solidFill>
              </a:rPr>
              <a:t>Behaviours: </a:t>
            </a:r>
            <a:r>
              <a:rPr lang="en-GB" sz="2800" dirty="0">
                <a:solidFill>
                  <a:schemeClr val="bg1"/>
                </a:solidFill>
              </a:rPr>
              <a:t>The system will have the capacity to reset, clear or save any changes made on the platform.</a:t>
            </a:r>
          </a:p>
          <a:p>
            <a:pPr algn="just"/>
            <a:r>
              <a:rPr lang="en-GB" sz="2800" b="1" dirty="0">
                <a:solidFill>
                  <a:schemeClr val="bg1"/>
                </a:solidFill>
              </a:rPr>
              <a:t>KPI: </a:t>
            </a:r>
            <a:r>
              <a:rPr lang="en-GB" sz="2800" dirty="0">
                <a:solidFill>
                  <a:schemeClr val="bg1"/>
                </a:solidFill>
              </a:rPr>
              <a:t>The user should be able to see the changes made to their account, receive an email showing details of such changes, and also access help when needed.</a:t>
            </a:r>
            <a:br>
              <a:rPr lang="en-GB" sz="2800" dirty="0">
                <a:solidFill>
                  <a:schemeClr val="bg1"/>
                </a:solidFill>
              </a:rPr>
            </a:br>
            <a:r>
              <a:rPr lang="en-GB" sz="2800" b="1" dirty="0">
                <a:solidFill>
                  <a:schemeClr val="bg1"/>
                </a:solidFill>
              </a:rPr>
              <a:t>Priority: </a:t>
            </a:r>
            <a:r>
              <a:rPr lang="en-GB" sz="2800" dirty="0">
                <a:solidFill>
                  <a:schemeClr val="bg1"/>
                </a:solidFill>
              </a:rPr>
              <a:t>Must have.</a:t>
            </a:r>
          </a:p>
          <a:p>
            <a:pPr algn="just"/>
            <a:br>
              <a:rPr lang="en-GB" sz="2800" dirty="0">
                <a:solidFill>
                  <a:schemeClr val="bg1"/>
                </a:solidFill>
              </a:rPr>
            </a:br>
            <a:endParaRPr lang="en-GB" sz="2800" b="1" dirty="0">
              <a:solidFill>
                <a:schemeClr val="bg1"/>
              </a:solidFill>
              <a:cs typeface="Arial" panose="020B0604020202020204" pitchFamily="34" charset="0"/>
            </a:endParaRPr>
          </a:p>
        </p:txBody>
      </p:sp>
    </p:spTree>
    <p:extLst>
      <p:ext uri="{BB962C8B-B14F-4D97-AF65-F5344CB8AC3E}">
        <p14:creationId xmlns:p14="http://schemas.microsoft.com/office/powerpoint/2010/main" val="234270750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507</TotalTime>
  <Words>1245</Words>
  <Application>Microsoft Office PowerPoint</Application>
  <PresentationFormat>Widescreen</PresentationFormat>
  <Paragraphs>149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Akpan</dc:creator>
  <cp:lastModifiedBy>Emmanuel Ikechukwu Eju</cp:lastModifiedBy>
  <cp:revision>24</cp:revision>
  <dcterms:modified xsi:type="dcterms:W3CDTF">2023-04-12T06:39:59Z</dcterms:modified>
</cp:coreProperties>
</file>