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0" r:id="rId4"/>
    <p:sldId id="315" r:id="rId5"/>
    <p:sldId id="316" r:id="rId6"/>
    <p:sldId id="297" r:id="rId7"/>
    <p:sldId id="317" r:id="rId8"/>
    <p:sldId id="318" r:id="rId9"/>
    <p:sldId id="319" r:id="rId10"/>
    <p:sldId id="320" r:id="rId11"/>
    <p:sldId id="321" r:id="rId12"/>
    <p:sldId id="323" r:id="rId13"/>
    <p:sldId id="324" r:id="rId14"/>
    <p:sldId id="325" r:id="rId15"/>
    <p:sldId id="30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ke Oluwaniyi" initials="RO" lastIdx="1" clrIdx="0">
    <p:extLst>
      <p:ext uri="{19B8F6BF-5375-455C-9EA6-DF929625EA0E}">
        <p15:presenceInfo xmlns:p15="http://schemas.microsoft.com/office/powerpoint/2012/main" userId="c387abc1dd8534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6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1" autoAdjust="0"/>
    <p:restoredTop sz="94660"/>
  </p:normalViewPr>
  <p:slideViewPr>
    <p:cSldViewPr snapToGrid="0">
      <p:cViewPr varScale="1">
        <p:scale>
          <a:sx n="82" d="100"/>
          <a:sy n="82" d="100"/>
        </p:scale>
        <p:origin x="71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A10331-7758-4FED-9BC8-A3E97B14CD20}"/>
              </a:ext>
            </a:extLst>
          </p:cNvPr>
          <p:cNvSpPr txBox="1">
            <a:spLocks/>
          </p:cNvSpPr>
          <p:nvPr/>
        </p:nvSpPr>
        <p:spPr>
          <a:xfrm>
            <a:off x="1524000" y="1994304"/>
            <a:ext cx="9144000" cy="23876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dirty="0">
                <a:solidFill>
                  <a:schemeClr val="bg1"/>
                </a:solidFill>
                <a:latin typeface="+mn-lt"/>
                <a:cs typeface="Arial" panose="020B0604020202020204" pitchFamily="34" charset="0"/>
              </a:rPr>
              <a:t>EPICS PRESENTATION </a:t>
            </a:r>
            <a:r>
              <a:rPr lang="en-GB" dirty="0">
                <a:solidFill>
                  <a:schemeClr val="bg1"/>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28987627-8F17-4FB0-A7AB-6E487B4B10AE}"/>
              </a:ext>
            </a:extLst>
          </p:cNvPr>
          <p:cNvSpPr txBox="1"/>
          <p:nvPr/>
        </p:nvSpPr>
        <p:spPr>
          <a:xfrm>
            <a:off x="8653549" y="6107837"/>
            <a:ext cx="3029465" cy="369332"/>
          </a:xfrm>
          <a:prstGeom prst="rect">
            <a:avLst/>
          </a:prstGeom>
          <a:noFill/>
        </p:spPr>
        <p:txBody>
          <a:bodyPr wrap="square" rtlCol="0">
            <a:spAutoFit/>
          </a:bodyPr>
          <a:lstStyle/>
          <a:p>
            <a:r>
              <a:rPr lang="en-GB" dirty="0">
                <a:solidFill>
                  <a:schemeClr val="bg1"/>
                </a:solidFill>
              </a:rPr>
              <a:t>PROJECT CRYSTALTEK</a:t>
            </a:r>
          </a:p>
        </p:txBody>
      </p:sp>
      <p:sp>
        <p:nvSpPr>
          <p:cNvPr id="5" name="TextBox 4">
            <a:extLst>
              <a:ext uri="{FF2B5EF4-FFF2-40B4-BE49-F238E27FC236}">
                <a16:creationId xmlns:a16="http://schemas.microsoft.com/office/drawing/2014/main" id="{09F29015-1DEF-B7F4-B1CF-12B7D2C5DEF9}"/>
              </a:ext>
            </a:extLst>
          </p:cNvPr>
          <p:cNvSpPr txBox="1"/>
          <p:nvPr/>
        </p:nvSpPr>
        <p:spPr>
          <a:xfrm>
            <a:off x="847898" y="6062118"/>
            <a:ext cx="4505498" cy="646331"/>
          </a:xfrm>
          <a:prstGeom prst="rect">
            <a:avLst/>
          </a:prstGeom>
          <a:noFill/>
        </p:spPr>
        <p:txBody>
          <a:bodyPr wrap="square" rtlCol="0">
            <a:spAutoFit/>
          </a:bodyPr>
          <a:lstStyle/>
          <a:p>
            <a:r>
              <a:rPr lang="en-GB">
                <a:solidFill>
                  <a:schemeClr val="bg1"/>
                </a:solidFill>
              </a:rPr>
              <a:t> </a:t>
            </a:r>
            <a:endParaRPr lang="en-GB" dirty="0">
              <a:solidFill>
                <a:schemeClr val="bg1"/>
              </a:solidFill>
            </a:endParaRPr>
          </a:p>
          <a:p>
            <a:endParaRPr lang="en-GB" dirty="0"/>
          </a:p>
        </p:txBody>
      </p:sp>
    </p:spTree>
    <p:extLst>
      <p:ext uri="{BB962C8B-B14F-4D97-AF65-F5344CB8AC3E}">
        <p14:creationId xmlns:p14="http://schemas.microsoft.com/office/powerpoint/2010/main" val="81617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EP05</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EPIC NAME:</a:t>
            </a:r>
            <a:r>
              <a:rPr lang="en-GB" dirty="0"/>
              <a:t> Reports</a:t>
            </a:r>
            <a:endParaRPr lang="en-GB" sz="1800" dirty="0"/>
          </a:p>
          <a:p>
            <a:r>
              <a:rPr lang="en-GB" b="1" dirty="0"/>
              <a:t>EPIC ID: EP05</a:t>
            </a:r>
            <a:endParaRPr lang="en-GB" sz="1800" dirty="0"/>
          </a:p>
          <a:p>
            <a:r>
              <a:rPr lang="en-GB" b="1" dirty="0"/>
              <a:t>EPIC STORY:  </a:t>
            </a:r>
            <a:r>
              <a:rPr lang="en-GB" dirty="0"/>
              <a:t>As a user, I want to be able to produce reports that will track performance in order to review progress.</a:t>
            </a:r>
            <a:endParaRPr lang="en-GB" sz="1800" dirty="0"/>
          </a:p>
          <a:p>
            <a:r>
              <a:rPr lang="en-GB" b="1" dirty="0"/>
              <a:t>RISKS: </a:t>
            </a:r>
            <a:r>
              <a:rPr lang="en-GB" dirty="0"/>
              <a:t>Reliance on systems means if there is a system failure reports cannot be produced.</a:t>
            </a:r>
            <a:endParaRPr lang="en-GB" sz="1800" dirty="0"/>
          </a:p>
          <a:p>
            <a:r>
              <a:rPr lang="en-GB" b="1" dirty="0"/>
              <a:t>ISSUES: </a:t>
            </a:r>
            <a:r>
              <a:rPr lang="en-GB" dirty="0"/>
              <a:t>N/A</a:t>
            </a:r>
            <a:endParaRPr lang="en-GB" sz="1800" dirty="0"/>
          </a:p>
          <a:p>
            <a:r>
              <a:rPr lang="en-GB" b="1" dirty="0"/>
              <a:t>ASSUMPTIONS: </a:t>
            </a:r>
            <a:r>
              <a:rPr lang="en-GB" dirty="0"/>
              <a:t>The user knows the report to be generated and the data is readily available.</a:t>
            </a:r>
            <a:endParaRPr lang="en-GB" sz="1800" dirty="0"/>
          </a:p>
          <a:p>
            <a:r>
              <a:rPr lang="en-GB" b="1" dirty="0"/>
              <a:t>DEVELOPMENT ESTIMATE: </a:t>
            </a:r>
            <a:r>
              <a:rPr lang="en-GB" dirty="0"/>
              <a:t>TBC.</a:t>
            </a:r>
            <a:endParaRPr lang="en-GB" sz="1800" dirty="0"/>
          </a:p>
          <a:p>
            <a:r>
              <a:rPr lang="en-GB" b="1" dirty="0"/>
              <a:t>QA ESTIMATE: </a:t>
            </a:r>
            <a:r>
              <a:rPr lang="en-GB" dirty="0"/>
              <a:t>TBC.</a:t>
            </a:r>
            <a:endParaRPr lang="en-GB" sz="1800" dirty="0"/>
          </a:p>
          <a:p>
            <a:r>
              <a:rPr lang="en-GB" b="1" dirty="0"/>
              <a:t>FUNCTIONS: </a:t>
            </a:r>
            <a:r>
              <a:rPr lang="en-GB" dirty="0"/>
              <a:t>To help improve business performance</a:t>
            </a:r>
            <a:endParaRPr lang="en-GB" sz="1800" dirty="0"/>
          </a:p>
          <a:p>
            <a:r>
              <a:rPr lang="en-GB" b="1" dirty="0"/>
              <a:t>PRIORITY: </a:t>
            </a:r>
            <a:r>
              <a:rPr lang="en-GB" dirty="0"/>
              <a:t>Must Have.</a:t>
            </a:r>
            <a:endParaRPr lang="en-GB" sz="1800" dirty="0"/>
          </a:p>
          <a:p>
            <a:pPr marL="0" indent="0">
              <a:buNone/>
            </a:pP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37184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EP06</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EPIC NAME:</a:t>
            </a:r>
            <a:r>
              <a:rPr lang="en-GB" dirty="0"/>
              <a:t> Data Processing</a:t>
            </a:r>
            <a:endParaRPr lang="en-GB" sz="1800" dirty="0"/>
          </a:p>
          <a:p>
            <a:r>
              <a:rPr lang="en-GB" b="1" dirty="0"/>
              <a:t>EPIC ID: </a:t>
            </a:r>
            <a:r>
              <a:rPr lang="en-GB" dirty="0"/>
              <a:t>EP06.</a:t>
            </a:r>
            <a:endParaRPr lang="en-GB" sz="1800" dirty="0"/>
          </a:p>
          <a:p>
            <a:r>
              <a:rPr lang="en-GB" b="1" dirty="0"/>
              <a:t>EPIC STORY: </a:t>
            </a:r>
            <a:r>
              <a:rPr lang="en-GB" dirty="0"/>
              <a:t>As a user, I want to be able to transform, filter, analyse, and compare data trends to gain better insight and make an informed decision.</a:t>
            </a:r>
            <a:endParaRPr lang="en-GB" sz="1800" dirty="0"/>
          </a:p>
          <a:p>
            <a:r>
              <a:rPr lang="en-GB" b="1" dirty="0"/>
              <a:t>RISKS:</a:t>
            </a:r>
            <a:r>
              <a:rPr lang="en-GB" dirty="0"/>
              <a:t>  Poor quality data could result in a biased outcome.</a:t>
            </a:r>
            <a:endParaRPr lang="en-GB" sz="1800" dirty="0"/>
          </a:p>
          <a:p>
            <a:r>
              <a:rPr lang="en-GB" b="1" dirty="0"/>
              <a:t>ISSUES: </a:t>
            </a:r>
            <a:r>
              <a:rPr lang="en-GB" dirty="0"/>
              <a:t>N/A</a:t>
            </a:r>
            <a:endParaRPr lang="en-GB" sz="1800" dirty="0"/>
          </a:p>
          <a:p>
            <a:r>
              <a:rPr lang="en-GB" b="1" dirty="0"/>
              <a:t>ASSUMPTIONS: </a:t>
            </a:r>
            <a:r>
              <a:rPr lang="en-GB" dirty="0"/>
              <a:t>The required data for processing are readily available.</a:t>
            </a:r>
            <a:endParaRPr lang="en-GB" sz="1800" dirty="0"/>
          </a:p>
          <a:p>
            <a:r>
              <a:rPr lang="en-GB" b="1" dirty="0"/>
              <a:t>DEVELOPMENT ESTIMATE: </a:t>
            </a:r>
            <a:endParaRPr lang="en-GB" sz="1800" dirty="0"/>
          </a:p>
          <a:p>
            <a:r>
              <a:rPr lang="en-GB" b="1" dirty="0"/>
              <a:t>QA ESTIMATE: </a:t>
            </a:r>
            <a:endParaRPr lang="en-GB" sz="1800" dirty="0"/>
          </a:p>
          <a:p>
            <a:r>
              <a:rPr lang="en-GB" b="1" dirty="0"/>
              <a:t>FUNCTIONS: </a:t>
            </a:r>
            <a:r>
              <a:rPr lang="en-GB" dirty="0"/>
              <a:t>Data Preparation</a:t>
            </a:r>
            <a:endParaRPr lang="en-GB" sz="1800" dirty="0"/>
          </a:p>
          <a:p>
            <a:r>
              <a:rPr lang="en-GB" b="1" dirty="0"/>
              <a:t>PRIORITY: </a:t>
            </a:r>
            <a:r>
              <a:rPr lang="en-GB" dirty="0"/>
              <a:t>Must Have</a:t>
            </a:r>
            <a:endParaRPr lang="en-GB" sz="1800" dirty="0"/>
          </a:p>
          <a:p>
            <a:pPr marL="0" indent="0">
              <a:buNone/>
            </a:pPr>
            <a:br>
              <a:rPr lang="en-GB" sz="1800" dirty="0">
                <a:latin typeface="Century Gothic" panose="020B0502020202020204" pitchFamily="34" charset="0"/>
              </a:rPr>
            </a:br>
            <a:br>
              <a:rPr lang="en-GB" sz="1800" dirty="0">
                <a:latin typeface="Century Gothic" panose="020B0502020202020204" pitchFamily="34" charset="0"/>
              </a:rPr>
            </a:b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322379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EP07</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NAME: Data Governance</a:t>
            </a:r>
            <a:endParaRPr lang="en-GB" sz="1800" dirty="0"/>
          </a:p>
          <a:p>
            <a:r>
              <a:rPr lang="en-GB" b="1" dirty="0"/>
              <a:t>EPIC ID: </a:t>
            </a:r>
            <a:r>
              <a:rPr lang="en-GB" dirty="0"/>
              <a:t>EP07.</a:t>
            </a:r>
            <a:endParaRPr lang="en-GB" sz="1800" dirty="0"/>
          </a:p>
          <a:p>
            <a:r>
              <a:rPr lang="en-GB" b="1" dirty="0"/>
              <a:t>EPIC STORY: </a:t>
            </a:r>
            <a:r>
              <a:rPr lang="en-GB" dirty="0"/>
              <a:t>As a user, I want to be sure that the platform ensures the accuracy, integrity, and security of data belonging to </a:t>
            </a:r>
            <a:r>
              <a:rPr lang="en-GB" dirty="0" err="1"/>
              <a:t>Tritek</a:t>
            </a:r>
            <a:r>
              <a:rPr lang="en-GB" dirty="0"/>
              <a:t> consulting Limited and also makes sure it is compliant with GDPR.</a:t>
            </a:r>
            <a:endParaRPr lang="en-GB" sz="1800" dirty="0"/>
          </a:p>
          <a:p>
            <a:r>
              <a:rPr lang="en-GB" b="1" dirty="0"/>
              <a:t>RISKS:</a:t>
            </a:r>
            <a:r>
              <a:rPr lang="en-GB" dirty="0"/>
              <a:t>  Poor compliance guide and possibly GDPR breach.</a:t>
            </a:r>
            <a:endParaRPr lang="en-GB" sz="1800" dirty="0"/>
          </a:p>
          <a:p>
            <a:r>
              <a:rPr lang="en-GB" b="1" dirty="0"/>
              <a:t>ISSUES: </a:t>
            </a:r>
            <a:r>
              <a:rPr lang="en-GB" dirty="0"/>
              <a:t>N/A</a:t>
            </a:r>
            <a:endParaRPr lang="en-GB" sz="1800" dirty="0"/>
          </a:p>
          <a:p>
            <a:r>
              <a:rPr lang="en-GB" b="1" dirty="0"/>
              <a:t>ASSUMPTIONS: </a:t>
            </a:r>
            <a:r>
              <a:rPr lang="en-GB" dirty="0"/>
              <a:t>Developers understand the importance of GDPR.</a:t>
            </a:r>
            <a:endParaRPr lang="en-GB" sz="1800" dirty="0"/>
          </a:p>
          <a:p>
            <a:r>
              <a:rPr lang="en-GB" b="1" dirty="0"/>
              <a:t>DEVELOPMENT ESTIMATE: </a:t>
            </a:r>
            <a:r>
              <a:rPr lang="en-GB" dirty="0"/>
              <a:t>TBC</a:t>
            </a:r>
            <a:endParaRPr lang="en-GB" sz="1800" dirty="0"/>
          </a:p>
          <a:p>
            <a:r>
              <a:rPr lang="en-GB" b="1" dirty="0"/>
              <a:t>QA ESTIMATE: </a:t>
            </a:r>
            <a:r>
              <a:rPr lang="en-GB" dirty="0"/>
              <a:t>TBC</a:t>
            </a:r>
            <a:endParaRPr lang="en-GB" sz="1800" dirty="0"/>
          </a:p>
          <a:p>
            <a:r>
              <a:rPr lang="en-GB" b="1" dirty="0"/>
              <a:t>FUNCTIONS: </a:t>
            </a:r>
            <a:r>
              <a:rPr lang="en-GB" dirty="0"/>
              <a:t>To ensure ethical use of personal data to work within EU legislation framework.</a:t>
            </a:r>
            <a:endParaRPr lang="en-GB" sz="1800" dirty="0"/>
          </a:p>
          <a:p>
            <a:r>
              <a:rPr lang="en-GB" b="1" dirty="0"/>
              <a:t>PRIORITY: </a:t>
            </a:r>
            <a:r>
              <a:rPr lang="en-GB" dirty="0"/>
              <a:t>Must Have</a:t>
            </a:r>
            <a:endParaRPr lang="en-GB" sz="1800" dirty="0"/>
          </a:p>
          <a:p>
            <a:pPr marL="0" indent="0">
              <a:buNone/>
            </a:pPr>
            <a:br>
              <a:rPr lang="en-GB" sz="1800" dirty="0">
                <a:latin typeface="Century Gothic" panose="020B0502020202020204" pitchFamily="34" charset="0"/>
              </a:rPr>
            </a:br>
            <a:br>
              <a:rPr lang="en-GB" sz="1800" dirty="0">
                <a:latin typeface="Century Gothic" panose="020B0502020202020204" pitchFamily="34" charset="0"/>
              </a:rPr>
            </a:b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397532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EP08</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NEPIC AME: </a:t>
            </a:r>
            <a:r>
              <a:rPr lang="en-GB" dirty="0"/>
              <a:t>Navigation</a:t>
            </a:r>
            <a:endParaRPr lang="en-GB" sz="1800" dirty="0"/>
          </a:p>
          <a:p>
            <a:r>
              <a:rPr lang="en-GB" b="1" dirty="0"/>
              <a:t>EPIC ID: </a:t>
            </a:r>
            <a:r>
              <a:rPr lang="en-GB" dirty="0"/>
              <a:t>EP08.</a:t>
            </a:r>
            <a:endParaRPr lang="en-GB" sz="1800" dirty="0"/>
          </a:p>
          <a:p>
            <a:r>
              <a:rPr lang="en-GB" b="1" dirty="0"/>
              <a:t>EPIC STORY: </a:t>
            </a:r>
            <a:r>
              <a:rPr lang="en-GB" dirty="0"/>
              <a:t>As a user, I want to be able to navigate my way around the platform.</a:t>
            </a:r>
            <a:endParaRPr lang="en-GB" sz="1800" dirty="0"/>
          </a:p>
          <a:p>
            <a:r>
              <a:rPr lang="en-GB" b="1" dirty="0"/>
              <a:t>RISKS:</a:t>
            </a:r>
            <a:r>
              <a:rPr lang="en-GB" dirty="0"/>
              <a:t>  The user may lack the technical knowhow to navigate through the platform.</a:t>
            </a:r>
            <a:endParaRPr lang="en-GB" sz="1800" dirty="0"/>
          </a:p>
          <a:p>
            <a:r>
              <a:rPr lang="en-GB" b="1" dirty="0"/>
              <a:t>ISSUES: </a:t>
            </a:r>
            <a:r>
              <a:rPr lang="en-GB" dirty="0"/>
              <a:t>N/A</a:t>
            </a:r>
            <a:endParaRPr lang="en-GB" sz="1800" dirty="0"/>
          </a:p>
          <a:p>
            <a:r>
              <a:rPr lang="en-GB" b="1" dirty="0"/>
              <a:t>ASSUMPTIONS: </a:t>
            </a:r>
            <a:r>
              <a:rPr lang="en-GB" dirty="0" err="1"/>
              <a:t>Tritek</a:t>
            </a:r>
            <a:r>
              <a:rPr lang="en-GB" dirty="0"/>
              <a:t> users will be trained to navigate the platform to locate data/information.</a:t>
            </a:r>
            <a:endParaRPr lang="en-GB" sz="1800" dirty="0"/>
          </a:p>
          <a:p>
            <a:r>
              <a:rPr lang="en-GB" b="1" dirty="0"/>
              <a:t>DEVELOPMENT ESTIMATE: </a:t>
            </a:r>
            <a:endParaRPr lang="en-GB" sz="1800" dirty="0"/>
          </a:p>
          <a:p>
            <a:r>
              <a:rPr lang="en-GB" b="1" dirty="0"/>
              <a:t>QA ESTIMATE: </a:t>
            </a:r>
            <a:endParaRPr lang="en-GB" sz="1800" dirty="0"/>
          </a:p>
          <a:p>
            <a:r>
              <a:rPr lang="en-GB" b="1" dirty="0"/>
              <a:t>FUNCTIONS: </a:t>
            </a:r>
            <a:r>
              <a:rPr lang="en-GB" dirty="0"/>
              <a:t>Navigation/Data Filtering</a:t>
            </a:r>
            <a:r>
              <a:rPr lang="en-GB" b="1" dirty="0"/>
              <a:t>.</a:t>
            </a:r>
            <a:endParaRPr lang="en-GB" sz="1800" dirty="0"/>
          </a:p>
          <a:p>
            <a:r>
              <a:rPr lang="en-GB" b="1" dirty="0"/>
              <a:t>PRIORITY: </a:t>
            </a:r>
            <a:r>
              <a:rPr lang="en-GB" dirty="0"/>
              <a:t>Must Have</a:t>
            </a:r>
            <a:endParaRPr lang="en-GB" sz="1800" dirty="0"/>
          </a:p>
          <a:p>
            <a:pPr marL="0" indent="0">
              <a:buNone/>
            </a:pPr>
            <a:br>
              <a:rPr lang="en-GB" sz="1800" dirty="0"/>
            </a:br>
            <a:br>
              <a:rPr lang="en-GB" sz="1800" dirty="0">
                <a:latin typeface="Century Gothic" panose="020B0502020202020204" pitchFamily="34" charset="0"/>
              </a:rPr>
            </a:b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246403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EP09</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NAME: Notification</a:t>
            </a:r>
            <a:endParaRPr lang="en-GB" sz="1800" dirty="0"/>
          </a:p>
          <a:p>
            <a:r>
              <a:rPr lang="en-GB" b="1" dirty="0"/>
              <a:t>EPIC ID: </a:t>
            </a:r>
            <a:r>
              <a:rPr lang="en-GB" dirty="0"/>
              <a:t>EP09.</a:t>
            </a:r>
            <a:endParaRPr lang="en-GB" sz="1800" dirty="0"/>
          </a:p>
          <a:p>
            <a:r>
              <a:rPr lang="en-GB" b="1" dirty="0"/>
              <a:t>EPIC STORY: </a:t>
            </a:r>
            <a:r>
              <a:rPr lang="en-GB" dirty="0"/>
              <a:t>As a user, I want to be able to receive reminders and communications as a pop-up feature on the DAP (Data Analytic Platform).</a:t>
            </a:r>
            <a:endParaRPr lang="en-GB" sz="1800" dirty="0"/>
          </a:p>
          <a:p>
            <a:r>
              <a:rPr lang="en-GB" b="1" dirty="0"/>
              <a:t>RISKS:</a:t>
            </a:r>
            <a:r>
              <a:rPr lang="en-GB" dirty="0"/>
              <a:t>  Vital and timely information might otherwise be missed whilst using the platform. </a:t>
            </a:r>
            <a:endParaRPr lang="en-GB" sz="1800" dirty="0"/>
          </a:p>
          <a:p>
            <a:r>
              <a:rPr lang="en-GB" b="1" dirty="0"/>
              <a:t>ISSUES: </a:t>
            </a:r>
            <a:r>
              <a:rPr lang="en-GB" dirty="0"/>
              <a:t>N/A</a:t>
            </a:r>
            <a:endParaRPr lang="en-GB" sz="1800" dirty="0"/>
          </a:p>
          <a:p>
            <a:r>
              <a:rPr lang="en-GB" b="1" dirty="0"/>
              <a:t>ASSUMPTIONS: </a:t>
            </a:r>
            <a:r>
              <a:rPr lang="en-GB" dirty="0"/>
              <a:t>The notification will remain until the user dismisses the notification.  </a:t>
            </a:r>
            <a:endParaRPr lang="en-GB" sz="1800" dirty="0"/>
          </a:p>
          <a:p>
            <a:r>
              <a:rPr lang="en-GB" b="1" dirty="0"/>
              <a:t>DEVELOPMENT ESTIMATE: </a:t>
            </a:r>
            <a:endParaRPr lang="en-GB" sz="1800" dirty="0"/>
          </a:p>
          <a:p>
            <a:r>
              <a:rPr lang="en-GB" b="1" dirty="0"/>
              <a:t>QA ESTIMATE: TBC</a:t>
            </a:r>
            <a:endParaRPr lang="en-GB" sz="1800" dirty="0"/>
          </a:p>
          <a:p>
            <a:r>
              <a:rPr lang="en-GB" b="1" dirty="0"/>
              <a:t>FUNCTIONS: </a:t>
            </a:r>
            <a:r>
              <a:rPr lang="en-GB" dirty="0"/>
              <a:t>To deliver important messages to users </a:t>
            </a:r>
            <a:r>
              <a:rPr lang="en-GB" b="1" dirty="0"/>
              <a:t>PRIORITY: </a:t>
            </a:r>
            <a:r>
              <a:rPr lang="en-GB" dirty="0"/>
              <a:t>Should Have</a:t>
            </a:r>
            <a:endParaRPr lang="en-GB" sz="1800" dirty="0"/>
          </a:p>
          <a:p>
            <a:br>
              <a:rPr lang="en-GB" sz="1800" dirty="0"/>
            </a:b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8012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9600" b="1" dirty="0">
                <a:solidFill>
                  <a:sysClr val="windowText" lastClr="000000"/>
                </a:solidFill>
                <a:latin typeface="+mn-lt"/>
                <a:cs typeface="Arial" panose="020B0604020202020204" pitchFamily="34" charset="0"/>
              </a:rPr>
              <a:t>Thank you</a:t>
            </a:r>
            <a:endParaRPr kumimoji="0" lang="en-GB" sz="9600" b="1" i="0" u="none" strike="noStrike" kern="1200" cap="none" spc="0" normalizeH="0" baseline="0" noProof="0" dirty="0">
              <a:ln>
                <a:noFill/>
              </a:ln>
              <a:solidFill>
                <a:sysClr val="windowText" lastClr="000000"/>
              </a:solidFill>
              <a:effectLst/>
              <a:uLnTx/>
              <a:uFillTx/>
              <a:latin typeface="+mn-lt"/>
              <a:ea typeface="+mj-ea"/>
              <a:cs typeface="Arial" panose="020B0604020202020204" pitchFamily="34" charset="0"/>
            </a:endParaRP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en-GB" sz="5600" b="1" i="0" u="none" strike="noStrike" kern="1200" cap="none" spc="0" normalizeH="0" baseline="0" noProof="0" dirty="0">
              <a:ln>
                <a:noFill/>
              </a:ln>
              <a:solidFill>
                <a:sysClr val="windowText" lastClr="000000"/>
              </a:solidFill>
              <a:effectLst/>
              <a:uLnTx/>
              <a:uFillTx/>
              <a:latin typeface="Century Gothic"/>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9600" b="1" i="0" u="none" strike="noStrike" kern="1200" cap="none" spc="0" normalizeH="0" baseline="0" noProof="0" dirty="0">
                <a:ln>
                  <a:noFill/>
                </a:ln>
                <a:solidFill>
                  <a:sysClr val="windowText" lastClr="000000"/>
                </a:solidFill>
                <a:effectLst/>
                <a:uLnTx/>
                <a:uFillTx/>
                <a:latin typeface="+mj-lt"/>
                <a:ea typeface="+mn-ea"/>
                <a:cs typeface="+mn-cs"/>
              </a:rPr>
              <a:t>Thank you</a:t>
            </a:r>
          </a:p>
        </p:txBody>
      </p:sp>
    </p:spTree>
    <p:extLst>
      <p:ext uri="{BB962C8B-B14F-4D97-AF65-F5344CB8AC3E}">
        <p14:creationId xmlns:p14="http://schemas.microsoft.com/office/powerpoint/2010/main" val="172555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graphicFrame>
        <p:nvGraphicFramePr>
          <p:cNvPr id="5" name="Content Placeholder 5">
            <a:extLst>
              <a:ext uri="{FF2B5EF4-FFF2-40B4-BE49-F238E27FC236}">
                <a16:creationId xmlns:a16="http://schemas.microsoft.com/office/drawing/2014/main" id="{0512EBBA-0FD5-4EC5-839D-1E5C78D87110}"/>
              </a:ext>
            </a:extLst>
          </p:cNvPr>
          <p:cNvGraphicFramePr>
            <a:graphicFrameLocks/>
          </p:cNvGraphicFramePr>
          <p:nvPr>
            <p:extLst>
              <p:ext uri="{D42A27DB-BD31-4B8C-83A1-F6EECF244321}">
                <p14:modId xmlns:p14="http://schemas.microsoft.com/office/powerpoint/2010/main" val="443620707"/>
              </p:ext>
            </p:extLst>
          </p:nvPr>
        </p:nvGraphicFramePr>
        <p:xfrm>
          <a:off x="772356" y="1242874"/>
          <a:ext cx="10632705" cy="5317815"/>
        </p:xfrm>
        <a:graphic>
          <a:graphicData uri="http://schemas.openxmlformats.org/drawingml/2006/table">
            <a:tbl>
              <a:tblPr firstRow="1" firstCol="1" bandRow="1">
                <a:tableStyleId>{3C2FFA5D-87B4-456A-9821-1D502468CF0F}</a:tableStyleId>
              </a:tblPr>
              <a:tblGrid>
                <a:gridCol w="2269945">
                  <a:extLst>
                    <a:ext uri="{9D8B030D-6E8A-4147-A177-3AD203B41FA5}">
                      <a16:colId xmlns:a16="http://schemas.microsoft.com/office/drawing/2014/main" val="2563277248"/>
                    </a:ext>
                  </a:extLst>
                </a:gridCol>
                <a:gridCol w="8362760">
                  <a:extLst>
                    <a:ext uri="{9D8B030D-6E8A-4147-A177-3AD203B41FA5}">
                      <a16:colId xmlns:a16="http://schemas.microsoft.com/office/drawing/2014/main" val="1393946620"/>
                    </a:ext>
                  </a:extLst>
                </a:gridCol>
              </a:tblGrid>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Name</a:t>
                      </a: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2400" dirty="0">
                          <a:solidFill>
                            <a:schemeClr val="tx1"/>
                          </a:solidFill>
                          <a:effectLst/>
                          <a:latin typeface="+mj-lt"/>
                        </a:rPr>
                        <a:t> PROJECT CRYSTALTEK</a:t>
                      </a:r>
                      <a:endParaRPr lang="en-GB" sz="24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903312"/>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Start date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9</a:t>
                      </a:r>
                      <a:r>
                        <a:rPr lang="en-GB" sz="2400" baseline="30000" dirty="0">
                          <a:solidFill>
                            <a:schemeClr val="tx1"/>
                          </a:solidFill>
                          <a:effectLst/>
                          <a:latin typeface="+mj-lt"/>
                          <a:ea typeface="Calibri" panose="020F0502020204030204" pitchFamily="34" charset="0"/>
                          <a:cs typeface="Times New Roman" panose="02020603050405020304" pitchFamily="18" charset="0"/>
                        </a:rPr>
                        <a:t>TH</a:t>
                      </a:r>
                      <a:r>
                        <a:rPr lang="en-GB" sz="2400" dirty="0">
                          <a:solidFill>
                            <a:schemeClr val="tx1"/>
                          </a:solidFill>
                          <a:effectLst/>
                          <a:latin typeface="+mj-lt"/>
                          <a:ea typeface="Calibri" panose="020F0502020204030204" pitchFamily="34" charset="0"/>
                          <a:cs typeface="Times New Roman" panose="02020603050405020304" pitchFamily="18" charset="0"/>
                        </a:rPr>
                        <a:t> JANUARY 2023</a:t>
                      </a:r>
                    </a:p>
                  </a:txBody>
                  <a:tcPr marL="68580" marR="68580" marT="0" marB="0"/>
                </a:tc>
                <a:extLst>
                  <a:ext uri="{0D108BD9-81ED-4DB2-BD59-A6C34878D82A}">
                    <a16:rowId xmlns:a16="http://schemas.microsoft.com/office/drawing/2014/main" val="737147530"/>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End date</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 6</a:t>
                      </a:r>
                      <a:r>
                        <a:rPr lang="en-GB" sz="2400" baseline="30000" dirty="0">
                          <a:solidFill>
                            <a:schemeClr val="tx1"/>
                          </a:solidFill>
                          <a:effectLst/>
                          <a:latin typeface="+mj-lt"/>
                          <a:ea typeface="Calibri" panose="020F0502020204030204" pitchFamily="34" charset="0"/>
                          <a:cs typeface="Times New Roman" panose="02020603050405020304" pitchFamily="18" charset="0"/>
                        </a:rPr>
                        <a:t>TH</a:t>
                      </a:r>
                      <a:r>
                        <a:rPr lang="en-GB" sz="2400" dirty="0">
                          <a:solidFill>
                            <a:schemeClr val="tx1"/>
                          </a:solidFill>
                          <a:effectLst/>
                          <a:latin typeface="+mj-lt"/>
                          <a:ea typeface="Calibri" panose="020F0502020204030204" pitchFamily="34" charset="0"/>
                          <a:cs typeface="Times New Roman" panose="02020603050405020304" pitchFamily="18" charset="0"/>
                        </a:rPr>
                        <a:t> MARCH 2023</a:t>
                      </a:r>
                    </a:p>
                  </a:txBody>
                  <a:tcPr marL="68580" marR="68580" marT="0" marB="0"/>
                </a:tc>
                <a:extLst>
                  <a:ext uri="{0D108BD9-81ED-4DB2-BD59-A6C34878D82A}">
                    <a16:rowId xmlns:a16="http://schemas.microsoft.com/office/drawing/2014/main" val="2648633350"/>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Sponsor</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MOHAMMED  ALMAS</a:t>
                      </a:r>
                    </a:p>
                  </a:txBody>
                  <a:tcPr marL="68580" marR="68580" marT="0" marB="0"/>
                </a:tc>
                <a:extLst>
                  <a:ext uri="{0D108BD9-81ED-4DB2-BD59-A6C34878D82A}">
                    <a16:rowId xmlns:a16="http://schemas.microsoft.com/office/drawing/2014/main" val="1479121745"/>
                  </a:ext>
                </a:extLst>
              </a:tr>
              <a:tr h="106356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rPr>
                        <a:t>Project Lead</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RACHEL KORANTENG</a:t>
                      </a:r>
                    </a:p>
                  </a:txBody>
                  <a:tcPr marL="68580" marR="68580" marT="0" marB="0"/>
                </a:tc>
                <a:extLst>
                  <a:ext uri="{0D108BD9-81ED-4DB2-BD59-A6C34878D82A}">
                    <a16:rowId xmlns:a16="http://schemas.microsoft.com/office/drawing/2014/main" val="4236994680"/>
                  </a:ext>
                </a:extLst>
              </a:tr>
            </a:tbl>
          </a:graphicData>
        </a:graphic>
      </p:graphicFrame>
    </p:spTree>
    <p:extLst>
      <p:ext uri="{BB962C8B-B14F-4D97-AF65-F5344CB8AC3E}">
        <p14:creationId xmlns:p14="http://schemas.microsoft.com/office/powerpoint/2010/main" val="263019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sp>
        <p:nvSpPr>
          <p:cNvPr id="5" name="Rectangle 4">
            <a:extLst>
              <a:ext uri="{FF2B5EF4-FFF2-40B4-BE49-F238E27FC236}">
                <a16:creationId xmlns:a16="http://schemas.microsoft.com/office/drawing/2014/main" id="{F5823CA7-FCBF-0D4A-9A17-AE35B9F7C360}"/>
              </a:ext>
            </a:extLst>
          </p:cNvPr>
          <p:cNvSpPr/>
          <p:nvPr/>
        </p:nvSpPr>
        <p:spPr>
          <a:xfrm>
            <a:off x="2112818" y="1370231"/>
            <a:ext cx="7966364" cy="721736"/>
          </a:xfrm>
          <a:prstGeom prst="rect">
            <a:avLst/>
          </a:prstGeom>
        </p:spPr>
        <p:txBody>
          <a:bodyPr wrap="square">
            <a:spAutoFit/>
          </a:bodyPr>
          <a:lstStyle/>
          <a:p>
            <a:pPr algn="ctr">
              <a:lnSpc>
                <a:spcPct val="107000"/>
              </a:lnSpc>
              <a:spcAft>
                <a:spcPts val="800"/>
              </a:spcAft>
            </a:pPr>
            <a:r>
              <a:rPr lang="en-GB" sz="4000" b="1" dirty="0">
                <a:solidFill>
                  <a:schemeClr val="bg1"/>
                </a:solidFill>
                <a:ea typeface="Calibri" panose="020F0502020204030204" pitchFamily="34" charset="0"/>
                <a:cs typeface="Arial" panose="020B0604020202020204" pitchFamily="34" charset="0"/>
              </a:rPr>
              <a:t>Project Mandate  </a:t>
            </a:r>
            <a:endParaRPr lang="en-GB" sz="4000" dirty="0">
              <a:solidFill>
                <a:schemeClr val="bg1"/>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43B4586-3FC3-4418-B92E-618CC2116E32}"/>
              </a:ext>
            </a:extLst>
          </p:cNvPr>
          <p:cNvSpPr txBox="1"/>
          <p:nvPr/>
        </p:nvSpPr>
        <p:spPr>
          <a:xfrm>
            <a:off x="887767" y="2618913"/>
            <a:ext cx="10452363" cy="4031873"/>
          </a:xfrm>
          <a:prstGeom prst="rect">
            <a:avLst/>
          </a:prstGeom>
          <a:noFill/>
        </p:spPr>
        <p:txBody>
          <a:bodyPr wrap="square">
            <a:spAutoFit/>
          </a:bodyPr>
          <a:lstStyle/>
          <a:p>
            <a:pPr algn="just"/>
            <a:r>
              <a:rPr lang="en-GB" sz="3200" dirty="0">
                <a:solidFill>
                  <a:schemeClr val="bg1"/>
                </a:solidFill>
              </a:rPr>
              <a:t>The aim of your project is to deliver an analytics platform for real-time tracking of performance. This will be in line with making it more current with the latest features in the market, relevant for our business. This includes data representation, enhanced filtering, and data visualisation and making the interface and interaction of users to be seamless.</a:t>
            </a:r>
          </a:p>
        </p:txBody>
      </p:sp>
    </p:spTree>
    <p:extLst>
      <p:ext uri="{BB962C8B-B14F-4D97-AF65-F5344CB8AC3E}">
        <p14:creationId xmlns:p14="http://schemas.microsoft.com/office/powerpoint/2010/main" val="263019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graphicFrame>
        <p:nvGraphicFramePr>
          <p:cNvPr id="5" name="Content Placeholder 5">
            <a:extLst>
              <a:ext uri="{FF2B5EF4-FFF2-40B4-BE49-F238E27FC236}">
                <a16:creationId xmlns:a16="http://schemas.microsoft.com/office/drawing/2014/main" id="{0512EBBA-0FD5-4EC5-839D-1E5C78D87110}"/>
              </a:ext>
            </a:extLst>
          </p:cNvPr>
          <p:cNvGraphicFramePr>
            <a:graphicFrameLocks/>
          </p:cNvGraphicFramePr>
          <p:nvPr>
            <p:extLst>
              <p:ext uri="{D42A27DB-BD31-4B8C-83A1-F6EECF244321}">
                <p14:modId xmlns:p14="http://schemas.microsoft.com/office/powerpoint/2010/main" val="2512588784"/>
              </p:ext>
            </p:extLst>
          </p:nvPr>
        </p:nvGraphicFramePr>
        <p:xfrm>
          <a:off x="157942" y="1242874"/>
          <a:ext cx="11837323" cy="5616312"/>
        </p:xfrm>
        <a:graphic>
          <a:graphicData uri="http://schemas.openxmlformats.org/drawingml/2006/table">
            <a:tbl>
              <a:tblPr firstRow="1" firstCol="1" bandRow="1">
                <a:tableStyleId>{3C2FFA5D-87B4-456A-9821-1D502468CF0F}</a:tableStyleId>
              </a:tblPr>
              <a:tblGrid>
                <a:gridCol w="2527115">
                  <a:extLst>
                    <a:ext uri="{9D8B030D-6E8A-4147-A177-3AD203B41FA5}">
                      <a16:colId xmlns:a16="http://schemas.microsoft.com/office/drawing/2014/main" val="2563277248"/>
                    </a:ext>
                  </a:extLst>
                </a:gridCol>
                <a:gridCol w="9310208">
                  <a:extLst>
                    <a:ext uri="{9D8B030D-6E8A-4147-A177-3AD203B41FA5}">
                      <a16:colId xmlns:a16="http://schemas.microsoft.com/office/drawing/2014/main" val="1393946620"/>
                    </a:ext>
                  </a:extLst>
                </a:gridCol>
              </a:tblGrid>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endParaRPr lang="en-GB" sz="1800" dirty="0">
                        <a:solidFill>
                          <a:schemeClr val="tx1"/>
                        </a:solidFill>
                        <a:effectLst/>
                      </a:endParaRP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2400" dirty="0">
                          <a:solidFill>
                            <a:schemeClr val="tx1"/>
                          </a:solidFill>
                          <a:effectLst/>
                          <a:latin typeface="+mj-lt"/>
                        </a:rPr>
                        <a:t> SUMMARY OF EPICS</a:t>
                      </a:r>
                      <a:endParaRPr lang="en-GB" sz="24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903312"/>
                  </a:ext>
                </a:extLst>
              </a:tr>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EPIC ID</a:t>
                      </a: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EPIC NAME</a:t>
                      </a:r>
                    </a:p>
                  </a:txBody>
                  <a:tcPr marL="68580" marR="68580" marT="0" marB="0"/>
                </a:tc>
                <a:extLst>
                  <a:ext uri="{0D108BD9-81ED-4DB2-BD59-A6C34878D82A}">
                    <a16:rowId xmlns:a16="http://schemas.microsoft.com/office/drawing/2014/main" val="737147530"/>
                  </a:ext>
                </a:extLst>
              </a:tr>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EP01</a:t>
                      </a: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Access</a:t>
                      </a:r>
                      <a:r>
                        <a:rPr lang="en-GB" sz="2400" baseline="0" dirty="0">
                          <a:solidFill>
                            <a:schemeClr val="tx1"/>
                          </a:solidFill>
                          <a:effectLst/>
                          <a:latin typeface="+mj-lt"/>
                          <a:ea typeface="Calibri" panose="020F0502020204030204" pitchFamily="34" charset="0"/>
                          <a:cs typeface="Times New Roman" panose="02020603050405020304" pitchFamily="18" charset="0"/>
                        </a:rPr>
                        <a:t> Control</a:t>
                      </a:r>
                      <a:endParaRPr lang="en-GB" sz="24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8633350"/>
                  </a:ext>
                </a:extLst>
              </a:tr>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EP02</a:t>
                      </a: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Data Collection</a:t>
                      </a:r>
                    </a:p>
                  </a:txBody>
                  <a:tcPr marL="68580" marR="68580" marT="0" marB="0"/>
                </a:tc>
                <a:extLst>
                  <a:ext uri="{0D108BD9-81ED-4DB2-BD59-A6C34878D82A}">
                    <a16:rowId xmlns:a16="http://schemas.microsoft.com/office/drawing/2014/main" val="1479121745"/>
                  </a:ext>
                </a:extLst>
              </a:tr>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EP03</a:t>
                      </a: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Data Management</a:t>
                      </a:r>
                    </a:p>
                  </a:txBody>
                  <a:tcPr marL="68580" marR="68580" marT="0" marB="0"/>
                </a:tc>
                <a:extLst>
                  <a:ext uri="{0D108BD9-81ED-4DB2-BD59-A6C34878D82A}">
                    <a16:rowId xmlns:a16="http://schemas.microsoft.com/office/drawing/2014/main" val="4236994680"/>
                  </a:ext>
                </a:extLst>
              </a:tr>
              <a:tr h="791473">
                <a:tc>
                  <a:txBody>
                    <a:body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EP04</a:t>
                      </a:r>
                    </a:p>
                  </a:txBody>
                  <a:tcPr marL="68580" marR="68580" marT="0" marB="0"/>
                </a:tc>
                <a:tc>
                  <a:txBody>
                    <a:body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Data Visualisation</a:t>
                      </a:r>
                    </a:p>
                  </a:txBody>
                  <a:tcPr marL="68580" marR="68580" marT="0" marB="0"/>
                </a:tc>
                <a:extLst>
                  <a:ext uri="{0D108BD9-81ED-4DB2-BD59-A6C34878D82A}">
                    <a16:rowId xmlns:a16="http://schemas.microsoft.com/office/drawing/2014/main" val="1034543865"/>
                  </a:ext>
                </a:extLst>
              </a:tr>
              <a:tr h="791473">
                <a:tc>
                  <a:txBody>
                    <a:body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EP05</a:t>
                      </a:r>
                    </a:p>
                  </a:txBody>
                  <a:tcPr marL="68580" marR="68580" marT="0" marB="0"/>
                </a:tc>
                <a:tc>
                  <a:txBody>
                    <a:body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Reports</a:t>
                      </a:r>
                    </a:p>
                  </a:txBody>
                  <a:tcPr marL="68580" marR="68580" marT="0" marB="0"/>
                </a:tc>
                <a:extLst>
                  <a:ext uri="{0D108BD9-81ED-4DB2-BD59-A6C34878D82A}">
                    <a16:rowId xmlns:a16="http://schemas.microsoft.com/office/drawing/2014/main" val="1171648894"/>
                  </a:ext>
                </a:extLst>
              </a:tr>
            </a:tbl>
          </a:graphicData>
        </a:graphic>
      </p:graphicFrame>
    </p:spTree>
    <p:extLst>
      <p:ext uri="{BB962C8B-B14F-4D97-AF65-F5344CB8AC3E}">
        <p14:creationId xmlns:p14="http://schemas.microsoft.com/office/powerpoint/2010/main" val="351911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7C67C-F7D4-4ABE-BB0C-D2A270AB9446}"/>
              </a:ext>
            </a:extLst>
          </p:cNvPr>
          <p:cNvPicPr>
            <a:picLocks noChangeAspect="1"/>
          </p:cNvPicPr>
          <p:nvPr/>
        </p:nvPicPr>
        <p:blipFill>
          <a:blip r:embed="rId2"/>
          <a:stretch>
            <a:fillRect/>
          </a:stretch>
        </p:blipFill>
        <p:spPr>
          <a:xfrm>
            <a:off x="8562746" y="297315"/>
            <a:ext cx="3335822" cy="820284"/>
          </a:xfrm>
          <a:prstGeom prst="rect">
            <a:avLst/>
          </a:prstGeom>
        </p:spPr>
      </p:pic>
      <p:graphicFrame>
        <p:nvGraphicFramePr>
          <p:cNvPr id="5" name="Content Placeholder 5">
            <a:extLst>
              <a:ext uri="{FF2B5EF4-FFF2-40B4-BE49-F238E27FC236}">
                <a16:creationId xmlns:a16="http://schemas.microsoft.com/office/drawing/2014/main" id="{0512EBBA-0FD5-4EC5-839D-1E5C78D87110}"/>
              </a:ext>
            </a:extLst>
          </p:cNvPr>
          <p:cNvGraphicFramePr>
            <a:graphicFrameLocks/>
          </p:cNvGraphicFramePr>
          <p:nvPr>
            <p:extLst>
              <p:ext uri="{D42A27DB-BD31-4B8C-83A1-F6EECF244321}">
                <p14:modId xmlns:p14="http://schemas.microsoft.com/office/powerpoint/2010/main" val="1421549096"/>
              </p:ext>
            </p:extLst>
          </p:nvPr>
        </p:nvGraphicFramePr>
        <p:xfrm>
          <a:off x="157942" y="1242874"/>
          <a:ext cx="11837323" cy="5616312"/>
        </p:xfrm>
        <a:graphic>
          <a:graphicData uri="http://schemas.openxmlformats.org/drawingml/2006/table">
            <a:tbl>
              <a:tblPr firstRow="1" firstCol="1" bandRow="1">
                <a:tableStyleId>{3C2FFA5D-87B4-456A-9821-1D502468CF0F}</a:tableStyleId>
              </a:tblPr>
              <a:tblGrid>
                <a:gridCol w="2527115">
                  <a:extLst>
                    <a:ext uri="{9D8B030D-6E8A-4147-A177-3AD203B41FA5}">
                      <a16:colId xmlns:a16="http://schemas.microsoft.com/office/drawing/2014/main" val="2563277248"/>
                    </a:ext>
                  </a:extLst>
                </a:gridCol>
                <a:gridCol w="9310208">
                  <a:extLst>
                    <a:ext uri="{9D8B030D-6E8A-4147-A177-3AD203B41FA5}">
                      <a16:colId xmlns:a16="http://schemas.microsoft.com/office/drawing/2014/main" val="1393946620"/>
                    </a:ext>
                  </a:extLst>
                </a:gridCol>
              </a:tblGrid>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endParaRPr lang="en-GB" sz="1800" dirty="0">
                        <a:solidFill>
                          <a:schemeClr val="tx1"/>
                        </a:solidFill>
                        <a:effectLst/>
                      </a:endParaRP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2400" dirty="0">
                          <a:solidFill>
                            <a:schemeClr val="tx1"/>
                          </a:solidFill>
                          <a:effectLst/>
                          <a:latin typeface="+mj-lt"/>
                        </a:rPr>
                        <a:t> SUMMARY OF EPICS</a:t>
                      </a:r>
                      <a:endParaRPr lang="en-GB" sz="24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4903312"/>
                  </a:ext>
                </a:extLst>
              </a:tr>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EPIC ID</a:t>
                      </a: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EPIC NAME</a:t>
                      </a:r>
                    </a:p>
                  </a:txBody>
                  <a:tcPr marL="68580" marR="68580" marT="0" marB="0"/>
                </a:tc>
                <a:extLst>
                  <a:ext uri="{0D108BD9-81ED-4DB2-BD59-A6C34878D82A}">
                    <a16:rowId xmlns:a16="http://schemas.microsoft.com/office/drawing/2014/main" val="737147530"/>
                  </a:ext>
                </a:extLst>
              </a:tr>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EP06</a:t>
                      </a: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Data Processing</a:t>
                      </a:r>
                    </a:p>
                  </a:txBody>
                  <a:tcPr marL="68580" marR="68580" marT="0" marB="0"/>
                </a:tc>
                <a:extLst>
                  <a:ext uri="{0D108BD9-81ED-4DB2-BD59-A6C34878D82A}">
                    <a16:rowId xmlns:a16="http://schemas.microsoft.com/office/drawing/2014/main" val="2648633350"/>
                  </a:ext>
                </a:extLst>
              </a:tr>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EP07</a:t>
                      </a: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Data Governance</a:t>
                      </a:r>
                    </a:p>
                  </a:txBody>
                  <a:tcPr marL="68580" marR="68580" marT="0" marB="0"/>
                </a:tc>
                <a:extLst>
                  <a:ext uri="{0D108BD9-81ED-4DB2-BD59-A6C34878D82A}">
                    <a16:rowId xmlns:a16="http://schemas.microsoft.com/office/drawing/2014/main" val="1479121745"/>
                  </a:ext>
                </a:extLst>
              </a:tr>
              <a:tr h="791473">
                <a:tc>
                  <a:txBody>
                    <a:bodyPr/>
                    <a:lstStyle>
                      <a:lvl1pPr marL="0" algn="l" defTabSz="457200" rtl="0" eaLnBrk="1" latinLnBrk="0" hangingPunct="1">
                        <a:defRPr sz="1800" b="1" kern="1200">
                          <a:solidFill>
                            <a:schemeClr val="lt1"/>
                          </a:solidFill>
                          <a:latin typeface="Calibri" panose="020F0502020204030204"/>
                        </a:defRPr>
                      </a:lvl1pPr>
                      <a:lvl2pPr marL="457200" algn="l" defTabSz="457200" rtl="0" eaLnBrk="1" latinLnBrk="0" hangingPunct="1">
                        <a:defRPr sz="1800" b="1" kern="1200">
                          <a:solidFill>
                            <a:schemeClr val="lt1"/>
                          </a:solidFill>
                          <a:latin typeface="Calibri" panose="020F0502020204030204"/>
                        </a:defRPr>
                      </a:lvl2pPr>
                      <a:lvl3pPr marL="914400" algn="l" defTabSz="457200" rtl="0" eaLnBrk="1" latinLnBrk="0" hangingPunct="1">
                        <a:defRPr sz="1800" b="1" kern="1200">
                          <a:solidFill>
                            <a:schemeClr val="lt1"/>
                          </a:solidFill>
                          <a:latin typeface="Calibri" panose="020F0502020204030204"/>
                        </a:defRPr>
                      </a:lvl3pPr>
                      <a:lvl4pPr marL="1371600" algn="l" defTabSz="457200" rtl="0" eaLnBrk="1" latinLnBrk="0" hangingPunct="1">
                        <a:defRPr sz="1800" b="1" kern="1200">
                          <a:solidFill>
                            <a:schemeClr val="lt1"/>
                          </a:solidFill>
                          <a:latin typeface="Calibri" panose="020F0502020204030204"/>
                        </a:defRPr>
                      </a:lvl4pPr>
                      <a:lvl5pPr marL="1828800" algn="l" defTabSz="457200" rtl="0" eaLnBrk="1" latinLnBrk="0" hangingPunct="1">
                        <a:defRPr sz="1800" b="1" kern="1200">
                          <a:solidFill>
                            <a:schemeClr val="lt1"/>
                          </a:solidFill>
                          <a:latin typeface="Calibri" panose="020F0502020204030204"/>
                        </a:defRPr>
                      </a:lvl5pPr>
                      <a:lvl6pPr marL="2286000" algn="l" defTabSz="457200" rtl="0" eaLnBrk="1" latinLnBrk="0" hangingPunct="1">
                        <a:defRPr sz="1800" b="1" kern="1200">
                          <a:solidFill>
                            <a:schemeClr val="lt1"/>
                          </a:solidFill>
                          <a:latin typeface="Calibri" panose="020F0502020204030204"/>
                        </a:defRPr>
                      </a:lvl6pPr>
                      <a:lvl7pPr marL="2743200" algn="l" defTabSz="457200" rtl="0" eaLnBrk="1" latinLnBrk="0" hangingPunct="1">
                        <a:defRPr sz="1800" b="1" kern="1200">
                          <a:solidFill>
                            <a:schemeClr val="lt1"/>
                          </a:solidFill>
                          <a:latin typeface="Calibri" panose="020F0502020204030204"/>
                        </a:defRPr>
                      </a:lvl7pPr>
                      <a:lvl8pPr marL="3200400" algn="l" defTabSz="457200" rtl="0" eaLnBrk="1" latinLnBrk="0" hangingPunct="1">
                        <a:defRPr sz="1800" b="1" kern="1200">
                          <a:solidFill>
                            <a:schemeClr val="lt1"/>
                          </a:solidFill>
                          <a:latin typeface="Calibri" panose="020F0502020204030204"/>
                        </a:defRPr>
                      </a:lvl8pPr>
                      <a:lvl9pPr marL="3657600" algn="l" defTabSz="457200" rtl="0" eaLnBrk="1" latinLnBrk="0" hangingPunct="1">
                        <a:defRPr sz="1800" b="1" kern="1200">
                          <a:solidFill>
                            <a:schemeClr val="lt1"/>
                          </a:solidFill>
                          <a:latin typeface="Calibri" panose="020F0502020204030204"/>
                        </a:defRPr>
                      </a:lvl9p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EP08</a:t>
                      </a:r>
                    </a:p>
                  </a:txBody>
                  <a:tcPr marL="68580" marR="68580" marT="0" marB="0"/>
                </a:tc>
                <a:tc>
                  <a:txBody>
                    <a:bodyPr/>
                    <a:lstStyle>
                      <a:lvl1pPr marL="0" algn="l" defTabSz="457200" rtl="0" eaLnBrk="1" latinLnBrk="0" hangingPunct="1">
                        <a:defRPr sz="1800" kern="1200">
                          <a:solidFill>
                            <a:schemeClr val="dk1"/>
                          </a:solidFill>
                          <a:latin typeface="Calibri" panose="020F0502020204030204"/>
                        </a:defRPr>
                      </a:lvl1pPr>
                      <a:lvl2pPr marL="457200" algn="l" defTabSz="457200" rtl="0" eaLnBrk="1" latinLnBrk="0" hangingPunct="1">
                        <a:defRPr sz="1800" kern="1200">
                          <a:solidFill>
                            <a:schemeClr val="dk1"/>
                          </a:solidFill>
                          <a:latin typeface="Calibri" panose="020F0502020204030204"/>
                        </a:defRPr>
                      </a:lvl2pPr>
                      <a:lvl3pPr marL="914400" algn="l" defTabSz="457200" rtl="0" eaLnBrk="1" latinLnBrk="0" hangingPunct="1">
                        <a:defRPr sz="1800" kern="1200">
                          <a:solidFill>
                            <a:schemeClr val="dk1"/>
                          </a:solidFill>
                          <a:latin typeface="Calibri" panose="020F0502020204030204"/>
                        </a:defRPr>
                      </a:lvl3pPr>
                      <a:lvl4pPr marL="1371600" algn="l" defTabSz="457200" rtl="0" eaLnBrk="1" latinLnBrk="0" hangingPunct="1">
                        <a:defRPr sz="1800" kern="1200">
                          <a:solidFill>
                            <a:schemeClr val="dk1"/>
                          </a:solidFill>
                          <a:latin typeface="Calibri" panose="020F0502020204030204"/>
                        </a:defRPr>
                      </a:lvl4pPr>
                      <a:lvl5pPr marL="1828800" algn="l" defTabSz="457200" rtl="0" eaLnBrk="1" latinLnBrk="0" hangingPunct="1">
                        <a:defRPr sz="1800" kern="1200">
                          <a:solidFill>
                            <a:schemeClr val="dk1"/>
                          </a:solidFill>
                          <a:latin typeface="Calibri" panose="020F0502020204030204"/>
                        </a:defRPr>
                      </a:lvl5pPr>
                      <a:lvl6pPr marL="2286000" algn="l" defTabSz="457200" rtl="0" eaLnBrk="1" latinLnBrk="0" hangingPunct="1">
                        <a:defRPr sz="1800" kern="1200">
                          <a:solidFill>
                            <a:schemeClr val="dk1"/>
                          </a:solidFill>
                          <a:latin typeface="Calibri" panose="020F0502020204030204"/>
                        </a:defRPr>
                      </a:lvl6pPr>
                      <a:lvl7pPr marL="2743200" algn="l" defTabSz="457200" rtl="0" eaLnBrk="1" latinLnBrk="0" hangingPunct="1">
                        <a:defRPr sz="1800" kern="1200">
                          <a:solidFill>
                            <a:schemeClr val="dk1"/>
                          </a:solidFill>
                          <a:latin typeface="Calibri" panose="020F0502020204030204"/>
                        </a:defRPr>
                      </a:lvl7pPr>
                      <a:lvl8pPr marL="3200400" algn="l" defTabSz="457200" rtl="0" eaLnBrk="1" latinLnBrk="0" hangingPunct="1">
                        <a:defRPr sz="1800" kern="1200">
                          <a:solidFill>
                            <a:schemeClr val="dk1"/>
                          </a:solidFill>
                          <a:latin typeface="Calibri" panose="020F0502020204030204"/>
                        </a:defRPr>
                      </a:lvl8pPr>
                      <a:lvl9pPr marL="3657600" algn="l" defTabSz="457200" rtl="0" eaLnBrk="1" latinLnBrk="0" hangingPunct="1">
                        <a:defRPr sz="1800" kern="1200">
                          <a:solidFill>
                            <a:schemeClr val="dk1"/>
                          </a:solidFill>
                          <a:latin typeface="Calibri" panose="020F0502020204030204"/>
                        </a:defRPr>
                      </a:lvl9p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Navigation</a:t>
                      </a:r>
                    </a:p>
                  </a:txBody>
                  <a:tcPr marL="68580" marR="68580" marT="0" marB="0"/>
                </a:tc>
                <a:extLst>
                  <a:ext uri="{0D108BD9-81ED-4DB2-BD59-A6C34878D82A}">
                    <a16:rowId xmlns:a16="http://schemas.microsoft.com/office/drawing/2014/main" val="4236994680"/>
                  </a:ext>
                </a:extLst>
              </a:tr>
              <a:tr h="791473">
                <a:tc>
                  <a:txBody>
                    <a:bodyPr/>
                    <a:lstStyle/>
                    <a:p>
                      <a:pPr algn="l">
                        <a:lnSpc>
                          <a:spcPct val="107000"/>
                        </a:lnSpc>
                        <a:spcAft>
                          <a:spcPts val="0"/>
                        </a:spcAft>
                      </a:pPr>
                      <a:r>
                        <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EP09</a:t>
                      </a:r>
                    </a:p>
                  </a:txBody>
                  <a:tcPr marL="68580" marR="68580" marT="0" marB="0"/>
                </a:tc>
                <a:tc>
                  <a:txBody>
                    <a:bodyPr/>
                    <a:lstStyle/>
                    <a:p>
                      <a:pPr algn="l">
                        <a:lnSpc>
                          <a:spcPct val="107000"/>
                        </a:lnSpc>
                        <a:spcAft>
                          <a:spcPts val="0"/>
                        </a:spcAft>
                      </a:pPr>
                      <a:r>
                        <a:rPr lang="en-GB" sz="2400" dirty="0">
                          <a:solidFill>
                            <a:schemeClr val="tx1"/>
                          </a:solidFill>
                          <a:effectLst/>
                          <a:latin typeface="+mj-lt"/>
                          <a:ea typeface="Calibri" panose="020F0502020204030204" pitchFamily="34" charset="0"/>
                          <a:cs typeface="Times New Roman" panose="02020603050405020304" pitchFamily="18" charset="0"/>
                        </a:rPr>
                        <a:t>Notifications</a:t>
                      </a:r>
                    </a:p>
                  </a:txBody>
                  <a:tcPr marL="68580" marR="68580" marT="0" marB="0"/>
                </a:tc>
                <a:extLst>
                  <a:ext uri="{0D108BD9-81ED-4DB2-BD59-A6C34878D82A}">
                    <a16:rowId xmlns:a16="http://schemas.microsoft.com/office/drawing/2014/main" val="1034543865"/>
                  </a:ext>
                </a:extLst>
              </a:tr>
              <a:tr h="791473">
                <a:tc>
                  <a:txBody>
                    <a:bodyPr/>
                    <a:lstStyle/>
                    <a:p>
                      <a:pPr algn="l">
                        <a:lnSpc>
                          <a:spcPct val="107000"/>
                        </a:lnSpc>
                        <a:spcAft>
                          <a:spcPts val="0"/>
                        </a:spcAft>
                      </a:pP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endParaRPr lang="en-GB" sz="240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1648894"/>
                  </a:ext>
                </a:extLst>
              </a:tr>
            </a:tbl>
          </a:graphicData>
        </a:graphic>
      </p:graphicFrame>
    </p:spTree>
    <p:extLst>
      <p:ext uri="{BB962C8B-B14F-4D97-AF65-F5344CB8AC3E}">
        <p14:creationId xmlns:p14="http://schemas.microsoft.com/office/powerpoint/2010/main" val="344864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EP01</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EPIC NAME: Access control</a:t>
            </a:r>
            <a:endParaRPr lang="en-GB" sz="1800" dirty="0"/>
          </a:p>
          <a:p>
            <a:r>
              <a:rPr lang="en-GB" b="1" dirty="0"/>
              <a:t>EPIC ID: </a:t>
            </a:r>
            <a:r>
              <a:rPr lang="en-GB" dirty="0"/>
              <a:t>EP01.</a:t>
            </a:r>
            <a:endParaRPr lang="en-GB" sz="1800" dirty="0"/>
          </a:p>
          <a:p>
            <a:r>
              <a:rPr lang="en-GB" b="1" dirty="0"/>
              <a:t>EPIC STORY: </a:t>
            </a:r>
            <a:r>
              <a:rPr lang="en-GB" dirty="0"/>
              <a:t>As a super-admin, I want to be able to access the Platform using my username and password, be verified using a two-factor authentication system, and create and assign login details to other authorised users of the platform. </a:t>
            </a:r>
            <a:endParaRPr lang="en-GB" sz="1800" dirty="0"/>
          </a:p>
          <a:p>
            <a:r>
              <a:rPr lang="en-GB" b="1" dirty="0"/>
              <a:t>RISKS:</a:t>
            </a:r>
            <a:r>
              <a:rPr lang="en-GB" dirty="0"/>
              <a:t> Password security</a:t>
            </a:r>
            <a:endParaRPr lang="en-GB" sz="1800" dirty="0"/>
          </a:p>
          <a:p>
            <a:r>
              <a:rPr lang="en-GB" b="1" dirty="0"/>
              <a:t>ISSUES: </a:t>
            </a:r>
            <a:r>
              <a:rPr lang="en-GB" dirty="0"/>
              <a:t>N/A</a:t>
            </a:r>
            <a:endParaRPr lang="en-GB" sz="1800" dirty="0"/>
          </a:p>
          <a:p>
            <a:r>
              <a:rPr lang="en-GB" b="1" dirty="0"/>
              <a:t>ASSUMPTIONS: </a:t>
            </a:r>
            <a:r>
              <a:rPr lang="en-GB" dirty="0"/>
              <a:t>DAP will allow the use of a password setup and reminder function to ensure tight security </a:t>
            </a:r>
            <a:endParaRPr lang="en-GB" sz="1800" dirty="0"/>
          </a:p>
          <a:p>
            <a:r>
              <a:rPr lang="en-GB" b="1" dirty="0"/>
              <a:t>DEVELOPMENT ESTIMATE: TBC</a:t>
            </a:r>
            <a:endParaRPr lang="en-GB" sz="1800" dirty="0"/>
          </a:p>
          <a:p>
            <a:r>
              <a:rPr lang="en-GB" b="1" dirty="0"/>
              <a:t>QA ESTIMATE: TBC</a:t>
            </a:r>
            <a:endParaRPr lang="en-GB" sz="1800" dirty="0"/>
          </a:p>
          <a:p>
            <a:r>
              <a:rPr lang="en-GB" b="1" dirty="0"/>
              <a:t>FUNCTIONS: </a:t>
            </a:r>
            <a:r>
              <a:rPr lang="en-GB" dirty="0"/>
              <a:t>To improve ease of access and</a:t>
            </a:r>
            <a:r>
              <a:rPr lang="en-GB" b="1" dirty="0"/>
              <a:t> </a:t>
            </a:r>
            <a:r>
              <a:rPr lang="en-GB" dirty="0"/>
              <a:t>security of the Platform</a:t>
            </a:r>
            <a:endParaRPr lang="en-GB" sz="1800" dirty="0"/>
          </a:p>
          <a:p>
            <a:r>
              <a:rPr lang="en-GB" b="1" dirty="0"/>
              <a:t>PRIORITY: </a:t>
            </a:r>
            <a:r>
              <a:rPr lang="en-GB" dirty="0"/>
              <a:t>Must have</a:t>
            </a:r>
            <a:endParaRPr lang="en-GB" sz="1800" dirty="0"/>
          </a:p>
          <a:p>
            <a:pPr marL="0" indent="0">
              <a:buNone/>
            </a:pPr>
            <a:br>
              <a:rPr lang="en-GB" sz="1800" dirty="0">
                <a:latin typeface="Century Gothic" panose="020B0502020202020204" pitchFamily="34" charset="0"/>
              </a:rPr>
            </a:b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87360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EP02</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EPIC NAME: Data Collection</a:t>
            </a:r>
            <a:endParaRPr lang="en-GB" sz="1800" dirty="0"/>
          </a:p>
          <a:p>
            <a:r>
              <a:rPr lang="en-GB" b="1" dirty="0"/>
              <a:t>EPIC ID: </a:t>
            </a:r>
            <a:r>
              <a:rPr lang="en-GB" dirty="0"/>
              <a:t>EP02.</a:t>
            </a:r>
            <a:endParaRPr lang="en-GB" sz="1800" dirty="0"/>
          </a:p>
          <a:p>
            <a:r>
              <a:rPr lang="en-GB" b="1" dirty="0"/>
              <a:t>EPIC STORY: </a:t>
            </a:r>
            <a:r>
              <a:rPr lang="en-GB" dirty="0"/>
              <a:t>As a user, I want to be able to use the DAP (Data Analytic Platform) to retrieve and integrate data from sources both internal and external to </a:t>
            </a:r>
            <a:r>
              <a:rPr lang="en-GB" dirty="0" err="1"/>
              <a:t>Tritek</a:t>
            </a:r>
            <a:r>
              <a:rPr lang="en-GB" dirty="0"/>
              <a:t> Consulting Limited. </a:t>
            </a:r>
            <a:endParaRPr lang="en-GB" sz="1800" dirty="0"/>
          </a:p>
          <a:p>
            <a:r>
              <a:rPr lang="en-GB" b="1" dirty="0"/>
              <a:t>RISKS:</a:t>
            </a:r>
            <a:r>
              <a:rPr lang="en-GB" dirty="0"/>
              <a:t> Security breach as a result of wrong data being streamed, which does not adhere to GDPR compliance. Not being able to have consistent and available data. </a:t>
            </a:r>
            <a:endParaRPr lang="en-GB" sz="1800" dirty="0"/>
          </a:p>
          <a:p>
            <a:r>
              <a:rPr lang="en-GB" b="1" dirty="0"/>
              <a:t>ISSUES: </a:t>
            </a:r>
            <a:r>
              <a:rPr lang="en-GB" dirty="0"/>
              <a:t>N/A</a:t>
            </a:r>
            <a:endParaRPr lang="en-GB" sz="1800" dirty="0"/>
          </a:p>
          <a:p>
            <a:r>
              <a:rPr lang="en-GB" b="1" dirty="0"/>
              <a:t>ASSUMPTIONS: </a:t>
            </a:r>
            <a:r>
              <a:rPr lang="en-GB" dirty="0"/>
              <a:t>The system will have access to all the data needed and </a:t>
            </a:r>
            <a:r>
              <a:rPr lang="en-GB" sz="2300" dirty="0">
                <a:solidFill>
                  <a:srgbClr val="000000"/>
                </a:solidFill>
                <a:latin typeface="+mj-lt"/>
              </a:rPr>
              <a:t>the data being collected will be useful for </a:t>
            </a:r>
            <a:r>
              <a:rPr lang="en-GB" sz="2300" dirty="0" err="1">
                <a:solidFill>
                  <a:srgbClr val="000000"/>
                </a:solidFill>
                <a:latin typeface="+mj-lt"/>
              </a:rPr>
              <a:t>Tritek’s</a:t>
            </a:r>
            <a:r>
              <a:rPr lang="en-GB" sz="2300" dirty="0">
                <a:solidFill>
                  <a:srgbClr val="000000"/>
                </a:solidFill>
                <a:latin typeface="+mj-lt"/>
              </a:rPr>
              <a:t> analyses. We will have access to all the data needed</a:t>
            </a:r>
            <a:endParaRPr lang="en-GB" sz="2300" dirty="0">
              <a:latin typeface="+mj-lt"/>
            </a:endParaRPr>
          </a:p>
          <a:p>
            <a:r>
              <a:rPr lang="en-GB" b="1" dirty="0"/>
              <a:t>DEVELOPMENT ESTIMATE: </a:t>
            </a:r>
            <a:endParaRPr lang="en-GB" sz="1800" dirty="0"/>
          </a:p>
          <a:p>
            <a:r>
              <a:rPr lang="en-GB" b="1" dirty="0"/>
              <a:t>QA ESTIMATE: </a:t>
            </a:r>
            <a:endParaRPr lang="en-GB" sz="1800" dirty="0"/>
          </a:p>
          <a:p>
            <a:r>
              <a:rPr lang="en-GB" b="1" dirty="0"/>
              <a:t>FUNCTIONS: </a:t>
            </a:r>
            <a:endParaRPr lang="en-GB" sz="1800" dirty="0"/>
          </a:p>
          <a:p>
            <a:r>
              <a:rPr lang="en-GB" b="1" dirty="0"/>
              <a:t>PRIORITY: Must Have</a:t>
            </a:r>
            <a:endParaRPr lang="en-GB" sz="1800" dirty="0"/>
          </a:p>
          <a:p>
            <a:pPr marL="0" indent="0">
              <a:buNone/>
            </a:pP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5693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EP03</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EPIC NAME: Data Management</a:t>
            </a:r>
            <a:endParaRPr lang="en-GB" sz="1800" dirty="0"/>
          </a:p>
          <a:p>
            <a:r>
              <a:rPr lang="en-GB" b="1" dirty="0"/>
              <a:t>EPIC ID: </a:t>
            </a:r>
            <a:r>
              <a:rPr lang="en-GB" dirty="0"/>
              <a:t>EP03.</a:t>
            </a:r>
            <a:endParaRPr lang="en-GB" sz="1800" dirty="0"/>
          </a:p>
          <a:p>
            <a:r>
              <a:rPr lang="en-GB" b="1" dirty="0"/>
              <a:t>EPIC STORY: </a:t>
            </a:r>
            <a:r>
              <a:rPr lang="en-GB" dirty="0"/>
              <a:t>As a user, I want to be able to categorise data, store data, create version control and recover data belonging to </a:t>
            </a:r>
            <a:r>
              <a:rPr lang="en-GB" dirty="0" err="1"/>
              <a:t>Tritek</a:t>
            </a:r>
            <a:r>
              <a:rPr lang="en-GB" dirty="0"/>
              <a:t> Consulting Limited using the Data Analytics Platform.</a:t>
            </a:r>
            <a:endParaRPr lang="en-GB" sz="1800" dirty="0"/>
          </a:p>
          <a:p>
            <a:r>
              <a:rPr lang="en-GB" b="1" dirty="0"/>
              <a:t>RISKS:</a:t>
            </a:r>
            <a:r>
              <a:rPr lang="en-GB" dirty="0"/>
              <a:t>  Data breach and misrepresentation of data</a:t>
            </a:r>
            <a:endParaRPr lang="en-GB" sz="1800" dirty="0"/>
          </a:p>
          <a:p>
            <a:r>
              <a:rPr lang="en-GB" b="1" dirty="0"/>
              <a:t>ISSUES: </a:t>
            </a:r>
            <a:r>
              <a:rPr lang="en-GB" dirty="0"/>
              <a:t>N/A</a:t>
            </a:r>
            <a:endParaRPr lang="en-GB" sz="1800" dirty="0"/>
          </a:p>
          <a:p>
            <a:r>
              <a:rPr lang="en-GB" b="1" dirty="0"/>
              <a:t>ASSUMPTIONS: The </a:t>
            </a:r>
            <a:r>
              <a:rPr lang="en-GB" dirty="0"/>
              <a:t>Platform has the capacity to store/ manage data and has processes in place to reduce errors.</a:t>
            </a:r>
            <a:endParaRPr lang="en-GB" sz="1800" dirty="0"/>
          </a:p>
          <a:p>
            <a:r>
              <a:rPr lang="en-GB" b="1" dirty="0"/>
              <a:t>DEVELOPMENT ESTIMATE: </a:t>
            </a:r>
            <a:r>
              <a:rPr lang="en-GB" dirty="0"/>
              <a:t>TBC</a:t>
            </a:r>
            <a:endParaRPr lang="en-GB" sz="1800" dirty="0"/>
          </a:p>
          <a:p>
            <a:r>
              <a:rPr lang="en-GB" b="1" dirty="0"/>
              <a:t>QA ESTIMATE: </a:t>
            </a:r>
            <a:r>
              <a:rPr lang="en-GB" dirty="0"/>
              <a:t>TBC</a:t>
            </a:r>
            <a:endParaRPr lang="en-GB" sz="1800" dirty="0"/>
          </a:p>
          <a:p>
            <a:r>
              <a:rPr lang="en-GB" b="1" dirty="0"/>
              <a:t>FUNCTIONS: </a:t>
            </a:r>
            <a:r>
              <a:rPr lang="en-GB" dirty="0"/>
              <a:t>To improve business performance by reducing human errors.</a:t>
            </a:r>
            <a:endParaRPr lang="en-GB" sz="1800" dirty="0"/>
          </a:p>
          <a:p>
            <a:r>
              <a:rPr lang="en-GB" b="1" dirty="0"/>
              <a:t>PRIORITY: </a:t>
            </a:r>
            <a:r>
              <a:rPr lang="en-GB" dirty="0"/>
              <a:t>Must Have</a:t>
            </a:r>
            <a:endParaRPr lang="en-GB" sz="1800" dirty="0"/>
          </a:p>
          <a:p>
            <a:pPr marL="0" indent="0">
              <a:buNone/>
            </a:pPr>
            <a:br>
              <a:rPr lang="en-GB" sz="1800" dirty="0">
                <a:latin typeface="Century Gothic" panose="020B0502020202020204" pitchFamily="34" charset="0"/>
              </a:rPr>
            </a:b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60695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B14126B-B95B-4004-B43A-991937E9958D}"/>
              </a:ext>
            </a:extLst>
          </p:cNvPr>
          <p:cNvSpPr txBox="1">
            <a:spLocks/>
          </p:cNvSpPr>
          <p:nvPr/>
        </p:nvSpPr>
        <p:spPr>
          <a:xfrm>
            <a:off x="141011" y="4476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EPIC ID: EP04</a:t>
            </a:r>
          </a:p>
        </p:txBody>
      </p:sp>
      <p:sp>
        <p:nvSpPr>
          <p:cNvPr id="8" name="Content Placeholder 5">
            <a:extLst>
              <a:ext uri="{FF2B5EF4-FFF2-40B4-BE49-F238E27FC236}">
                <a16:creationId xmlns:a16="http://schemas.microsoft.com/office/drawing/2014/main" id="{70257A54-C35B-4989-971C-6392ED3E099D}"/>
              </a:ext>
            </a:extLst>
          </p:cNvPr>
          <p:cNvSpPr txBox="1">
            <a:spLocks/>
          </p:cNvSpPr>
          <p:nvPr/>
        </p:nvSpPr>
        <p:spPr>
          <a:xfrm>
            <a:off x="221942" y="1773260"/>
            <a:ext cx="11797779" cy="4801268"/>
          </a:xfrm>
          <a:prstGeom prst="rect">
            <a:avLst/>
          </a:prstGeom>
          <a:noFill/>
          <a:ln w="12700" cap="flat" cmpd="sng" algn="ctr">
            <a:solidFill>
              <a:srgbClr val="FFC000"/>
            </a:solidFill>
            <a:prstDash val="solid"/>
            <a:miter lim="800000"/>
          </a:ln>
          <a:effectLst/>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GB" b="1" dirty="0"/>
              <a:t>EPIC NAME:</a:t>
            </a:r>
            <a:r>
              <a:rPr lang="en-GB" dirty="0"/>
              <a:t> Data Visualisation</a:t>
            </a:r>
            <a:endParaRPr lang="en-GB" sz="1800" dirty="0"/>
          </a:p>
          <a:p>
            <a:r>
              <a:rPr lang="en-GB" b="1" dirty="0"/>
              <a:t>EPIC ID: </a:t>
            </a:r>
            <a:r>
              <a:rPr lang="en-GB" dirty="0"/>
              <a:t>EP04</a:t>
            </a:r>
            <a:endParaRPr lang="en-GB" sz="1800" dirty="0"/>
          </a:p>
          <a:p>
            <a:r>
              <a:rPr lang="en-GB" b="1" dirty="0"/>
              <a:t>EPIC STORY:  </a:t>
            </a:r>
            <a:r>
              <a:rPr lang="en-GB" dirty="0"/>
              <a:t>As a user, I want to be able to visualise the data in different formats in order to get a better insight into performance.</a:t>
            </a:r>
            <a:endParaRPr lang="en-GB" sz="1800" dirty="0"/>
          </a:p>
          <a:p>
            <a:r>
              <a:rPr lang="en-GB" b="1" dirty="0"/>
              <a:t>RISKS: </a:t>
            </a:r>
            <a:r>
              <a:rPr lang="en-GB" dirty="0"/>
              <a:t>Misinterpretation of data</a:t>
            </a:r>
            <a:endParaRPr lang="en-GB" sz="1800" dirty="0"/>
          </a:p>
          <a:p>
            <a:r>
              <a:rPr lang="en-GB" b="1" dirty="0"/>
              <a:t>ISSUES: </a:t>
            </a:r>
            <a:r>
              <a:rPr lang="en-GB" dirty="0"/>
              <a:t>N/A</a:t>
            </a:r>
            <a:endParaRPr lang="en-GB" sz="1800" dirty="0"/>
          </a:p>
          <a:p>
            <a:r>
              <a:rPr lang="en-GB" b="1" dirty="0"/>
              <a:t>ASSUMPTIONS: </a:t>
            </a:r>
            <a:r>
              <a:rPr lang="en-GB" dirty="0"/>
              <a:t>The system will be able to classify the data appropriately.</a:t>
            </a:r>
            <a:endParaRPr lang="en-GB" sz="1800" dirty="0"/>
          </a:p>
          <a:p>
            <a:r>
              <a:rPr lang="en-GB" b="1" dirty="0"/>
              <a:t>DEVELOPMENT ESTIMATE: </a:t>
            </a:r>
            <a:r>
              <a:rPr lang="en-GB" dirty="0"/>
              <a:t>TBC.</a:t>
            </a:r>
            <a:endParaRPr lang="en-GB" sz="1800" dirty="0"/>
          </a:p>
          <a:p>
            <a:r>
              <a:rPr lang="en-GB" b="1" dirty="0"/>
              <a:t>QA ESTIMATE: </a:t>
            </a:r>
            <a:r>
              <a:rPr lang="en-GB" dirty="0"/>
              <a:t>TBC.</a:t>
            </a:r>
            <a:endParaRPr lang="en-GB" sz="1800" dirty="0"/>
          </a:p>
          <a:p>
            <a:r>
              <a:rPr lang="en-GB" b="1" dirty="0"/>
              <a:t>FUNCTIONS: </a:t>
            </a:r>
            <a:r>
              <a:rPr lang="en-GB" dirty="0"/>
              <a:t>To</a:t>
            </a:r>
            <a:r>
              <a:rPr lang="en-GB" b="1" dirty="0"/>
              <a:t> </a:t>
            </a:r>
            <a:r>
              <a:rPr lang="en-GB" dirty="0"/>
              <a:t>Identify patterns, trends and outliers in the performances</a:t>
            </a:r>
            <a:endParaRPr lang="en-GB" sz="1800" dirty="0"/>
          </a:p>
          <a:p>
            <a:r>
              <a:rPr lang="en-GB" b="1" dirty="0"/>
              <a:t>PRIORITY: </a:t>
            </a:r>
            <a:r>
              <a:rPr lang="en-GB" dirty="0"/>
              <a:t>Must Have</a:t>
            </a:r>
            <a:r>
              <a:rPr lang="en-GB" sz="1800" dirty="0"/>
              <a:t>.</a:t>
            </a:r>
            <a:br>
              <a:rPr lang="en-GB" sz="1800" dirty="0">
                <a:latin typeface="Century Gothic" panose="020B0502020202020204" pitchFamily="34" charset="0"/>
              </a:rPr>
            </a:br>
            <a:endParaRPr lang="en-GB" sz="1800" dirty="0">
              <a:effectLst/>
              <a:latin typeface="Century Gothic" panose="020B0502020202020204" pitchFamily="34" charset="0"/>
            </a:endParaRPr>
          </a:p>
        </p:txBody>
      </p:sp>
    </p:spTree>
    <p:extLst>
      <p:ext uri="{BB962C8B-B14F-4D97-AF65-F5344CB8AC3E}">
        <p14:creationId xmlns:p14="http://schemas.microsoft.com/office/powerpoint/2010/main" val="199374004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1062</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seyi Ajayi</dc:creator>
  <cp:lastModifiedBy>Emmanuel Ikechukwu Eju</cp:lastModifiedBy>
  <cp:revision>1017</cp:revision>
  <dcterms:created xsi:type="dcterms:W3CDTF">2017-11-24T01:25:07Z</dcterms:created>
  <dcterms:modified xsi:type="dcterms:W3CDTF">2023-04-12T06:34:37Z</dcterms:modified>
</cp:coreProperties>
</file>