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80" r:id="rId2"/>
    <p:sldId id="282" r:id="rId3"/>
    <p:sldId id="281" r:id="rId4"/>
    <p:sldId id="277" r:id="rId5"/>
    <p:sldId id="278" r:id="rId6"/>
    <p:sldId id="276" r:id="rId7"/>
    <p:sldId id="283" r:id="rId8"/>
    <p:sldId id="263" r:id="rId9"/>
    <p:sldId id="279" r:id="rId1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A10331-7758-4FED-9BC8-A3E97B14CD20}"/>
              </a:ext>
            </a:extLst>
          </p:cNvPr>
          <p:cNvSpPr txBox="1">
            <a:spLocks/>
          </p:cNvSpPr>
          <p:nvPr/>
        </p:nvSpPr>
        <p:spPr>
          <a:xfrm>
            <a:off x="1524000" y="1994304"/>
            <a:ext cx="9144000" cy="23876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dirty="0">
                <a:solidFill>
                  <a:schemeClr val="bg1"/>
                </a:solidFill>
                <a:latin typeface="+mn-lt"/>
                <a:cs typeface="Arial" panose="020B0604020202020204" pitchFamily="34" charset="0"/>
              </a:rPr>
              <a:t>USER STORIES PRESENTATION </a:t>
            </a:r>
            <a:r>
              <a:rPr lang="en-GB" dirty="0">
                <a:solidFill>
                  <a:schemeClr val="bg1"/>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28987627-8F17-4FB0-A7AB-6E487B4B10AE}"/>
              </a:ext>
            </a:extLst>
          </p:cNvPr>
          <p:cNvSpPr txBox="1"/>
          <p:nvPr/>
        </p:nvSpPr>
        <p:spPr>
          <a:xfrm>
            <a:off x="8653549" y="6107837"/>
            <a:ext cx="3029465" cy="369332"/>
          </a:xfrm>
          <a:prstGeom prst="rect">
            <a:avLst/>
          </a:prstGeom>
          <a:noFill/>
        </p:spPr>
        <p:txBody>
          <a:bodyPr wrap="square" rtlCol="0">
            <a:spAutoFit/>
          </a:bodyPr>
          <a:lstStyle/>
          <a:p>
            <a:r>
              <a:rPr lang="en-GB" dirty="0">
                <a:solidFill>
                  <a:schemeClr val="bg1"/>
                </a:solidFill>
              </a:rPr>
              <a:t>PROJECT CRYSTALTEK</a:t>
            </a:r>
          </a:p>
        </p:txBody>
      </p:sp>
      <p:sp>
        <p:nvSpPr>
          <p:cNvPr id="5" name="TextBox 4">
            <a:extLst>
              <a:ext uri="{FF2B5EF4-FFF2-40B4-BE49-F238E27FC236}">
                <a16:creationId xmlns:a16="http://schemas.microsoft.com/office/drawing/2014/main" id="{09F29015-1DEF-B7F4-B1CF-12B7D2C5DEF9}"/>
              </a:ext>
            </a:extLst>
          </p:cNvPr>
          <p:cNvSpPr txBox="1"/>
          <p:nvPr/>
        </p:nvSpPr>
        <p:spPr>
          <a:xfrm>
            <a:off x="847898" y="6062118"/>
            <a:ext cx="4505498" cy="646331"/>
          </a:xfrm>
          <a:prstGeom prst="rect">
            <a:avLst/>
          </a:prstGeom>
          <a:noFill/>
        </p:spPr>
        <p:txBody>
          <a:bodyPr wrap="square" rtlCol="0">
            <a:spAutoFit/>
          </a:bodyPr>
          <a:lstStyle/>
          <a:p>
            <a:r>
              <a:rPr lang="en-GB" dirty="0">
                <a:solidFill>
                  <a:schemeClr val="bg1"/>
                </a:solidFill>
              </a:rPr>
              <a:t> </a:t>
            </a:r>
          </a:p>
          <a:p>
            <a:endParaRPr lang="en-GB" dirty="0"/>
          </a:p>
        </p:txBody>
      </p:sp>
    </p:spTree>
    <p:extLst>
      <p:ext uri="{BB962C8B-B14F-4D97-AF65-F5344CB8AC3E}">
        <p14:creationId xmlns:p14="http://schemas.microsoft.com/office/powerpoint/2010/main" val="95142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sp>
        <p:nvSpPr>
          <p:cNvPr id="5" name="Rectangle 4">
            <a:extLst>
              <a:ext uri="{FF2B5EF4-FFF2-40B4-BE49-F238E27FC236}">
                <a16:creationId xmlns:a16="http://schemas.microsoft.com/office/drawing/2014/main" id="{F5823CA7-FCBF-0D4A-9A17-AE35B9F7C360}"/>
              </a:ext>
            </a:extLst>
          </p:cNvPr>
          <p:cNvSpPr/>
          <p:nvPr/>
        </p:nvSpPr>
        <p:spPr>
          <a:xfrm>
            <a:off x="2112818" y="1370231"/>
            <a:ext cx="7966364" cy="721736"/>
          </a:xfrm>
          <a:prstGeom prst="rect">
            <a:avLst/>
          </a:prstGeom>
        </p:spPr>
        <p:txBody>
          <a:bodyPr wrap="square">
            <a:spAutoFit/>
          </a:bodyPr>
          <a:lstStyle/>
          <a:p>
            <a:pPr algn="ctr">
              <a:lnSpc>
                <a:spcPct val="107000"/>
              </a:lnSpc>
              <a:spcAft>
                <a:spcPts val="800"/>
              </a:spcAft>
            </a:pPr>
            <a:r>
              <a:rPr lang="en-GB" sz="4000" b="1" dirty="0">
                <a:solidFill>
                  <a:schemeClr val="bg1"/>
                </a:solidFill>
                <a:ea typeface="Calibri" panose="020F0502020204030204" pitchFamily="34" charset="0"/>
                <a:cs typeface="Arial" panose="020B0604020202020204" pitchFamily="34" charset="0"/>
              </a:rPr>
              <a:t>Project Mandate  </a:t>
            </a:r>
            <a:endParaRPr lang="en-GB" sz="4000" dirty="0">
              <a:solidFill>
                <a:schemeClr val="bg1"/>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43B4586-3FC3-4418-B92E-618CC2116E32}"/>
              </a:ext>
            </a:extLst>
          </p:cNvPr>
          <p:cNvSpPr txBox="1"/>
          <p:nvPr/>
        </p:nvSpPr>
        <p:spPr>
          <a:xfrm>
            <a:off x="887767" y="2618913"/>
            <a:ext cx="10452363" cy="4031873"/>
          </a:xfrm>
          <a:prstGeom prst="rect">
            <a:avLst/>
          </a:prstGeom>
          <a:noFill/>
        </p:spPr>
        <p:txBody>
          <a:bodyPr wrap="square">
            <a:spAutoFit/>
          </a:bodyPr>
          <a:lstStyle/>
          <a:p>
            <a:pPr algn="just"/>
            <a:r>
              <a:rPr lang="en-GB" sz="3200" dirty="0">
                <a:solidFill>
                  <a:schemeClr val="bg1"/>
                </a:solidFill>
              </a:rPr>
              <a:t>The aim of your project is to deliver an analytics platform for real-time tracking of performance. This will be in line with making it more current with the latest features in the market, relevant for our business. This includes data representation, enhanced filtering, and data visualisation and making the interface and interaction of users to be seamless.</a:t>
            </a:r>
          </a:p>
        </p:txBody>
      </p:sp>
    </p:spTree>
    <p:extLst>
      <p:ext uri="{BB962C8B-B14F-4D97-AF65-F5344CB8AC3E}">
        <p14:creationId xmlns:p14="http://schemas.microsoft.com/office/powerpoint/2010/main" val="69219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graphicFrame>
        <p:nvGraphicFramePr>
          <p:cNvPr id="5" name="Content Placeholder 5">
            <a:extLst>
              <a:ext uri="{FF2B5EF4-FFF2-40B4-BE49-F238E27FC236}">
                <a16:creationId xmlns:a16="http://schemas.microsoft.com/office/drawing/2014/main" id="{0512EBBA-0FD5-4EC5-839D-1E5C78D87110}"/>
              </a:ext>
            </a:extLst>
          </p:cNvPr>
          <p:cNvGraphicFramePr>
            <a:graphicFrameLocks/>
          </p:cNvGraphicFramePr>
          <p:nvPr/>
        </p:nvGraphicFramePr>
        <p:xfrm>
          <a:off x="772356" y="1242874"/>
          <a:ext cx="10632705" cy="5317815"/>
        </p:xfrm>
        <a:graphic>
          <a:graphicData uri="http://schemas.openxmlformats.org/drawingml/2006/table">
            <a:tbl>
              <a:tblPr firstRow="1" firstCol="1" bandRow="1">
                <a:tableStyleId>{3C2FFA5D-87B4-456A-9821-1D502468CF0F}</a:tableStyleId>
              </a:tblPr>
              <a:tblGrid>
                <a:gridCol w="2269945">
                  <a:extLst>
                    <a:ext uri="{9D8B030D-6E8A-4147-A177-3AD203B41FA5}">
                      <a16:colId xmlns:a16="http://schemas.microsoft.com/office/drawing/2014/main" val="2563277248"/>
                    </a:ext>
                  </a:extLst>
                </a:gridCol>
                <a:gridCol w="8362760">
                  <a:extLst>
                    <a:ext uri="{9D8B030D-6E8A-4147-A177-3AD203B41FA5}">
                      <a16:colId xmlns:a16="http://schemas.microsoft.com/office/drawing/2014/main" val="1393946620"/>
                    </a:ext>
                  </a:extLst>
                </a:gridCol>
              </a:tblGrid>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Name</a:t>
                      </a: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2400" dirty="0">
                          <a:solidFill>
                            <a:schemeClr val="tx1"/>
                          </a:solidFill>
                          <a:effectLst/>
                          <a:latin typeface="+mj-lt"/>
                        </a:rPr>
                        <a:t> PROJECT CRYSTALTEK</a:t>
                      </a:r>
                      <a:endParaRPr lang="en-GB" sz="24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903312"/>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Start date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9</a:t>
                      </a:r>
                      <a:r>
                        <a:rPr lang="en-GB" sz="2400" baseline="30000" dirty="0">
                          <a:solidFill>
                            <a:schemeClr val="tx1"/>
                          </a:solidFill>
                          <a:effectLst/>
                          <a:latin typeface="+mj-lt"/>
                          <a:ea typeface="Calibri" panose="020F0502020204030204" pitchFamily="34" charset="0"/>
                          <a:cs typeface="Times New Roman" panose="02020603050405020304" pitchFamily="18" charset="0"/>
                        </a:rPr>
                        <a:t>TH</a:t>
                      </a:r>
                      <a:r>
                        <a:rPr lang="en-GB" sz="2400" dirty="0">
                          <a:solidFill>
                            <a:schemeClr val="tx1"/>
                          </a:solidFill>
                          <a:effectLst/>
                          <a:latin typeface="+mj-lt"/>
                          <a:ea typeface="Calibri" panose="020F0502020204030204" pitchFamily="34" charset="0"/>
                          <a:cs typeface="Times New Roman" panose="02020603050405020304" pitchFamily="18" charset="0"/>
                        </a:rPr>
                        <a:t> JANUARY 2023</a:t>
                      </a:r>
                    </a:p>
                  </a:txBody>
                  <a:tcPr marL="68580" marR="68580" marT="0" marB="0"/>
                </a:tc>
                <a:extLst>
                  <a:ext uri="{0D108BD9-81ED-4DB2-BD59-A6C34878D82A}">
                    <a16:rowId xmlns:a16="http://schemas.microsoft.com/office/drawing/2014/main" val="737147530"/>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End date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 6</a:t>
                      </a:r>
                      <a:r>
                        <a:rPr lang="en-GB" sz="2400" baseline="30000" dirty="0">
                          <a:solidFill>
                            <a:schemeClr val="tx1"/>
                          </a:solidFill>
                          <a:effectLst/>
                          <a:latin typeface="+mj-lt"/>
                          <a:ea typeface="Calibri" panose="020F0502020204030204" pitchFamily="34" charset="0"/>
                          <a:cs typeface="Times New Roman" panose="02020603050405020304" pitchFamily="18" charset="0"/>
                        </a:rPr>
                        <a:t>TH</a:t>
                      </a:r>
                      <a:r>
                        <a:rPr lang="en-GB" sz="2400" dirty="0">
                          <a:solidFill>
                            <a:schemeClr val="tx1"/>
                          </a:solidFill>
                          <a:effectLst/>
                          <a:latin typeface="+mj-lt"/>
                          <a:ea typeface="Calibri" panose="020F0502020204030204" pitchFamily="34" charset="0"/>
                          <a:cs typeface="Times New Roman" panose="02020603050405020304" pitchFamily="18" charset="0"/>
                        </a:rPr>
                        <a:t> MARCH 2023</a:t>
                      </a:r>
                    </a:p>
                  </a:txBody>
                  <a:tcPr marL="68580" marR="68580" marT="0" marB="0"/>
                </a:tc>
                <a:extLst>
                  <a:ext uri="{0D108BD9-81ED-4DB2-BD59-A6C34878D82A}">
                    <a16:rowId xmlns:a16="http://schemas.microsoft.com/office/drawing/2014/main" val="2648633350"/>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Sponsor</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MOHAMMED  ALMAS</a:t>
                      </a:r>
                    </a:p>
                  </a:txBody>
                  <a:tcPr marL="68580" marR="68580" marT="0" marB="0"/>
                </a:tc>
                <a:extLst>
                  <a:ext uri="{0D108BD9-81ED-4DB2-BD59-A6C34878D82A}">
                    <a16:rowId xmlns:a16="http://schemas.microsoft.com/office/drawing/2014/main" val="1479121745"/>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Lead</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RACHEL KORANTENG</a:t>
                      </a:r>
                    </a:p>
                  </a:txBody>
                  <a:tcPr marL="68580" marR="68580" marT="0" marB="0"/>
                </a:tc>
                <a:extLst>
                  <a:ext uri="{0D108BD9-81ED-4DB2-BD59-A6C34878D82A}">
                    <a16:rowId xmlns:a16="http://schemas.microsoft.com/office/drawing/2014/main" val="4236994680"/>
                  </a:ext>
                </a:extLst>
              </a:tr>
            </a:tbl>
          </a:graphicData>
        </a:graphic>
      </p:graphicFrame>
    </p:spTree>
    <p:extLst>
      <p:ext uri="{BB962C8B-B14F-4D97-AF65-F5344CB8AC3E}">
        <p14:creationId xmlns:p14="http://schemas.microsoft.com/office/powerpoint/2010/main" val="153036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C685026B-3B76-4F13-9EF3-3F2296AD919C}"/>
              </a:ext>
            </a:extLst>
          </p:cNvPr>
          <p:cNvGraphicFramePr>
            <a:graphicFrameLocks noGrp="1"/>
          </p:cNvGraphicFramePr>
          <p:nvPr>
            <p:extLst>
              <p:ext uri="{D42A27DB-BD31-4B8C-83A1-F6EECF244321}">
                <p14:modId xmlns:p14="http://schemas.microsoft.com/office/powerpoint/2010/main" val="3259339301"/>
              </p:ext>
            </p:extLst>
          </p:nvPr>
        </p:nvGraphicFramePr>
        <p:xfrm>
          <a:off x="699912" y="1970260"/>
          <a:ext cx="11141106" cy="4528100"/>
        </p:xfrm>
        <a:graphic>
          <a:graphicData uri="http://schemas.openxmlformats.org/drawingml/2006/table">
            <a:tbl>
              <a:tblPr firstRow="1" bandRow="1">
                <a:tableStyleId>{5C22544A-7EE6-4342-B048-85BDC9FD1C3A}</a:tableStyleId>
              </a:tblPr>
              <a:tblGrid>
                <a:gridCol w="2629516">
                  <a:extLst>
                    <a:ext uri="{9D8B030D-6E8A-4147-A177-3AD203B41FA5}">
                      <a16:colId xmlns:a16="http://schemas.microsoft.com/office/drawing/2014/main" val="2828921001"/>
                    </a:ext>
                  </a:extLst>
                </a:gridCol>
                <a:gridCol w="8511590">
                  <a:extLst>
                    <a:ext uri="{9D8B030D-6E8A-4147-A177-3AD203B41FA5}">
                      <a16:colId xmlns:a16="http://schemas.microsoft.com/office/drawing/2014/main" val="2565861507"/>
                    </a:ext>
                  </a:extLst>
                </a:gridCol>
              </a:tblGrid>
              <a:tr h="360559">
                <a:tc>
                  <a:txBody>
                    <a:bodyPr/>
                    <a:lstStyle/>
                    <a:p>
                      <a:r>
                        <a:rPr lang="en-GB" dirty="0">
                          <a:latin typeface="+mn-lt"/>
                          <a:cs typeface="Arial" panose="020B0604020202020204" pitchFamily="34" charset="0"/>
                        </a:rPr>
                        <a:t>User</a:t>
                      </a:r>
                      <a:r>
                        <a:rPr lang="en-GB" baseline="0" dirty="0">
                          <a:latin typeface="+mn-lt"/>
                          <a:cs typeface="Arial" panose="020B0604020202020204" pitchFamily="34" charset="0"/>
                        </a:rPr>
                        <a:t> Story</a:t>
                      </a:r>
                      <a:r>
                        <a:rPr lang="en-GB" dirty="0">
                          <a:latin typeface="+mn-lt"/>
                          <a:cs typeface="Arial" panose="020B0604020202020204" pitchFamily="34" charset="0"/>
                        </a:rPr>
                        <a:t> ID</a:t>
                      </a:r>
                    </a:p>
                  </a:txBody>
                  <a:tcPr/>
                </a:tc>
                <a:tc>
                  <a:txBody>
                    <a:bodyPr/>
                    <a:lstStyle/>
                    <a:p>
                      <a:r>
                        <a:rPr lang="en-GB" dirty="0">
                          <a:latin typeface="+mn-lt"/>
                          <a:cs typeface="Arial" panose="020B0604020202020204" pitchFamily="34" charset="0"/>
                        </a:rPr>
                        <a:t>User</a:t>
                      </a:r>
                      <a:r>
                        <a:rPr lang="en-GB" baseline="0" dirty="0">
                          <a:latin typeface="+mn-lt"/>
                          <a:cs typeface="Arial" panose="020B0604020202020204" pitchFamily="34" charset="0"/>
                        </a:rPr>
                        <a:t> Story</a:t>
                      </a:r>
                      <a:r>
                        <a:rPr lang="en-GB" dirty="0">
                          <a:latin typeface="+mn-lt"/>
                          <a:cs typeface="Arial" panose="020B0604020202020204" pitchFamily="34" charset="0"/>
                        </a:rPr>
                        <a:t> Name</a:t>
                      </a:r>
                    </a:p>
                  </a:txBody>
                  <a:tcPr/>
                </a:tc>
                <a:extLst>
                  <a:ext uri="{0D108BD9-81ED-4DB2-BD59-A6C34878D82A}">
                    <a16:rowId xmlns:a16="http://schemas.microsoft.com/office/drawing/2014/main" val="2886816354"/>
                  </a:ext>
                </a:extLst>
              </a:tr>
              <a:tr h="416234">
                <a:tc>
                  <a:txBody>
                    <a:bodyPr/>
                    <a:lstStyle/>
                    <a:p>
                      <a:r>
                        <a:rPr lang="en-GB" dirty="0">
                          <a:latin typeface="+mn-lt"/>
                          <a:cs typeface="Arial" panose="020B0604020202020204" pitchFamily="34" charset="0"/>
                        </a:rPr>
                        <a:t>US01</a:t>
                      </a:r>
                    </a:p>
                  </a:txBody>
                  <a:tcPr/>
                </a:tc>
                <a:tc>
                  <a:txBody>
                    <a:bodyPr/>
                    <a:lstStyle/>
                    <a:p>
                      <a:r>
                        <a:rPr lang="en-GB" dirty="0">
                          <a:latin typeface="+mn-lt"/>
                          <a:cs typeface="Arial" panose="020B0604020202020204" pitchFamily="34" charset="0"/>
                        </a:rPr>
                        <a:t>Super-admin Log-in</a:t>
                      </a:r>
                    </a:p>
                  </a:txBody>
                  <a:tcPr/>
                </a:tc>
                <a:extLst>
                  <a:ext uri="{0D108BD9-81ED-4DB2-BD59-A6C34878D82A}">
                    <a16:rowId xmlns:a16="http://schemas.microsoft.com/office/drawing/2014/main" val="4107456934"/>
                  </a:ext>
                </a:extLst>
              </a:tr>
              <a:tr h="416234">
                <a:tc>
                  <a:txBody>
                    <a:bodyPr/>
                    <a:lstStyle/>
                    <a:p>
                      <a:r>
                        <a:rPr lang="en-GB" dirty="0">
                          <a:latin typeface="+mn-lt"/>
                          <a:cs typeface="Arial" panose="020B0604020202020204" pitchFamily="34" charset="0"/>
                        </a:rPr>
                        <a:t>US02</a:t>
                      </a:r>
                    </a:p>
                  </a:txBody>
                  <a:tcPr/>
                </a:tc>
                <a:tc>
                  <a:txBody>
                    <a:bodyPr/>
                    <a:lstStyle/>
                    <a:p>
                      <a:r>
                        <a:rPr lang="en-GB" dirty="0">
                          <a:latin typeface="+mn-lt"/>
                          <a:cs typeface="Arial" panose="020B0604020202020204" pitchFamily="34" charset="0"/>
                        </a:rPr>
                        <a:t>Super-admin</a:t>
                      </a:r>
                      <a:r>
                        <a:rPr lang="en-GB" baseline="0" dirty="0">
                          <a:latin typeface="+mn-lt"/>
                          <a:cs typeface="Arial" panose="020B0604020202020204" pitchFamily="34" charset="0"/>
                        </a:rPr>
                        <a:t> creation of Log-in details for the regular admin</a:t>
                      </a:r>
                      <a:endParaRPr lang="en-GB" dirty="0">
                        <a:latin typeface="+mn-lt"/>
                        <a:cs typeface="Arial" panose="020B0604020202020204" pitchFamily="34" charset="0"/>
                      </a:endParaRPr>
                    </a:p>
                  </a:txBody>
                  <a:tcPr/>
                </a:tc>
                <a:extLst>
                  <a:ext uri="{0D108BD9-81ED-4DB2-BD59-A6C34878D82A}">
                    <a16:rowId xmlns:a16="http://schemas.microsoft.com/office/drawing/2014/main" val="536272149"/>
                  </a:ext>
                </a:extLst>
              </a:tr>
              <a:tr h="416234">
                <a:tc>
                  <a:txBody>
                    <a:bodyPr/>
                    <a:lstStyle/>
                    <a:p>
                      <a:r>
                        <a:rPr lang="en-GB" dirty="0">
                          <a:latin typeface="+mn-lt"/>
                          <a:cs typeface="Arial" panose="020B0604020202020204" pitchFamily="34" charset="0"/>
                        </a:rPr>
                        <a:t>US03</a:t>
                      </a:r>
                    </a:p>
                  </a:txBody>
                  <a:tcPr/>
                </a:tc>
                <a:tc>
                  <a:txBody>
                    <a:bodyPr/>
                    <a:lstStyle/>
                    <a:p>
                      <a:r>
                        <a:rPr lang="en-GB" baseline="0" dirty="0">
                          <a:latin typeface="+mn-lt"/>
                          <a:cs typeface="Arial" panose="020B0604020202020204" pitchFamily="34" charset="0"/>
                        </a:rPr>
                        <a:t>Super-admin assignment of log-in details to the regular admin</a:t>
                      </a:r>
                      <a:endParaRPr lang="en-GB" dirty="0">
                        <a:latin typeface="+mn-lt"/>
                        <a:cs typeface="Arial" panose="020B0604020202020204" pitchFamily="34" charset="0"/>
                      </a:endParaRPr>
                    </a:p>
                  </a:txBody>
                  <a:tcPr/>
                </a:tc>
                <a:extLst>
                  <a:ext uri="{0D108BD9-81ED-4DB2-BD59-A6C34878D82A}">
                    <a16:rowId xmlns:a16="http://schemas.microsoft.com/office/drawing/2014/main" val="2844838110"/>
                  </a:ext>
                </a:extLst>
              </a:tr>
              <a:tr h="416234">
                <a:tc>
                  <a:txBody>
                    <a:bodyPr/>
                    <a:lstStyle/>
                    <a:p>
                      <a:r>
                        <a:rPr lang="en-GB" dirty="0">
                          <a:latin typeface="+mn-lt"/>
                          <a:cs typeface="Arial" panose="020B0604020202020204" pitchFamily="34" charset="0"/>
                        </a:rPr>
                        <a:t>US04</a:t>
                      </a:r>
                    </a:p>
                  </a:txBody>
                  <a:tcPr/>
                </a:tc>
                <a:tc>
                  <a:txBody>
                    <a:bodyPr/>
                    <a:lstStyle/>
                    <a:p>
                      <a:r>
                        <a:rPr lang="en-GB" dirty="0">
                          <a:latin typeface="+mn-lt"/>
                          <a:cs typeface="Arial" panose="020B0604020202020204" pitchFamily="34" charset="0"/>
                        </a:rPr>
                        <a:t>Regular</a:t>
                      </a:r>
                      <a:r>
                        <a:rPr lang="en-GB" baseline="0" dirty="0">
                          <a:latin typeface="+mn-lt"/>
                          <a:cs typeface="Arial" panose="020B0604020202020204" pitchFamily="34" charset="0"/>
                        </a:rPr>
                        <a:t> admin log-in</a:t>
                      </a:r>
                      <a:endParaRPr lang="en-GB" dirty="0">
                        <a:latin typeface="+mn-lt"/>
                        <a:cs typeface="Arial" panose="020B0604020202020204" pitchFamily="34" charset="0"/>
                      </a:endParaRPr>
                    </a:p>
                  </a:txBody>
                  <a:tcPr/>
                </a:tc>
                <a:extLst>
                  <a:ext uri="{0D108BD9-81ED-4DB2-BD59-A6C34878D82A}">
                    <a16:rowId xmlns:a16="http://schemas.microsoft.com/office/drawing/2014/main" val="54394874"/>
                  </a:ext>
                </a:extLst>
              </a:tr>
              <a:tr h="416234">
                <a:tc>
                  <a:txBody>
                    <a:bodyPr/>
                    <a:lstStyle/>
                    <a:p>
                      <a:r>
                        <a:rPr lang="en-GB" dirty="0">
                          <a:latin typeface="+mn-lt"/>
                          <a:cs typeface="Arial" panose="020B0604020202020204" pitchFamily="34" charset="0"/>
                        </a:rPr>
                        <a:t>US05</a:t>
                      </a:r>
                    </a:p>
                  </a:txBody>
                  <a:tcPr/>
                </a:tc>
                <a:tc>
                  <a:txBody>
                    <a:bodyPr/>
                    <a:lstStyle/>
                    <a:p>
                      <a:r>
                        <a:rPr lang="en-GB" dirty="0">
                          <a:latin typeface="+mn-lt"/>
                          <a:cs typeface="Arial" panose="020B0604020202020204" pitchFamily="34" charset="0"/>
                        </a:rPr>
                        <a:t>Regular</a:t>
                      </a:r>
                      <a:r>
                        <a:rPr lang="en-GB" baseline="0" dirty="0">
                          <a:latin typeface="+mn-lt"/>
                          <a:cs typeface="Arial" panose="020B0604020202020204" pitchFamily="34" charset="0"/>
                        </a:rPr>
                        <a:t> admin change of log-in details</a:t>
                      </a:r>
                      <a:endParaRPr lang="en-GB" dirty="0">
                        <a:latin typeface="+mn-lt"/>
                        <a:cs typeface="Arial" panose="020B0604020202020204" pitchFamily="34" charset="0"/>
                      </a:endParaRPr>
                    </a:p>
                  </a:txBody>
                  <a:tcPr/>
                </a:tc>
                <a:extLst>
                  <a:ext uri="{0D108BD9-81ED-4DB2-BD59-A6C34878D82A}">
                    <a16:rowId xmlns:a16="http://schemas.microsoft.com/office/drawing/2014/main" val="608852104"/>
                  </a:ext>
                </a:extLst>
              </a:tr>
              <a:tr h="416234">
                <a:tc>
                  <a:txBody>
                    <a:bodyPr/>
                    <a:lstStyle/>
                    <a:p>
                      <a:r>
                        <a:rPr lang="en-GB" dirty="0">
                          <a:latin typeface="+mn-lt"/>
                          <a:cs typeface="Arial" panose="020B0604020202020204" pitchFamily="34" charset="0"/>
                        </a:rPr>
                        <a:t>US06</a:t>
                      </a:r>
                    </a:p>
                  </a:txBody>
                  <a:tcPr/>
                </a:tc>
                <a:tc>
                  <a:txBody>
                    <a:bodyPr/>
                    <a:lstStyle/>
                    <a:p>
                      <a:r>
                        <a:rPr lang="en-GB" baseline="0" dirty="0">
                          <a:latin typeface="+mn-lt"/>
                          <a:cs typeface="Arial" panose="020B0604020202020204" pitchFamily="34" charset="0"/>
                        </a:rPr>
                        <a:t>OTP authentication</a:t>
                      </a:r>
                      <a:endParaRPr lang="en-GB" dirty="0">
                        <a:latin typeface="+mn-lt"/>
                        <a:cs typeface="Arial" panose="020B0604020202020204" pitchFamily="34" charset="0"/>
                      </a:endParaRPr>
                    </a:p>
                  </a:txBody>
                  <a:tcPr/>
                </a:tc>
                <a:extLst>
                  <a:ext uri="{0D108BD9-81ED-4DB2-BD59-A6C34878D82A}">
                    <a16:rowId xmlns:a16="http://schemas.microsoft.com/office/drawing/2014/main" val="951142528"/>
                  </a:ext>
                </a:extLst>
              </a:tr>
              <a:tr h="416234">
                <a:tc>
                  <a:txBody>
                    <a:bodyPr/>
                    <a:lstStyle/>
                    <a:p>
                      <a:r>
                        <a:rPr lang="en-GB" dirty="0">
                          <a:latin typeface="+mn-lt"/>
                          <a:cs typeface="Arial" panose="020B0604020202020204" pitchFamily="34" charset="0"/>
                        </a:rPr>
                        <a:t>US07</a:t>
                      </a:r>
                    </a:p>
                  </a:txBody>
                  <a:tcPr/>
                </a:tc>
                <a:tc>
                  <a:txBody>
                    <a:bodyPr/>
                    <a:lstStyle/>
                    <a:p>
                      <a:r>
                        <a:rPr lang="en-GB" dirty="0">
                          <a:latin typeface="+mn-lt"/>
                          <a:cs typeface="Arial" panose="020B0604020202020204" pitchFamily="34" charset="0"/>
                        </a:rPr>
                        <a:t>Change/Forgotten</a:t>
                      </a:r>
                      <a:r>
                        <a:rPr lang="en-GB" baseline="0" dirty="0">
                          <a:latin typeface="+mn-lt"/>
                          <a:cs typeface="Arial" panose="020B0604020202020204" pitchFamily="34" charset="0"/>
                        </a:rPr>
                        <a:t> Password</a:t>
                      </a:r>
                      <a:endParaRPr lang="en-GB" dirty="0">
                        <a:latin typeface="+mn-lt"/>
                        <a:cs typeface="Arial" panose="020B0604020202020204" pitchFamily="34" charset="0"/>
                      </a:endParaRPr>
                    </a:p>
                  </a:txBody>
                  <a:tcPr/>
                </a:tc>
                <a:extLst>
                  <a:ext uri="{0D108BD9-81ED-4DB2-BD59-A6C34878D82A}">
                    <a16:rowId xmlns:a16="http://schemas.microsoft.com/office/drawing/2014/main" val="3705968848"/>
                  </a:ext>
                </a:extLst>
              </a:tr>
              <a:tr h="416234">
                <a:tc>
                  <a:txBody>
                    <a:bodyPr/>
                    <a:lstStyle/>
                    <a:p>
                      <a:r>
                        <a:rPr lang="en-GB" dirty="0">
                          <a:latin typeface="+mn-lt"/>
                          <a:cs typeface="Arial" panose="020B0604020202020204" pitchFamily="34" charset="0"/>
                        </a:rPr>
                        <a:t>US08</a:t>
                      </a:r>
                    </a:p>
                  </a:txBody>
                  <a:tcPr/>
                </a:tc>
                <a:tc>
                  <a:txBody>
                    <a:bodyPr/>
                    <a:lstStyle/>
                    <a:p>
                      <a:r>
                        <a:rPr lang="en-GB" dirty="0">
                          <a:latin typeface="+mn-lt"/>
                          <a:cs typeface="Arial" panose="020B0604020202020204" pitchFamily="34" charset="0"/>
                        </a:rPr>
                        <a:t>Dashboard</a:t>
                      </a:r>
                    </a:p>
                  </a:txBody>
                  <a:tcPr/>
                </a:tc>
                <a:extLst>
                  <a:ext uri="{0D108BD9-81ED-4DB2-BD59-A6C34878D82A}">
                    <a16:rowId xmlns:a16="http://schemas.microsoft.com/office/drawing/2014/main" val="10008"/>
                  </a:ext>
                </a:extLst>
              </a:tr>
              <a:tr h="416234">
                <a:tc>
                  <a:txBody>
                    <a:bodyPr/>
                    <a:lstStyle/>
                    <a:p>
                      <a:r>
                        <a:rPr lang="en-GB" dirty="0">
                          <a:latin typeface="+mn-lt"/>
                          <a:cs typeface="Arial" panose="020B0604020202020204" pitchFamily="34" charset="0"/>
                        </a:rPr>
                        <a:t>US09</a:t>
                      </a:r>
                    </a:p>
                  </a:txBody>
                  <a:tcPr/>
                </a:tc>
                <a:tc>
                  <a:txBody>
                    <a:bodyPr/>
                    <a:lstStyle/>
                    <a:p>
                      <a:r>
                        <a:rPr lang="en-GB" dirty="0">
                          <a:latin typeface="+mn-lt"/>
                          <a:cs typeface="Arial" panose="020B0604020202020204" pitchFamily="34" charset="0"/>
                        </a:rPr>
                        <a:t>Menu</a:t>
                      </a:r>
                    </a:p>
                  </a:txBody>
                  <a:tcPr/>
                </a:tc>
                <a:extLst>
                  <a:ext uri="{0D108BD9-81ED-4DB2-BD59-A6C34878D82A}">
                    <a16:rowId xmlns:a16="http://schemas.microsoft.com/office/drawing/2014/main" val="1400864872"/>
                  </a:ext>
                </a:extLst>
              </a:tr>
              <a:tr h="416234">
                <a:tc>
                  <a:txBody>
                    <a:bodyPr/>
                    <a:lstStyle/>
                    <a:p>
                      <a:r>
                        <a:rPr lang="en-GB" dirty="0">
                          <a:latin typeface="+mn-lt"/>
                          <a:cs typeface="Arial" panose="020B0604020202020204" pitchFamily="34" charset="0"/>
                        </a:rPr>
                        <a:t>US10</a:t>
                      </a:r>
                    </a:p>
                  </a:txBody>
                  <a:tcPr/>
                </a:tc>
                <a:tc>
                  <a:txBody>
                    <a:bodyPr/>
                    <a:lstStyle/>
                    <a:p>
                      <a:r>
                        <a:rPr lang="en-GB" dirty="0">
                          <a:latin typeface="+mn-lt"/>
                          <a:cs typeface="Arial" panose="020B0604020202020204" pitchFamily="34" charset="0"/>
                        </a:rPr>
                        <a:t>Search</a:t>
                      </a:r>
                    </a:p>
                  </a:txBody>
                  <a:tcPr/>
                </a:tc>
                <a:extLst>
                  <a:ext uri="{0D108BD9-81ED-4DB2-BD59-A6C34878D82A}">
                    <a16:rowId xmlns:a16="http://schemas.microsoft.com/office/drawing/2014/main" val="523392704"/>
                  </a:ext>
                </a:extLst>
              </a:tr>
            </a:tbl>
          </a:graphicData>
        </a:graphic>
      </p:graphicFrame>
      <p:sp>
        <p:nvSpPr>
          <p:cNvPr id="2" name="TextBox 1">
            <a:extLst>
              <a:ext uri="{FF2B5EF4-FFF2-40B4-BE49-F238E27FC236}">
                <a16:creationId xmlns:a16="http://schemas.microsoft.com/office/drawing/2014/main" id="{99914DB4-8B01-A048-B8AF-4D836490A2F4}"/>
              </a:ext>
            </a:extLst>
          </p:cNvPr>
          <p:cNvSpPr txBox="1"/>
          <p:nvPr/>
        </p:nvSpPr>
        <p:spPr>
          <a:xfrm>
            <a:off x="697677" y="1385486"/>
            <a:ext cx="6903850" cy="584775"/>
          </a:xfrm>
          <a:prstGeom prst="rect">
            <a:avLst/>
          </a:prstGeom>
          <a:noFill/>
        </p:spPr>
        <p:txBody>
          <a:bodyPr wrap="square" rtlCol="0">
            <a:spAutoFit/>
          </a:bodyPr>
          <a:lstStyle/>
          <a:p>
            <a:r>
              <a:rPr lang="en-US" sz="3200" b="1" dirty="0">
                <a:solidFill>
                  <a:schemeClr val="bg1"/>
                </a:solidFill>
              </a:rPr>
              <a:t>USER STORIES LIST</a:t>
            </a:r>
          </a:p>
        </p:txBody>
      </p:sp>
    </p:spTree>
    <p:extLst>
      <p:ext uri="{BB962C8B-B14F-4D97-AF65-F5344CB8AC3E}">
        <p14:creationId xmlns:p14="http://schemas.microsoft.com/office/powerpoint/2010/main" val="226521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C685026B-3B76-4F13-9EF3-3F2296AD919C}"/>
              </a:ext>
            </a:extLst>
          </p:cNvPr>
          <p:cNvGraphicFramePr>
            <a:graphicFrameLocks noGrp="1"/>
          </p:cNvGraphicFramePr>
          <p:nvPr>
            <p:extLst>
              <p:ext uri="{D42A27DB-BD31-4B8C-83A1-F6EECF244321}">
                <p14:modId xmlns:p14="http://schemas.microsoft.com/office/powerpoint/2010/main" val="2784133954"/>
              </p:ext>
            </p:extLst>
          </p:nvPr>
        </p:nvGraphicFramePr>
        <p:xfrm>
          <a:off x="699912" y="1970260"/>
          <a:ext cx="11141106" cy="4670689"/>
        </p:xfrm>
        <a:graphic>
          <a:graphicData uri="http://schemas.openxmlformats.org/drawingml/2006/table">
            <a:tbl>
              <a:tblPr firstRow="1" bandRow="1">
                <a:tableStyleId>{5C22544A-7EE6-4342-B048-85BDC9FD1C3A}</a:tableStyleId>
              </a:tblPr>
              <a:tblGrid>
                <a:gridCol w="2629516">
                  <a:extLst>
                    <a:ext uri="{9D8B030D-6E8A-4147-A177-3AD203B41FA5}">
                      <a16:colId xmlns:a16="http://schemas.microsoft.com/office/drawing/2014/main" val="2828921001"/>
                    </a:ext>
                  </a:extLst>
                </a:gridCol>
                <a:gridCol w="8511590">
                  <a:extLst>
                    <a:ext uri="{9D8B030D-6E8A-4147-A177-3AD203B41FA5}">
                      <a16:colId xmlns:a16="http://schemas.microsoft.com/office/drawing/2014/main" val="2565861507"/>
                    </a:ext>
                  </a:extLst>
                </a:gridCol>
              </a:tblGrid>
              <a:tr h="372339">
                <a:tc>
                  <a:txBody>
                    <a:bodyPr/>
                    <a:lstStyle/>
                    <a:p>
                      <a:r>
                        <a:rPr lang="en-GB" dirty="0">
                          <a:latin typeface="+mn-lt"/>
                          <a:cs typeface="Arial" panose="020B0604020202020204" pitchFamily="34" charset="0"/>
                        </a:rPr>
                        <a:t>User</a:t>
                      </a:r>
                      <a:r>
                        <a:rPr lang="en-GB" baseline="0" dirty="0">
                          <a:latin typeface="+mn-lt"/>
                          <a:cs typeface="Arial" panose="020B0604020202020204" pitchFamily="34" charset="0"/>
                        </a:rPr>
                        <a:t> Story</a:t>
                      </a:r>
                      <a:r>
                        <a:rPr lang="en-GB" dirty="0">
                          <a:latin typeface="+mn-lt"/>
                          <a:cs typeface="Arial" panose="020B0604020202020204" pitchFamily="34" charset="0"/>
                        </a:rPr>
                        <a:t> ID</a:t>
                      </a:r>
                    </a:p>
                  </a:txBody>
                  <a:tcPr/>
                </a:tc>
                <a:tc>
                  <a:txBody>
                    <a:bodyPr/>
                    <a:lstStyle/>
                    <a:p>
                      <a:r>
                        <a:rPr lang="en-GB" dirty="0">
                          <a:latin typeface="+mn-lt"/>
                          <a:cs typeface="Arial" panose="020B0604020202020204" pitchFamily="34" charset="0"/>
                        </a:rPr>
                        <a:t>User</a:t>
                      </a:r>
                      <a:r>
                        <a:rPr lang="en-GB" baseline="0" dirty="0">
                          <a:latin typeface="+mn-lt"/>
                          <a:cs typeface="Arial" panose="020B0604020202020204" pitchFamily="34" charset="0"/>
                        </a:rPr>
                        <a:t> Story</a:t>
                      </a:r>
                      <a:r>
                        <a:rPr lang="en-GB" dirty="0">
                          <a:latin typeface="+mn-lt"/>
                          <a:cs typeface="Arial" panose="020B0604020202020204" pitchFamily="34" charset="0"/>
                        </a:rPr>
                        <a:t> Name</a:t>
                      </a:r>
                    </a:p>
                  </a:txBody>
                  <a:tcPr/>
                </a:tc>
                <a:extLst>
                  <a:ext uri="{0D108BD9-81ED-4DB2-BD59-A6C34878D82A}">
                    <a16:rowId xmlns:a16="http://schemas.microsoft.com/office/drawing/2014/main" val="2886816354"/>
                  </a:ext>
                </a:extLst>
              </a:tr>
              <a:tr h="429835">
                <a:tc>
                  <a:txBody>
                    <a:bodyPr/>
                    <a:lstStyle/>
                    <a:p>
                      <a:r>
                        <a:rPr lang="en-GB" dirty="0">
                          <a:latin typeface="+mn-lt"/>
                          <a:cs typeface="Arial" panose="020B0604020202020204" pitchFamily="34" charset="0"/>
                        </a:rPr>
                        <a:t>US11</a:t>
                      </a:r>
                    </a:p>
                  </a:txBody>
                  <a:tcPr/>
                </a:tc>
                <a:tc>
                  <a:txBody>
                    <a:bodyPr/>
                    <a:lstStyle/>
                    <a:p>
                      <a:r>
                        <a:rPr lang="en-GB" dirty="0">
                          <a:latin typeface="+mn-lt"/>
                          <a:cs typeface="Arial" panose="020B0604020202020204" pitchFamily="34" charset="0"/>
                        </a:rPr>
                        <a:t>Erase</a:t>
                      </a:r>
                      <a:r>
                        <a:rPr lang="en-GB" baseline="0" dirty="0">
                          <a:latin typeface="+mn-lt"/>
                          <a:cs typeface="Arial" panose="020B0604020202020204" pitchFamily="34" charset="0"/>
                        </a:rPr>
                        <a:t> data/clear cache</a:t>
                      </a:r>
                      <a:endParaRPr lang="en-GB" dirty="0">
                        <a:latin typeface="+mn-lt"/>
                        <a:cs typeface="Arial" panose="020B0604020202020204" pitchFamily="34" charset="0"/>
                      </a:endParaRPr>
                    </a:p>
                  </a:txBody>
                  <a:tcPr/>
                </a:tc>
                <a:extLst>
                  <a:ext uri="{0D108BD9-81ED-4DB2-BD59-A6C34878D82A}">
                    <a16:rowId xmlns:a16="http://schemas.microsoft.com/office/drawing/2014/main" val="4107456934"/>
                  </a:ext>
                </a:extLst>
              </a:tr>
              <a:tr h="429835">
                <a:tc>
                  <a:txBody>
                    <a:bodyPr/>
                    <a:lstStyle/>
                    <a:p>
                      <a:r>
                        <a:rPr lang="en-GB" dirty="0">
                          <a:latin typeface="+mn-lt"/>
                          <a:cs typeface="Arial" panose="020B0604020202020204" pitchFamily="34" charset="0"/>
                        </a:rPr>
                        <a:t>US12</a:t>
                      </a:r>
                    </a:p>
                  </a:txBody>
                  <a:tcPr/>
                </a:tc>
                <a:tc>
                  <a:txBody>
                    <a:bodyPr/>
                    <a:lstStyle/>
                    <a:p>
                      <a:r>
                        <a:rPr lang="en-GB" dirty="0">
                          <a:latin typeface="+mn-lt"/>
                          <a:cs typeface="Arial" panose="020B0604020202020204" pitchFamily="34" charset="0"/>
                        </a:rPr>
                        <a:t>Pop-up</a:t>
                      </a:r>
                      <a:r>
                        <a:rPr lang="en-GB" baseline="0" dirty="0">
                          <a:latin typeface="+mn-lt"/>
                          <a:cs typeface="Arial" panose="020B0604020202020204" pitchFamily="34" charset="0"/>
                        </a:rPr>
                        <a:t> messages</a:t>
                      </a:r>
                      <a:endParaRPr lang="en-GB" dirty="0">
                        <a:latin typeface="+mn-lt"/>
                        <a:cs typeface="Arial" panose="020B0604020202020204" pitchFamily="34" charset="0"/>
                      </a:endParaRPr>
                    </a:p>
                  </a:txBody>
                  <a:tcPr/>
                </a:tc>
                <a:extLst>
                  <a:ext uri="{0D108BD9-81ED-4DB2-BD59-A6C34878D82A}">
                    <a16:rowId xmlns:a16="http://schemas.microsoft.com/office/drawing/2014/main" val="536272149"/>
                  </a:ext>
                </a:extLst>
              </a:tr>
              <a:tr h="429835">
                <a:tc>
                  <a:txBody>
                    <a:bodyPr/>
                    <a:lstStyle/>
                    <a:p>
                      <a:r>
                        <a:rPr lang="en-GB" dirty="0">
                          <a:latin typeface="+mn-lt"/>
                          <a:cs typeface="Arial" panose="020B0604020202020204" pitchFamily="34" charset="0"/>
                        </a:rPr>
                        <a:t>US13</a:t>
                      </a:r>
                    </a:p>
                  </a:txBody>
                  <a:tcPr/>
                </a:tc>
                <a:tc>
                  <a:txBody>
                    <a:bodyPr/>
                    <a:lstStyle/>
                    <a:p>
                      <a:r>
                        <a:rPr lang="en-GB" dirty="0">
                          <a:latin typeface="+mn-lt"/>
                          <a:cs typeface="Arial" panose="020B0604020202020204" pitchFamily="34" charset="0"/>
                        </a:rPr>
                        <a:t>Email</a:t>
                      </a:r>
                      <a:r>
                        <a:rPr lang="en-GB" baseline="0" dirty="0">
                          <a:latin typeface="+mn-lt"/>
                          <a:cs typeface="Arial" panose="020B0604020202020204" pitchFamily="34" charset="0"/>
                        </a:rPr>
                        <a:t> notifications</a:t>
                      </a:r>
                      <a:endParaRPr lang="en-GB" dirty="0">
                        <a:latin typeface="+mn-lt"/>
                        <a:cs typeface="Arial" panose="020B0604020202020204" pitchFamily="34" charset="0"/>
                      </a:endParaRPr>
                    </a:p>
                  </a:txBody>
                  <a:tcPr/>
                </a:tc>
                <a:extLst>
                  <a:ext uri="{0D108BD9-81ED-4DB2-BD59-A6C34878D82A}">
                    <a16:rowId xmlns:a16="http://schemas.microsoft.com/office/drawing/2014/main" val="2844838110"/>
                  </a:ext>
                </a:extLst>
              </a:tr>
              <a:tr h="429835">
                <a:tc>
                  <a:txBody>
                    <a:bodyPr/>
                    <a:lstStyle/>
                    <a:p>
                      <a:r>
                        <a:rPr lang="en-GB" dirty="0">
                          <a:latin typeface="+mn-lt"/>
                          <a:cs typeface="Arial" panose="020B0604020202020204" pitchFamily="34" charset="0"/>
                        </a:rPr>
                        <a:t>US14</a:t>
                      </a:r>
                    </a:p>
                  </a:txBody>
                  <a:tcPr/>
                </a:tc>
                <a:tc>
                  <a:txBody>
                    <a:bodyPr/>
                    <a:lstStyle/>
                    <a:p>
                      <a:r>
                        <a:rPr lang="en-GB" dirty="0">
                          <a:latin typeface="+mn-lt"/>
                          <a:cs typeface="Arial" panose="020B0604020202020204" pitchFamily="34" charset="0"/>
                        </a:rPr>
                        <a:t>Wrong</a:t>
                      </a:r>
                      <a:r>
                        <a:rPr lang="en-GB" baseline="0" dirty="0">
                          <a:latin typeface="+mn-lt"/>
                          <a:cs typeface="Arial" panose="020B0604020202020204" pitchFamily="34" charset="0"/>
                        </a:rPr>
                        <a:t> Log-in attempt notification</a:t>
                      </a:r>
                      <a:endParaRPr lang="en-GB" dirty="0">
                        <a:latin typeface="+mn-lt"/>
                        <a:cs typeface="Arial" panose="020B0604020202020204" pitchFamily="34" charset="0"/>
                      </a:endParaRPr>
                    </a:p>
                  </a:txBody>
                  <a:tcPr/>
                </a:tc>
                <a:extLst>
                  <a:ext uri="{0D108BD9-81ED-4DB2-BD59-A6C34878D82A}">
                    <a16:rowId xmlns:a16="http://schemas.microsoft.com/office/drawing/2014/main" val="54394874"/>
                  </a:ext>
                </a:extLst>
              </a:tr>
              <a:tr h="429835">
                <a:tc>
                  <a:txBody>
                    <a:bodyPr/>
                    <a:lstStyle/>
                    <a:p>
                      <a:r>
                        <a:rPr lang="en-GB" dirty="0">
                          <a:latin typeface="+mn-lt"/>
                          <a:cs typeface="Arial" panose="020B0604020202020204" pitchFamily="34" charset="0"/>
                        </a:rPr>
                        <a:t>US15</a:t>
                      </a:r>
                    </a:p>
                  </a:txBody>
                  <a:tcPr/>
                </a:tc>
                <a:tc>
                  <a:txBody>
                    <a:bodyPr/>
                    <a:lstStyle/>
                    <a:p>
                      <a:r>
                        <a:rPr lang="en-GB" dirty="0">
                          <a:latin typeface="+mn-lt"/>
                          <a:cs typeface="Arial" panose="020B0604020202020204" pitchFamily="34" charset="0"/>
                        </a:rPr>
                        <a:t>Data</a:t>
                      </a:r>
                      <a:r>
                        <a:rPr lang="en-GB" baseline="0" dirty="0">
                          <a:latin typeface="+mn-lt"/>
                          <a:cs typeface="Arial" panose="020B0604020202020204" pitchFamily="34" charset="0"/>
                        </a:rPr>
                        <a:t> Retrieval from Tritek Consulting Limited Website</a:t>
                      </a:r>
                      <a:endParaRPr lang="en-GB" dirty="0">
                        <a:latin typeface="+mn-lt"/>
                        <a:cs typeface="Arial" panose="020B0604020202020204" pitchFamily="34" charset="0"/>
                      </a:endParaRPr>
                    </a:p>
                  </a:txBody>
                  <a:tcPr/>
                </a:tc>
                <a:extLst>
                  <a:ext uri="{0D108BD9-81ED-4DB2-BD59-A6C34878D82A}">
                    <a16:rowId xmlns:a16="http://schemas.microsoft.com/office/drawing/2014/main" val="608852104"/>
                  </a:ext>
                </a:extLst>
              </a:tr>
              <a:tr h="429835">
                <a:tc>
                  <a:txBody>
                    <a:bodyPr/>
                    <a:lstStyle/>
                    <a:p>
                      <a:r>
                        <a:rPr lang="en-GB" dirty="0">
                          <a:latin typeface="+mn-lt"/>
                          <a:cs typeface="Arial" panose="020B0604020202020204" pitchFamily="34" charset="0"/>
                        </a:rPr>
                        <a:t>US16</a:t>
                      </a:r>
                    </a:p>
                  </a:txBody>
                  <a:tcPr/>
                </a:tc>
                <a:tc>
                  <a:txBody>
                    <a:bodyPr/>
                    <a:lstStyle/>
                    <a:p>
                      <a:r>
                        <a:rPr lang="en-GB" dirty="0">
                          <a:latin typeface="+mn-lt"/>
                          <a:cs typeface="Arial" panose="020B0604020202020204" pitchFamily="34" charset="0"/>
                        </a:rPr>
                        <a:t>Data Retrieval</a:t>
                      </a:r>
                      <a:r>
                        <a:rPr lang="en-GB" baseline="0" dirty="0">
                          <a:latin typeface="+mn-lt"/>
                          <a:cs typeface="Arial" panose="020B0604020202020204" pitchFamily="34" charset="0"/>
                        </a:rPr>
                        <a:t> from the LMS</a:t>
                      </a:r>
                      <a:endParaRPr lang="en-GB" dirty="0">
                        <a:latin typeface="+mn-lt"/>
                        <a:cs typeface="Arial" panose="020B0604020202020204" pitchFamily="34" charset="0"/>
                      </a:endParaRPr>
                    </a:p>
                  </a:txBody>
                  <a:tcPr/>
                </a:tc>
                <a:extLst>
                  <a:ext uri="{0D108BD9-81ED-4DB2-BD59-A6C34878D82A}">
                    <a16:rowId xmlns:a16="http://schemas.microsoft.com/office/drawing/2014/main" val="951142528"/>
                  </a:ext>
                </a:extLst>
              </a:tr>
              <a:tr h="429835">
                <a:tc>
                  <a:txBody>
                    <a:bodyPr/>
                    <a:lstStyle/>
                    <a:p>
                      <a:r>
                        <a:rPr lang="en-GB" dirty="0">
                          <a:latin typeface="+mn-lt"/>
                          <a:cs typeface="Arial" panose="020B0604020202020204" pitchFamily="34" charset="0"/>
                        </a:rPr>
                        <a:t>US17</a:t>
                      </a:r>
                    </a:p>
                  </a:txBody>
                  <a:tcPr/>
                </a:tc>
                <a:tc>
                  <a:txBody>
                    <a:bodyPr/>
                    <a:lstStyle/>
                    <a:p>
                      <a:r>
                        <a:rPr lang="en-GB" dirty="0">
                          <a:latin typeface="+mn-lt"/>
                          <a:cs typeface="Arial" panose="020B0604020202020204" pitchFamily="34" charset="0"/>
                        </a:rPr>
                        <a:t>Data Retrieval</a:t>
                      </a:r>
                      <a:r>
                        <a:rPr lang="en-GB" baseline="0" dirty="0">
                          <a:latin typeface="+mn-lt"/>
                          <a:cs typeface="Arial" panose="020B0604020202020204" pitchFamily="34" charset="0"/>
                        </a:rPr>
                        <a:t> from Basecamp</a:t>
                      </a:r>
                      <a:endParaRPr lang="en-GB" dirty="0">
                        <a:latin typeface="+mn-lt"/>
                        <a:cs typeface="Arial" panose="020B0604020202020204" pitchFamily="34" charset="0"/>
                      </a:endParaRPr>
                    </a:p>
                  </a:txBody>
                  <a:tcPr/>
                </a:tc>
                <a:extLst>
                  <a:ext uri="{0D108BD9-81ED-4DB2-BD59-A6C34878D82A}">
                    <a16:rowId xmlns:a16="http://schemas.microsoft.com/office/drawing/2014/main" val="3705968848"/>
                  </a:ext>
                </a:extLst>
              </a:tr>
              <a:tr h="429835">
                <a:tc>
                  <a:txBody>
                    <a:bodyPr/>
                    <a:lstStyle/>
                    <a:p>
                      <a:r>
                        <a:rPr lang="en-GB" dirty="0">
                          <a:latin typeface="+mn-lt"/>
                          <a:cs typeface="Arial" panose="020B0604020202020204" pitchFamily="34" charset="0"/>
                        </a:rPr>
                        <a:t>US18</a:t>
                      </a:r>
                    </a:p>
                  </a:txBody>
                  <a:tcPr/>
                </a:tc>
                <a:tc>
                  <a:txBody>
                    <a:bodyPr/>
                    <a:lstStyle/>
                    <a:p>
                      <a:r>
                        <a:rPr lang="en-GB" dirty="0">
                          <a:latin typeface="+mn-lt"/>
                          <a:cs typeface="Arial" panose="020B0604020202020204" pitchFamily="34" charset="0"/>
                        </a:rPr>
                        <a:t>Data</a:t>
                      </a:r>
                      <a:r>
                        <a:rPr lang="en-GB" baseline="0" dirty="0">
                          <a:latin typeface="+mn-lt"/>
                          <a:cs typeface="Arial" panose="020B0604020202020204" pitchFamily="34" charset="0"/>
                        </a:rPr>
                        <a:t> Retrieval from other sources</a:t>
                      </a:r>
                      <a:endParaRPr lang="en-GB" dirty="0">
                        <a:latin typeface="+mn-lt"/>
                        <a:cs typeface="Arial" panose="020B0604020202020204" pitchFamily="34" charset="0"/>
                      </a:endParaRPr>
                    </a:p>
                  </a:txBody>
                  <a:tcPr/>
                </a:tc>
                <a:extLst>
                  <a:ext uri="{0D108BD9-81ED-4DB2-BD59-A6C34878D82A}">
                    <a16:rowId xmlns:a16="http://schemas.microsoft.com/office/drawing/2014/main" val="10008"/>
                  </a:ext>
                </a:extLst>
              </a:tr>
              <a:tr h="429835">
                <a:tc>
                  <a:txBody>
                    <a:bodyPr/>
                    <a:lstStyle/>
                    <a:p>
                      <a:r>
                        <a:rPr lang="en-GB" dirty="0">
                          <a:latin typeface="+mn-lt"/>
                          <a:cs typeface="Arial" panose="020B0604020202020204" pitchFamily="34" charset="0"/>
                        </a:rPr>
                        <a:t>US19</a:t>
                      </a:r>
                    </a:p>
                  </a:txBody>
                  <a:tcPr/>
                </a:tc>
                <a:tc>
                  <a:txBody>
                    <a:bodyPr/>
                    <a:lstStyle/>
                    <a:p>
                      <a:r>
                        <a:rPr lang="en-GB" dirty="0">
                          <a:latin typeface="+mn-lt"/>
                          <a:cs typeface="Arial" panose="020B0604020202020204" pitchFamily="34" charset="0"/>
                        </a:rPr>
                        <a:t>Integration</a:t>
                      </a:r>
                      <a:r>
                        <a:rPr lang="en-GB" baseline="0" dirty="0">
                          <a:latin typeface="+mn-lt"/>
                          <a:cs typeface="Arial" panose="020B0604020202020204" pitchFamily="34" charset="0"/>
                        </a:rPr>
                        <a:t> of data from all sources</a:t>
                      </a:r>
                      <a:endParaRPr lang="en-GB" dirty="0">
                        <a:latin typeface="+mn-lt"/>
                        <a:cs typeface="Arial" panose="020B0604020202020204" pitchFamily="34" charset="0"/>
                      </a:endParaRPr>
                    </a:p>
                  </a:txBody>
                  <a:tcPr/>
                </a:tc>
                <a:extLst>
                  <a:ext uri="{0D108BD9-81ED-4DB2-BD59-A6C34878D82A}">
                    <a16:rowId xmlns:a16="http://schemas.microsoft.com/office/drawing/2014/main" val="1400864872"/>
                  </a:ext>
                </a:extLst>
              </a:tr>
              <a:tr h="429835">
                <a:tc>
                  <a:txBody>
                    <a:bodyPr/>
                    <a:lstStyle/>
                    <a:p>
                      <a:r>
                        <a:rPr lang="en-GB" dirty="0">
                          <a:latin typeface="+mn-lt"/>
                          <a:cs typeface="Arial" panose="020B0604020202020204" pitchFamily="34" charset="0"/>
                        </a:rPr>
                        <a:t>US20</a:t>
                      </a:r>
                    </a:p>
                  </a:txBody>
                  <a:tcPr/>
                </a:tc>
                <a:tc>
                  <a:txBody>
                    <a:bodyPr/>
                    <a:lstStyle/>
                    <a:p>
                      <a:r>
                        <a:rPr lang="en-GB" dirty="0">
                          <a:latin typeface="+mn-lt"/>
                          <a:cs typeface="Arial" panose="020B0604020202020204" pitchFamily="34" charset="0"/>
                        </a:rPr>
                        <a:t>Streaming of</a:t>
                      </a:r>
                      <a:r>
                        <a:rPr lang="en-GB" baseline="0" dirty="0">
                          <a:latin typeface="+mn-lt"/>
                          <a:cs typeface="Arial" panose="020B0604020202020204" pitchFamily="34" charset="0"/>
                        </a:rPr>
                        <a:t> Real-time Data</a:t>
                      </a:r>
                      <a:endParaRPr lang="en-GB" dirty="0">
                        <a:latin typeface="+mn-lt"/>
                        <a:cs typeface="Arial" panose="020B0604020202020204" pitchFamily="34" charset="0"/>
                      </a:endParaRPr>
                    </a:p>
                  </a:txBody>
                  <a:tcPr/>
                </a:tc>
                <a:extLst>
                  <a:ext uri="{0D108BD9-81ED-4DB2-BD59-A6C34878D82A}">
                    <a16:rowId xmlns:a16="http://schemas.microsoft.com/office/drawing/2014/main" val="523392704"/>
                  </a:ext>
                </a:extLst>
              </a:tr>
            </a:tbl>
          </a:graphicData>
        </a:graphic>
      </p:graphicFrame>
      <p:sp>
        <p:nvSpPr>
          <p:cNvPr id="2" name="TextBox 1">
            <a:extLst>
              <a:ext uri="{FF2B5EF4-FFF2-40B4-BE49-F238E27FC236}">
                <a16:creationId xmlns:a16="http://schemas.microsoft.com/office/drawing/2014/main" id="{99914DB4-8B01-A048-B8AF-4D836490A2F4}"/>
              </a:ext>
            </a:extLst>
          </p:cNvPr>
          <p:cNvSpPr txBox="1"/>
          <p:nvPr/>
        </p:nvSpPr>
        <p:spPr>
          <a:xfrm>
            <a:off x="697677" y="1385486"/>
            <a:ext cx="6903850" cy="584775"/>
          </a:xfrm>
          <a:prstGeom prst="rect">
            <a:avLst/>
          </a:prstGeom>
          <a:noFill/>
        </p:spPr>
        <p:txBody>
          <a:bodyPr wrap="square" rtlCol="0">
            <a:spAutoFit/>
          </a:bodyPr>
          <a:lstStyle/>
          <a:p>
            <a:r>
              <a:rPr lang="en-US" sz="3200" b="1" dirty="0">
                <a:solidFill>
                  <a:schemeClr val="bg1"/>
                </a:solidFill>
              </a:rPr>
              <a:t>USER STORIES LIST</a:t>
            </a:r>
          </a:p>
        </p:txBody>
      </p:sp>
    </p:spTree>
    <p:extLst>
      <p:ext uri="{BB962C8B-B14F-4D97-AF65-F5344CB8AC3E}">
        <p14:creationId xmlns:p14="http://schemas.microsoft.com/office/powerpoint/2010/main" val="347229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C685026B-3B76-4F13-9EF3-3F2296AD919C}"/>
              </a:ext>
            </a:extLst>
          </p:cNvPr>
          <p:cNvGraphicFramePr>
            <a:graphicFrameLocks noGrp="1"/>
          </p:cNvGraphicFramePr>
          <p:nvPr>
            <p:extLst>
              <p:ext uri="{D42A27DB-BD31-4B8C-83A1-F6EECF244321}">
                <p14:modId xmlns:p14="http://schemas.microsoft.com/office/powerpoint/2010/main" val="355961288"/>
              </p:ext>
            </p:extLst>
          </p:nvPr>
        </p:nvGraphicFramePr>
        <p:xfrm>
          <a:off x="699912" y="1970260"/>
          <a:ext cx="11141106" cy="4615262"/>
        </p:xfrm>
        <a:graphic>
          <a:graphicData uri="http://schemas.openxmlformats.org/drawingml/2006/table">
            <a:tbl>
              <a:tblPr firstRow="1" bandRow="1">
                <a:tableStyleId>{5C22544A-7EE6-4342-B048-85BDC9FD1C3A}</a:tableStyleId>
              </a:tblPr>
              <a:tblGrid>
                <a:gridCol w="2629516">
                  <a:extLst>
                    <a:ext uri="{9D8B030D-6E8A-4147-A177-3AD203B41FA5}">
                      <a16:colId xmlns:a16="http://schemas.microsoft.com/office/drawing/2014/main" val="2828921001"/>
                    </a:ext>
                  </a:extLst>
                </a:gridCol>
                <a:gridCol w="8511590">
                  <a:extLst>
                    <a:ext uri="{9D8B030D-6E8A-4147-A177-3AD203B41FA5}">
                      <a16:colId xmlns:a16="http://schemas.microsoft.com/office/drawing/2014/main" val="2565861507"/>
                    </a:ext>
                  </a:extLst>
                </a:gridCol>
              </a:tblGrid>
              <a:tr h="367922">
                <a:tc>
                  <a:txBody>
                    <a:bodyPr/>
                    <a:lstStyle/>
                    <a:p>
                      <a:r>
                        <a:rPr lang="en-GB" dirty="0">
                          <a:latin typeface="+mn-lt"/>
                          <a:cs typeface="Arial" panose="020B0604020202020204" pitchFamily="34" charset="0"/>
                        </a:rPr>
                        <a:t>User</a:t>
                      </a:r>
                      <a:r>
                        <a:rPr lang="en-GB" baseline="0" dirty="0">
                          <a:latin typeface="+mn-lt"/>
                          <a:cs typeface="Arial" panose="020B0604020202020204" pitchFamily="34" charset="0"/>
                        </a:rPr>
                        <a:t> Story</a:t>
                      </a:r>
                      <a:r>
                        <a:rPr lang="en-GB" dirty="0">
                          <a:latin typeface="+mn-lt"/>
                          <a:cs typeface="Arial" panose="020B0604020202020204" pitchFamily="34" charset="0"/>
                        </a:rPr>
                        <a:t> ID</a:t>
                      </a:r>
                    </a:p>
                  </a:txBody>
                  <a:tcPr/>
                </a:tc>
                <a:tc>
                  <a:txBody>
                    <a:bodyPr/>
                    <a:lstStyle/>
                    <a:p>
                      <a:r>
                        <a:rPr lang="en-GB" dirty="0">
                          <a:latin typeface="+mn-lt"/>
                          <a:cs typeface="Arial" panose="020B0604020202020204" pitchFamily="34" charset="0"/>
                        </a:rPr>
                        <a:t>User</a:t>
                      </a:r>
                      <a:r>
                        <a:rPr lang="en-GB" baseline="0" dirty="0">
                          <a:latin typeface="+mn-lt"/>
                          <a:cs typeface="Arial" panose="020B0604020202020204" pitchFamily="34" charset="0"/>
                        </a:rPr>
                        <a:t> Story</a:t>
                      </a:r>
                      <a:r>
                        <a:rPr lang="en-GB" dirty="0">
                          <a:latin typeface="+mn-lt"/>
                          <a:cs typeface="Arial" panose="020B0604020202020204" pitchFamily="34" charset="0"/>
                        </a:rPr>
                        <a:t> Name</a:t>
                      </a:r>
                    </a:p>
                  </a:txBody>
                  <a:tcPr/>
                </a:tc>
                <a:extLst>
                  <a:ext uri="{0D108BD9-81ED-4DB2-BD59-A6C34878D82A}">
                    <a16:rowId xmlns:a16="http://schemas.microsoft.com/office/drawing/2014/main" val="2886816354"/>
                  </a:ext>
                </a:extLst>
              </a:tr>
              <a:tr h="424734">
                <a:tc>
                  <a:txBody>
                    <a:bodyPr/>
                    <a:lstStyle/>
                    <a:p>
                      <a:r>
                        <a:rPr lang="en-GB" dirty="0">
                          <a:latin typeface="+mn-lt"/>
                          <a:cs typeface="Arial" panose="020B0604020202020204" pitchFamily="34" charset="0"/>
                        </a:rPr>
                        <a:t>US21</a:t>
                      </a:r>
                    </a:p>
                  </a:txBody>
                  <a:tcPr/>
                </a:tc>
                <a:tc>
                  <a:txBody>
                    <a:bodyPr/>
                    <a:lstStyle/>
                    <a:p>
                      <a:r>
                        <a:rPr lang="en-GB" dirty="0">
                          <a:latin typeface="+mn-lt"/>
                          <a:cs typeface="Arial" panose="020B0604020202020204" pitchFamily="34" charset="0"/>
                        </a:rPr>
                        <a:t>Streaming</a:t>
                      </a:r>
                      <a:r>
                        <a:rPr lang="en-GB" baseline="0" dirty="0">
                          <a:latin typeface="+mn-lt"/>
                          <a:cs typeface="Arial" panose="020B0604020202020204" pitchFamily="34" charset="0"/>
                        </a:rPr>
                        <a:t> of Historical data</a:t>
                      </a:r>
                      <a:endParaRPr lang="en-GB" dirty="0">
                        <a:latin typeface="+mn-lt"/>
                        <a:cs typeface="Arial" panose="020B0604020202020204" pitchFamily="34" charset="0"/>
                      </a:endParaRPr>
                    </a:p>
                  </a:txBody>
                  <a:tcPr/>
                </a:tc>
                <a:extLst>
                  <a:ext uri="{0D108BD9-81ED-4DB2-BD59-A6C34878D82A}">
                    <a16:rowId xmlns:a16="http://schemas.microsoft.com/office/drawing/2014/main" val="4107456934"/>
                  </a:ext>
                </a:extLst>
              </a:tr>
              <a:tr h="424734">
                <a:tc>
                  <a:txBody>
                    <a:bodyPr/>
                    <a:lstStyle/>
                    <a:p>
                      <a:r>
                        <a:rPr lang="en-GB" dirty="0">
                          <a:latin typeface="+mn-lt"/>
                          <a:cs typeface="Arial" panose="020B0604020202020204" pitchFamily="34" charset="0"/>
                        </a:rPr>
                        <a:t>US22</a:t>
                      </a:r>
                    </a:p>
                  </a:txBody>
                  <a:tcPr/>
                </a:tc>
                <a:tc>
                  <a:txBody>
                    <a:bodyPr/>
                    <a:lstStyle/>
                    <a:p>
                      <a:r>
                        <a:rPr lang="en-GB" dirty="0">
                          <a:latin typeface="+mn-lt"/>
                          <a:cs typeface="Arial" panose="020B0604020202020204" pitchFamily="34" charset="0"/>
                        </a:rPr>
                        <a:t>Analysis</a:t>
                      </a:r>
                      <a:r>
                        <a:rPr lang="en-GB" baseline="0" dirty="0">
                          <a:latin typeface="+mn-lt"/>
                          <a:cs typeface="Arial" panose="020B0604020202020204" pitchFamily="34" charset="0"/>
                        </a:rPr>
                        <a:t> of Historical data</a:t>
                      </a:r>
                      <a:endParaRPr lang="en-GB" dirty="0">
                        <a:latin typeface="+mn-lt"/>
                        <a:cs typeface="Arial" panose="020B0604020202020204" pitchFamily="34" charset="0"/>
                      </a:endParaRPr>
                    </a:p>
                  </a:txBody>
                  <a:tcPr/>
                </a:tc>
                <a:extLst>
                  <a:ext uri="{0D108BD9-81ED-4DB2-BD59-A6C34878D82A}">
                    <a16:rowId xmlns:a16="http://schemas.microsoft.com/office/drawing/2014/main" val="536272149"/>
                  </a:ext>
                </a:extLst>
              </a:tr>
              <a:tr h="424734">
                <a:tc>
                  <a:txBody>
                    <a:bodyPr/>
                    <a:lstStyle/>
                    <a:p>
                      <a:r>
                        <a:rPr lang="en-GB" dirty="0">
                          <a:latin typeface="+mn-lt"/>
                          <a:cs typeface="Arial" panose="020B0604020202020204" pitchFamily="34" charset="0"/>
                        </a:rPr>
                        <a:t>US23</a:t>
                      </a:r>
                    </a:p>
                  </a:txBody>
                  <a:tcPr/>
                </a:tc>
                <a:tc>
                  <a:txBody>
                    <a:bodyPr/>
                    <a:lstStyle/>
                    <a:p>
                      <a:r>
                        <a:rPr lang="en-GB" dirty="0">
                          <a:latin typeface="+mn-lt"/>
                          <a:cs typeface="Arial" panose="020B0604020202020204" pitchFamily="34" charset="0"/>
                        </a:rPr>
                        <a:t>Analysis</a:t>
                      </a:r>
                      <a:r>
                        <a:rPr lang="en-GB" baseline="0" dirty="0">
                          <a:latin typeface="+mn-lt"/>
                          <a:cs typeface="Arial" panose="020B0604020202020204" pitchFamily="34" charset="0"/>
                        </a:rPr>
                        <a:t> of Real-time data</a:t>
                      </a:r>
                      <a:endParaRPr lang="en-GB" dirty="0">
                        <a:latin typeface="+mn-lt"/>
                        <a:cs typeface="Arial" panose="020B0604020202020204" pitchFamily="34" charset="0"/>
                      </a:endParaRPr>
                    </a:p>
                  </a:txBody>
                  <a:tcPr/>
                </a:tc>
                <a:extLst>
                  <a:ext uri="{0D108BD9-81ED-4DB2-BD59-A6C34878D82A}">
                    <a16:rowId xmlns:a16="http://schemas.microsoft.com/office/drawing/2014/main" val="2844838110"/>
                  </a:ext>
                </a:extLst>
              </a:tr>
              <a:tr h="424734">
                <a:tc>
                  <a:txBody>
                    <a:bodyPr/>
                    <a:lstStyle/>
                    <a:p>
                      <a:r>
                        <a:rPr lang="en-GB" dirty="0">
                          <a:latin typeface="+mn-lt"/>
                          <a:cs typeface="Arial" panose="020B0604020202020204" pitchFamily="34" charset="0"/>
                        </a:rPr>
                        <a:t>US24</a:t>
                      </a:r>
                    </a:p>
                  </a:txBody>
                  <a:tcPr/>
                </a:tc>
                <a:tc>
                  <a:txBody>
                    <a:bodyPr/>
                    <a:lstStyle/>
                    <a:p>
                      <a:r>
                        <a:rPr lang="en-GB" dirty="0">
                          <a:latin typeface="+mn-lt"/>
                          <a:cs typeface="Arial" panose="020B0604020202020204" pitchFamily="34" charset="0"/>
                        </a:rPr>
                        <a:t>Forecasting/prediction</a:t>
                      </a:r>
                      <a:r>
                        <a:rPr lang="en-GB" baseline="0" dirty="0">
                          <a:latin typeface="+mn-lt"/>
                          <a:cs typeface="Arial" panose="020B0604020202020204" pitchFamily="34" charset="0"/>
                        </a:rPr>
                        <a:t> using data</a:t>
                      </a:r>
                      <a:endParaRPr lang="en-GB" dirty="0">
                        <a:latin typeface="+mn-lt"/>
                        <a:cs typeface="Arial" panose="020B0604020202020204" pitchFamily="34" charset="0"/>
                      </a:endParaRPr>
                    </a:p>
                  </a:txBody>
                  <a:tcPr/>
                </a:tc>
                <a:extLst>
                  <a:ext uri="{0D108BD9-81ED-4DB2-BD59-A6C34878D82A}">
                    <a16:rowId xmlns:a16="http://schemas.microsoft.com/office/drawing/2014/main" val="54394874"/>
                  </a:ext>
                </a:extLst>
              </a:tr>
              <a:tr h="424734">
                <a:tc>
                  <a:txBody>
                    <a:bodyPr/>
                    <a:lstStyle/>
                    <a:p>
                      <a:r>
                        <a:rPr lang="en-GB" dirty="0">
                          <a:latin typeface="+mn-lt"/>
                          <a:cs typeface="Arial" panose="020B0604020202020204" pitchFamily="34" charset="0"/>
                        </a:rPr>
                        <a:t>US25</a:t>
                      </a:r>
                    </a:p>
                  </a:txBody>
                  <a:tcPr/>
                </a:tc>
                <a:tc>
                  <a:txBody>
                    <a:bodyPr/>
                    <a:lstStyle/>
                    <a:p>
                      <a:r>
                        <a:rPr lang="en-GB" dirty="0">
                          <a:latin typeface="+mn-lt"/>
                          <a:cs typeface="Arial" panose="020B0604020202020204" pitchFamily="34" charset="0"/>
                        </a:rPr>
                        <a:t>Data</a:t>
                      </a:r>
                      <a:r>
                        <a:rPr lang="en-GB" baseline="0" dirty="0">
                          <a:latin typeface="+mn-lt"/>
                          <a:cs typeface="Arial" panose="020B0604020202020204" pitchFamily="34" charset="0"/>
                        </a:rPr>
                        <a:t> classification</a:t>
                      </a:r>
                      <a:endParaRPr lang="en-GB" dirty="0">
                        <a:latin typeface="+mn-lt"/>
                        <a:cs typeface="Arial" panose="020B0604020202020204" pitchFamily="34" charset="0"/>
                      </a:endParaRPr>
                    </a:p>
                  </a:txBody>
                  <a:tcPr/>
                </a:tc>
                <a:extLst>
                  <a:ext uri="{0D108BD9-81ED-4DB2-BD59-A6C34878D82A}">
                    <a16:rowId xmlns:a16="http://schemas.microsoft.com/office/drawing/2014/main" val="608852104"/>
                  </a:ext>
                </a:extLst>
              </a:tr>
              <a:tr h="424734">
                <a:tc>
                  <a:txBody>
                    <a:bodyPr/>
                    <a:lstStyle/>
                    <a:p>
                      <a:r>
                        <a:rPr lang="en-GB" dirty="0">
                          <a:latin typeface="+mn-lt"/>
                          <a:cs typeface="Arial" panose="020B0604020202020204" pitchFamily="34" charset="0"/>
                        </a:rPr>
                        <a:t>US26</a:t>
                      </a:r>
                    </a:p>
                  </a:txBody>
                  <a:tcPr/>
                </a:tc>
                <a:tc>
                  <a:txBody>
                    <a:bodyPr/>
                    <a:lstStyle/>
                    <a:p>
                      <a:r>
                        <a:rPr lang="en-GB" dirty="0">
                          <a:latin typeface="+mn-lt"/>
                          <a:cs typeface="Arial" panose="020B0604020202020204" pitchFamily="34" charset="0"/>
                        </a:rPr>
                        <a:t>In-house</a:t>
                      </a:r>
                      <a:r>
                        <a:rPr lang="en-GB" baseline="0" dirty="0">
                          <a:latin typeface="+mn-lt"/>
                          <a:cs typeface="Arial" panose="020B0604020202020204" pitchFamily="34" charset="0"/>
                        </a:rPr>
                        <a:t> data storage</a:t>
                      </a:r>
                      <a:endParaRPr lang="en-GB" dirty="0">
                        <a:latin typeface="+mn-lt"/>
                        <a:cs typeface="Arial" panose="020B0604020202020204" pitchFamily="34" charset="0"/>
                      </a:endParaRPr>
                    </a:p>
                  </a:txBody>
                  <a:tcPr/>
                </a:tc>
                <a:extLst>
                  <a:ext uri="{0D108BD9-81ED-4DB2-BD59-A6C34878D82A}">
                    <a16:rowId xmlns:a16="http://schemas.microsoft.com/office/drawing/2014/main" val="951142528"/>
                  </a:ext>
                </a:extLst>
              </a:tr>
              <a:tr h="424734">
                <a:tc>
                  <a:txBody>
                    <a:bodyPr/>
                    <a:lstStyle/>
                    <a:p>
                      <a:r>
                        <a:rPr lang="en-GB" dirty="0">
                          <a:latin typeface="+mn-lt"/>
                          <a:cs typeface="Arial" panose="020B0604020202020204" pitchFamily="34" charset="0"/>
                        </a:rPr>
                        <a:t>US27</a:t>
                      </a:r>
                    </a:p>
                  </a:txBody>
                  <a:tcPr/>
                </a:tc>
                <a:tc>
                  <a:txBody>
                    <a:bodyPr/>
                    <a:lstStyle/>
                    <a:p>
                      <a:r>
                        <a:rPr lang="en-GB" dirty="0">
                          <a:latin typeface="+mn-lt"/>
                          <a:cs typeface="Arial" panose="020B0604020202020204" pitchFamily="34" charset="0"/>
                        </a:rPr>
                        <a:t>Cloud-based</a:t>
                      </a:r>
                      <a:r>
                        <a:rPr lang="en-GB" baseline="0" dirty="0">
                          <a:latin typeface="+mn-lt"/>
                          <a:cs typeface="Arial" panose="020B0604020202020204" pitchFamily="34" charset="0"/>
                        </a:rPr>
                        <a:t> data storage</a:t>
                      </a:r>
                      <a:endParaRPr lang="en-GB" dirty="0">
                        <a:latin typeface="+mn-lt"/>
                        <a:cs typeface="Arial" panose="020B0604020202020204" pitchFamily="34" charset="0"/>
                      </a:endParaRPr>
                    </a:p>
                  </a:txBody>
                  <a:tcPr/>
                </a:tc>
                <a:extLst>
                  <a:ext uri="{0D108BD9-81ED-4DB2-BD59-A6C34878D82A}">
                    <a16:rowId xmlns:a16="http://schemas.microsoft.com/office/drawing/2014/main" val="3705968848"/>
                  </a:ext>
                </a:extLst>
              </a:tr>
              <a:tr h="424734">
                <a:tc>
                  <a:txBody>
                    <a:bodyPr/>
                    <a:lstStyle/>
                    <a:p>
                      <a:r>
                        <a:rPr lang="en-GB" dirty="0">
                          <a:latin typeface="+mn-lt"/>
                          <a:cs typeface="Arial" panose="020B0604020202020204" pitchFamily="34" charset="0"/>
                        </a:rPr>
                        <a:t>US28</a:t>
                      </a:r>
                    </a:p>
                  </a:txBody>
                  <a:tcPr/>
                </a:tc>
                <a:tc>
                  <a:txBody>
                    <a:bodyPr/>
                    <a:lstStyle/>
                    <a:p>
                      <a:r>
                        <a:rPr lang="en-GB" dirty="0">
                          <a:latin typeface="+mn-lt"/>
                          <a:cs typeface="Arial" panose="020B0604020202020204" pitchFamily="34" charset="0"/>
                        </a:rPr>
                        <a:t>Data</a:t>
                      </a:r>
                      <a:r>
                        <a:rPr lang="en-GB" baseline="0" dirty="0">
                          <a:latin typeface="+mn-lt"/>
                          <a:cs typeface="Arial" panose="020B0604020202020204" pitchFamily="34" charset="0"/>
                        </a:rPr>
                        <a:t> back-up</a:t>
                      </a:r>
                      <a:endParaRPr lang="en-GB" dirty="0">
                        <a:latin typeface="+mn-lt"/>
                        <a:cs typeface="Arial" panose="020B0604020202020204" pitchFamily="34" charset="0"/>
                      </a:endParaRPr>
                    </a:p>
                  </a:txBody>
                  <a:tcPr/>
                </a:tc>
                <a:extLst>
                  <a:ext uri="{0D108BD9-81ED-4DB2-BD59-A6C34878D82A}">
                    <a16:rowId xmlns:a16="http://schemas.microsoft.com/office/drawing/2014/main" val="10008"/>
                  </a:ext>
                </a:extLst>
              </a:tr>
              <a:tr h="424734">
                <a:tc>
                  <a:txBody>
                    <a:bodyPr/>
                    <a:lstStyle/>
                    <a:p>
                      <a:r>
                        <a:rPr lang="en-GB" dirty="0">
                          <a:latin typeface="+mn-lt"/>
                          <a:cs typeface="Arial" panose="020B0604020202020204" pitchFamily="34" charset="0"/>
                        </a:rPr>
                        <a:t>US29</a:t>
                      </a:r>
                    </a:p>
                  </a:txBody>
                  <a:tcPr/>
                </a:tc>
                <a:tc>
                  <a:txBody>
                    <a:bodyPr/>
                    <a:lstStyle/>
                    <a:p>
                      <a:r>
                        <a:rPr lang="en-GB" dirty="0">
                          <a:latin typeface="+mn-lt"/>
                          <a:cs typeface="Arial" panose="020B0604020202020204" pitchFamily="34" charset="0"/>
                        </a:rPr>
                        <a:t>Reports generation</a:t>
                      </a:r>
                    </a:p>
                  </a:txBody>
                  <a:tcPr/>
                </a:tc>
                <a:extLst>
                  <a:ext uri="{0D108BD9-81ED-4DB2-BD59-A6C34878D82A}">
                    <a16:rowId xmlns:a16="http://schemas.microsoft.com/office/drawing/2014/main" val="1400864872"/>
                  </a:ext>
                </a:extLst>
              </a:tr>
              <a:tr h="424734">
                <a:tc>
                  <a:txBody>
                    <a:bodyPr/>
                    <a:lstStyle/>
                    <a:p>
                      <a:r>
                        <a:rPr lang="en-GB" dirty="0">
                          <a:latin typeface="+mn-lt"/>
                          <a:cs typeface="Arial" panose="020B0604020202020204" pitchFamily="34" charset="0"/>
                        </a:rPr>
                        <a:t>US30</a:t>
                      </a:r>
                    </a:p>
                  </a:txBody>
                  <a:tcPr/>
                </a:tc>
                <a:tc>
                  <a:txBody>
                    <a:bodyPr/>
                    <a:lstStyle/>
                    <a:p>
                      <a:r>
                        <a:rPr lang="en-GB" dirty="0">
                          <a:latin typeface="+mn-lt"/>
                          <a:cs typeface="Arial" panose="020B0604020202020204" pitchFamily="34" charset="0"/>
                        </a:rPr>
                        <a:t>Reports sharing</a:t>
                      </a:r>
                    </a:p>
                  </a:txBody>
                  <a:tcPr/>
                </a:tc>
                <a:extLst>
                  <a:ext uri="{0D108BD9-81ED-4DB2-BD59-A6C34878D82A}">
                    <a16:rowId xmlns:a16="http://schemas.microsoft.com/office/drawing/2014/main" val="523392704"/>
                  </a:ext>
                </a:extLst>
              </a:tr>
            </a:tbl>
          </a:graphicData>
        </a:graphic>
      </p:graphicFrame>
      <p:sp>
        <p:nvSpPr>
          <p:cNvPr id="2" name="TextBox 1">
            <a:extLst>
              <a:ext uri="{FF2B5EF4-FFF2-40B4-BE49-F238E27FC236}">
                <a16:creationId xmlns:a16="http://schemas.microsoft.com/office/drawing/2014/main" id="{99914DB4-8B01-A048-B8AF-4D836490A2F4}"/>
              </a:ext>
            </a:extLst>
          </p:cNvPr>
          <p:cNvSpPr txBox="1"/>
          <p:nvPr/>
        </p:nvSpPr>
        <p:spPr>
          <a:xfrm>
            <a:off x="697677" y="1385486"/>
            <a:ext cx="6903850" cy="584775"/>
          </a:xfrm>
          <a:prstGeom prst="rect">
            <a:avLst/>
          </a:prstGeom>
          <a:noFill/>
        </p:spPr>
        <p:txBody>
          <a:bodyPr wrap="square" rtlCol="0">
            <a:spAutoFit/>
          </a:bodyPr>
          <a:lstStyle/>
          <a:p>
            <a:r>
              <a:rPr lang="en-US" sz="3200" b="1" dirty="0">
                <a:solidFill>
                  <a:schemeClr val="bg1"/>
                </a:solidFill>
              </a:rPr>
              <a:t>USER STORIES LIST</a:t>
            </a:r>
          </a:p>
        </p:txBody>
      </p:sp>
    </p:spTree>
    <p:extLst>
      <p:ext uri="{BB962C8B-B14F-4D97-AF65-F5344CB8AC3E}">
        <p14:creationId xmlns:p14="http://schemas.microsoft.com/office/powerpoint/2010/main" val="229331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C685026B-3B76-4F13-9EF3-3F2296AD919C}"/>
              </a:ext>
            </a:extLst>
          </p:cNvPr>
          <p:cNvGraphicFramePr>
            <a:graphicFrameLocks noGrp="1"/>
          </p:cNvGraphicFramePr>
          <p:nvPr>
            <p:extLst>
              <p:ext uri="{D42A27DB-BD31-4B8C-83A1-F6EECF244321}">
                <p14:modId xmlns:p14="http://schemas.microsoft.com/office/powerpoint/2010/main" val="2553006118"/>
              </p:ext>
            </p:extLst>
          </p:nvPr>
        </p:nvGraphicFramePr>
        <p:xfrm>
          <a:off x="699912" y="1970260"/>
          <a:ext cx="11141106" cy="4615262"/>
        </p:xfrm>
        <a:graphic>
          <a:graphicData uri="http://schemas.openxmlformats.org/drawingml/2006/table">
            <a:tbl>
              <a:tblPr firstRow="1" bandRow="1">
                <a:tableStyleId>{5C22544A-7EE6-4342-B048-85BDC9FD1C3A}</a:tableStyleId>
              </a:tblPr>
              <a:tblGrid>
                <a:gridCol w="2629516">
                  <a:extLst>
                    <a:ext uri="{9D8B030D-6E8A-4147-A177-3AD203B41FA5}">
                      <a16:colId xmlns:a16="http://schemas.microsoft.com/office/drawing/2014/main" val="2828921001"/>
                    </a:ext>
                  </a:extLst>
                </a:gridCol>
                <a:gridCol w="8511590">
                  <a:extLst>
                    <a:ext uri="{9D8B030D-6E8A-4147-A177-3AD203B41FA5}">
                      <a16:colId xmlns:a16="http://schemas.microsoft.com/office/drawing/2014/main" val="2565861507"/>
                    </a:ext>
                  </a:extLst>
                </a:gridCol>
              </a:tblGrid>
              <a:tr h="367922">
                <a:tc>
                  <a:txBody>
                    <a:bodyPr/>
                    <a:lstStyle/>
                    <a:p>
                      <a:r>
                        <a:rPr lang="en-GB" dirty="0">
                          <a:latin typeface="+mn-lt"/>
                          <a:cs typeface="Arial" panose="020B0604020202020204" pitchFamily="34" charset="0"/>
                        </a:rPr>
                        <a:t>User</a:t>
                      </a:r>
                      <a:r>
                        <a:rPr lang="en-GB" baseline="0" dirty="0">
                          <a:latin typeface="+mn-lt"/>
                          <a:cs typeface="Arial" panose="020B0604020202020204" pitchFamily="34" charset="0"/>
                        </a:rPr>
                        <a:t> Story</a:t>
                      </a:r>
                      <a:r>
                        <a:rPr lang="en-GB" dirty="0">
                          <a:latin typeface="+mn-lt"/>
                          <a:cs typeface="Arial" panose="020B0604020202020204" pitchFamily="34" charset="0"/>
                        </a:rPr>
                        <a:t> ID</a:t>
                      </a:r>
                    </a:p>
                  </a:txBody>
                  <a:tcPr/>
                </a:tc>
                <a:tc>
                  <a:txBody>
                    <a:bodyPr/>
                    <a:lstStyle/>
                    <a:p>
                      <a:r>
                        <a:rPr lang="en-GB" dirty="0">
                          <a:latin typeface="+mn-lt"/>
                          <a:cs typeface="Arial" panose="020B0604020202020204" pitchFamily="34" charset="0"/>
                        </a:rPr>
                        <a:t>User</a:t>
                      </a:r>
                      <a:r>
                        <a:rPr lang="en-GB" baseline="0" dirty="0">
                          <a:latin typeface="+mn-lt"/>
                          <a:cs typeface="Arial" panose="020B0604020202020204" pitchFamily="34" charset="0"/>
                        </a:rPr>
                        <a:t> Story</a:t>
                      </a:r>
                      <a:r>
                        <a:rPr lang="en-GB" dirty="0">
                          <a:latin typeface="+mn-lt"/>
                          <a:cs typeface="Arial" panose="020B0604020202020204" pitchFamily="34" charset="0"/>
                        </a:rPr>
                        <a:t> Name</a:t>
                      </a:r>
                    </a:p>
                  </a:txBody>
                  <a:tcPr/>
                </a:tc>
                <a:extLst>
                  <a:ext uri="{0D108BD9-81ED-4DB2-BD59-A6C34878D82A}">
                    <a16:rowId xmlns:a16="http://schemas.microsoft.com/office/drawing/2014/main" val="2886816354"/>
                  </a:ext>
                </a:extLst>
              </a:tr>
              <a:tr h="424734">
                <a:tc>
                  <a:txBody>
                    <a:bodyPr/>
                    <a:lstStyle/>
                    <a:p>
                      <a:r>
                        <a:rPr lang="en-GB" dirty="0">
                          <a:latin typeface="+mn-lt"/>
                          <a:cs typeface="Arial" panose="020B0604020202020204" pitchFamily="34" charset="0"/>
                        </a:rPr>
                        <a:t>US31</a:t>
                      </a:r>
                    </a:p>
                  </a:txBody>
                  <a:tcPr/>
                </a:tc>
                <a:tc>
                  <a:txBody>
                    <a:bodyPr/>
                    <a:lstStyle/>
                    <a:p>
                      <a:r>
                        <a:rPr lang="en-GB" dirty="0">
                          <a:latin typeface="+mn-lt"/>
                          <a:cs typeface="Arial" panose="020B0604020202020204" pitchFamily="34" charset="0"/>
                        </a:rPr>
                        <a:t>Charts</a:t>
                      </a:r>
                    </a:p>
                  </a:txBody>
                  <a:tcPr/>
                </a:tc>
                <a:extLst>
                  <a:ext uri="{0D108BD9-81ED-4DB2-BD59-A6C34878D82A}">
                    <a16:rowId xmlns:a16="http://schemas.microsoft.com/office/drawing/2014/main" val="4107456934"/>
                  </a:ext>
                </a:extLst>
              </a:tr>
              <a:tr h="424734">
                <a:tc>
                  <a:txBody>
                    <a:bodyPr/>
                    <a:lstStyle/>
                    <a:p>
                      <a:r>
                        <a:rPr lang="en-GB" dirty="0">
                          <a:latin typeface="+mn-lt"/>
                          <a:cs typeface="Arial" panose="020B0604020202020204" pitchFamily="34" charset="0"/>
                        </a:rPr>
                        <a:t>US32</a:t>
                      </a:r>
                    </a:p>
                  </a:txBody>
                  <a:tcPr/>
                </a:tc>
                <a:tc>
                  <a:txBody>
                    <a:bodyPr/>
                    <a:lstStyle/>
                    <a:p>
                      <a:r>
                        <a:rPr lang="en-GB" dirty="0">
                          <a:latin typeface="+mn-lt"/>
                          <a:cs typeface="Arial" panose="020B0604020202020204" pitchFamily="34" charset="0"/>
                        </a:rPr>
                        <a:t>Tables</a:t>
                      </a:r>
                    </a:p>
                  </a:txBody>
                  <a:tcPr/>
                </a:tc>
                <a:extLst>
                  <a:ext uri="{0D108BD9-81ED-4DB2-BD59-A6C34878D82A}">
                    <a16:rowId xmlns:a16="http://schemas.microsoft.com/office/drawing/2014/main" val="536272149"/>
                  </a:ext>
                </a:extLst>
              </a:tr>
              <a:tr h="424734">
                <a:tc>
                  <a:txBody>
                    <a:bodyPr/>
                    <a:lstStyle/>
                    <a:p>
                      <a:r>
                        <a:rPr lang="en-GB" dirty="0">
                          <a:latin typeface="+mn-lt"/>
                          <a:cs typeface="Arial" panose="020B0604020202020204" pitchFamily="34" charset="0"/>
                        </a:rPr>
                        <a:t>US33</a:t>
                      </a:r>
                    </a:p>
                  </a:txBody>
                  <a:tcPr/>
                </a:tc>
                <a:tc>
                  <a:txBody>
                    <a:bodyPr/>
                    <a:lstStyle/>
                    <a:p>
                      <a:r>
                        <a:rPr lang="en-GB" dirty="0">
                          <a:latin typeface="+mn-lt"/>
                          <a:cs typeface="Arial" panose="020B0604020202020204" pitchFamily="34" charset="0"/>
                        </a:rPr>
                        <a:t>Company</a:t>
                      </a:r>
                      <a:r>
                        <a:rPr lang="en-GB" baseline="0" dirty="0">
                          <a:latin typeface="+mn-lt"/>
                          <a:cs typeface="Arial" panose="020B0604020202020204" pitchFamily="34" charset="0"/>
                        </a:rPr>
                        <a:t> data security</a:t>
                      </a:r>
                      <a:endParaRPr lang="en-GB" dirty="0">
                        <a:latin typeface="+mn-lt"/>
                        <a:cs typeface="Arial" panose="020B0604020202020204" pitchFamily="34" charset="0"/>
                      </a:endParaRPr>
                    </a:p>
                  </a:txBody>
                  <a:tcPr/>
                </a:tc>
                <a:extLst>
                  <a:ext uri="{0D108BD9-81ED-4DB2-BD59-A6C34878D82A}">
                    <a16:rowId xmlns:a16="http://schemas.microsoft.com/office/drawing/2014/main" val="2844838110"/>
                  </a:ext>
                </a:extLst>
              </a:tr>
              <a:tr h="424734">
                <a:tc>
                  <a:txBody>
                    <a:bodyPr/>
                    <a:lstStyle/>
                    <a:p>
                      <a:r>
                        <a:rPr lang="en-GB" dirty="0">
                          <a:latin typeface="+mn-lt"/>
                          <a:cs typeface="Arial" panose="020B0604020202020204" pitchFamily="34" charset="0"/>
                        </a:rPr>
                        <a:t>US34</a:t>
                      </a:r>
                    </a:p>
                  </a:txBody>
                  <a:tcPr/>
                </a:tc>
                <a:tc>
                  <a:txBody>
                    <a:bodyPr/>
                    <a:lstStyle/>
                    <a:p>
                      <a:r>
                        <a:rPr lang="en-GB" dirty="0">
                          <a:latin typeface="+mn-lt"/>
                          <a:cs typeface="Arial" panose="020B0604020202020204" pitchFamily="34" charset="0"/>
                        </a:rPr>
                        <a:t>GDPR</a:t>
                      </a:r>
                      <a:r>
                        <a:rPr lang="en-GB" baseline="0" dirty="0">
                          <a:latin typeface="+mn-lt"/>
                          <a:cs typeface="Arial" panose="020B0604020202020204" pitchFamily="34" charset="0"/>
                        </a:rPr>
                        <a:t> compliance</a:t>
                      </a:r>
                      <a:endParaRPr lang="en-GB" dirty="0">
                        <a:latin typeface="+mn-lt"/>
                        <a:cs typeface="Arial" panose="020B0604020202020204" pitchFamily="34" charset="0"/>
                      </a:endParaRPr>
                    </a:p>
                  </a:txBody>
                  <a:tcPr/>
                </a:tc>
                <a:extLst>
                  <a:ext uri="{0D108BD9-81ED-4DB2-BD59-A6C34878D82A}">
                    <a16:rowId xmlns:a16="http://schemas.microsoft.com/office/drawing/2014/main" val="54394874"/>
                  </a:ext>
                </a:extLst>
              </a:tr>
              <a:tr h="424734">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608852104"/>
                  </a:ext>
                </a:extLst>
              </a:tr>
              <a:tr h="424734">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951142528"/>
                  </a:ext>
                </a:extLst>
              </a:tr>
              <a:tr h="424734">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3705968848"/>
                  </a:ext>
                </a:extLst>
              </a:tr>
              <a:tr h="424734">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10008"/>
                  </a:ext>
                </a:extLst>
              </a:tr>
              <a:tr h="424734">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1400864872"/>
                  </a:ext>
                </a:extLst>
              </a:tr>
              <a:tr h="424734">
                <a:tc>
                  <a:txBody>
                    <a:bodyPr/>
                    <a:lstStyle/>
                    <a:p>
                      <a:endParaRPr lang="en-GB" dirty="0">
                        <a:latin typeface="+mn-lt"/>
                        <a:cs typeface="Arial" panose="020B0604020202020204" pitchFamily="34" charset="0"/>
                      </a:endParaRPr>
                    </a:p>
                  </a:txBody>
                  <a:tcPr/>
                </a:tc>
                <a:tc>
                  <a:txBody>
                    <a:bodyPr/>
                    <a:lstStyle/>
                    <a:p>
                      <a:endParaRPr lang="en-GB" dirty="0">
                        <a:latin typeface="+mn-lt"/>
                        <a:cs typeface="Arial" panose="020B0604020202020204" pitchFamily="34" charset="0"/>
                      </a:endParaRPr>
                    </a:p>
                  </a:txBody>
                  <a:tcPr/>
                </a:tc>
                <a:extLst>
                  <a:ext uri="{0D108BD9-81ED-4DB2-BD59-A6C34878D82A}">
                    <a16:rowId xmlns:a16="http://schemas.microsoft.com/office/drawing/2014/main" val="523392704"/>
                  </a:ext>
                </a:extLst>
              </a:tr>
            </a:tbl>
          </a:graphicData>
        </a:graphic>
      </p:graphicFrame>
      <p:sp>
        <p:nvSpPr>
          <p:cNvPr id="2" name="TextBox 1">
            <a:extLst>
              <a:ext uri="{FF2B5EF4-FFF2-40B4-BE49-F238E27FC236}">
                <a16:creationId xmlns:a16="http://schemas.microsoft.com/office/drawing/2014/main" id="{99914DB4-8B01-A048-B8AF-4D836490A2F4}"/>
              </a:ext>
            </a:extLst>
          </p:cNvPr>
          <p:cNvSpPr txBox="1"/>
          <p:nvPr/>
        </p:nvSpPr>
        <p:spPr>
          <a:xfrm>
            <a:off x="697677" y="1385486"/>
            <a:ext cx="6903850" cy="584775"/>
          </a:xfrm>
          <a:prstGeom prst="rect">
            <a:avLst/>
          </a:prstGeom>
          <a:noFill/>
        </p:spPr>
        <p:txBody>
          <a:bodyPr wrap="square" rtlCol="0">
            <a:spAutoFit/>
          </a:bodyPr>
          <a:lstStyle/>
          <a:p>
            <a:r>
              <a:rPr lang="en-US" sz="3200" b="1" dirty="0">
                <a:solidFill>
                  <a:schemeClr val="bg1"/>
                </a:solidFill>
              </a:rPr>
              <a:t>USER STORIES LIST</a:t>
            </a:r>
          </a:p>
        </p:txBody>
      </p:sp>
    </p:spTree>
    <p:extLst>
      <p:ext uri="{BB962C8B-B14F-4D97-AF65-F5344CB8AC3E}">
        <p14:creationId xmlns:p14="http://schemas.microsoft.com/office/powerpoint/2010/main" val="397756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583" y="2580620"/>
            <a:ext cx="11369962" cy="1446550"/>
          </a:xfrm>
          <a:prstGeom prst="rect">
            <a:avLst/>
          </a:prstGeom>
          <a:noFill/>
        </p:spPr>
        <p:txBody>
          <a:bodyPr wrap="square" rtlCol="0">
            <a:spAutoFit/>
          </a:bodyPr>
          <a:lstStyle/>
          <a:p>
            <a:pPr algn="just"/>
            <a:r>
              <a:rPr lang="en-GB" sz="4400" b="1" dirty="0">
                <a:solidFill>
                  <a:schemeClr val="bg1"/>
                </a:solidFill>
              </a:rPr>
              <a:t>Details of the user stories Documentation in the accompanying MS Excel file</a:t>
            </a:r>
          </a:p>
        </p:txBody>
      </p:sp>
    </p:spTree>
    <p:extLst>
      <p:ext uri="{BB962C8B-B14F-4D97-AF65-F5344CB8AC3E}">
        <p14:creationId xmlns:p14="http://schemas.microsoft.com/office/powerpoint/2010/main" val="370350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9278" y="2580620"/>
            <a:ext cx="4267199" cy="923330"/>
          </a:xfrm>
          <a:prstGeom prst="rect">
            <a:avLst/>
          </a:prstGeom>
          <a:noFill/>
        </p:spPr>
        <p:txBody>
          <a:bodyPr wrap="square" rtlCol="0">
            <a:spAutoFit/>
          </a:bodyPr>
          <a:lstStyle/>
          <a:p>
            <a:r>
              <a:rPr lang="en-GB" sz="5400" b="1" dirty="0">
                <a:solidFill>
                  <a:schemeClr val="bg1"/>
                </a:solidFill>
              </a:rPr>
              <a:t>THANK YOU!</a:t>
            </a:r>
          </a:p>
        </p:txBody>
      </p:sp>
    </p:spTree>
    <p:extLst>
      <p:ext uri="{BB962C8B-B14F-4D97-AF65-F5344CB8AC3E}">
        <p14:creationId xmlns:p14="http://schemas.microsoft.com/office/powerpoint/2010/main" val="38044763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TotalTime>
  <Words>302</Words>
  <Application>Microsoft Office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Akpan</dc:creator>
  <cp:lastModifiedBy>Emmanuel Ikechukwu Eju</cp:lastModifiedBy>
  <cp:revision>27</cp:revision>
  <dcterms:modified xsi:type="dcterms:W3CDTF">2023-04-12T06:45:22Z</dcterms:modified>
</cp:coreProperties>
</file>