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90" d="100"/>
          <a:sy n="90" d="100"/>
        </p:scale>
        <p:origin x="6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252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1191697"/>
            <a:ext cx="7477601" cy="2874645"/>
          </a:xfrm>
          <a:prstGeom prst="rect">
            <a:avLst/>
          </a:prstGeom>
          <a:noFill/>
          <a:ln/>
        </p:spPr>
        <p:txBody>
          <a:bodyPr wrap="square" rtlCol="0" anchor="t"/>
          <a:lstStyle/>
          <a:p>
            <a:pPr marL="0" indent="0">
              <a:lnSpc>
                <a:spcPts val="7545"/>
              </a:lnSpc>
              <a:buNone/>
            </a:pPr>
            <a:r>
              <a:rPr lang="en-US" sz="6036" b="1" kern="0" spc="-181" dirty="0">
                <a:solidFill>
                  <a:srgbClr val="000000"/>
                </a:solidFill>
                <a:latin typeface="Inter" pitchFamily="34" charset="0"/>
                <a:ea typeface="Inter" pitchFamily="34" charset="-122"/>
                <a:cs typeface="Inter" pitchFamily="34" charset="-120"/>
              </a:rPr>
              <a:t>Optimizing Mobile Data Usage and Spending in Nigeria</a:t>
            </a:r>
            <a:endParaRPr lang="en-US" sz="6036" dirty="0"/>
          </a:p>
        </p:txBody>
      </p:sp>
      <p:sp>
        <p:nvSpPr>
          <p:cNvPr id="6" name="Text 3"/>
          <p:cNvSpPr/>
          <p:nvPr/>
        </p:nvSpPr>
        <p:spPr>
          <a:xfrm>
            <a:off x="6327219" y="4163259"/>
            <a:ext cx="7477601" cy="1999536"/>
          </a:xfrm>
          <a:prstGeom prst="rect">
            <a:avLst/>
          </a:prstGeom>
          <a:noFill/>
          <a:ln/>
        </p:spPr>
        <p:txBody>
          <a:bodyPr wrap="square" rtlCol="0" anchor="t"/>
          <a:lstStyle/>
          <a:p>
            <a:pPr marL="0" indent="0" algn="just">
              <a:lnSpc>
                <a:spcPts val="2624"/>
              </a:lnSpc>
              <a:buNone/>
            </a:pPr>
            <a:r>
              <a:rPr lang="en-US" sz="1750" kern="0" spc="-35" dirty="0">
                <a:solidFill>
                  <a:srgbClr val="272525"/>
                </a:solidFill>
                <a:latin typeface="Inter" pitchFamily="34" charset="0"/>
                <a:ea typeface="Inter" pitchFamily="34" charset="-122"/>
                <a:cs typeface="Inter" pitchFamily="34" charset="-120"/>
              </a:rPr>
              <a:t>As a mobile user in Nigeria, managing my data usage and spending can be a constant challenge. This presentation aims to provide a detailed analysis of my mobile data usage and spending behavior, enabling me to make informed decisions and optimize your data plan. By understanding my consumption patterns and identifying optimization opportunities, I can ensure I am getting the most value from your mobile data package.</a:t>
            </a:r>
            <a:endParaRPr lang="en-US" sz="1750" dirty="0"/>
          </a:p>
        </p:txBody>
      </p:sp>
      <p:sp>
        <p:nvSpPr>
          <p:cNvPr id="7" name="Shape 4"/>
          <p:cNvSpPr/>
          <p:nvPr/>
        </p:nvSpPr>
        <p:spPr>
          <a:xfrm>
            <a:off x="6319599" y="6665714"/>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4"/>
          <a:stretch>
            <a:fillRect/>
          </a:stretch>
        </p:blipFill>
        <p:spPr>
          <a:xfrm>
            <a:off x="6327219" y="6673334"/>
            <a:ext cx="340162" cy="340162"/>
          </a:xfrm>
          <a:prstGeom prst="rect">
            <a:avLst/>
          </a:prstGeom>
        </p:spPr>
      </p:pic>
      <p:sp>
        <p:nvSpPr>
          <p:cNvPr id="9" name="Text 5"/>
          <p:cNvSpPr/>
          <p:nvPr/>
        </p:nvSpPr>
        <p:spPr>
          <a:xfrm>
            <a:off x="6786086" y="6649045"/>
            <a:ext cx="2737485" cy="388858"/>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Favour Emmanuel</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2815"/>
          </a:xfrm>
          <a:prstGeom prst="rect">
            <a:avLst/>
          </a:prstGeom>
          <a:solidFill>
            <a:srgbClr val="FFFFFF"/>
          </a:solidFill>
          <a:ln/>
        </p:spPr>
      </p:sp>
      <p:sp>
        <p:nvSpPr>
          <p:cNvPr id="4" name="Text 2"/>
          <p:cNvSpPr/>
          <p:nvPr/>
        </p:nvSpPr>
        <p:spPr>
          <a:xfrm>
            <a:off x="3611880" y="428744"/>
            <a:ext cx="3898225" cy="487204"/>
          </a:xfrm>
          <a:prstGeom prst="rect">
            <a:avLst/>
          </a:prstGeom>
          <a:noFill/>
          <a:ln/>
        </p:spPr>
        <p:txBody>
          <a:bodyPr wrap="none" rtlCol="0" anchor="t"/>
          <a:lstStyle/>
          <a:p>
            <a:pPr marL="0" indent="0">
              <a:lnSpc>
                <a:spcPts val="3837"/>
              </a:lnSpc>
              <a:buNone/>
            </a:pPr>
            <a:r>
              <a:rPr lang="en-US" sz="3069" b="1" kern="0" spc="-92" dirty="0">
                <a:solidFill>
                  <a:srgbClr val="000000"/>
                </a:solidFill>
                <a:latin typeface="Inter" pitchFamily="34" charset="0"/>
                <a:ea typeface="Inter" pitchFamily="34" charset="-122"/>
                <a:cs typeface="Inter" pitchFamily="34" charset="-120"/>
              </a:rPr>
              <a:t>Analyze.</a:t>
            </a:r>
            <a:endParaRPr lang="en-US" sz="3069" dirty="0"/>
          </a:p>
        </p:txBody>
      </p:sp>
      <p:pic>
        <p:nvPicPr>
          <p:cNvPr id="5" name="Image 0" descr="preencoded.png"/>
          <p:cNvPicPr>
            <a:picLocks noChangeAspect="1"/>
          </p:cNvPicPr>
          <p:nvPr/>
        </p:nvPicPr>
        <p:blipFill>
          <a:blip r:embed="rId3"/>
          <a:stretch>
            <a:fillRect/>
          </a:stretch>
        </p:blipFill>
        <p:spPr>
          <a:xfrm>
            <a:off x="4072652" y="1330523"/>
            <a:ext cx="2078593" cy="1169432"/>
          </a:xfrm>
          <a:prstGeom prst="rect">
            <a:avLst/>
          </a:prstGeom>
        </p:spPr>
      </p:pic>
      <p:pic>
        <p:nvPicPr>
          <p:cNvPr id="6" name="Image 1" descr="preencoded.png"/>
          <p:cNvPicPr>
            <a:picLocks noChangeAspect="1"/>
          </p:cNvPicPr>
          <p:nvPr/>
        </p:nvPicPr>
        <p:blipFill>
          <a:blip r:embed="rId4"/>
          <a:stretch>
            <a:fillRect/>
          </a:stretch>
        </p:blipFill>
        <p:spPr>
          <a:xfrm>
            <a:off x="6275903" y="1330523"/>
            <a:ext cx="2078593" cy="1169432"/>
          </a:xfrm>
          <a:prstGeom prst="rect">
            <a:avLst/>
          </a:prstGeom>
        </p:spPr>
      </p:pic>
      <p:pic>
        <p:nvPicPr>
          <p:cNvPr id="7" name="Image 2" descr="preencoded.png"/>
          <p:cNvPicPr>
            <a:picLocks noChangeAspect="1"/>
          </p:cNvPicPr>
          <p:nvPr/>
        </p:nvPicPr>
        <p:blipFill>
          <a:blip r:embed="rId5"/>
          <a:stretch>
            <a:fillRect/>
          </a:stretch>
        </p:blipFill>
        <p:spPr>
          <a:xfrm>
            <a:off x="8479155" y="1330523"/>
            <a:ext cx="2078593" cy="1169432"/>
          </a:xfrm>
          <a:prstGeom prst="rect">
            <a:avLst/>
          </a:prstGeom>
        </p:spPr>
      </p:pic>
      <p:sp>
        <p:nvSpPr>
          <p:cNvPr id="8" name="Shape 3"/>
          <p:cNvSpPr/>
          <p:nvPr/>
        </p:nvSpPr>
        <p:spPr>
          <a:xfrm>
            <a:off x="3611880" y="2778085"/>
            <a:ext cx="7406640" cy="4219337"/>
          </a:xfrm>
          <a:prstGeom prst="roundRect">
            <a:avLst>
              <a:gd name="adj" fmla="val 1663"/>
            </a:avLst>
          </a:prstGeom>
          <a:solidFill>
            <a:srgbClr val="C7C9EA"/>
          </a:solidFill>
          <a:ln/>
        </p:spPr>
      </p:sp>
      <p:pic>
        <p:nvPicPr>
          <p:cNvPr id="9" name="Image 3" descr="preencoded.png"/>
          <p:cNvPicPr>
            <a:picLocks noChangeAspect="1"/>
          </p:cNvPicPr>
          <p:nvPr/>
        </p:nvPicPr>
        <p:blipFill>
          <a:blip r:embed="rId6"/>
          <a:stretch>
            <a:fillRect/>
          </a:stretch>
        </p:blipFill>
        <p:spPr>
          <a:xfrm>
            <a:off x="3767733" y="2992755"/>
            <a:ext cx="243602" cy="194905"/>
          </a:xfrm>
          <a:prstGeom prst="rect">
            <a:avLst/>
          </a:prstGeom>
        </p:spPr>
      </p:pic>
      <p:sp>
        <p:nvSpPr>
          <p:cNvPr id="10" name="Text 4"/>
          <p:cNvSpPr/>
          <p:nvPr/>
        </p:nvSpPr>
        <p:spPr>
          <a:xfrm>
            <a:off x="4167188" y="2972872"/>
            <a:ext cx="4129564" cy="243602"/>
          </a:xfrm>
          <a:prstGeom prst="rect">
            <a:avLst/>
          </a:prstGeom>
          <a:noFill/>
          <a:ln/>
        </p:spPr>
        <p:txBody>
          <a:bodyPr wrap="none" rtlCol="0" anchor="t"/>
          <a:lstStyle/>
          <a:p>
            <a:pPr marL="0" indent="0">
              <a:lnSpc>
                <a:spcPts val="1918"/>
              </a:lnSpc>
              <a:buNone/>
            </a:pPr>
            <a:r>
              <a:rPr lang="en-US" sz="1535" b="1" kern="0" spc="-46" dirty="0">
                <a:solidFill>
                  <a:srgbClr val="000000"/>
                </a:solidFill>
                <a:latin typeface="Inter" pitchFamily="34" charset="0"/>
                <a:ea typeface="Inter" pitchFamily="34" charset="-122"/>
                <a:cs typeface="Inter" pitchFamily="34" charset="-120"/>
              </a:rPr>
              <a:t>Which Category has the Highest  Data Usage?</a:t>
            </a:r>
            <a:endParaRPr lang="en-US" sz="1535" dirty="0"/>
          </a:p>
        </p:txBody>
      </p:sp>
      <p:pic>
        <p:nvPicPr>
          <p:cNvPr id="11" name="Image 4" descr="preencoded.png"/>
          <p:cNvPicPr>
            <a:picLocks noChangeAspect="1"/>
          </p:cNvPicPr>
          <p:nvPr/>
        </p:nvPicPr>
        <p:blipFill>
          <a:blip r:embed="rId7"/>
          <a:stretch>
            <a:fillRect/>
          </a:stretch>
        </p:blipFill>
        <p:spPr>
          <a:xfrm>
            <a:off x="4167188" y="3391853"/>
            <a:ext cx="5895975" cy="3352324"/>
          </a:xfrm>
          <a:prstGeom prst="rect">
            <a:avLst/>
          </a:prstGeom>
        </p:spPr>
      </p:pic>
      <p:sp>
        <p:nvSpPr>
          <p:cNvPr id="12" name="Shape 5"/>
          <p:cNvSpPr/>
          <p:nvPr/>
        </p:nvSpPr>
        <p:spPr>
          <a:xfrm>
            <a:off x="3611880" y="7172801"/>
            <a:ext cx="7406640" cy="631269"/>
          </a:xfrm>
          <a:prstGeom prst="roundRect">
            <a:avLst>
              <a:gd name="adj" fmla="val 11115"/>
            </a:avLst>
          </a:prstGeom>
          <a:solidFill>
            <a:srgbClr val="C7C9EA"/>
          </a:solidFill>
          <a:ln/>
        </p:spPr>
      </p:sp>
      <p:pic>
        <p:nvPicPr>
          <p:cNvPr id="13" name="Image 5" descr="preencoded.png"/>
          <p:cNvPicPr>
            <a:picLocks noChangeAspect="1"/>
          </p:cNvPicPr>
          <p:nvPr/>
        </p:nvPicPr>
        <p:blipFill>
          <a:blip r:embed="rId8"/>
          <a:stretch>
            <a:fillRect/>
          </a:stretch>
        </p:blipFill>
        <p:spPr>
          <a:xfrm>
            <a:off x="3767733" y="7398782"/>
            <a:ext cx="194905" cy="155853"/>
          </a:xfrm>
          <a:prstGeom prst="rect">
            <a:avLst/>
          </a:prstGeom>
        </p:spPr>
      </p:pic>
      <p:sp>
        <p:nvSpPr>
          <p:cNvPr id="14" name="Text 6"/>
          <p:cNvSpPr/>
          <p:nvPr/>
        </p:nvSpPr>
        <p:spPr>
          <a:xfrm>
            <a:off x="4118491" y="7351990"/>
            <a:ext cx="6744176" cy="233958"/>
          </a:xfrm>
          <a:prstGeom prst="rect">
            <a:avLst/>
          </a:prstGeom>
          <a:noFill/>
          <a:ln/>
        </p:spPr>
        <p:txBody>
          <a:bodyPr wrap="none" rtlCol="0" anchor="t"/>
          <a:lstStyle/>
          <a:p>
            <a:pPr marL="0" indent="0">
              <a:lnSpc>
                <a:spcPts val="1842"/>
              </a:lnSpc>
              <a:buNone/>
            </a:pPr>
            <a:r>
              <a:rPr lang="en-US" sz="1228" kern="0" spc="-25" dirty="0">
                <a:solidFill>
                  <a:srgbClr val="000000"/>
                </a:solidFill>
                <a:latin typeface="Inter" pitchFamily="34" charset="0"/>
                <a:ea typeface="Inter" pitchFamily="34" charset="-122"/>
                <a:cs typeface="Inter" pitchFamily="34" charset="-120"/>
              </a:rPr>
              <a:t>Social  has the highest consumption rate compared to other categories.</a:t>
            </a:r>
            <a:endParaRPr lang="en-US" sz="1228"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714137"/>
            <a:ext cx="8103275"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Optimizing My Mobile Data Plan</a:t>
            </a:r>
            <a:endParaRPr lang="en-US" sz="4374" dirty="0"/>
          </a:p>
        </p:txBody>
      </p:sp>
      <p:pic>
        <p:nvPicPr>
          <p:cNvPr id="6" name="Image 1" descr="preencoded.png"/>
          <p:cNvPicPr>
            <a:picLocks noChangeAspect="1"/>
          </p:cNvPicPr>
          <p:nvPr/>
        </p:nvPicPr>
        <p:blipFill>
          <a:blip r:embed="rId4"/>
          <a:stretch>
            <a:fillRect/>
          </a:stretch>
        </p:blipFill>
        <p:spPr>
          <a:xfrm>
            <a:off x="833199" y="1741765"/>
            <a:ext cx="1110972" cy="1924526"/>
          </a:xfrm>
          <a:prstGeom prst="rect">
            <a:avLst/>
          </a:prstGeom>
        </p:spPr>
      </p:pic>
      <p:sp>
        <p:nvSpPr>
          <p:cNvPr id="7" name="Text 3"/>
          <p:cNvSpPr/>
          <p:nvPr/>
        </p:nvSpPr>
        <p:spPr>
          <a:xfrm>
            <a:off x="2277428" y="1963936"/>
            <a:ext cx="2954774"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Review Usage Patterns</a:t>
            </a:r>
            <a:endParaRPr lang="en-US" sz="2187" dirty="0"/>
          </a:p>
        </p:txBody>
      </p:sp>
      <p:sp>
        <p:nvSpPr>
          <p:cNvPr id="8" name="Text 4"/>
          <p:cNvSpPr/>
          <p:nvPr/>
        </p:nvSpPr>
        <p:spPr>
          <a:xfrm>
            <a:off x="2277428" y="2444353"/>
            <a:ext cx="7862173" cy="999768"/>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Inter" pitchFamily="34" charset="0"/>
                <a:ea typeface="Inter" pitchFamily="34" charset="-122"/>
                <a:cs typeface="Inter" pitchFamily="34" charset="-120"/>
              </a:rPr>
              <a:t>From the Data, it can be seen that more time is spent on social media than other categories i.e. 56% more than the next category. Reducing social media screen time would definitely result in reduction of monthly data cost.  </a:t>
            </a:r>
            <a:endParaRPr lang="en-US" sz="1750" dirty="0"/>
          </a:p>
        </p:txBody>
      </p:sp>
      <p:pic>
        <p:nvPicPr>
          <p:cNvPr id="9" name="Image 2" descr="preencoded.png"/>
          <p:cNvPicPr>
            <a:picLocks noChangeAspect="1"/>
          </p:cNvPicPr>
          <p:nvPr/>
        </p:nvPicPr>
        <p:blipFill>
          <a:blip r:embed="rId5"/>
          <a:stretch>
            <a:fillRect/>
          </a:stretch>
        </p:blipFill>
        <p:spPr>
          <a:xfrm>
            <a:off x="833199" y="3666292"/>
            <a:ext cx="1110972" cy="1924526"/>
          </a:xfrm>
          <a:prstGeom prst="rect">
            <a:avLst/>
          </a:prstGeom>
        </p:spPr>
      </p:pic>
      <p:sp>
        <p:nvSpPr>
          <p:cNvPr id="10" name="Text 5"/>
          <p:cNvSpPr/>
          <p:nvPr/>
        </p:nvSpPr>
        <p:spPr>
          <a:xfrm>
            <a:off x="2277428" y="3888462"/>
            <a:ext cx="2777490"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Adjust Data Package</a:t>
            </a:r>
            <a:endParaRPr lang="en-US" sz="2187" dirty="0"/>
          </a:p>
        </p:txBody>
      </p:sp>
      <p:sp>
        <p:nvSpPr>
          <p:cNvPr id="11" name="Text 6"/>
          <p:cNvSpPr/>
          <p:nvPr/>
        </p:nvSpPr>
        <p:spPr>
          <a:xfrm>
            <a:off x="2277428" y="4368879"/>
            <a:ext cx="7862173" cy="999768"/>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Inter" pitchFamily="34" charset="0"/>
                <a:ea typeface="Inter" pitchFamily="34" charset="-122"/>
                <a:cs typeface="Inter" pitchFamily="34" charset="-120"/>
              </a:rPr>
              <a:t>It can be seen that WhatsApp consumed the most data, it also has the highest amount of screen time. Specialized WhatsApp bundles would be preferable. </a:t>
            </a:r>
            <a:endParaRPr lang="en-US" sz="1750" dirty="0"/>
          </a:p>
        </p:txBody>
      </p:sp>
      <p:pic>
        <p:nvPicPr>
          <p:cNvPr id="12" name="Image 3" descr="preencoded.png"/>
          <p:cNvPicPr>
            <a:picLocks noChangeAspect="1"/>
          </p:cNvPicPr>
          <p:nvPr/>
        </p:nvPicPr>
        <p:blipFill>
          <a:blip r:embed="rId6"/>
          <a:stretch>
            <a:fillRect/>
          </a:stretch>
        </p:blipFill>
        <p:spPr>
          <a:xfrm>
            <a:off x="833199" y="5590818"/>
            <a:ext cx="1110972" cy="1924526"/>
          </a:xfrm>
          <a:prstGeom prst="rect">
            <a:avLst/>
          </a:prstGeom>
        </p:spPr>
      </p:pic>
      <p:sp>
        <p:nvSpPr>
          <p:cNvPr id="13" name="Text 7"/>
          <p:cNvSpPr/>
          <p:nvPr/>
        </p:nvSpPr>
        <p:spPr>
          <a:xfrm>
            <a:off x="2277428" y="5812988"/>
            <a:ext cx="3406021"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Inter" pitchFamily="34" charset="0"/>
                <a:ea typeface="Inter" pitchFamily="34" charset="-122"/>
                <a:cs typeface="Inter" pitchFamily="34" charset="-120"/>
              </a:rPr>
              <a:t>Implement Usage Controls</a:t>
            </a:r>
            <a:endParaRPr lang="en-US" sz="2187" dirty="0"/>
          </a:p>
        </p:txBody>
      </p:sp>
      <p:sp>
        <p:nvSpPr>
          <p:cNvPr id="14" name="Text 8"/>
          <p:cNvSpPr/>
          <p:nvPr/>
        </p:nvSpPr>
        <p:spPr>
          <a:xfrm>
            <a:off x="2277428" y="6293406"/>
            <a:ext cx="7862173" cy="999768"/>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Inter" pitchFamily="34" charset="0"/>
                <a:ea typeface="Inter" pitchFamily="34" charset="-122"/>
                <a:cs typeface="Inter" pitchFamily="34" charset="-120"/>
              </a:rPr>
              <a:t>Leveraging built-in data usage controls and monitoring features on my device to set limits, receive alerts, and proactively manage your data consumption, as this helps to cut extra expenses and  stay within budget </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661392"/>
            <a:ext cx="6686431"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cs typeface="Inter" pitchFamily="34" charset="-120"/>
              </a:rPr>
              <a:t>Conclusion: Taking Action</a:t>
            </a:r>
            <a:endParaRPr lang="en-US" sz="4374" dirty="0"/>
          </a:p>
        </p:txBody>
      </p:sp>
      <p:sp>
        <p:nvSpPr>
          <p:cNvPr id="5" name="Shape 3"/>
          <p:cNvSpPr/>
          <p:nvPr/>
        </p:nvSpPr>
        <p:spPr>
          <a:xfrm>
            <a:off x="2037993" y="1800106"/>
            <a:ext cx="5166122" cy="2606278"/>
          </a:xfrm>
          <a:prstGeom prst="roundRect">
            <a:avLst>
              <a:gd name="adj" fmla="val 3836"/>
            </a:avLst>
          </a:prstGeom>
          <a:solidFill>
            <a:srgbClr val="DADBF1"/>
          </a:solidFill>
          <a:ln w="7620">
            <a:solidFill>
              <a:srgbClr val="C0C1D7"/>
            </a:solidFill>
            <a:prstDash val="solid"/>
          </a:ln>
        </p:spPr>
      </p:sp>
      <p:sp>
        <p:nvSpPr>
          <p:cNvPr id="6" name="Text 4"/>
          <p:cNvSpPr/>
          <p:nvPr/>
        </p:nvSpPr>
        <p:spPr>
          <a:xfrm>
            <a:off x="2267783" y="2029897"/>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Optimize My Plan</a:t>
            </a:r>
            <a:endParaRPr lang="en-US" sz="2187" dirty="0"/>
          </a:p>
        </p:txBody>
      </p:sp>
      <p:sp>
        <p:nvSpPr>
          <p:cNvPr id="7" name="Text 5"/>
          <p:cNvSpPr/>
          <p:nvPr/>
        </p:nvSpPr>
        <p:spPr>
          <a:xfrm>
            <a:off x="2267783" y="2510314"/>
            <a:ext cx="4706541" cy="1666280"/>
          </a:xfrm>
          <a:prstGeom prst="rect">
            <a:avLst/>
          </a:prstGeom>
          <a:noFill/>
          <a:ln/>
        </p:spPr>
        <p:txBody>
          <a:bodyPr wrap="square" rtlCol="0" anchor="t"/>
          <a:lstStyle/>
          <a:p>
            <a:pPr marL="0" indent="0">
              <a:lnSpc>
                <a:spcPts val="2624"/>
              </a:lnSpc>
              <a:buNone/>
            </a:pPr>
            <a:r>
              <a:rPr lang="en-US" sz="1750" kern="0" spc="-35" dirty="0">
                <a:solidFill>
                  <a:srgbClr val="272525"/>
                </a:solidFill>
                <a:latin typeface="Inter" pitchFamily="34" charset="0"/>
                <a:ea typeface="Inter" pitchFamily="34" charset="-122"/>
                <a:cs typeface="Inter" pitchFamily="34" charset="-120"/>
              </a:rPr>
              <a:t>After comparing with other bundles, I can see that a bi-monthly plan of 100gb at ₦20,000 is cheaper and of greater value than my usual 2.5gb for ₦600 which sums up a total of 87.5gb at the rate of #21,000.</a:t>
            </a:r>
            <a:endParaRPr lang="en-US" sz="1750" dirty="0"/>
          </a:p>
        </p:txBody>
      </p:sp>
      <p:sp>
        <p:nvSpPr>
          <p:cNvPr id="8" name="Shape 6"/>
          <p:cNvSpPr/>
          <p:nvPr/>
        </p:nvSpPr>
        <p:spPr>
          <a:xfrm>
            <a:off x="7426285" y="1800106"/>
            <a:ext cx="5166122" cy="2606278"/>
          </a:xfrm>
          <a:prstGeom prst="roundRect">
            <a:avLst>
              <a:gd name="adj" fmla="val 3836"/>
            </a:avLst>
          </a:prstGeom>
          <a:solidFill>
            <a:srgbClr val="DADBF1"/>
          </a:solidFill>
          <a:ln w="7620">
            <a:solidFill>
              <a:srgbClr val="C0C1D7"/>
            </a:solidFill>
            <a:prstDash val="solid"/>
          </a:ln>
        </p:spPr>
      </p:sp>
      <p:sp>
        <p:nvSpPr>
          <p:cNvPr id="9" name="Text 7"/>
          <p:cNvSpPr/>
          <p:nvPr/>
        </p:nvSpPr>
        <p:spPr>
          <a:xfrm>
            <a:off x="7656076" y="2029897"/>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Monitor and Adjust</a:t>
            </a:r>
            <a:endParaRPr lang="en-US" sz="2187" dirty="0"/>
          </a:p>
        </p:txBody>
      </p:sp>
      <p:sp>
        <p:nvSpPr>
          <p:cNvPr id="10" name="Text 8"/>
          <p:cNvSpPr/>
          <p:nvPr/>
        </p:nvSpPr>
        <p:spPr>
          <a:xfrm>
            <a:off x="7656076" y="2356848"/>
            <a:ext cx="4706541" cy="1666280"/>
          </a:xfrm>
          <a:prstGeom prst="rect">
            <a:avLst/>
          </a:prstGeom>
          <a:noFill/>
          <a:ln/>
        </p:spPr>
        <p:txBody>
          <a:bodyPr wrap="square" rtlCol="0" anchor="t"/>
          <a:lstStyle/>
          <a:p>
            <a:pPr marL="0" indent="0">
              <a:lnSpc>
                <a:spcPts val="2624"/>
              </a:lnSpc>
              <a:buNone/>
            </a:pPr>
            <a:r>
              <a:rPr lang="en-US" sz="1750" kern="0" spc="-35" dirty="0">
                <a:solidFill>
                  <a:srgbClr val="272525"/>
                </a:solidFill>
                <a:latin typeface="Inter" pitchFamily="34" charset="0"/>
                <a:ea typeface="Inter" pitchFamily="34" charset="-122"/>
                <a:cs typeface="Inter" pitchFamily="34" charset="-120"/>
              </a:rPr>
              <a:t>Continually monitor  data usage and spending, and be ready to make adjustments to my plan or usage behavior as needed. Staying vigilant and adaptable will ensure you maintain control over your mobile data expenses.</a:t>
            </a:r>
            <a:endParaRPr lang="en-US" sz="1750" dirty="0"/>
          </a:p>
        </p:txBody>
      </p:sp>
      <p:sp>
        <p:nvSpPr>
          <p:cNvPr id="11" name="Shape 9"/>
          <p:cNvSpPr/>
          <p:nvPr/>
        </p:nvSpPr>
        <p:spPr>
          <a:xfrm>
            <a:off x="2037993" y="4628555"/>
            <a:ext cx="5166122" cy="2939534"/>
          </a:xfrm>
          <a:prstGeom prst="roundRect">
            <a:avLst>
              <a:gd name="adj" fmla="val 3402"/>
            </a:avLst>
          </a:prstGeom>
          <a:solidFill>
            <a:srgbClr val="DADBF1"/>
          </a:solidFill>
          <a:ln w="7620">
            <a:solidFill>
              <a:srgbClr val="C0C1D7"/>
            </a:solidFill>
            <a:prstDash val="solid"/>
          </a:ln>
        </p:spPr>
      </p:sp>
      <p:sp>
        <p:nvSpPr>
          <p:cNvPr id="12" name="Text 10"/>
          <p:cNvSpPr/>
          <p:nvPr/>
        </p:nvSpPr>
        <p:spPr>
          <a:xfrm>
            <a:off x="2267783" y="4858345"/>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Embrace Efficiency</a:t>
            </a:r>
            <a:endParaRPr lang="en-US" sz="2187" dirty="0"/>
          </a:p>
        </p:txBody>
      </p:sp>
      <p:sp>
        <p:nvSpPr>
          <p:cNvPr id="13" name="Text 11"/>
          <p:cNvSpPr/>
          <p:nvPr/>
        </p:nvSpPr>
        <p:spPr>
          <a:xfrm>
            <a:off x="2267782" y="5238647"/>
            <a:ext cx="4706541" cy="1999536"/>
          </a:xfrm>
          <a:prstGeom prst="rect">
            <a:avLst/>
          </a:prstGeom>
          <a:noFill/>
          <a:ln/>
        </p:spPr>
        <p:txBody>
          <a:bodyPr wrap="square" rtlCol="0" anchor="t"/>
          <a:lstStyle/>
          <a:p>
            <a:pPr marL="0" indent="0">
              <a:lnSpc>
                <a:spcPts val="2624"/>
              </a:lnSpc>
              <a:buNone/>
            </a:pPr>
            <a:r>
              <a:rPr lang="en-US" sz="1750" kern="0" spc="-35" dirty="0">
                <a:solidFill>
                  <a:srgbClr val="272525"/>
                </a:solidFill>
                <a:latin typeface="Inter" pitchFamily="34" charset="0"/>
                <a:ea typeface="Inter" pitchFamily="34" charset="-122"/>
                <a:cs typeface="Inter" pitchFamily="34" charset="-120"/>
              </a:rPr>
              <a:t>Implement strategies to optimize  data consumption, such as setting screen Time limit, adjusting streaming quality settings, and limiting background data usage. These small changes can lead to significant savings in the long run.</a:t>
            </a:r>
            <a:endParaRPr lang="en-US" sz="1750" dirty="0"/>
          </a:p>
        </p:txBody>
      </p:sp>
      <p:sp>
        <p:nvSpPr>
          <p:cNvPr id="14" name="Shape 12"/>
          <p:cNvSpPr/>
          <p:nvPr/>
        </p:nvSpPr>
        <p:spPr>
          <a:xfrm>
            <a:off x="7426285" y="4628555"/>
            <a:ext cx="5166122" cy="2939534"/>
          </a:xfrm>
          <a:prstGeom prst="roundRect">
            <a:avLst>
              <a:gd name="adj" fmla="val 3402"/>
            </a:avLst>
          </a:prstGeom>
          <a:solidFill>
            <a:srgbClr val="DADBF1"/>
          </a:solidFill>
          <a:ln w="7620">
            <a:solidFill>
              <a:srgbClr val="C0C1D7"/>
            </a:solidFill>
            <a:prstDash val="solid"/>
          </a:ln>
        </p:spPr>
      </p:sp>
      <p:sp>
        <p:nvSpPr>
          <p:cNvPr id="15" name="Text 13"/>
          <p:cNvSpPr/>
          <p:nvPr/>
        </p:nvSpPr>
        <p:spPr>
          <a:xfrm>
            <a:off x="7656076" y="4858345"/>
            <a:ext cx="277749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Celebrate Savings</a:t>
            </a:r>
            <a:endParaRPr lang="en-US" sz="2187" dirty="0"/>
          </a:p>
        </p:txBody>
      </p:sp>
      <p:sp>
        <p:nvSpPr>
          <p:cNvPr id="16" name="Text 14"/>
          <p:cNvSpPr/>
          <p:nvPr/>
        </p:nvSpPr>
        <p:spPr>
          <a:xfrm>
            <a:off x="7656076" y="5338763"/>
            <a:ext cx="4706541" cy="999768"/>
          </a:xfrm>
          <a:prstGeom prst="rect">
            <a:avLst/>
          </a:prstGeom>
          <a:noFill/>
          <a:ln/>
        </p:spPr>
        <p:txBody>
          <a:bodyPr wrap="square" rtlCol="0" anchor="t"/>
          <a:lstStyle/>
          <a:p>
            <a:pPr marL="0" indent="0">
              <a:lnSpc>
                <a:spcPts val="2624"/>
              </a:lnSpc>
              <a:buNone/>
            </a:pPr>
            <a:r>
              <a:rPr lang="en-US" sz="1750" kern="0" spc="-35" dirty="0">
                <a:solidFill>
                  <a:srgbClr val="272525"/>
                </a:solidFill>
                <a:latin typeface="Inter" pitchFamily="34" charset="0"/>
                <a:ea typeface="Inter" pitchFamily="34" charset="-122"/>
                <a:cs typeface="Inter" pitchFamily="34" charset="-120"/>
              </a:rPr>
              <a:t>Acknowledging every little progress made due to optimization and Celebrating my newfound data optimization success!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43411"/>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3621167" y="427673"/>
            <a:ext cx="7388066" cy="73880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3172"/>
          </a:xfrm>
          <a:prstGeom prst="rect">
            <a:avLst/>
          </a:prstGeom>
          <a:solidFill>
            <a:srgbClr val="FFFFFF"/>
          </a:solidFill>
          <a:ln/>
        </p:spPr>
      </p:sp>
      <p:sp>
        <p:nvSpPr>
          <p:cNvPr id="4" name="Text 2"/>
          <p:cNvSpPr/>
          <p:nvPr/>
        </p:nvSpPr>
        <p:spPr>
          <a:xfrm>
            <a:off x="2834521" y="518755"/>
            <a:ext cx="4716423" cy="589478"/>
          </a:xfrm>
          <a:prstGeom prst="rect">
            <a:avLst/>
          </a:prstGeom>
          <a:noFill/>
          <a:ln/>
        </p:spPr>
        <p:txBody>
          <a:bodyPr wrap="none" rtlCol="0" anchor="t"/>
          <a:lstStyle/>
          <a:p>
            <a:pPr marL="0" indent="0">
              <a:lnSpc>
                <a:spcPts val="4642"/>
              </a:lnSpc>
              <a:buNone/>
            </a:pPr>
            <a:r>
              <a:rPr lang="en-US" sz="3714" b="1" kern="0" spc="-111" dirty="0">
                <a:solidFill>
                  <a:srgbClr val="000000"/>
                </a:solidFill>
                <a:latin typeface="Inter" pitchFamily="34" charset="0"/>
                <a:ea typeface="Inter" pitchFamily="34" charset="-122"/>
                <a:cs typeface="Inter" pitchFamily="34" charset="-120"/>
              </a:rPr>
              <a:t>Project Case Study:</a:t>
            </a:r>
            <a:endParaRPr lang="en-US" sz="3714" dirty="0"/>
          </a:p>
        </p:txBody>
      </p:sp>
      <p:pic>
        <p:nvPicPr>
          <p:cNvPr id="5" name="Image 0" descr="preencoded.png"/>
          <p:cNvPicPr>
            <a:picLocks noChangeAspect="1"/>
          </p:cNvPicPr>
          <p:nvPr/>
        </p:nvPicPr>
        <p:blipFill>
          <a:blip r:embed="rId3"/>
          <a:stretch>
            <a:fillRect/>
          </a:stretch>
        </p:blipFill>
        <p:spPr>
          <a:xfrm>
            <a:off x="7104617" y="1108233"/>
            <a:ext cx="1210043" cy="1587818"/>
          </a:xfrm>
          <a:prstGeom prst="rect">
            <a:avLst/>
          </a:prstGeom>
        </p:spPr>
      </p:pic>
      <p:sp>
        <p:nvSpPr>
          <p:cNvPr id="6" name="Shape 3"/>
          <p:cNvSpPr/>
          <p:nvPr/>
        </p:nvSpPr>
        <p:spPr>
          <a:xfrm>
            <a:off x="2834520" y="2696051"/>
            <a:ext cx="9733163" cy="4523185"/>
          </a:xfrm>
          <a:prstGeom prst="roundRect">
            <a:avLst>
              <a:gd name="adj" fmla="val 2158"/>
            </a:avLst>
          </a:prstGeom>
          <a:solidFill>
            <a:srgbClr val="C7C9EA"/>
          </a:solidFill>
          <a:ln/>
        </p:spPr>
        <p:txBody>
          <a:bodyPr/>
          <a:lstStyle/>
          <a:p>
            <a:endParaRPr lang="en-US" dirty="0"/>
          </a:p>
        </p:txBody>
      </p:sp>
      <p:sp>
        <p:nvSpPr>
          <p:cNvPr id="9" name="Text 5"/>
          <p:cNvSpPr/>
          <p:nvPr/>
        </p:nvSpPr>
        <p:spPr>
          <a:xfrm>
            <a:off x="3421448" y="4481852"/>
            <a:ext cx="8258992" cy="2033387"/>
          </a:xfrm>
          <a:prstGeom prst="rect">
            <a:avLst/>
          </a:prstGeom>
          <a:noFill/>
          <a:ln/>
        </p:spPr>
        <p:txBody>
          <a:bodyPr wrap="square" rtlCol="0" anchor="t"/>
          <a:lstStyle/>
          <a:p>
            <a:pPr>
              <a:buFont typeface="Arial" panose="020B0604020202020204" pitchFamily="34" charset="0"/>
              <a:buChar char="•"/>
            </a:pPr>
            <a:r>
              <a:rPr lang="en-US" sz="2400" b="1" dirty="0"/>
              <a:t>Previous plan: 24GB for ₦3500 per month (due to double data incentive).</a:t>
            </a:r>
          </a:p>
          <a:p>
            <a:pPr>
              <a:buFont typeface="Arial" panose="020B0604020202020204" pitchFamily="34" charset="0"/>
              <a:buChar char="•"/>
            </a:pPr>
            <a:r>
              <a:rPr lang="en-US" sz="2400" b="1" dirty="0"/>
              <a:t>Current plan: 2.5GB for ₦600 every 2 days.</a:t>
            </a:r>
          </a:p>
          <a:p>
            <a:pPr>
              <a:buFont typeface="Arial" panose="020B0604020202020204" pitchFamily="34" charset="0"/>
              <a:buChar char="•"/>
            </a:pPr>
            <a:r>
              <a:rPr lang="en-US" sz="2400" b="1" dirty="0"/>
              <a:t>Considering: Bimonthly plan of 100GB for ₦20,000.</a:t>
            </a:r>
          </a:p>
        </p:txBody>
      </p:sp>
      <p:sp>
        <p:nvSpPr>
          <p:cNvPr id="11" name="Text 7"/>
          <p:cNvSpPr/>
          <p:nvPr/>
        </p:nvSpPr>
        <p:spPr>
          <a:xfrm>
            <a:off x="2834521" y="7431405"/>
            <a:ext cx="8961239" cy="283012"/>
          </a:xfrm>
          <a:prstGeom prst="rect">
            <a:avLst/>
          </a:prstGeom>
          <a:noFill/>
          <a:ln/>
        </p:spPr>
        <p:txBody>
          <a:bodyPr wrap="none" rtlCol="0" anchor="t"/>
          <a:lstStyle/>
          <a:p>
            <a:pPr marL="0" indent="0">
              <a:lnSpc>
                <a:spcPts val="2228"/>
              </a:lnSpc>
              <a:buNone/>
            </a:pPr>
            <a:endParaRPr lang="en-US" sz="1486" dirty="0"/>
          </a:p>
        </p:txBody>
      </p:sp>
      <p:sp>
        <p:nvSpPr>
          <p:cNvPr id="13" name="Text 5">
            <a:extLst>
              <a:ext uri="{FF2B5EF4-FFF2-40B4-BE49-F238E27FC236}">
                <a16:creationId xmlns:a16="http://schemas.microsoft.com/office/drawing/2014/main" id="{48AA65E0-D6F5-73E3-2FA7-4B309D14AD17}"/>
              </a:ext>
            </a:extLst>
          </p:cNvPr>
          <p:cNvSpPr/>
          <p:nvPr/>
        </p:nvSpPr>
        <p:spPr>
          <a:xfrm>
            <a:off x="3421448" y="3005570"/>
            <a:ext cx="8258992" cy="905158"/>
          </a:xfrm>
          <a:prstGeom prst="rect">
            <a:avLst/>
          </a:prstGeom>
          <a:noFill/>
          <a:ln/>
        </p:spPr>
        <p:txBody>
          <a:bodyPr wrap="square" rtlCol="0" anchor="t"/>
          <a:lstStyle/>
          <a:p>
            <a:r>
              <a:rPr lang="en-US" sz="2400" dirty="0"/>
              <a:t>I would like to analyze and compare the costs of these plans to find the most cost-effective option and optimize my data usage behaviour.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9006"/>
          </a:xfrm>
          <a:prstGeom prst="rect">
            <a:avLst/>
          </a:prstGeom>
          <a:solidFill>
            <a:srgbClr val="F2F2F2"/>
          </a:solidFill>
          <a:ln/>
        </p:spPr>
      </p:sp>
      <p:sp>
        <p:nvSpPr>
          <p:cNvPr id="4" name="Text 2"/>
          <p:cNvSpPr/>
          <p:nvPr/>
        </p:nvSpPr>
        <p:spPr>
          <a:xfrm>
            <a:off x="2841546" y="517922"/>
            <a:ext cx="4709041" cy="588526"/>
          </a:xfrm>
          <a:prstGeom prst="rect">
            <a:avLst/>
          </a:prstGeom>
          <a:noFill/>
          <a:ln/>
        </p:spPr>
        <p:txBody>
          <a:bodyPr wrap="none" rtlCol="0" anchor="t"/>
          <a:lstStyle/>
          <a:p>
            <a:pPr marL="0" indent="0">
              <a:lnSpc>
                <a:spcPts val="4635"/>
              </a:lnSpc>
              <a:buNone/>
            </a:pPr>
            <a:r>
              <a:rPr lang="en-US" sz="3708" b="1" kern="0" spc="-111" dirty="0">
                <a:solidFill>
                  <a:srgbClr val="000000"/>
                </a:solidFill>
                <a:latin typeface="Inter" pitchFamily="34" charset="0"/>
                <a:ea typeface="Inter" pitchFamily="34" charset="-122"/>
                <a:cs typeface="Inter" pitchFamily="34" charset="-120"/>
              </a:rPr>
              <a:t>ASK. </a:t>
            </a:r>
            <a:endParaRPr lang="en-US" sz="3708" dirty="0"/>
          </a:p>
        </p:txBody>
      </p:sp>
      <p:sp>
        <p:nvSpPr>
          <p:cNvPr id="5" name="Shape 3"/>
          <p:cNvSpPr/>
          <p:nvPr/>
        </p:nvSpPr>
        <p:spPr>
          <a:xfrm>
            <a:off x="2833925" y="3162418"/>
            <a:ext cx="2262902" cy="1651111"/>
          </a:xfrm>
          <a:prstGeom prst="roundRect">
            <a:avLst>
              <a:gd name="adj" fmla="val 4155"/>
            </a:avLst>
          </a:prstGeom>
          <a:solidFill>
            <a:srgbClr val="DADBF1"/>
          </a:solidFill>
          <a:ln w="7620">
            <a:solidFill>
              <a:srgbClr val="C0C1D7"/>
            </a:solidFill>
            <a:prstDash val="solid"/>
          </a:ln>
        </p:spPr>
      </p:sp>
      <p:sp>
        <p:nvSpPr>
          <p:cNvPr id="6" name="Text 4"/>
          <p:cNvSpPr/>
          <p:nvPr/>
        </p:nvSpPr>
        <p:spPr>
          <a:xfrm>
            <a:off x="3029758" y="3379109"/>
            <a:ext cx="1870948" cy="1177290"/>
          </a:xfrm>
          <a:prstGeom prst="rect">
            <a:avLst/>
          </a:prstGeom>
          <a:noFill/>
          <a:ln/>
        </p:spPr>
        <p:txBody>
          <a:bodyPr wrap="square" rtlCol="0" anchor="t"/>
          <a:lstStyle/>
          <a:p>
            <a:pPr marL="0" indent="0">
              <a:lnSpc>
                <a:spcPts val="2317"/>
              </a:lnSpc>
              <a:buNone/>
            </a:pPr>
            <a:r>
              <a:rPr lang="en-US" sz="1854" b="1" kern="0" spc="-56" dirty="0">
                <a:solidFill>
                  <a:srgbClr val="272525"/>
                </a:solidFill>
                <a:latin typeface="Inter" pitchFamily="34" charset="0"/>
                <a:ea typeface="Inter" pitchFamily="34" charset="-122"/>
                <a:cs typeface="Inter" pitchFamily="34" charset="-120"/>
              </a:rPr>
              <a:t>What is my monthly Data consumption behavior?</a:t>
            </a:r>
            <a:endParaRPr lang="en-US" sz="1854" dirty="0"/>
          </a:p>
        </p:txBody>
      </p:sp>
      <p:sp>
        <p:nvSpPr>
          <p:cNvPr id="7" name="Text 5"/>
          <p:cNvSpPr/>
          <p:nvPr/>
        </p:nvSpPr>
        <p:spPr>
          <a:xfrm>
            <a:off x="3037523" y="3162419"/>
            <a:ext cx="1870948" cy="282535"/>
          </a:xfrm>
          <a:prstGeom prst="rect">
            <a:avLst/>
          </a:prstGeom>
          <a:noFill/>
          <a:ln/>
        </p:spPr>
        <p:txBody>
          <a:bodyPr wrap="none" rtlCol="0" anchor="t"/>
          <a:lstStyle/>
          <a:p>
            <a:pPr marL="0" indent="0">
              <a:lnSpc>
                <a:spcPts val="2225"/>
              </a:lnSpc>
              <a:buNone/>
            </a:pPr>
            <a:endParaRPr lang="en-US" sz="1483" dirty="0"/>
          </a:p>
        </p:txBody>
      </p:sp>
      <p:sp>
        <p:nvSpPr>
          <p:cNvPr id="8" name="Shape 6"/>
          <p:cNvSpPr/>
          <p:nvPr/>
        </p:nvSpPr>
        <p:spPr>
          <a:xfrm>
            <a:off x="5285183" y="3162417"/>
            <a:ext cx="2262902" cy="1584229"/>
          </a:xfrm>
          <a:prstGeom prst="roundRect">
            <a:avLst>
              <a:gd name="adj" fmla="val 4155"/>
            </a:avLst>
          </a:prstGeom>
          <a:solidFill>
            <a:srgbClr val="DADBF1"/>
          </a:solidFill>
          <a:ln w="7620">
            <a:solidFill>
              <a:srgbClr val="C0C1D7"/>
            </a:solidFill>
            <a:prstDash val="solid"/>
          </a:ln>
        </p:spPr>
      </p:sp>
      <p:sp>
        <p:nvSpPr>
          <p:cNvPr id="9" name="Text 7"/>
          <p:cNvSpPr/>
          <p:nvPr/>
        </p:nvSpPr>
        <p:spPr>
          <a:xfrm>
            <a:off x="5481160" y="3303686"/>
            <a:ext cx="1870948" cy="1177290"/>
          </a:xfrm>
          <a:prstGeom prst="rect">
            <a:avLst/>
          </a:prstGeom>
          <a:noFill/>
          <a:ln/>
        </p:spPr>
        <p:txBody>
          <a:bodyPr wrap="square" rtlCol="0" anchor="t"/>
          <a:lstStyle/>
          <a:p>
            <a:pPr marL="0" indent="0">
              <a:lnSpc>
                <a:spcPts val="2317"/>
              </a:lnSpc>
              <a:buNone/>
            </a:pPr>
            <a:r>
              <a:rPr lang="en-US" sz="1854" b="1" kern="0" spc="-56" dirty="0">
                <a:solidFill>
                  <a:srgbClr val="272525"/>
                </a:solidFill>
                <a:latin typeface="Inter" pitchFamily="34" charset="0"/>
                <a:ea typeface="Inter" pitchFamily="34" charset="-122"/>
                <a:cs typeface="Inter" pitchFamily="34" charset="-120"/>
              </a:rPr>
              <a:t>What is the current Average Monthly spend on Data?</a:t>
            </a:r>
            <a:endParaRPr lang="en-US" sz="1854" dirty="0"/>
          </a:p>
        </p:txBody>
      </p:sp>
      <p:sp>
        <p:nvSpPr>
          <p:cNvPr id="10" name="Text 8"/>
          <p:cNvSpPr/>
          <p:nvPr/>
        </p:nvSpPr>
        <p:spPr>
          <a:xfrm>
            <a:off x="5488781" y="3162419"/>
            <a:ext cx="1870948" cy="282535"/>
          </a:xfrm>
          <a:prstGeom prst="rect">
            <a:avLst/>
          </a:prstGeom>
          <a:noFill/>
          <a:ln/>
        </p:spPr>
        <p:txBody>
          <a:bodyPr wrap="none" rtlCol="0" anchor="t"/>
          <a:lstStyle/>
          <a:p>
            <a:pPr marL="0" indent="0">
              <a:lnSpc>
                <a:spcPts val="2225"/>
              </a:lnSpc>
              <a:buNone/>
            </a:pPr>
            <a:endParaRPr lang="en-US" sz="1483" dirty="0"/>
          </a:p>
        </p:txBody>
      </p:sp>
      <p:sp>
        <p:nvSpPr>
          <p:cNvPr id="11" name="Shape 9"/>
          <p:cNvSpPr/>
          <p:nvPr/>
        </p:nvSpPr>
        <p:spPr>
          <a:xfrm>
            <a:off x="2833925" y="4912241"/>
            <a:ext cx="2262902" cy="1429360"/>
          </a:xfrm>
          <a:prstGeom prst="roundRect">
            <a:avLst>
              <a:gd name="adj" fmla="val 4155"/>
            </a:avLst>
          </a:prstGeom>
          <a:solidFill>
            <a:srgbClr val="DADBF1"/>
          </a:solidFill>
          <a:ln w="7620">
            <a:solidFill>
              <a:srgbClr val="C0C1D7"/>
            </a:solidFill>
            <a:prstDash val="solid"/>
          </a:ln>
        </p:spPr>
      </p:sp>
      <p:sp>
        <p:nvSpPr>
          <p:cNvPr id="12" name="Text 10"/>
          <p:cNvSpPr/>
          <p:nvPr/>
        </p:nvSpPr>
        <p:spPr>
          <a:xfrm>
            <a:off x="3075920" y="5129980"/>
            <a:ext cx="1870948" cy="1177290"/>
          </a:xfrm>
          <a:prstGeom prst="rect">
            <a:avLst/>
          </a:prstGeom>
          <a:noFill/>
          <a:ln/>
        </p:spPr>
        <p:txBody>
          <a:bodyPr wrap="square" rtlCol="0" anchor="t"/>
          <a:lstStyle/>
          <a:p>
            <a:pPr marL="0" indent="0">
              <a:lnSpc>
                <a:spcPts val="2317"/>
              </a:lnSpc>
              <a:buNone/>
            </a:pPr>
            <a:r>
              <a:rPr lang="en-US" sz="1854" b="1" kern="0" spc="-56" dirty="0">
                <a:solidFill>
                  <a:srgbClr val="272525"/>
                </a:solidFill>
                <a:latin typeface="Inter" pitchFamily="34" charset="0"/>
                <a:ea typeface="Inter" pitchFamily="34" charset="-122"/>
                <a:cs typeface="Inter" pitchFamily="34" charset="-120"/>
              </a:rPr>
              <a:t>Which Application is the most used by Screen time?</a:t>
            </a:r>
            <a:endParaRPr lang="en-US" sz="1854" dirty="0"/>
          </a:p>
        </p:txBody>
      </p:sp>
      <p:sp>
        <p:nvSpPr>
          <p:cNvPr id="13" name="Text 11"/>
          <p:cNvSpPr/>
          <p:nvPr/>
        </p:nvSpPr>
        <p:spPr>
          <a:xfrm>
            <a:off x="3037523" y="5390912"/>
            <a:ext cx="1870948" cy="282535"/>
          </a:xfrm>
          <a:prstGeom prst="rect">
            <a:avLst/>
          </a:prstGeom>
          <a:noFill/>
          <a:ln/>
        </p:spPr>
        <p:txBody>
          <a:bodyPr wrap="none" rtlCol="0" anchor="t"/>
          <a:lstStyle/>
          <a:p>
            <a:pPr marL="0" indent="0">
              <a:lnSpc>
                <a:spcPts val="2225"/>
              </a:lnSpc>
              <a:buNone/>
            </a:pPr>
            <a:endParaRPr lang="en-US" sz="1483" dirty="0"/>
          </a:p>
        </p:txBody>
      </p:sp>
      <p:sp>
        <p:nvSpPr>
          <p:cNvPr id="14" name="Shape 12"/>
          <p:cNvSpPr/>
          <p:nvPr/>
        </p:nvSpPr>
        <p:spPr>
          <a:xfrm>
            <a:off x="5334179" y="4925472"/>
            <a:ext cx="2262902" cy="1429360"/>
          </a:xfrm>
          <a:prstGeom prst="roundRect">
            <a:avLst>
              <a:gd name="adj" fmla="val 4155"/>
            </a:avLst>
          </a:prstGeom>
          <a:solidFill>
            <a:srgbClr val="DADBF1"/>
          </a:solidFill>
          <a:ln w="7620">
            <a:solidFill>
              <a:srgbClr val="C0C1D7"/>
            </a:solidFill>
            <a:prstDash val="solid"/>
          </a:ln>
        </p:spPr>
      </p:sp>
      <p:sp>
        <p:nvSpPr>
          <p:cNvPr id="15" name="Text 13"/>
          <p:cNvSpPr/>
          <p:nvPr/>
        </p:nvSpPr>
        <p:spPr>
          <a:xfrm>
            <a:off x="5488781" y="5123822"/>
            <a:ext cx="1870948" cy="1177290"/>
          </a:xfrm>
          <a:prstGeom prst="rect">
            <a:avLst/>
          </a:prstGeom>
          <a:noFill/>
          <a:ln/>
        </p:spPr>
        <p:txBody>
          <a:bodyPr wrap="square" rtlCol="0" anchor="t"/>
          <a:lstStyle/>
          <a:p>
            <a:pPr marL="0" indent="0">
              <a:lnSpc>
                <a:spcPts val="2317"/>
              </a:lnSpc>
              <a:buNone/>
            </a:pPr>
            <a:r>
              <a:rPr lang="en-US" sz="1854" b="1" kern="0" spc="-56" dirty="0">
                <a:solidFill>
                  <a:srgbClr val="272525"/>
                </a:solidFill>
                <a:latin typeface="Inter" pitchFamily="34" charset="0"/>
                <a:ea typeface="Inter" pitchFamily="34" charset="-122"/>
                <a:cs typeface="Inter" pitchFamily="34" charset="-120"/>
              </a:rPr>
              <a:t>Which Application Uses the Highest Amount of Data?</a:t>
            </a:r>
            <a:endParaRPr lang="en-US" sz="1854" dirty="0"/>
          </a:p>
        </p:txBody>
      </p:sp>
      <p:sp>
        <p:nvSpPr>
          <p:cNvPr id="16" name="Text 14"/>
          <p:cNvSpPr/>
          <p:nvPr/>
        </p:nvSpPr>
        <p:spPr>
          <a:xfrm>
            <a:off x="5488781" y="5390912"/>
            <a:ext cx="1870948" cy="282535"/>
          </a:xfrm>
          <a:prstGeom prst="rect">
            <a:avLst/>
          </a:prstGeom>
          <a:noFill/>
          <a:ln/>
        </p:spPr>
        <p:txBody>
          <a:bodyPr wrap="none" rtlCol="0" anchor="t"/>
          <a:lstStyle/>
          <a:p>
            <a:pPr marL="0" indent="0">
              <a:lnSpc>
                <a:spcPts val="2225"/>
              </a:lnSpc>
              <a:buNone/>
            </a:pPr>
            <a:endParaRPr lang="en-US" sz="1483" dirty="0"/>
          </a:p>
        </p:txBody>
      </p:sp>
      <p:sp>
        <p:nvSpPr>
          <p:cNvPr id="17" name="Shape 15"/>
          <p:cNvSpPr/>
          <p:nvPr/>
        </p:nvSpPr>
        <p:spPr>
          <a:xfrm>
            <a:off x="2841546" y="6539023"/>
            <a:ext cx="4714042" cy="970249"/>
          </a:xfrm>
          <a:prstGeom prst="roundRect">
            <a:avLst>
              <a:gd name="adj" fmla="val 5840"/>
            </a:avLst>
          </a:prstGeom>
          <a:solidFill>
            <a:srgbClr val="DADBF1"/>
          </a:solidFill>
          <a:ln w="7620">
            <a:solidFill>
              <a:srgbClr val="C0C1D7"/>
            </a:solidFill>
            <a:prstDash val="solid"/>
          </a:ln>
        </p:spPr>
      </p:sp>
      <p:sp>
        <p:nvSpPr>
          <p:cNvPr id="18" name="Text 16"/>
          <p:cNvSpPr/>
          <p:nvPr/>
        </p:nvSpPr>
        <p:spPr>
          <a:xfrm>
            <a:off x="2943404" y="6736437"/>
            <a:ext cx="4322088" cy="588645"/>
          </a:xfrm>
          <a:prstGeom prst="rect">
            <a:avLst/>
          </a:prstGeom>
          <a:noFill/>
          <a:ln/>
        </p:spPr>
        <p:txBody>
          <a:bodyPr wrap="square" rtlCol="0" anchor="t"/>
          <a:lstStyle/>
          <a:p>
            <a:pPr marL="0" indent="0">
              <a:lnSpc>
                <a:spcPts val="2317"/>
              </a:lnSpc>
              <a:buNone/>
            </a:pPr>
            <a:r>
              <a:rPr lang="en-US" sz="1854" b="1" kern="0" spc="-56" dirty="0">
                <a:solidFill>
                  <a:srgbClr val="272525"/>
                </a:solidFill>
                <a:latin typeface="Inter" pitchFamily="34" charset="0"/>
                <a:ea typeface="Inter" pitchFamily="34" charset="-122"/>
                <a:cs typeface="Inter" pitchFamily="34" charset="-120"/>
              </a:rPr>
              <a:t>Which Category has the Highest Data Usage and Screen time?</a:t>
            </a:r>
            <a:endParaRPr lang="en-US" sz="1854" dirty="0"/>
          </a:p>
        </p:txBody>
      </p:sp>
      <p:sp>
        <p:nvSpPr>
          <p:cNvPr id="19" name="Text 17"/>
          <p:cNvSpPr/>
          <p:nvPr/>
        </p:nvSpPr>
        <p:spPr>
          <a:xfrm>
            <a:off x="3037523" y="7030760"/>
            <a:ext cx="4322088" cy="282535"/>
          </a:xfrm>
          <a:prstGeom prst="rect">
            <a:avLst/>
          </a:prstGeom>
          <a:noFill/>
          <a:ln/>
        </p:spPr>
        <p:txBody>
          <a:bodyPr wrap="none" rtlCol="0" anchor="t"/>
          <a:lstStyle/>
          <a:p>
            <a:pPr marL="0" indent="0">
              <a:lnSpc>
                <a:spcPts val="2225"/>
              </a:lnSpc>
              <a:buNone/>
            </a:pPr>
            <a:endParaRPr lang="en-US" sz="1483" dirty="0"/>
          </a:p>
        </p:txBody>
      </p:sp>
      <p:sp>
        <p:nvSpPr>
          <p:cNvPr id="20" name="Text 18"/>
          <p:cNvSpPr/>
          <p:nvPr/>
        </p:nvSpPr>
        <p:spPr>
          <a:xfrm>
            <a:off x="8022788" y="1558409"/>
            <a:ext cx="3773448" cy="282535"/>
          </a:xfrm>
          <a:prstGeom prst="rect">
            <a:avLst/>
          </a:prstGeom>
          <a:noFill/>
          <a:ln/>
        </p:spPr>
        <p:txBody>
          <a:bodyPr wrap="none" rtlCol="0" anchor="t"/>
          <a:lstStyle/>
          <a:p>
            <a:pPr marL="0" indent="0">
              <a:lnSpc>
                <a:spcPts val="2225"/>
              </a:lnSpc>
              <a:buNone/>
            </a:pPr>
            <a:endParaRPr lang="en-US" sz="1483" dirty="0"/>
          </a:p>
        </p:txBody>
      </p:sp>
      <p:pic>
        <p:nvPicPr>
          <p:cNvPr id="21" name="Image 0" descr="preencoded.png"/>
          <p:cNvPicPr>
            <a:picLocks noChangeAspect="1"/>
          </p:cNvPicPr>
          <p:nvPr/>
        </p:nvPicPr>
        <p:blipFill>
          <a:blip r:embed="rId3"/>
          <a:stretch>
            <a:fillRect/>
          </a:stretch>
        </p:blipFill>
        <p:spPr>
          <a:xfrm>
            <a:off x="8208763" y="3050580"/>
            <a:ext cx="3773448" cy="4458692"/>
          </a:xfrm>
          <a:prstGeom prst="rect">
            <a:avLst/>
          </a:prstGeom>
        </p:spPr>
      </p:pic>
      <p:sp>
        <p:nvSpPr>
          <p:cNvPr id="24" name="Shape 3">
            <a:extLst>
              <a:ext uri="{FF2B5EF4-FFF2-40B4-BE49-F238E27FC236}">
                <a16:creationId xmlns:a16="http://schemas.microsoft.com/office/drawing/2014/main" id="{3C666B0D-1C28-0000-C825-0EE58F677034}"/>
              </a:ext>
            </a:extLst>
          </p:cNvPr>
          <p:cNvSpPr/>
          <p:nvPr/>
        </p:nvSpPr>
        <p:spPr>
          <a:xfrm>
            <a:off x="2833925" y="1855792"/>
            <a:ext cx="9148286" cy="779740"/>
          </a:xfrm>
          <a:prstGeom prst="roundRect">
            <a:avLst>
              <a:gd name="adj" fmla="val 11115"/>
            </a:avLst>
          </a:prstGeom>
          <a:solidFill>
            <a:srgbClr val="C7C9EA"/>
          </a:solidFill>
          <a:ln/>
        </p:spPr>
      </p:sp>
      <p:sp>
        <p:nvSpPr>
          <p:cNvPr id="25" name="Text 4">
            <a:extLst>
              <a:ext uri="{FF2B5EF4-FFF2-40B4-BE49-F238E27FC236}">
                <a16:creationId xmlns:a16="http://schemas.microsoft.com/office/drawing/2014/main" id="{283572EF-3AFF-A2FF-E568-69414DDC5C48}"/>
              </a:ext>
            </a:extLst>
          </p:cNvPr>
          <p:cNvSpPr/>
          <p:nvPr/>
        </p:nvSpPr>
        <p:spPr>
          <a:xfrm>
            <a:off x="2924138" y="2135267"/>
            <a:ext cx="8159710" cy="283012"/>
          </a:xfrm>
          <a:prstGeom prst="rect">
            <a:avLst/>
          </a:prstGeom>
          <a:noFill/>
          <a:ln/>
        </p:spPr>
        <p:txBody>
          <a:bodyPr wrap="none" rtlCol="0" anchor="t"/>
          <a:lstStyle/>
          <a:p>
            <a:pPr marL="0" indent="0">
              <a:lnSpc>
                <a:spcPts val="2228"/>
              </a:lnSpc>
              <a:buNone/>
            </a:pPr>
            <a:r>
              <a:rPr lang="en-US" sz="4000" b="1" kern="0" spc="-30" dirty="0">
                <a:solidFill>
                  <a:srgbClr val="000000"/>
                </a:solidFill>
                <a:latin typeface="Inter" pitchFamily="34" charset="0"/>
                <a:ea typeface="Inter" pitchFamily="34" charset="-122"/>
                <a:cs typeface="Inter" pitchFamily="34" charset="-120"/>
              </a:rPr>
              <a:t>Is my daily data package worth the spend? </a:t>
            </a:r>
            <a:endParaRPr lang="en-US" sz="4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3430072" y="451842"/>
            <a:ext cx="4089440" cy="511135"/>
          </a:xfrm>
          <a:prstGeom prst="rect">
            <a:avLst/>
          </a:prstGeom>
          <a:noFill/>
          <a:ln/>
        </p:spPr>
        <p:txBody>
          <a:bodyPr wrap="none" rtlCol="0" anchor="t"/>
          <a:lstStyle/>
          <a:p>
            <a:pPr marL="0" indent="0">
              <a:lnSpc>
                <a:spcPts val="4025"/>
              </a:lnSpc>
              <a:buNone/>
            </a:pPr>
            <a:r>
              <a:rPr lang="en-US" sz="3220" b="1" kern="0" spc="-97" dirty="0">
                <a:solidFill>
                  <a:srgbClr val="000000"/>
                </a:solidFill>
                <a:latin typeface="Inter" pitchFamily="34" charset="0"/>
                <a:ea typeface="Inter" pitchFamily="34" charset="-122"/>
                <a:cs typeface="Inter" pitchFamily="34" charset="-120"/>
              </a:rPr>
              <a:t>Prepare.</a:t>
            </a:r>
            <a:endParaRPr lang="en-US" sz="3220" dirty="0"/>
          </a:p>
        </p:txBody>
      </p:sp>
      <p:sp>
        <p:nvSpPr>
          <p:cNvPr id="5" name="Shape 3"/>
          <p:cNvSpPr/>
          <p:nvPr/>
        </p:nvSpPr>
        <p:spPr>
          <a:xfrm>
            <a:off x="3430072" y="1290042"/>
            <a:ext cx="7770138" cy="662226"/>
          </a:xfrm>
          <a:prstGeom prst="roundRect">
            <a:avLst>
              <a:gd name="adj" fmla="val 11116"/>
            </a:avLst>
          </a:prstGeom>
          <a:solidFill>
            <a:srgbClr val="C7C9EA"/>
          </a:solidFill>
          <a:ln/>
        </p:spPr>
      </p:sp>
      <p:pic>
        <p:nvPicPr>
          <p:cNvPr id="6" name="Image 0" descr="preencoded.png"/>
          <p:cNvPicPr>
            <a:picLocks noChangeAspect="1"/>
          </p:cNvPicPr>
          <p:nvPr/>
        </p:nvPicPr>
        <p:blipFill>
          <a:blip r:embed="rId3"/>
          <a:stretch>
            <a:fillRect/>
          </a:stretch>
        </p:blipFill>
        <p:spPr>
          <a:xfrm>
            <a:off x="3593544" y="1534120"/>
            <a:ext cx="204430" cy="163473"/>
          </a:xfrm>
          <a:prstGeom prst="rect">
            <a:avLst/>
          </a:prstGeom>
        </p:spPr>
      </p:pic>
      <p:sp>
        <p:nvSpPr>
          <p:cNvPr id="7" name="Text 4"/>
          <p:cNvSpPr/>
          <p:nvPr/>
        </p:nvSpPr>
        <p:spPr>
          <a:xfrm>
            <a:off x="3961448" y="1478042"/>
            <a:ext cx="7075289" cy="245388"/>
          </a:xfrm>
          <a:prstGeom prst="rect">
            <a:avLst/>
          </a:prstGeom>
          <a:noFill/>
          <a:ln/>
        </p:spPr>
        <p:txBody>
          <a:bodyPr wrap="none" rtlCol="0" anchor="t"/>
          <a:lstStyle/>
          <a:p>
            <a:pPr marL="0" indent="0">
              <a:lnSpc>
                <a:spcPts val="1932"/>
              </a:lnSpc>
              <a:buNone/>
            </a:pPr>
            <a:r>
              <a:rPr lang="en-US" sz="1288" kern="0" spc="-26" dirty="0">
                <a:solidFill>
                  <a:srgbClr val="000000"/>
                </a:solidFill>
                <a:latin typeface="Inter" pitchFamily="34" charset="0"/>
                <a:ea typeface="Inter" pitchFamily="34" charset="-122"/>
                <a:cs typeface="Inter" pitchFamily="34" charset="-120"/>
              </a:rPr>
              <a:t>There is a need to gather all required data from various sources.</a:t>
            </a:r>
            <a:endParaRPr lang="en-US" sz="1288" dirty="0"/>
          </a:p>
        </p:txBody>
      </p:sp>
      <p:sp>
        <p:nvSpPr>
          <p:cNvPr id="8" name="Shape 5"/>
          <p:cNvSpPr/>
          <p:nvPr/>
        </p:nvSpPr>
        <p:spPr>
          <a:xfrm>
            <a:off x="3430072" y="2504123"/>
            <a:ext cx="368022" cy="368022"/>
          </a:xfrm>
          <a:prstGeom prst="roundRect">
            <a:avLst>
              <a:gd name="adj" fmla="val 20002"/>
            </a:avLst>
          </a:prstGeom>
          <a:solidFill>
            <a:srgbClr val="DADBF1"/>
          </a:solidFill>
          <a:ln w="7620">
            <a:solidFill>
              <a:srgbClr val="C0C1D7"/>
            </a:solidFill>
            <a:prstDash val="solid"/>
          </a:ln>
        </p:spPr>
      </p:sp>
      <p:sp>
        <p:nvSpPr>
          <p:cNvPr id="9" name="Text 6"/>
          <p:cNvSpPr/>
          <p:nvPr/>
        </p:nvSpPr>
        <p:spPr>
          <a:xfrm>
            <a:off x="3557707" y="2534722"/>
            <a:ext cx="112752" cy="306705"/>
          </a:xfrm>
          <a:prstGeom prst="rect">
            <a:avLst/>
          </a:prstGeom>
          <a:noFill/>
          <a:ln/>
        </p:spPr>
        <p:txBody>
          <a:bodyPr wrap="none" rtlCol="0" anchor="t"/>
          <a:lstStyle/>
          <a:p>
            <a:pPr marL="0" indent="0" algn="ctr">
              <a:lnSpc>
                <a:spcPts val="2415"/>
              </a:lnSpc>
              <a:buNone/>
            </a:pPr>
            <a:r>
              <a:rPr lang="en-US" sz="1932" b="1" kern="0" spc="-58" dirty="0">
                <a:solidFill>
                  <a:srgbClr val="272525"/>
                </a:solidFill>
                <a:latin typeface="Inter" pitchFamily="34" charset="0"/>
                <a:ea typeface="Inter" pitchFamily="34" charset="-122"/>
                <a:cs typeface="Inter" pitchFamily="34" charset="-120"/>
              </a:rPr>
              <a:t>1</a:t>
            </a:r>
            <a:endParaRPr lang="en-US" sz="1932" dirty="0"/>
          </a:p>
        </p:txBody>
      </p:sp>
      <p:sp>
        <p:nvSpPr>
          <p:cNvPr id="10" name="Text 7"/>
          <p:cNvSpPr/>
          <p:nvPr/>
        </p:nvSpPr>
        <p:spPr>
          <a:xfrm>
            <a:off x="3961567" y="2504123"/>
            <a:ext cx="2990612" cy="1277541"/>
          </a:xfrm>
          <a:prstGeom prst="rect">
            <a:avLst/>
          </a:prstGeom>
          <a:noFill/>
          <a:ln/>
        </p:spPr>
        <p:txBody>
          <a:bodyPr wrap="square" rtlCol="0" anchor="t"/>
          <a:lstStyle/>
          <a:p>
            <a:pPr marL="0" indent="0">
              <a:lnSpc>
                <a:spcPts val="2013"/>
              </a:lnSpc>
              <a:buNone/>
            </a:pPr>
            <a:r>
              <a:rPr lang="en-US" sz="1610" b="1" kern="0" spc="-48" dirty="0">
                <a:solidFill>
                  <a:srgbClr val="272525"/>
                </a:solidFill>
                <a:latin typeface="Inter" pitchFamily="34" charset="0"/>
                <a:ea typeface="Inter" pitchFamily="34" charset="-122"/>
                <a:cs typeface="Inter" pitchFamily="34" charset="-120"/>
              </a:rPr>
              <a:t>The Data required to answer the above questions are to be sourced from monthly bank statement and mobile screen time usage. </a:t>
            </a:r>
            <a:endParaRPr lang="en-US" sz="1610" dirty="0"/>
          </a:p>
        </p:txBody>
      </p:sp>
      <p:sp>
        <p:nvSpPr>
          <p:cNvPr id="11" name="Shape 8"/>
          <p:cNvSpPr/>
          <p:nvPr/>
        </p:nvSpPr>
        <p:spPr>
          <a:xfrm>
            <a:off x="3430072" y="4129088"/>
            <a:ext cx="368022" cy="368022"/>
          </a:xfrm>
          <a:prstGeom prst="roundRect">
            <a:avLst>
              <a:gd name="adj" fmla="val 20002"/>
            </a:avLst>
          </a:prstGeom>
          <a:solidFill>
            <a:srgbClr val="DADBF1"/>
          </a:solidFill>
          <a:ln w="7620">
            <a:solidFill>
              <a:srgbClr val="C0C1D7"/>
            </a:solidFill>
            <a:prstDash val="solid"/>
          </a:ln>
        </p:spPr>
      </p:sp>
      <p:sp>
        <p:nvSpPr>
          <p:cNvPr id="12" name="Text 9"/>
          <p:cNvSpPr/>
          <p:nvPr/>
        </p:nvSpPr>
        <p:spPr>
          <a:xfrm>
            <a:off x="3540443" y="4159687"/>
            <a:ext cx="147161" cy="306705"/>
          </a:xfrm>
          <a:prstGeom prst="rect">
            <a:avLst/>
          </a:prstGeom>
          <a:noFill/>
          <a:ln/>
        </p:spPr>
        <p:txBody>
          <a:bodyPr wrap="none" rtlCol="0" anchor="t"/>
          <a:lstStyle/>
          <a:p>
            <a:pPr marL="0" indent="0" algn="ctr">
              <a:lnSpc>
                <a:spcPts val="2415"/>
              </a:lnSpc>
              <a:buNone/>
            </a:pPr>
            <a:r>
              <a:rPr lang="en-US" sz="1932" b="1" kern="0" spc="-58" dirty="0">
                <a:solidFill>
                  <a:srgbClr val="272525"/>
                </a:solidFill>
                <a:latin typeface="Inter" pitchFamily="34" charset="0"/>
                <a:ea typeface="Inter" pitchFamily="34" charset="-122"/>
                <a:cs typeface="Inter" pitchFamily="34" charset="-120"/>
              </a:rPr>
              <a:t>2</a:t>
            </a:r>
            <a:endParaRPr lang="en-US" sz="1932" dirty="0"/>
          </a:p>
        </p:txBody>
      </p:sp>
      <p:sp>
        <p:nvSpPr>
          <p:cNvPr id="13" name="Text 10"/>
          <p:cNvSpPr/>
          <p:nvPr/>
        </p:nvSpPr>
        <p:spPr>
          <a:xfrm>
            <a:off x="3961567" y="4129088"/>
            <a:ext cx="2990612" cy="1022033"/>
          </a:xfrm>
          <a:prstGeom prst="rect">
            <a:avLst/>
          </a:prstGeom>
          <a:noFill/>
          <a:ln/>
        </p:spPr>
        <p:txBody>
          <a:bodyPr wrap="square" rtlCol="0" anchor="t"/>
          <a:lstStyle/>
          <a:p>
            <a:pPr marL="0" indent="0">
              <a:lnSpc>
                <a:spcPts val="2013"/>
              </a:lnSpc>
              <a:buNone/>
            </a:pPr>
            <a:r>
              <a:rPr lang="en-US" sz="1610" b="1" kern="0" spc="-48" dirty="0">
                <a:solidFill>
                  <a:srgbClr val="272525"/>
                </a:solidFill>
                <a:latin typeface="Inter" pitchFamily="34" charset="0"/>
                <a:ea typeface="Inter" pitchFamily="34" charset="-122"/>
                <a:cs typeface="Inter" pitchFamily="34" charset="-120"/>
              </a:rPr>
              <a:t>The duration of collection is a day as this data will be manually sourced and stored in a google spread sheet.</a:t>
            </a:r>
            <a:endParaRPr lang="en-US" sz="1610" dirty="0"/>
          </a:p>
        </p:txBody>
      </p:sp>
      <p:sp>
        <p:nvSpPr>
          <p:cNvPr id="14" name="Text 11"/>
          <p:cNvSpPr/>
          <p:nvPr/>
        </p:nvSpPr>
        <p:spPr>
          <a:xfrm>
            <a:off x="3961567" y="5314593"/>
            <a:ext cx="2990612" cy="245388"/>
          </a:xfrm>
          <a:prstGeom prst="rect">
            <a:avLst/>
          </a:prstGeom>
          <a:noFill/>
          <a:ln/>
        </p:spPr>
        <p:txBody>
          <a:bodyPr wrap="none" rtlCol="0" anchor="t"/>
          <a:lstStyle/>
          <a:p>
            <a:pPr marL="0" indent="0">
              <a:lnSpc>
                <a:spcPts val="1932"/>
              </a:lnSpc>
              <a:buNone/>
            </a:pPr>
            <a:endParaRPr lang="en-US" sz="1288" dirty="0"/>
          </a:p>
        </p:txBody>
      </p:sp>
      <p:sp>
        <p:nvSpPr>
          <p:cNvPr id="15" name="Shape 12"/>
          <p:cNvSpPr/>
          <p:nvPr/>
        </p:nvSpPr>
        <p:spPr>
          <a:xfrm>
            <a:off x="3430072" y="5907405"/>
            <a:ext cx="368022" cy="368022"/>
          </a:xfrm>
          <a:prstGeom prst="roundRect">
            <a:avLst>
              <a:gd name="adj" fmla="val 20002"/>
            </a:avLst>
          </a:prstGeom>
          <a:solidFill>
            <a:srgbClr val="DADBF1"/>
          </a:solidFill>
          <a:ln w="7620">
            <a:solidFill>
              <a:srgbClr val="C0C1D7"/>
            </a:solidFill>
            <a:prstDash val="solid"/>
          </a:ln>
        </p:spPr>
      </p:sp>
      <p:sp>
        <p:nvSpPr>
          <p:cNvPr id="16" name="Text 13"/>
          <p:cNvSpPr/>
          <p:nvPr/>
        </p:nvSpPr>
        <p:spPr>
          <a:xfrm>
            <a:off x="3536871" y="5938004"/>
            <a:ext cx="154424" cy="306705"/>
          </a:xfrm>
          <a:prstGeom prst="rect">
            <a:avLst/>
          </a:prstGeom>
          <a:noFill/>
          <a:ln/>
        </p:spPr>
        <p:txBody>
          <a:bodyPr wrap="none" rtlCol="0" anchor="t"/>
          <a:lstStyle/>
          <a:p>
            <a:pPr marL="0" indent="0" algn="ctr">
              <a:lnSpc>
                <a:spcPts val="2415"/>
              </a:lnSpc>
              <a:buNone/>
            </a:pPr>
            <a:r>
              <a:rPr lang="en-US" sz="1932" b="1" kern="0" spc="-58" dirty="0">
                <a:solidFill>
                  <a:srgbClr val="272525"/>
                </a:solidFill>
                <a:latin typeface="Inter" pitchFamily="34" charset="0"/>
                <a:ea typeface="Inter" pitchFamily="34" charset="-122"/>
                <a:cs typeface="Inter" pitchFamily="34" charset="-120"/>
              </a:rPr>
              <a:t>3</a:t>
            </a:r>
            <a:endParaRPr lang="en-US" sz="1932" dirty="0"/>
          </a:p>
        </p:txBody>
      </p:sp>
      <p:sp>
        <p:nvSpPr>
          <p:cNvPr id="17" name="Text 14"/>
          <p:cNvSpPr/>
          <p:nvPr/>
        </p:nvSpPr>
        <p:spPr>
          <a:xfrm>
            <a:off x="3961567" y="5907405"/>
            <a:ext cx="2990612" cy="1277541"/>
          </a:xfrm>
          <a:prstGeom prst="rect">
            <a:avLst/>
          </a:prstGeom>
          <a:noFill/>
          <a:ln/>
        </p:spPr>
        <p:txBody>
          <a:bodyPr wrap="square" rtlCol="0" anchor="t"/>
          <a:lstStyle/>
          <a:p>
            <a:pPr marL="0" indent="0">
              <a:lnSpc>
                <a:spcPts val="2013"/>
              </a:lnSpc>
              <a:buNone/>
            </a:pPr>
            <a:r>
              <a:rPr lang="en-US" sz="1610" b="1" kern="0" spc="-48" dirty="0">
                <a:solidFill>
                  <a:srgbClr val="272525"/>
                </a:solidFill>
                <a:latin typeface="Inter" pitchFamily="34" charset="0"/>
                <a:ea typeface="Inter" pitchFamily="34" charset="-122"/>
                <a:cs typeface="Inter" pitchFamily="34" charset="-120"/>
              </a:rPr>
              <a:t>Two sets of bank statement data were collected from Opay and Access Bank respectively from the 7th of may to the 7th of June, 2024</a:t>
            </a:r>
            <a:endParaRPr lang="en-US" sz="1610" dirty="0"/>
          </a:p>
        </p:txBody>
      </p:sp>
      <p:sp>
        <p:nvSpPr>
          <p:cNvPr id="18" name="Text 15"/>
          <p:cNvSpPr/>
          <p:nvPr/>
        </p:nvSpPr>
        <p:spPr>
          <a:xfrm>
            <a:off x="3961567" y="7348418"/>
            <a:ext cx="2990612" cy="245388"/>
          </a:xfrm>
          <a:prstGeom prst="rect">
            <a:avLst/>
          </a:prstGeom>
          <a:noFill/>
          <a:ln/>
        </p:spPr>
        <p:txBody>
          <a:bodyPr wrap="none" rtlCol="0" anchor="t"/>
          <a:lstStyle/>
          <a:p>
            <a:pPr marL="0" indent="0">
              <a:lnSpc>
                <a:spcPts val="1932"/>
              </a:lnSpc>
              <a:buNone/>
            </a:pPr>
            <a:endParaRPr lang="en-US" sz="1288" dirty="0"/>
          </a:p>
        </p:txBody>
      </p:sp>
      <p:pic>
        <p:nvPicPr>
          <p:cNvPr id="19" name="Image 1" descr="preencoded.png"/>
          <p:cNvPicPr>
            <a:picLocks noChangeAspect="1"/>
          </p:cNvPicPr>
          <p:nvPr/>
        </p:nvPicPr>
        <p:blipFill>
          <a:blip r:embed="rId4"/>
          <a:stretch>
            <a:fillRect/>
          </a:stretch>
        </p:blipFill>
        <p:spPr>
          <a:xfrm>
            <a:off x="7358896" y="3477816"/>
            <a:ext cx="3848814" cy="2565797"/>
          </a:xfrm>
          <a:prstGeom prst="rect">
            <a:avLst/>
          </a:prstGeom>
        </p:spPr>
      </p:pic>
      <p:sp>
        <p:nvSpPr>
          <p:cNvPr id="20" name="Text 16"/>
          <p:cNvSpPr/>
          <p:nvPr/>
        </p:nvSpPr>
        <p:spPr>
          <a:xfrm>
            <a:off x="7358896" y="6227564"/>
            <a:ext cx="3848814" cy="245388"/>
          </a:xfrm>
          <a:prstGeom prst="rect">
            <a:avLst/>
          </a:prstGeom>
          <a:noFill/>
          <a:ln/>
        </p:spPr>
        <p:txBody>
          <a:bodyPr wrap="none" rtlCol="0" anchor="t"/>
          <a:lstStyle/>
          <a:p>
            <a:pPr marL="0" indent="0">
              <a:lnSpc>
                <a:spcPts val="1932"/>
              </a:lnSpc>
              <a:buNone/>
            </a:pPr>
            <a:endParaRPr lang="en-US" sz="128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txBody>
          <a:bodyPr/>
          <a:lstStyle/>
          <a:p>
            <a:endParaRPr lang="en-US" dirty="0"/>
          </a:p>
        </p:txBody>
      </p:sp>
      <p:sp>
        <p:nvSpPr>
          <p:cNvPr id="4" name="Text 2"/>
          <p:cNvSpPr/>
          <p:nvPr/>
        </p:nvSpPr>
        <p:spPr>
          <a:xfrm>
            <a:off x="2741057" y="529709"/>
            <a:ext cx="4814888" cy="601861"/>
          </a:xfrm>
          <a:prstGeom prst="rect">
            <a:avLst/>
          </a:prstGeom>
          <a:noFill/>
          <a:ln/>
        </p:spPr>
        <p:txBody>
          <a:bodyPr wrap="none" rtlCol="0" anchor="t"/>
          <a:lstStyle/>
          <a:p>
            <a:pPr marL="0" indent="0">
              <a:lnSpc>
                <a:spcPts val="4739"/>
              </a:lnSpc>
              <a:buNone/>
            </a:pPr>
            <a:r>
              <a:rPr lang="en-US" sz="3791" b="1" kern="0" spc="-114" dirty="0">
                <a:solidFill>
                  <a:srgbClr val="000000"/>
                </a:solidFill>
                <a:latin typeface="Inter" pitchFamily="34" charset="0"/>
                <a:ea typeface="Inter" pitchFamily="34" charset="-122"/>
                <a:cs typeface="Inter" pitchFamily="34" charset="-120"/>
              </a:rPr>
              <a:t>Process.</a:t>
            </a:r>
            <a:endParaRPr lang="en-US" sz="3791" dirty="0"/>
          </a:p>
        </p:txBody>
      </p:sp>
      <p:sp>
        <p:nvSpPr>
          <p:cNvPr id="5" name="Shape 3"/>
          <p:cNvSpPr/>
          <p:nvPr/>
        </p:nvSpPr>
        <p:spPr>
          <a:xfrm>
            <a:off x="2741057" y="1516737"/>
            <a:ext cx="9148286" cy="779740"/>
          </a:xfrm>
          <a:prstGeom prst="roundRect">
            <a:avLst>
              <a:gd name="adj" fmla="val 11115"/>
            </a:avLst>
          </a:prstGeom>
          <a:solidFill>
            <a:srgbClr val="C7C9EA"/>
          </a:solidFill>
          <a:ln/>
        </p:spPr>
      </p:sp>
      <p:pic>
        <p:nvPicPr>
          <p:cNvPr id="6" name="Image 0" descr="preencoded.png"/>
          <p:cNvPicPr>
            <a:picLocks noChangeAspect="1"/>
          </p:cNvPicPr>
          <p:nvPr/>
        </p:nvPicPr>
        <p:blipFill>
          <a:blip r:embed="rId3"/>
          <a:stretch>
            <a:fillRect/>
          </a:stretch>
        </p:blipFill>
        <p:spPr>
          <a:xfrm>
            <a:off x="2933581" y="1794629"/>
            <a:ext cx="240744" cy="192524"/>
          </a:xfrm>
          <a:prstGeom prst="rect">
            <a:avLst/>
          </a:prstGeom>
        </p:spPr>
      </p:pic>
      <p:sp>
        <p:nvSpPr>
          <p:cNvPr id="7" name="Text 4"/>
          <p:cNvSpPr/>
          <p:nvPr/>
        </p:nvSpPr>
        <p:spPr>
          <a:xfrm>
            <a:off x="3366849" y="1738074"/>
            <a:ext cx="8329970" cy="288965"/>
          </a:xfrm>
          <a:prstGeom prst="rect">
            <a:avLst/>
          </a:prstGeom>
          <a:noFill/>
          <a:ln/>
        </p:spPr>
        <p:txBody>
          <a:bodyPr wrap="none" rtlCol="0" anchor="t"/>
          <a:lstStyle/>
          <a:p>
            <a:pPr marL="0" indent="0">
              <a:lnSpc>
                <a:spcPts val="2275"/>
              </a:lnSpc>
              <a:buNone/>
            </a:pPr>
            <a:r>
              <a:rPr lang="en-US" sz="1517" kern="0" spc="-30" dirty="0">
                <a:solidFill>
                  <a:srgbClr val="000000"/>
                </a:solidFill>
                <a:latin typeface="Inter" pitchFamily="34" charset="0"/>
                <a:ea typeface="Inter" pitchFamily="34" charset="-122"/>
                <a:cs typeface="Inter" pitchFamily="34" charset="-120"/>
              </a:rPr>
              <a:t>The gathered Data was not in the best conditions, here are some of the changes made.</a:t>
            </a:r>
            <a:endParaRPr lang="en-US" sz="1517" dirty="0"/>
          </a:p>
        </p:txBody>
      </p:sp>
      <p:sp>
        <p:nvSpPr>
          <p:cNvPr id="8" name="Shape 5"/>
          <p:cNvSpPr/>
          <p:nvPr/>
        </p:nvSpPr>
        <p:spPr>
          <a:xfrm>
            <a:off x="2741057" y="2946202"/>
            <a:ext cx="433268" cy="433268"/>
          </a:xfrm>
          <a:prstGeom prst="roundRect">
            <a:avLst>
              <a:gd name="adj" fmla="val 20003"/>
            </a:avLst>
          </a:prstGeom>
          <a:solidFill>
            <a:srgbClr val="DADBF1"/>
          </a:solidFill>
          <a:ln w="7620">
            <a:solidFill>
              <a:srgbClr val="C0C1D7"/>
            </a:solidFill>
            <a:prstDash val="solid"/>
          </a:ln>
        </p:spPr>
      </p:sp>
      <p:sp>
        <p:nvSpPr>
          <p:cNvPr id="9" name="Text 6"/>
          <p:cNvSpPr/>
          <p:nvPr/>
        </p:nvSpPr>
        <p:spPr>
          <a:xfrm>
            <a:off x="2891314" y="2982277"/>
            <a:ext cx="132755" cy="360998"/>
          </a:xfrm>
          <a:prstGeom prst="rect">
            <a:avLst/>
          </a:prstGeom>
          <a:noFill/>
          <a:ln/>
        </p:spPr>
        <p:txBody>
          <a:bodyPr wrap="none" rtlCol="0" anchor="t"/>
          <a:lstStyle/>
          <a:p>
            <a:pPr marL="0" indent="0" algn="ctr">
              <a:lnSpc>
                <a:spcPts val="2843"/>
              </a:lnSpc>
              <a:buNone/>
            </a:pPr>
            <a:r>
              <a:rPr lang="en-US" sz="2275" b="1" kern="0" spc="-68" dirty="0">
                <a:solidFill>
                  <a:srgbClr val="272525"/>
                </a:solidFill>
                <a:latin typeface="Inter" pitchFamily="34" charset="0"/>
                <a:ea typeface="Inter" pitchFamily="34" charset="-122"/>
                <a:cs typeface="Inter" pitchFamily="34" charset="-120"/>
              </a:rPr>
              <a:t>1</a:t>
            </a:r>
            <a:endParaRPr lang="en-US" sz="2275" dirty="0"/>
          </a:p>
        </p:txBody>
      </p:sp>
      <p:sp>
        <p:nvSpPr>
          <p:cNvPr id="10" name="Text 7"/>
          <p:cNvSpPr/>
          <p:nvPr/>
        </p:nvSpPr>
        <p:spPr>
          <a:xfrm>
            <a:off x="3366849" y="2946202"/>
            <a:ext cx="3713440" cy="1504355"/>
          </a:xfrm>
          <a:prstGeom prst="rect">
            <a:avLst/>
          </a:prstGeom>
          <a:noFill/>
          <a:ln/>
        </p:spPr>
        <p:txBody>
          <a:bodyPr wrap="square" rtlCol="0" anchor="t"/>
          <a:lstStyle/>
          <a:p>
            <a:pPr marL="0" indent="0">
              <a:lnSpc>
                <a:spcPts val="2370"/>
              </a:lnSpc>
              <a:buNone/>
            </a:pPr>
            <a:r>
              <a:rPr lang="en-US" sz="1896" b="1" kern="0" spc="-57" dirty="0">
                <a:solidFill>
                  <a:srgbClr val="272525"/>
                </a:solidFill>
                <a:latin typeface="Inter" pitchFamily="34" charset="0"/>
                <a:ea typeface="Inter" pitchFamily="34" charset="-122"/>
                <a:cs typeface="Inter" pitchFamily="34" charset="-120"/>
              </a:rPr>
              <a:t> Inconsistent values from Description column Mobile data,BILLS/ MTN DATA/07064495304 is change to '' Mobile data'' </a:t>
            </a:r>
            <a:endParaRPr lang="en-US" sz="1896" dirty="0"/>
          </a:p>
        </p:txBody>
      </p:sp>
      <p:sp>
        <p:nvSpPr>
          <p:cNvPr id="11" name="Text 8"/>
          <p:cNvSpPr/>
          <p:nvPr/>
        </p:nvSpPr>
        <p:spPr>
          <a:xfrm>
            <a:off x="3366849" y="4643080"/>
            <a:ext cx="3713440" cy="288965"/>
          </a:xfrm>
          <a:prstGeom prst="rect">
            <a:avLst/>
          </a:prstGeom>
          <a:noFill/>
          <a:ln/>
        </p:spPr>
        <p:txBody>
          <a:bodyPr wrap="none" rtlCol="0" anchor="t"/>
          <a:lstStyle/>
          <a:p>
            <a:pPr marL="0" indent="0">
              <a:lnSpc>
                <a:spcPts val="2275"/>
              </a:lnSpc>
              <a:buNone/>
            </a:pPr>
            <a:endParaRPr lang="en-US" sz="1517" dirty="0"/>
          </a:p>
        </p:txBody>
      </p:sp>
      <p:sp>
        <p:nvSpPr>
          <p:cNvPr id="12" name="Shape 9"/>
          <p:cNvSpPr/>
          <p:nvPr/>
        </p:nvSpPr>
        <p:spPr>
          <a:xfrm>
            <a:off x="2733437" y="4763452"/>
            <a:ext cx="433268" cy="433268"/>
          </a:xfrm>
          <a:prstGeom prst="roundRect">
            <a:avLst>
              <a:gd name="adj" fmla="val 20003"/>
            </a:avLst>
          </a:prstGeom>
          <a:solidFill>
            <a:srgbClr val="DADBF1"/>
          </a:solidFill>
          <a:ln w="7620">
            <a:solidFill>
              <a:srgbClr val="C0C1D7"/>
            </a:solidFill>
            <a:prstDash val="solid"/>
          </a:ln>
        </p:spPr>
      </p:sp>
      <p:sp>
        <p:nvSpPr>
          <p:cNvPr id="13" name="Text 10"/>
          <p:cNvSpPr/>
          <p:nvPr/>
        </p:nvSpPr>
        <p:spPr>
          <a:xfrm>
            <a:off x="2866668" y="4787562"/>
            <a:ext cx="132876" cy="360998"/>
          </a:xfrm>
          <a:prstGeom prst="rect">
            <a:avLst/>
          </a:prstGeom>
          <a:noFill/>
          <a:ln/>
        </p:spPr>
        <p:txBody>
          <a:bodyPr wrap="none" rtlCol="0" anchor="t"/>
          <a:lstStyle/>
          <a:p>
            <a:pPr marL="0" indent="0" algn="ctr">
              <a:lnSpc>
                <a:spcPts val="2843"/>
              </a:lnSpc>
              <a:buNone/>
            </a:pPr>
            <a:r>
              <a:rPr lang="en-US" sz="2275" b="1" kern="0" spc="-68" dirty="0">
                <a:solidFill>
                  <a:srgbClr val="272525"/>
                </a:solidFill>
                <a:latin typeface="Inter" pitchFamily="34" charset="0"/>
                <a:ea typeface="Inter" pitchFamily="34" charset="-122"/>
                <a:cs typeface="Inter" pitchFamily="34" charset="-120"/>
              </a:rPr>
              <a:t>2</a:t>
            </a:r>
            <a:endParaRPr lang="en-US" sz="2275" dirty="0"/>
          </a:p>
        </p:txBody>
      </p:sp>
      <p:sp>
        <p:nvSpPr>
          <p:cNvPr id="14" name="Text 11"/>
          <p:cNvSpPr/>
          <p:nvPr/>
        </p:nvSpPr>
        <p:spPr>
          <a:xfrm>
            <a:off x="3359229" y="4763452"/>
            <a:ext cx="3713440" cy="601742"/>
          </a:xfrm>
          <a:prstGeom prst="rect">
            <a:avLst/>
          </a:prstGeom>
          <a:noFill/>
          <a:ln/>
        </p:spPr>
        <p:txBody>
          <a:bodyPr wrap="square" rtlCol="0" anchor="t"/>
          <a:lstStyle/>
          <a:p>
            <a:pPr marL="0" indent="0">
              <a:lnSpc>
                <a:spcPts val="2370"/>
              </a:lnSpc>
              <a:buNone/>
            </a:pPr>
            <a:r>
              <a:rPr lang="en-US" sz="1896" b="1" kern="0" spc="-57" dirty="0">
                <a:solidFill>
                  <a:srgbClr val="272525"/>
                </a:solidFill>
                <a:latin typeface="Inter" pitchFamily="34" charset="0"/>
                <a:ea typeface="Inter" pitchFamily="34" charset="-122"/>
                <a:cs typeface="Inter" pitchFamily="34" charset="-120"/>
              </a:rPr>
              <a:t>The Data types have been ensured to be consistent. </a:t>
            </a:r>
            <a:endParaRPr lang="en-US" sz="1896" dirty="0"/>
          </a:p>
        </p:txBody>
      </p:sp>
      <p:sp>
        <p:nvSpPr>
          <p:cNvPr id="15" name="Shape 12"/>
          <p:cNvSpPr/>
          <p:nvPr/>
        </p:nvSpPr>
        <p:spPr>
          <a:xfrm>
            <a:off x="2741057" y="6134100"/>
            <a:ext cx="433268" cy="433268"/>
          </a:xfrm>
          <a:prstGeom prst="roundRect">
            <a:avLst>
              <a:gd name="adj" fmla="val 20003"/>
            </a:avLst>
          </a:prstGeom>
          <a:solidFill>
            <a:srgbClr val="DADBF1"/>
          </a:solidFill>
          <a:ln w="7620">
            <a:solidFill>
              <a:srgbClr val="C0C1D7"/>
            </a:solidFill>
            <a:prstDash val="solid"/>
          </a:ln>
        </p:spPr>
      </p:sp>
      <p:sp>
        <p:nvSpPr>
          <p:cNvPr id="16" name="Text 13"/>
          <p:cNvSpPr/>
          <p:nvPr/>
        </p:nvSpPr>
        <p:spPr>
          <a:xfrm>
            <a:off x="2866668" y="6170176"/>
            <a:ext cx="181928" cy="360998"/>
          </a:xfrm>
          <a:prstGeom prst="rect">
            <a:avLst/>
          </a:prstGeom>
          <a:noFill/>
          <a:ln/>
        </p:spPr>
        <p:txBody>
          <a:bodyPr wrap="none" rtlCol="0" anchor="t"/>
          <a:lstStyle/>
          <a:p>
            <a:pPr marL="0" indent="0" algn="ctr">
              <a:lnSpc>
                <a:spcPts val="2843"/>
              </a:lnSpc>
              <a:buNone/>
            </a:pPr>
            <a:r>
              <a:rPr lang="en-US" sz="2275" b="1" kern="0" spc="-68" dirty="0">
                <a:solidFill>
                  <a:srgbClr val="272525"/>
                </a:solidFill>
                <a:latin typeface="Inter" pitchFamily="34" charset="0"/>
                <a:ea typeface="Inter" pitchFamily="34" charset="-122"/>
                <a:cs typeface="Inter" pitchFamily="34" charset="-120"/>
              </a:rPr>
              <a:t>3</a:t>
            </a:r>
            <a:endParaRPr lang="en-US" sz="2275" dirty="0"/>
          </a:p>
        </p:txBody>
      </p:sp>
      <p:sp>
        <p:nvSpPr>
          <p:cNvPr id="17" name="Text 14"/>
          <p:cNvSpPr/>
          <p:nvPr/>
        </p:nvSpPr>
        <p:spPr>
          <a:xfrm>
            <a:off x="3366849" y="6134100"/>
            <a:ext cx="3713440" cy="601742"/>
          </a:xfrm>
          <a:prstGeom prst="rect">
            <a:avLst/>
          </a:prstGeom>
          <a:noFill/>
          <a:ln/>
        </p:spPr>
        <p:txBody>
          <a:bodyPr wrap="square" rtlCol="0" anchor="t"/>
          <a:lstStyle/>
          <a:p>
            <a:pPr marL="0" indent="0">
              <a:lnSpc>
                <a:spcPts val="2370"/>
              </a:lnSpc>
              <a:buNone/>
            </a:pPr>
            <a:r>
              <a:rPr lang="en-US" sz="1896" b="1" kern="0" spc="-57" dirty="0">
                <a:solidFill>
                  <a:srgbClr val="272525"/>
                </a:solidFill>
                <a:latin typeface="Inter" pitchFamily="34" charset="0"/>
                <a:ea typeface="Inter" pitchFamily="34" charset="-122"/>
                <a:cs typeface="Inter" pitchFamily="34" charset="-120"/>
              </a:rPr>
              <a:t>Data Aggregation was caried out on two occasions.</a:t>
            </a:r>
            <a:endParaRPr lang="en-US" sz="1896" dirty="0"/>
          </a:p>
        </p:txBody>
      </p:sp>
      <p:sp>
        <p:nvSpPr>
          <p:cNvPr id="18" name="Text 15"/>
          <p:cNvSpPr/>
          <p:nvPr/>
        </p:nvSpPr>
        <p:spPr>
          <a:xfrm>
            <a:off x="3366849" y="7194352"/>
            <a:ext cx="3713440" cy="288965"/>
          </a:xfrm>
          <a:prstGeom prst="rect">
            <a:avLst/>
          </a:prstGeom>
          <a:noFill/>
          <a:ln/>
        </p:spPr>
        <p:txBody>
          <a:bodyPr wrap="none" rtlCol="0" anchor="t"/>
          <a:lstStyle/>
          <a:p>
            <a:pPr marL="0" indent="0">
              <a:lnSpc>
                <a:spcPts val="2275"/>
              </a:lnSpc>
              <a:buNone/>
            </a:pPr>
            <a:endParaRPr lang="en-US" sz="1517" dirty="0"/>
          </a:p>
        </p:txBody>
      </p:sp>
      <p:pic>
        <p:nvPicPr>
          <p:cNvPr id="19" name="Image 1" descr="preencoded.png"/>
          <p:cNvPicPr>
            <a:picLocks noChangeAspect="1"/>
          </p:cNvPicPr>
          <p:nvPr/>
        </p:nvPicPr>
        <p:blipFill>
          <a:blip r:embed="rId4"/>
          <a:stretch>
            <a:fillRect/>
          </a:stretch>
        </p:blipFill>
        <p:spPr>
          <a:xfrm>
            <a:off x="7557730" y="3429000"/>
            <a:ext cx="4339233" cy="2892743"/>
          </a:xfrm>
          <a:prstGeom prst="rect">
            <a:avLst/>
          </a:prstGeom>
        </p:spPr>
      </p:pic>
      <p:sp>
        <p:nvSpPr>
          <p:cNvPr id="20" name="Text 16"/>
          <p:cNvSpPr/>
          <p:nvPr/>
        </p:nvSpPr>
        <p:spPr>
          <a:xfrm>
            <a:off x="7557730" y="6538317"/>
            <a:ext cx="4339233" cy="288965"/>
          </a:xfrm>
          <a:prstGeom prst="rect">
            <a:avLst/>
          </a:prstGeom>
          <a:noFill/>
          <a:ln/>
        </p:spPr>
        <p:txBody>
          <a:bodyPr wrap="none" rtlCol="0" anchor="t"/>
          <a:lstStyle/>
          <a:p>
            <a:pPr marL="0" indent="0">
              <a:lnSpc>
                <a:spcPts val="2275"/>
              </a:lnSpc>
              <a:buNone/>
            </a:pPr>
            <a:endParaRPr lang="en-US" sz="151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3609499" y="430411"/>
            <a:ext cx="3900726" cy="487561"/>
          </a:xfrm>
          <a:prstGeom prst="rect">
            <a:avLst/>
          </a:prstGeom>
          <a:noFill/>
          <a:ln/>
        </p:spPr>
        <p:txBody>
          <a:bodyPr wrap="none" rtlCol="0" anchor="t"/>
          <a:lstStyle/>
          <a:p>
            <a:pPr marL="0" indent="0">
              <a:lnSpc>
                <a:spcPts val="3839"/>
              </a:lnSpc>
              <a:buNone/>
            </a:pPr>
            <a:r>
              <a:rPr lang="en-US" sz="3071" b="1" kern="0" spc="-92" dirty="0">
                <a:solidFill>
                  <a:srgbClr val="000000"/>
                </a:solidFill>
                <a:latin typeface="Inter" pitchFamily="34" charset="0"/>
                <a:ea typeface="Inter" pitchFamily="34" charset="-122"/>
                <a:cs typeface="Inter" pitchFamily="34" charset="-120"/>
              </a:rPr>
              <a:t>Analyze.</a:t>
            </a:r>
            <a:endParaRPr lang="en-US" sz="3071" dirty="0"/>
          </a:p>
        </p:txBody>
      </p:sp>
      <p:sp>
        <p:nvSpPr>
          <p:cNvPr id="5" name="Text 3"/>
          <p:cNvSpPr/>
          <p:nvPr/>
        </p:nvSpPr>
        <p:spPr>
          <a:xfrm>
            <a:off x="3609499" y="1229916"/>
            <a:ext cx="7411403" cy="233958"/>
          </a:xfrm>
          <a:prstGeom prst="rect">
            <a:avLst/>
          </a:prstGeom>
          <a:noFill/>
          <a:ln/>
        </p:spPr>
        <p:txBody>
          <a:bodyPr wrap="none" rtlCol="0" anchor="t"/>
          <a:lstStyle/>
          <a:p>
            <a:pPr marL="0" indent="0">
              <a:lnSpc>
                <a:spcPts val="1843"/>
              </a:lnSpc>
              <a:buNone/>
            </a:pPr>
            <a:endParaRPr lang="en-US" sz="1229" dirty="0"/>
          </a:p>
        </p:txBody>
      </p:sp>
      <p:sp>
        <p:nvSpPr>
          <p:cNvPr id="6" name="Shape 4"/>
          <p:cNvSpPr/>
          <p:nvPr/>
        </p:nvSpPr>
        <p:spPr>
          <a:xfrm>
            <a:off x="3609499" y="1639372"/>
            <a:ext cx="7411403" cy="5352574"/>
          </a:xfrm>
          <a:prstGeom prst="roundRect">
            <a:avLst>
              <a:gd name="adj" fmla="val 1312"/>
            </a:avLst>
          </a:prstGeom>
          <a:solidFill>
            <a:srgbClr val="C7C9EA"/>
          </a:solidFill>
          <a:ln/>
        </p:spPr>
        <p:txBody>
          <a:bodyPr/>
          <a:lstStyle/>
          <a:p>
            <a:endParaRPr lang="en-US" dirty="0"/>
          </a:p>
        </p:txBody>
      </p:sp>
      <p:pic>
        <p:nvPicPr>
          <p:cNvPr id="7" name="Image 0" descr="preencoded.png"/>
          <p:cNvPicPr>
            <a:picLocks noChangeAspect="1"/>
          </p:cNvPicPr>
          <p:nvPr/>
        </p:nvPicPr>
        <p:blipFill>
          <a:blip r:embed="rId3"/>
          <a:stretch>
            <a:fillRect/>
          </a:stretch>
        </p:blipFill>
        <p:spPr>
          <a:xfrm>
            <a:off x="3765471" y="1854041"/>
            <a:ext cx="243721" cy="195024"/>
          </a:xfrm>
          <a:prstGeom prst="rect">
            <a:avLst/>
          </a:prstGeom>
        </p:spPr>
      </p:pic>
      <p:sp>
        <p:nvSpPr>
          <p:cNvPr id="8" name="Text 5"/>
          <p:cNvSpPr/>
          <p:nvPr/>
        </p:nvSpPr>
        <p:spPr>
          <a:xfrm>
            <a:off x="4165163" y="1834277"/>
            <a:ext cx="4403646" cy="243721"/>
          </a:xfrm>
          <a:prstGeom prst="rect">
            <a:avLst/>
          </a:prstGeom>
          <a:noFill/>
          <a:ln/>
        </p:spPr>
        <p:txBody>
          <a:bodyPr wrap="none" rtlCol="0" anchor="t"/>
          <a:lstStyle/>
          <a:p>
            <a:pPr marL="0" indent="0">
              <a:lnSpc>
                <a:spcPts val="1920"/>
              </a:lnSpc>
              <a:buNone/>
            </a:pPr>
            <a:r>
              <a:rPr lang="en-US" sz="1536" b="1" kern="0" spc="-46" dirty="0">
                <a:solidFill>
                  <a:srgbClr val="000000"/>
                </a:solidFill>
                <a:latin typeface="Inter" pitchFamily="34" charset="0"/>
                <a:ea typeface="Inter" pitchFamily="34" charset="-122"/>
                <a:cs typeface="Inter" pitchFamily="34" charset="-120"/>
              </a:rPr>
              <a:t>What is my monthly Data consumption behavior?</a:t>
            </a:r>
            <a:endParaRPr lang="en-US" sz="1536" dirty="0"/>
          </a:p>
        </p:txBody>
      </p:sp>
      <p:pic>
        <p:nvPicPr>
          <p:cNvPr id="11" name="Image 3" descr="preencoded.png"/>
          <p:cNvPicPr>
            <a:picLocks noChangeAspect="1"/>
          </p:cNvPicPr>
          <p:nvPr/>
        </p:nvPicPr>
        <p:blipFill>
          <a:blip r:embed="rId4"/>
          <a:stretch>
            <a:fillRect/>
          </a:stretch>
        </p:blipFill>
        <p:spPr>
          <a:xfrm>
            <a:off x="4116467" y="2693790"/>
            <a:ext cx="5899784" cy="4044671"/>
          </a:xfrm>
          <a:prstGeom prst="rect">
            <a:avLst/>
          </a:prstGeom>
        </p:spPr>
      </p:pic>
      <p:sp>
        <p:nvSpPr>
          <p:cNvPr id="12" name="Shape 6"/>
          <p:cNvSpPr/>
          <p:nvPr/>
        </p:nvSpPr>
        <p:spPr>
          <a:xfrm>
            <a:off x="3609499" y="7167443"/>
            <a:ext cx="7411403" cy="631627"/>
          </a:xfrm>
          <a:prstGeom prst="roundRect">
            <a:avLst>
              <a:gd name="adj" fmla="val 11116"/>
            </a:avLst>
          </a:prstGeom>
          <a:solidFill>
            <a:srgbClr val="C7C9EA"/>
          </a:solidFill>
          <a:ln/>
        </p:spPr>
      </p:sp>
      <p:pic>
        <p:nvPicPr>
          <p:cNvPr id="13" name="Image 4" descr="preencoded.png"/>
          <p:cNvPicPr>
            <a:picLocks noChangeAspect="1"/>
          </p:cNvPicPr>
          <p:nvPr/>
        </p:nvPicPr>
        <p:blipFill>
          <a:blip r:embed="rId5"/>
          <a:stretch>
            <a:fillRect/>
          </a:stretch>
        </p:blipFill>
        <p:spPr>
          <a:xfrm>
            <a:off x="3765471" y="7393424"/>
            <a:ext cx="195024" cy="155972"/>
          </a:xfrm>
          <a:prstGeom prst="rect">
            <a:avLst/>
          </a:prstGeom>
        </p:spPr>
      </p:pic>
      <p:sp>
        <p:nvSpPr>
          <p:cNvPr id="14" name="Text 7"/>
          <p:cNvSpPr/>
          <p:nvPr/>
        </p:nvSpPr>
        <p:spPr>
          <a:xfrm>
            <a:off x="4116467" y="7346752"/>
            <a:ext cx="6748463" cy="233958"/>
          </a:xfrm>
          <a:prstGeom prst="rect">
            <a:avLst/>
          </a:prstGeom>
          <a:noFill/>
          <a:ln/>
        </p:spPr>
        <p:txBody>
          <a:bodyPr wrap="none" rtlCol="0" anchor="t"/>
          <a:lstStyle/>
          <a:p>
            <a:pPr marL="0" indent="0">
              <a:lnSpc>
                <a:spcPts val="1843"/>
              </a:lnSpc>
              <a:buNone/>
            </a:pPr>
            <a:r>
              <a:rPr lang="en-US" sz="1229" kern="0" spc="-25" dirty="0">
                <a:solidFill>
                  <a:srgbClr val="000000"/>
                </a:solidFill>
                <a:latin typeface="Inter" pitchFamily="34" charset="0"/>
                <a:ea typeface="Inter" pitchFamily="34" charset="-122"/>
                <a:cs typeface="Inter" pitchFamily="34" charset="-120"/>
              </a:rPr>
              <a:t>My total Data consumption in a month is 87.5gb.</a:t>
            </a:r>
            <a:endParaRPr lang="en-US" sz="1229" dirty="0"/>
          </a:p>
        </p:txBody>
      </p:sp>
      <p:pic>
        <p:nvPicPr>
          <p:cNvPr id="16" name="Image 2" descr="preencoded.png">
            <a:extLst>
              <a:ext uri="{FF2B5EF4-FFF2-40B4-BE49-F238E27FC236}">
                <a16:creationId xmlns:a16="http://schemas.microsoft.com/office/drawing/2014/main" id="{96BE0BDF-3024-AE71-250C-90B43E47221D}"/>
              </a:ext>
            </a:extLst>
          </p:cNvPr>
          <p:cNvPicPr>
            <a:picLocks noChangeAspect="1"/>
          </p:cNvPicPr>
          <p:nvPr/>
        </p:nvPicPr>
        <p:blipFill>
          <a:blip r:embed="rId6"/>
          <a:stretch>
            <a:fillRect/>
          </a:stretch>
        </p:blipFill>
        <p:spPr>
          <a:xfrm>
            <a:off x="8165805" y="4550736"/>
            <a:ext cx="659218" cy="366198"/>
          </a:xfrm>
          <a:prstGeom prst="rect">
            <a:avLst/>
          </a:prstGeom>
        </p:spPr>
      </p:pic>
      <p:pic>
        <p:nvPicPr>
          <p:cNvPr id="17" name="Image 1" descr="preencoded.png">
            <a:extLst>
              <a:ext uri="{FF2B5EF4-FFF2-40B4-BE49-F238E27FC236}">
                <a16:creationId xmlns:a16="http://schemas.microsoft.com/office/drawing/2014/main" id="{122A5DE1-B5A4-5B7E-45E2-15EC3E9ECC49}"/>
              </a:ext>
            </a:extLst>
          </p:cNvPr>
          <p:cNvPicPr>
            <a:picLocks noChangeAspect="1"/>
          </p:cNvPicPr>
          <p:nvPr/>
        </p:nvPicPr>
        <p:blipFill>
          <a:blip r:embed="rId7"/>
          <a:stretch>
            <a:fillRect/>
          </a:stretch>
        </p:blipFill>
        <p:spPr>
          <a:xfrm>
            <a:off x="6086225" y="5146159"/>
            <a:ext cx="561522" cy="4287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3443288" y="448508"/>
            <a:ext cx="4075628" cy="509349"/>
          </a:xfrm>
          <a:prstGeom prst="rect">
            <a:avLst/>
          </a:prstGeom>
          <a:noFill/>
          <a:ln/>
        </p:spPr>
        <p:txBody>
          <a:bodyPr wrap="none" rtlCol="0" anchor="t"/>
          <a:lstStyle/>
          <a:p>
            <a:pPr marL="0" indent="0">
              <a:lnSpc>
                <a:spcPts val="4011"/>
              </a:lnSpc>
              <a:buNone/>
            </a:pPr>
            <a:r>
              <a:rPr lang="en-US" sz="3209" b="1" kern="0" spc="-96" dirty="0">
                <a:solidFill>
                  <a:srgbClr val="000000"/>
                </a:solidFill>
                <a:latin typeface="Inter" pitchFamily="34" charset="0"/>
                <a:ea typeface="Inter" pitchFamily="34" charset="-122"/>
                <a:cs typeface="Inter" pitchFamily="34" charset="-120"/>
              </a:rPr>
              <a:t>Analyze.</a:t>
            </a:r>
            <a:endParaRPr lang="en-US" sz="3209" dirty="0"/>
          </a:p>
        </p:txBody>
      </p:sp>
      <p:sp>
        <p:nvSpPr>
          <p:cNvPr id="5" name="Text 3"/>
          <p:cNvSpPr/>
          <p:nvPr/>
        </p:nvSpPr>
        <p:spPr>
          <a:xfrm>
            <a:off x="3443288" y="1283851"/>
            <a:ext cx="7743706" cy="244435"/>
          </a:xfrm>
          <a:prstGeom prst="rect">
            <a:avLst/>
          </a:prstGeom>
          <a:noFill/>
          <a:ln/>
        </p:spPr>
        <p:txBody>
          <a:bodyPr wrap="none" rtlCol="0" anchor="t"/>
          <a:lstStyle/>
          <a:p>
            <a:pPr marL="0" indent="0">
              <a:lnSpc>
                <a:spcPts val="1926"/>
              </a:lnSpc>
              <a:buNone/>
            </a:pPr>
            <a:endParaRPr lang="en-US" sz="1284" dirty="0"/>
          </a:p>
        </p:txBody>
      </p:sp>
      <p:sp>
        <p:nvSpPr>
          <p:cNvPr id="6" name="Shape 4"/>
          <p:cNvSpPr/>
          <p:nvPr/>
        </p:nvSpPr>
        <p:spPr>
          <a:xfrm>
            <a:off x="3443288" y="1711642"/>
            <a:ext cx="7743706" cy="5226010"/>
          </a:xfrm>
          <a:prstGeom prst="roundRect">
            <a:avLst>
              <a:gd name="adj" fmla="val 1404"/>
            </a:avLst>
          </a:prstGeom>
          <a:solidFill>
            <a:srgbClr val="C7C9EA"/>
          </a:solidFill>
          <a:ln/>
        </p:spPr>
      </p:sp>
      <p:pic>
        <p:nvPicPr>
          <p:cNvPr id="7" name="Image 0" descr="preencoded.png"/>
          <p:cNvPicPr>
            <a:picLocks noChangeAspect="1"/>
          </p:cNvPicPr>
          <p:nvPr/>
        </p:nvPicPr>
        <p:blipFill>
          <a:blip r:embed="rId3"/>
          <a:stretch>
            <a:fillRect/>
          </a:stretch>
        </p:blipFill>
        <p:spPr>
          <a:xfrm>
            <a:off x="3606284" y="1935123"/>
            <a:ext cx="254675" cy="203716"/>
          </a:xfrm>
          <a:prstGeom prst="rect">
            <a:avLst/>
          </a:prstGeom>
        </p:spPr>
      </p:pic>
      <p:sp>
        <p:nvSpPr>
          <p:cNvPr id="8" name="Text 5"/>
          <p:cNvSpPr/>
          <p:nvPr/>
        </p:nvSpPr>
        <p:spPr>
          <a:xfrm>
            <a:off x="4023955" y="1915358"/>
            <a:ext cx="4940856" cy="254794"/>
          </a:xfrm>
          <a:prstGeom prst="rect">
            <a:avLst/>
          </a:prstGeom>
          <a:noFill/>
          <a:ln/>
        </p:spPr>
        <p:txBody>
          <a:bodyPr wrap="none" rtlCol="0" anchor="t"/>
          <a:lstStyle/>
          <a:p>
            <a:pPr marL="0" indent="0">
              <a:lnSpc>
                <a:spcPts val="2006"/>
              </a:lnSpc>
              <a:buNone/>
            </a:pPr>
            <a:r>
              <a:rPr lang="en-US" sz="1605" b="1" kern="0" spc="-48" dirty="0">
                <a:solidFill>
                  <a:srgbClr val="000000"/>
                </a:solidFill>
                <a:latin typeface="Inter" pitchFamily="34" charset="0"/>
                <a:ea typeface="Inter" pitchFamily="34" charset="-122"/>
                <a:cs typeface="Inter" pitchFamily="34" charset="-120"/>
              </a:rPr>
              <a:t>What is the current Average Monthly spend on Data?</a:t>
            </a:r>
            <a:endParaRPr lang="en-US" sz="1605" dirty="0"/>
          </a:p>
        </p:txBody>
      </p:sp>
      <p:pic>
        <p:nvPicPr>
          <p:cNvPr id="11" name="Image 3" descr="preencoded.png"/>
          <p:cNvPicPr>
            <a:picLocks noChangeAspect="1"/>
          </p:cNvPicPr>
          <p:nvPr/>
        </p:nvPicPr>
        <p:blipFill>
          <a:blip r:embed="rId4"/>
          <a:stretch>
            <a:fillRect/>
          </a:stretch>
        </p:blipFill>
        <p:spPr>
          <a:xfrm>
            <a:off x="4023955" y="2679405"/>
            <a:ext cx="6113383" cy="3993453"/>
          </a:xfrm>
          <a:prstGeom prst="rect">
            <a:avLst/>
          </a:prstGeom>
        </p:spPr>
      </p:pic>
      <p:sp>
        <p:nvSpPr>
          <p:cNvPr id="12" name="Shape 6"/>
          <p:cNvSpPr/>
          <p:nvPr/>
        </p:nvSpPr>
        <p:spPr>
          <a:xfrm>
            <a:off x="3443288" y="7121009"/>
            <a:ext cx="7743706" cy="659963"/>
          </a:xfrm>
          <a:prstGeom prst="roundRect">
            <a:avLst>
              <a:gd name="adj" fmla="val 11116"/>
            </a:avLst>
          </a:prstGeom>
          <a:solidFill>
            <a:srgbClr val="C7C9EA"/>
          </a:solidFill>
          <a:ln/>
        </p:spPr>
      </p:sp>
      <p:pic>
        <p:nvPicPr>
          <p:cNvPr id="13" name="Image 4" descr="preencoded.png"/>
          <p:cNvPicPr>
            <a:picLocks noChangeAspect="1"/>
          </p:cNvPicPr>
          <p:nvPr/>
        </p:nvPicPr>
        <p:blipFill>
          <a:blip r:embed="rId5"/>
          <a:stretch>
            <a:fillRect/>
          </a:stretch>
        </p:blipFill>
        <p:spPr>
          <a:xfrm>
            <a:off x="3606284" y="7364968"/>
            <a:ext cx="203716" cy="162997"/>
          </a:xfrm>
          <a:prstGeom prst="rect">
            <a:avLst/>
          </a:prstGeom>
        </p:spPr>
      </p:pic>
      <p:sp>
        <p:nvSpPr>
          <p:cNvPr id="14" name="Text 7"/>
          <p:cNvSpPr/>
          <p:nvPr/>
        </p:nvSpPr>
        <p:spPr>
          <a:xfrm>
            <a:off x="3972997" y="7308413"/>
            <a:ext cx="7051000" cy="244435"/>
          </a:xfrm>
          <a:prstGeom prst="rect">
            <a:avLst/>
          </a:prstGeom>
          <a:noFill/>
          <a:ln/>
        </p:spPr>
        <p:txBody>
          <a:bodyPr wrap="none" rtlCol="0" anchor="t"/>
          <a:lstStyle/>
          <a:p>
            <a:pPr marL="0" indent="0">
              <a:lnSpc>
                <a:spcPts val="1926"/>
              </a:lnSpc>
              <a:buNone/>
            </a:pPr>
            <a:r>
              <a:rPr lang="en-US" sz="1284" kern="0" spc="-26" dirty="0">
                <a:solidFill>
                  <a:srgbClr val="000000"/>
                </a:solidFill>
                <a:latin typeface="Inter" pitchFamily="34" charset="0"/>
                <a:ea typeface="Inter" pitchFamily="34" charset="-122"/>
                <a:cs typeface="Inter" pitchFamily="34" charset="-120"/>
              </a:rPr>
              <a:t>My Average monthly spend on Data is ₦21,000.</a:t>
            </a:r>
            <a:endParaRPr lang="en-US" sz="1284" dirty="0"/>
          </a:p>
        </p:txBody>
      </p:sp>
      <p:pic>
        <p:nvPicPr>
          <p:cNvPr id="16" name="Image 2" descr="preencoded.png">
            <a:extLst>
              <a:ext uri="{FF2B5EF4-FFF2-40B4-BE49-F238E27FC236}">
                <a16:creationId xmlns:a16="http://schemas.microsoft.com/office/drawing/2014/main" id="{46859ECC-154B-121A-A4BF-982E70C32040}"/>
              </a:ext>
            </a:extLst>
          </p:cNvPr>
          <p:cNvPicPr>
            <a:picLocks noChangeAspect="1"/>
          </p:cNvPicPr>
          <p:nvPr/>
        </p:nvPicPr>
        <p:blipFill>
          <a:blip r:embed="rId6"/>
          <a:stretch>
            <a:fillRect/>
          </a:stretch>
        </p:blipFill>
        <p:spPr>
          <a:xfrm>
            <a:off x="8231165" y="4963060"/>
            <a:ext cx="659218" cy="366198"/>
          </a:xfrm>
          <a:prstGeom prst="rect">
            <a:avLst/>
          </a:prstGeom>
        </p:spPr>
      </p:pic>
      <p:pic>
        <p:nvPicPr>
          <p:cNvPr id="17" name="Image 1" descr="preencoded.png">
            <a:extLst>
              <a:ext uri="{FF2B5EF4-FFF2-40B4-BE49-F238E27FC236}">
                <a16:creationId xmlns:a16="http://schemas.microsoft.com/office/drawing/2014/main" id="{49D5F1EC-434A-5FAD-A495-B497D3728BD5}"/>
              </a:ext>
            </a:extLst>
          </p:cNvPr>
          <p:cNvPicPr>
            <a:picLocks noChangeAspect="1"/>
          </p:cNvPicPr>
          <p:nvPr/>
        </p:nvPicPr>
        <p:blipFill>
          <a:blip r:embed="rId7"/>
          <a:stretch>
            <a:fillRect/>
          </a:stretch>
        </p:blipFill>
        <p:spPr>
          <a:xfrm>
            <a:off x="6086225" y="5146159"/>
            <a:ext cx="561522" cy="4287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89846"/>
          </a:xfrm>
          <a:prstGeom prst="rect">
            <a:avLst/>
          </a:prstGeom>
          <a:solidFill>
            <a:srgbClr val="FFFFFF"/>
          </a:solidFill>
          <a:ln/>
        </p:spPr>
      </p:sp>
      <p:sp>
        <p:nvSpPr>
          <p:cNvPr id="4" name="Text 2"/>
          <p:cNvSpPr/>
          <p:nvPr/>
        </p:nvSpPr>
        <p:spPr>
          <a:xfrm>
            <a:off x="3621167" y="427673"/>
            <a:ext cx="3888462" cy="486013"/>
          </a:xfrm>
          <a:prstGeom prst="rect">
            <a:avLst/>
          </a:prstGeom>
          <a:noFill/>
          <a:ln/>
        </p:spPr>
        <p:txBody>
          <a:bodyPr wrap="none" rtlCol="0" anchor="t"/>
          <a:lstStyle/>
          <a:p>
            <a:pPr marL="0" indent="0">
              <a:lnSpc>
                <a:spcPts val="3827"/>
              </a:lnSpc>
              <a:buNone/>
            </a:pPr>
            <a:r>
              <a:rPr lang="en-US" sz="3062" b="1" kern="0" spc="-92" dirty="0">
                <a:solidFill>
                  <a:srgbClr val="000000"/>
                </a:solidFill>
                <a:latin typeface="Inter" pitchFamily="34" charset="0"/>
                <a:ea typeface="Inter" pitchFamily="34" charset="-122"/>
                <a:cs typeface="Inter" pitchFamily="34" charset="-120"/>
              </a:rPr>
              <a:t>Analyze.</a:t>
            </a:r>
            <a:endParaRPr lang="en-US" sz="3062" dirty="0"/>
          </a:p>
        </p:txBody>
      </p:sp>
      <p:pic>
        <p:nvPicPr>
          <p:cNvPr id="5" name="Image 0" descr="preencoded.png"/>
          <p:cNvPicPr>
            <a:picLocks noChangeAspect="1"/>
          </p:cNvPicPr>
          <p:nvPr/>
        </p:nvPicPr>
        <p:blipFill>
          <a:blip r:embed="rId3"/>
          <a:stretch>
            <a:fillRect/>
          </a:stretch>
        </p:blipFill>
        <p:spPr>
          <a:xfrm>
            <a:off x="4198858" y="1327190"/>
            <a:ext cx="2073354" cy="1166455"/>
          </a:xfrm>
          <a:prstGeom prst="rect">
            <a:avLst/>
          </a:prstGeom>
        </p:spPr>
      </p:pic>
      <p:pic>
        <p:nvPicPr>
          <p:cNvPr id="6" name="Image 1" descr="preencoded.png"/>
          <p:cNvPicPr>
            <a:picLocks noChangeAspect="1"/>
          </p:cNvPicPr>
          <p:nvPr/>
        </p:nvPicPr>
        <p:blipFill>
          <a:blip r:embed="rId4"/>
          <a:stretch>
            <a:fillRect/>
          </a:stretch>
        </p:blipFill>
        <p:spPr>
          <a:xfrm>
            <a:off x="6396633" y="1327190"/>
            <a:ext cx="2073354" cy="1166455"/>
          </a:xfrm>
          <a:prstGeom prst="rect">
            <a:avLst/>
          </a:prstGeom>
        </p:spPr>
      </p:pic>
      <p:pic>
        <p:nvPicPr>
          <p:cNvPr id="7" name="Image 2" descr="preencoded.png"/>
          <p:cNvPicPr>
            <a:picLocks noChangeAspect="1"/>
          </p:cNvPicPr>
          <p:nvPr/>
        </p:nvPicPr>
        <p:blipFill>
          <a:blip r:embed="rId5"/>
          <a:stretch>
            <a:fillRect/>
          </a:stretch>
        </p:blipFill>
        <p:spPr>
          <a:xfrm>
            <a:off x="8594408" y="1327190"/>
            <a:ext cx="1837134" cy="1166455"/>
          </a:xfrm>
          <a:prstGeom prst="rect">
            <a:avLst/>
          </a:prstGeom>
        </p:spPr>
      </p:pic>
      <p:sp>
        <p:nvSpPr>
          <p:cNvPr id="8" name="Shape 3"/>
          <p:cNvSpPr/>
          <p:nvPr/>
        </p:nvSpPr>
        <p:spPr>
          <a:xfrm>
            <a:off x="3621167" y="2771061"/>
            <a:ext cx="7388066" cy="4286607"/>
          </a:xfrm>
          <a:prstGeom prst="roundRect">
            <a:avLst>
              <a:gd name="adj" fmla="val 1633"/>
            </a:avLst>
          </a:prstGeom>
          <a:solidFill>
            <a:srgbClr val="C7C9EA"/>
          </a:solidFill>
          <a:ln/>
        </p:spPr>
      </p:sp>
      <p:pic>
        <p:nvPicPr>
          <p:cNvPr id="9" name="Image 3" descr="preencoded.png"/>
          <p:cNvPicPr>
            <a:picLocks noChangeAspect="1"/>
          </p:cNvPicPr>
          <p:nvPr/>
        </p:nvPicPr>
        <p:blipFill>
          <a:blip r:embed="rId6"/>
          <a:stretch>
            <a:fillRect/>
          </a:stretch>
        </p:blipFill>
        <p:spPr>
          <a:xfrm>
            <a:off x="3776662" y="2985849"/>
            <a:ext cx="243007" cy="194310"/>
          </a:xfrm>
          <a:prstGeom prst="rect">
            <a:avLst/>
          </a:prstGeom>
        </p:spPr>
      </p:pic>
      <p:sp>
        <p:nvSpPr>
          <p:cNvPr id="10" name="Text 4"/>
          <p:cNvSpPr/>
          <p:nvPr/>
        </p:nvSpPr>
        <p:spPr>
          <a:xfrm>
            <a:off x="4175165" y="2965371"/>
            <a:ext cx="4633317" cy="243007"/>
          </a:xfrm>
          <a:prstGeom prst="rect">
            <a:avLst/>
          </a:prstGeom>
          <a:noFill/>
          <a:ln/>
        </p:spPr>
        <p:txBody>
          <a:bodyPr wrap="none" rtlCol="0" anchor="t"/>
          <a:lstStyle/>
          <a:p>
            <a:pPr marL="0" indent="0">
              <a:lnSpc>
                <a:spcPts val="1914"/>
              </a:lnSpc>
              <a:buNone/>
            </a:pPr>
            <a:r>
              <a:rPr lang="en-US" sz="1531" b="1" kern="0" spc="-46" dirty="0">
                <a:solidFill>
                  <a:srgbClr val="000000"/>
                </a:solidFill>
                <a:latin typeface="Inter" pitchFamily="34" charset="0"/>
                <a:ea typeface="Inter" pitchFamily="34" charset="-122"/>
                <a:cs typeface="Inter" pitchFamily="34" charset="-120"/>
              </a:rPr>
              <a:t>Which Application is the most used by Screen time?</a:t>
            </a:r>
            <a:endParaRPr lang="en-US" sz="1531" dirty="0"/>
          </a:p>
        </p:txBody>
      </p:sp>
      <p:pic>
        <p:nvPicPr>
          <p:cNvPr id="11" name="Image 4" descr="preencoded.png"/>
          <p:cNvPicPr>
            <a:picLocks noChangeAspect="1"/>
          </p:cNvPicPr>
          <p:nvPr/>
        </p:nvPicPr>
        <p:blipFill>
          <a:blip r:embed="rId7"/>
          <a:stretch>
            <a:fillRect/>
          </a:stretch>
        </p:blipFill>
        <p:spPr>
          <a:xfrm>
            <a:off x="4175165" y="3383280"/>
            <a:ext cx="5832634" cy="3421737"/>
          </a:xfrm>
          <a:prstGeom prst="rect">
            <a:avLst/>
          </a:prstGeom>
        </p:spPr>
      </p:pic>
      <p:sp>
        <p:nvSpPr>
          <p:cNvPr id="12" name="Shape 5"/>
          <p:cNvSpPr/>
          <p:nvPr/>
        </p:nvSpPr>
        <p:spPr>
          <a:xfrm>
            <a:off x="3621167" y="7232571"/>
            <a:ext cx="7388066" cy="629603"/>
          </a:xfrm>
          <a:prstGeom prst="roundRect">
            <a:avLst>
              <a:gd name="adj" fmla="val 11117"/>
            </a:avLst>
          </a:prstGeom>
          <a:solidFill>
            <a:srgbClr val="C7C9EA"/>
          </a:solidFill>
          <a:ln/>
        </p:spPr>
      </p:sp>
      <p:pic>
        <p:nvPicPr>
          <p:cNvPr id="13" name="Image 5" descr="preencoded.png"/>
          <p:cNvPicPr>
            <a:picLocks noChangeAspect="1"/>
          </p:cNvPicPr>
          <p:nvPr/>
        </p:nvPicPr>
        <p:blipFill>
          <a:blip r:embed="rId8"/>
          <a:stretch>
            <a:fillRect/>
          </a:stretch>
        </p:blipFill>
        <p:spPr>
          <a:xfrm>
            <a:off x="3776662" y="7458432"/>
            <a:ext cx="194310" cy="155496"/>
          </a:xfrm>
          <a:prstGeom prst="rect">
            <a:avLst/>
          </a:prstGeom>
        </p:spPr>
      </p:pic>
      <p:sp>
        <p:nvSpPr>
          <p:cNvPr id="14" name="Text 6"/>
          <p:cNvSpPr/>
          <p:nvPr/>
        </p:nvSpPr>
        <p:spPr>
          <a:xfrm>
            <a:off x="4126468" y="7411283"/>
            <a:ext cx="6727269" cy="233243"/>
          </a:xfrm>
          <a:prstGeom prst="rect">
            <a:avLst/>
          </a:prstGeom>
          <a:noFill/>
          <a:ln/>
        </p:spPr>
        <p:txBody>
          <a:bodyPr wrap="none" rtlCol="0" anchor="t"/>
          <a:lstStyle/>
          <a:p>
            <a:pPr marL="0" indent="0">
              <a:lnSpc>
                <a:spcPts val="1837"/>
              </a:lnSpc>
              <a:buNone/>
            </a:pPr>
            <a:r>
              <a:rPr lang="en-US" sz="1225" kern="0" spc="-24" dirty="0">
                <a:solidFill>
                  <a:srgbClr val="000000"/>
                </a:solidFill>
                <a:latin typeface="Inter" pitchFamily="34" charset="0"/>
                <a:ea typeface="Inter" pitchFamily="34" charset="-122"/>
                <a:cs typeface="Inter" pitchFamily="34" charset="-120"/>
              </a:rPr>
              <a:t>WhatsApp, Chrome and Instagram respectively, are the most used applications by screen time.</a:t>
            </a:r>
            <a:endParaRPr lang="en-US" sz="12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89965"/>
          </a:xfrm>
          <a:prstGeom prst="rect">
            <a:avLst/>
          </a:prstGeom>
          <a:solidFill>
            <a:srgbClr val="FFFFFF"/>
          </a:solidFill>
          <a:ln/>
        </p:spPr>
      </p:sp>
      <p:sp>
        <p:nvSpPr>
          <p:cNvPr id="4" name="Text 2"/>
          <p:cNvSpPr/>
          <p:nvPr/>
        </p:nvSpPr>
        <p:spPr>
          <a:xfrm>
            <a:off x="3621167" y="427673"/>
            <a:ext cx="3888462" cy="486013"/>
          </a:xfrm>
          <a:prstGeom prst="rect">
            <a:avLst/>
          </a:prstGeom>
          <a:noFill/>
          <a:ln/>
        </p:spPr>
        <p:txBody>
          <a:bodyPr wrap="none" rtlCol="0" anchor="t"/>
          <a:lstStyle/>
          <a:p>
            <a:pPr marL="0" indent="0">
              <a:lnSpc>
                <a:spcPts val="3827"/>
              </a:lnSpc>
              <a:buNone/>
            </a:pPr>
            <a:r>
              <a:rPr lang="en-US" sz="3062" b="1" kern="0" spc="-92" dirty="0">
                <a:solidFill>
                  <a:srgbClr val="000000"/>
                </a:solidFill>
                <a:latin typeface="Inter" pitchFamily="34" charset="0"/>
                <a:ea typeface="Inter" pitchFamily="34" charset="-122"/>
                <a:cs typeface="Inter" pitchFamily="34" charset="-120"/>
              </a:rPr>
              <a:t>Analyze.</a:t>
            </a:r>
            <a:endParaRPr lang="en-US" sz="3062" dirty="0"/>
          </a:p>
        </p:txBody>
      </p:sp>
      <p:pic>
        <p:nvPicPr>
          <p:cNvPr id="5" name="Image 0" descr="preencoded.png"/>
          <p:cNvPicPr>
            <a:picLocks noChangeAspect="1"/>
          </p:cNvPicPr>
          <p:nvPr/>
        </p:nvPicPr>
        <p:blipFill>
          <a:blip r:embed="rId3"/>
          <a:stretch>
            <a:fillRect/>
          </a:stretch>
        </p:blipFill>
        <p:spPr>
          <a:xfrm>
            <a:off x="3950970" y="1327190"/>
            <a:ext cx="2073354" cy="1166455"/>
          </a:xfrm>
          <a:prstGeom prst="rect">
            <a:avLst/>
          </a:prstGeom>
        </p:spPr>
      </p:pic>
      <p:pic>
        <p:nvPicPr>
          <p:cNvPr id="6" name="Image 1" descr="preencoded.png"/>
          <p:cNvPicPr>
            <a:picLocks noChangeAspect="1"/>
          </p:cNvPicPr>
          <p:nvPr/>
        </p:nvPicPr>
        <p:blipFill>
          <a:blip r:embed="rId4"/>
          <a:stretch>
            <a:fillRect/>
          </a:stretch>
        </p:blipFill>
        <p:spPr>
          <a:xfrm>
            <a:off x="6148745" y="1327190"/>
            <a:ext cx="2073354" cy="1166455"/>
          </a:xfrm>
          <a:prstGeom prst="rect">
            <a:avLst/>
          </a:prstGeom>
        </p:spPr>
      </p:pic>
      <p:pic>
        <p:nvPicPr>
          <p:cNvPr id="7" name="Image 2" descr="preencoded.png"/>
          <p:cNvPicPr>
            <a:picLocks noChangeAspect="1"/>
          </p:cNvPicPr>
          <p:nvPr/>
        </p:nvPicPr>
        <p:blipFill>
          <a:blip r:embed="rId5"/>
          <a:stretch>
            <a:fillRect/>
          </a:stretch>
        </p:blipFill>
        <p:spPr>
          <a:xfrm>
            <a:off x="8346519" y="1327190"/>
            <a:ext cx="2332911" cy="1166455"/>
          </a:xfrm>
          <a:prstGeom prst="rect">
            <a:avLst/>
          </a:prstGeom>
        </p:spPr>
      </p:pic>
      <p:sp>
        <p:nvSpPr>
          <p:cNvPr id="8" name="Shape 3"/>
          <p:cNvSpPr/>
          <p:nvPr/>
        </p:nvSpPr>
        <p:spPr>
          <a:xfrm>
            <a:off x="3621167" y="2771061"/>
            <a:ext cx="7388066" cy="4286726"/>
          </a:xfrm>
          <a:prstGeom prst="roundRect">
            <a:avLst>
              <a:gd name="adj" fmla="val 1633"/>
            </a:avLst>
          </a:prstGeom>
          <a:solidFill>
            <a:srgbClr val="C7C9EA"/>
          </a:solidFill>
          <a:ln/>
        </p:spPr>
      </p:sp>
      <p:pic>
        <p:nvPicPr>
          <p:cNvPr id="9" name="Image 3" descr="preencoded.png"/>
          <p:cNvPicPr>
            <a:picLocks noChangeAspect="1"/>
          </p:cNvPicPr>
          <p:nvPr/>
        </p:nvPicPr>
        <p:blipFill>
          <a:blip r:embed="rId6"/>
          <a:stretch>
            <a:fillRect/>
          </a:stretch>
        </p:blipFill>
        <p:spPr>
          <a:xfrm>
            <a:off x="3776662" y="2985849"/>
            <a:ext cx="243007" cy="194310"/>
          </a:xfrm>
          <a:prstGeom prst="rect">
            <a:avLst/>
          </a:prstGeom>
        </p:spPr>
      </p:pic>
      <p:sp>
        <p:nvSpPr>
          <p:cNvPr id="10" name="Text 4"/>
          <p:cNvSpPr/>
          <p:nvPr/>
        </p:nvSpPr>
        <p:spPr>
          <a:xfrm>
            <a:off x="4175165" y="2965371"/>
            <a:ext cx="4159091" cy="243007"/>
          </a:xfrm>
          <a:prstGeom prst="rect">
            <a:avLst/>
          </a:prstGeom>
          <a:noFill/>
          <a:ln/>
        </p:spPr>
        <p:txBody>
          <a:bodyPr wrap="none" rtlCol="0" anchor="t"/>
          <a:lstStyle/>
          <a:p>
            <a:pPr marL="0" indent="0">
              <a:lnSpc>
                <a:spcPts val="1914"/>
              </a:lnSpc>
              <a:buNone/>
            </a:pPr>
            <a:r>
              <a:rPr lang="en-US" sz="1531" b="1" kern="0" spc="-46" dirty="0">
                <a:solidFill>
                  <a:srgbClr val="000000"/>
                </a:solidFill>
                <a:latin typeface="Inter" pitchFamily="34" charset="0"/>
                <a:ea typeface="Inter" pitchFamily="34" charset="-122"/>
                <a:cs typeface="Inter" pitchFamily="34" charset="-120"/>
              </a:rPr>
              <a:t>Which Category has the Highest  Screen time?</a:t>
            </a:r>
            <a:endParaRPr lang="en-US" sz="1531" dirty="0"/>
          </a:p>
        </p:txBody>
      </p:sp>
      <p:pic>
        <p:nvPicPr>
          <p:cNvPr id="11" name="Image 4" descr="preencoded.png"/>
          <p:cNvPicPr>
            <a:picLocks noChangeAspect="1"/>
          </p:cNvPicPr>
          <p:nvPr/>
        </p:nvPicPr>
        <p:blipFill>
          <a:blip r:embed="rId7"/>
          <a:stretch>
            <a:fillRect/>
          </a:stretch>
        </p:blipFill>
        <p:spPr>
          <a:xfrm>
            <a:off x="4175165" y="3383280"/>
            <a:ext cx="5881330" cy="3421856"/>
          </a:xfrm>
          <a:prstGeom prst="rect">
            <a:avLst/>
          </a:prstGeom>
        </p:spPr>
      </p:pic>
      <p:sp>
        <p:nvSpPr>
          <p:cNvPr id="12" name="Shape 5"/>
          <p:cNvSpPr/>
          <p:nvPr/>
        </p:nvSpPr>
        <p:spPr>
          <a:xfrm>
            <a:off x="3621167" y="7232690"/>
            <a:ext cx="7388066" cy="629603"/>
          </a:xfrm>
          <a:prstGeom prst="roundRect">
            <a:avLst>
              <a:gd name="adj" fmla="val 11117"/>
            </a:avLst>
          </a:prstGeom>
          <a:solidFill>
            <a:srgbClr val="C7C9EA"/>
          </a:solidFill>
          <a:ln/>
        </p:spPr>
      </p:sp>
      <p:pic>
        <p:nvPicPr>
          <p:cNvPr id="13" name="Image 5" descr="preencoded.png"/>
          <p:cNvPicPr>
            <a:picLocks noChangeAspect="1"/>
          </p:cNvPicPr>
          <p:nvPr/>
        </p:nvPicPr>
        <p:blipFill>
          <a:blip r:embed="rId8"/>
          <a:stretch>
            <a:fillRect/>
          </a:stretch>
        </p:blipFill>
        <p:spPr>
          <a:xfrm>
            <a:off x="3776662" y="7458551"/>
            <a:ext cx="194310" cy="155496"/>
          </a:xfrm>
          <a:prstGeom prst="rect">
            <a:avLst/>
          </a:prstGeom>
        </p:spPr>
      </p:pic>
      <p:sp>
        <p:nvSpPr>
          <p:cNvPr id="14" name="Text 6"/>
          <p:cNvSpPr/>
          <p:nvPr/>
        </p:nvSpPr>
        <p:spPr>
          <a:xfrm>
            <a:off x="4126468" y="7411402"/>
            <a:ext cx="6727269" cy="233243"/>
          </a:xfrm>
          <a:prstGeom prst="rect">
            <a:avLst/>
          </a:prstGeom>
          <a:noFill/>
          <a:ln/>
        </p:spPr>
        <p:txBody>
          <a:bodyPr wrap="none" rtlCol="0" anchor="t"/>
          <a:lstStyle/>
          <a:p>
            <a:pPr marL="0" indent="0">
              <a:lnSpc>
                <a:spcPts val="1837"/>
              </a:lnSpc>
              <a:buNone/>
            </a:pPr>
            <a:r>
              <a:rPr lang="en-US" sz="1225" kern="0" spc="-24" dirty="0">
                <a:solidFill>
                  <a:srgbClr val="000000"/>
                </a:solidFill>
                <a:latin typeface="Inter" pitchFamily="34" charset="0"/>
                <a:ea typeface="Inter" pitchFamily="34" charset="-122"/>
                <a:cs typeface="Inter" pitchFamily="34" charset="-120"/>
              </a:rPr>
              <a:t>Social has the highest screen time compared to other categories.</a:t>
            </a:r>
            <a:endParaRPr lang="en-US" sz="12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2704</TotalTime>
  <Words>760</Words>
  <Application>Microsoft Office PowerPoint</Application>
  <PresentationFormat>Custom</PresentationFormat>
  <Paragraphs>75</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Faith Emmanuel</cp:lastModifiedBy>
  <cp:revision>3</cp:revision>
  <dcterms:created xsi:type="dcterms:W3CDTF">2024-06-08T02:40:06Z</dcterms:created>
  <dcterms:modified xsi:type="dcterms:W3CDTF">2024-06-09T23:46:23Z</dcterms:modified>
</cp:coreProperties>
</file>