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65" r:id="rId3"/>
    <p:sldId id="262" r:id="rId4"/>
    <p:sldId id="263" r:id="rId5"/>
    <p:sldId id="270" r:id="rId6"/>
    <p:sldId id="256" r:id="rId7"/>
    <p:sldId id="273" r:id="rId8"/>
    <p:sldId id="274" r:id="rId9"/>
    <p:sldId id="258" r:id="rId10"/>
    <p:sldId id="257" r:id="rId11"/>
    <p:sldId id="267" r:id="rId12"/>
    <p:sldId id="261" r:id="rId13"/>
    <p:sldId id="268" r:id="rId14"/>
    <p:sldId id="260" r:id="rId15"/>
    <p:sldId id="269" r:id="rId16"/>
    <p:sldId id="271" r:id="rId17"/>
    <p:sldId id="275" r:id="rId18"/>
    <p:sldId id="272" r:id="rId1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55" autoAdjust="0"/>
    <p:restoredTop sz="94660"/>
  </p:normalViewPr>
  <p:slideViewPr>
    <p:cSldViewPr snapToGrid="0">
      <p:cViewPr varScale="1">
        <p:scale>
          <a:sx n="55" d="100"/>
          <a:sy n="55" d="100"/>
        </p:scale>
        <p:origin x="16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23C4FF-17A8-47F4-9886-91D0E05A3853}"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3C32B-2870-4A17-AF71-47425E62BEA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6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3C4FF-17A8-47F4-9886-91D0E05A3853}"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244758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3C4FF-17A8-47F4-9886-91D0E05A3853}"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107101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3C4FF-17A8-47F4-9886-91D0E05A3853}"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7750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3C4FF-17A8-47F4-9886-91D0E05A3853}"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3C32B-2870-4A17-AF71-47425E62BEA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41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23C4FF-17A8-47F4-9886-91D0E05A3853}"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2568304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23C4FF-17A8-47F4-9886-91D0E05A3853}"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322874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3C4FF-17A8-47F4-9886-91D0E05A3853}"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394765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23C4FF-17A8-47F4-9886-91D0E05A3853}" type="datetimeFigureOut">
              <a:rPr lang="en-US" smtClean="0"/>
              <a:t>7/10/2025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83496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023C4FF-17A8-47F4-9886-91D0E05A3853}" type="datetimeFigureOut">
              <a:rPr lang="en-US" smtClean="0"/>
              <a:t>7/10/2025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0E3C32B-2870-4A17-AF71-47425E62BEAD}" type="slidenum">
              <a:rPr lang="en-US" smtClean="0"/>
              <a:t>‹#›</a:t>
            </a:fld>
            <a:endParaRPr lang="en-US"/>
          </a:p>
        </p:txBody>
      </p:sp>
    </p:spTree>
    <p:extLst>
      <p:ext uri="{BB962C8B-B14F-4D97-AF65-F5344CB8AC3E}">
        <p14:creationId xmlns:p14="http://schemas.microsoft.com/office/powerpoint/2010/main" val="266959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3C4FF-17A8-47F4-9886-91D0E05A3853}"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E3C32B-2870-4A17-AF71-47425E62BEAD}" type="slidenum">
              <a:rPr lang="en-US" smtClean="0"/>
              <a:t>‹#›</a:t>
            </a:fld>
            <a:endParaRPr lang="en-US"/>
          </a:p>
        </p:txBody>
      </p:sp>
    </p:spTree>
    <p:extLst>
      <p:ext uri="{BB962C8B-B14F-4D97-AF65-F5344CB8AC3E}">
        <p14:creationId xmlns:p14="http://schemas.microsoft.com/office/powerpoint/2010/main" val="402468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023C4FF-17A8-47F4-9886-91D0E05A3853}" type="datetimeFigureOut">
              <a:rPr lang="en-US" smtClean="0"/>
              <a:t>7/10/2025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0E3C32B-2870-4A17-AF71-47425E62BEA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7666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BC6855-8DAE-F2D7-E81B-A5660DF68F39}"/>
              </a:ext>
            </a:extLst>
          </p:cNvPr>
          <p:cNvSpPr txBox="1"/>
          <p:nvPr/>
        </p:nvSpPr>
        <p:spPr>
          <a:xfrm>
            <a:off x="494957" y="293915"/>
            <a:ext cx="8154086" cy="923330"/>
          </a:xfrm>
          <a:prstGeom prst="rect">
            <a:avLst/>
          </a:prstGeom>
          <a:noFill/>
        </p:spPr>
        <p:txBody>
          <a:bodyPr wrap="square">
            <a:spAutoFit/>
          </a:bodyPr>
          <a:lstStyle/>
          <a:p>
            <a:pPr algn="l">
              <a:buNone/>
            </a:pPr>
            <a:r>
              <a:rPr lang="en-US" sz="5400" b="1" u="sng" dirty="0">
                <a:solidFill>
                  <a:srgbClr val="0F172A"/>
                </a:solidFill>
                <a:latin typeface="ui-sans-serif"/>
              </a:rPr>
              <a:t>Palmoria Group HR Analysis</a:t>
            </a:r>
          </a:p>
        </p:txBody>
      </p:sp>
      <p:sp>
        <p:nvSpPr>
          <p:cNvPr id="7" name="TextBox 6">
            <a:extLst>
              <a:ext uri="{FF2B5EF4-FFF2-40B4-BE49-F238E27FC236}">
                <a16:creationId xmlns:a16="http://schemas.microsoft.com/office/drawing/2014/main" id="{34771998-4BC7-32CC-365C-C40E6D86AA95}"/>
              </a:ext>
            </a:extLst>
          </p:cNvPr>
          <p:cNvSpPr txBox="1"/>
          <p:nvPr/>
        </p:nvSpPr>
        <p:spPr>
          <a:xfrm>
            <a:off x="369429" y="1247743"/>
            <a:ext cx="7402972" cy="2970685"/>
          </a:xfrm>
          <a:prstGeom prst="rect">
            <a:avLst/>
          </a:prstGeom>
          <a:noFill/>
        </p:spPr>
        <p:txBody>
          <a:bodyPr wrap="square">
            <a:spAutoFit/>
          </a:bodyPr>
          <a:lstStyle/>
          <a:p>
            <a:pPr>
              <a:lnSpc>
                <a:spcPct val="150000"/>
              </a:lnSpc>
            </a:pPr>
            <a:r>
              <a:rPr lang="en-US" sz="3200" dirty="0">
                <a:solidFill>
                  <a:srgbClr val="0F172A"/>
                </a:solidFill>
                <a:latin typeface="ui-sans-serif"/>
              </a:rPr>
              <a:t>A Power BI-driven insight report addressing gender inequality, salary structure, and performance ratings across Palmoria’s workforce.</a:t>
            </a:r>
            <a:endParaRPr lang="en-US" sz="3200" dirty="0"/>
          </a:p>
        </p:txBody>
      </p:sp>
    </p:spTree>
    <p:extLst>
      <p:ext uri="{BB962C8B-B14F-4D97-AF65-F5344CB8AC3E}">
        <p14:creationId xmlns:p14="http://schemas.microsoft.com/office/powerpoint/2010/main" val="2502969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E94A61-6AF1-1755-8E06-FD61B5155A79}"/>
              </a:ext>
            </a:extLst>
          </p:cNvPr>
          <p:cNvPicPr>
            <a:picLocks noChangeAspect="1"/>
          </p:cNvPicPr>
          <p:nvPr/>
        </p:nvPicPr>
        <p:blipFill>
          <a:blip r:embed="rId2"/>
          <a:stretch>
            <a:fillRect/>
          </a:stretch>
        </p:blipFill>
        <p:spPr>
          <a:xfrm>
            <a:off x="-2022980" y="-228600"/>
            <a:ext cx="13189960" cy="7315200"/>
          </a:xfrm>
          <a:prstGeom prst="rect">
            <a:avLst/>
          </a:prstGeom>
        </p:spPr>
      </p:pic>
    </p:spTree>
    <p:extLst>
      <p:ext uri="{BB962C8B-B14F-4D97-AF65-F5344CB8AC3E}">
        <p14:creationId xmlns:p14="http://schemas.microsoft.com/office/powerpoint/2010/main" val="383487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E8FE0-5F6D-BD0E-3424-29B3BF3FA413}"/>
              </a:ext>
            </a:extLst>
          </p:cNvPr>
          <p:cNvSpPr txBox="1"/>
          <p:nvPr/>
        </p:nvSpPr>
        <p:spPr>
          <a:xfrm>
            <a:off x="391886" y="396264"/>
            <a:ext cx="8545966" cy="769441"/>
          </a:xfrm>
          <a:prstGeom prst="rect">
            <a:avLst/>
          </a:prstGeom>
          <a:noFill/>
        </p:spPr>
        <p:txBody>
          <a:bodyPr wrap="square">
            <a:spAutoFit/>
          </a:bodyPr>
          <a:lstStyle/>
          <a:p>
            <a:pPr algn="ctr">
              <a:buNone/>
            </a:pPr>
            <a:r>
              <a:rPr lang="en-US" sz="4400" b="1" dirty="0">
                <a:solidFill>
                  <a:srgbClr val="0F172A"/>
                </a:solidFill>
                <a:latin typeface="ui-sans-serif"/>
              </a:rPr>
              <a:t>Performance Ratings by Gender</a:t>
            </a:r>
          </a:p>
        </p:txBody>
      </p:sp>
      <p:sp>
        <p:nvSpPr>
          <p:cNvPr id="5" name="TextBox 4">
            <a:extLst>
              <a:ext uri="{FF2B5EF4-FFF2-40B4-BE49-F238E27FC236}">
                <a16:creationId xmlns:a16="http://schemas.microsoft.com/office/drawing/2014/main" id="{7FDD4D5E-3336-F0B4-E100-3D4F5224D6AC}"/>
              </a:ext>
            </a:extLst>
          </p:cNvPr>
          <p:cNvSpPr txBox="1"/>
          <p:nvPr/>
        </p:nvSpPr>
        <p:spPr>
          <a:xfrm>
            <a:off x="1186117" y="1636062"/>
            <a:ext cx="6771765" cy="3330464"/>
          </a:xfrm>
          <a:prstGeom prst="rect">
            <a:avLst/>
          </a:prstGeom>
          <a:noFill/>
        </p:spPr>
        <p:txBody>
          <a:bodyPr wrap="square">
            <a:spAutoFit/>
          </a:bodyPr>
          <a:lstStyle/>
          <a:p>
            <a:pPr>
              <a:lnSpc>
                <a:spcPct val="150000"/>
              </a:lnSpc>
            </a:pPr>
            <a:r>
              <a:rPr lang="en-US" sz="3600" dirty="0">
                <a:solidFill>
                  <a:srgbClr val="0F172A"/>
                </a:solidFill>
                <a:latin typeface="ui-sans-serif"/>
              </a:rPr>
              <a:t>Male employees received higher performance ratings on average. Bias in review mechanisms is suspected and should be reviewed.</a:t>
            </a:r>
            <a:endParaRPr lang="en-US" sz="3600" dirty="0"/>
          </a:p>
        </p:txBody>
      </p:sp>
    </p:spTree>
    <p:extLst>
      <p:ext uri="{BB962C8B-B14F-4D97-AF65-F5344CB8AC3E}">
        <p14:creationId xmlns:p14="http://schemas.microsoft.com/office/powerpoint/2010/main" val="157210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9CDC0-3D9A-C572-5EFF-F99789BD565E}"/>
              </a:ext>
            </a:extLst>
          </p:cNvPr>
          <p:cNvPicPr>
            <a:picLocks noChangeAspect="1"/>
          </p:cNvPicPr>
          <p:nvPr/>
        </p:nvPicPr>
        <p:blipFill>
          <a:blip r:embed="rId2"/>
          <a:stretch>
            <a:fillRect/>
          </a:stretch>
        </p:blipFill>
        <p:spPr>
          <a:xfrm>
            <a:off x="-914400" y="-398421"/>
            <a:ext cx="11421393" cy="7416239"/>
          </a:xfrm>
          <a:prstGeom prst="rect">
            <a:avLst/>
          </a:prstGeom>
        </p:spPr>
      </p:pic>
    </p:spTree>
    <p:extLst>
      <p:ext uri="{BB962C8B-B14F-4D97-AF65-F5344CB8AC3E}">
        <p14:creationId xmlns:p14="http://schemas.microsoft.com/office/powerpoint/2010/main" val="239807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6A6DC-202B-C760-95E1-78E7D2AC4BE0}"/>
              </a:ext>
            </a:extLst>
          </p:cNvPr>
          <p:cNvSpPr txBox="1"/>
          <p:nvPr/>
        </p:nvSpPr>
        <p:spPr>
          <a:xfrm>
            <a:off x="881743" y="293915"/>
            <a:ext cx="8262257" cy="923330"/>
          </a:xfrm>
          <a:prstGeom prst="rect">
            <a:avLst/>
          </a:prstGeom>
          <a:noFill/>
        </p:spPr>
        <p:txBody>
          <a:bodyPr wrap="square">
            <a:spAutoFit/>
          </a:bodyPr>
          <a:lstStyle/>
          <a:p>
            <a:pPr algn="l">
              <a:buNone/>
            </a:pPr>
            <a:r>
              <a:rPr lang="en-US" sz="5400" b="1" i="0" u="sng" dirty="0">
                <a:solidFill>
                  <a:srgbClr val="0F172A"/>
                </a:solidFill>
                <a:effectLst/>
                <a:latin typeface="ui-sans-serif"/>
              </a:rPr>
              <a:t>Gender Pay Gap Analysis</a:t>
            </a:r>
          </a:p>
        </p:txBody>
      </p:sp>
      <p:sp>
        <p:nvSpPr>
          <p:cNvPr id="5" name="TextBox 4">
            <a:extLst>
              <a:ext uri="{FF2B5EF4-FFF2-40B4-BE49-F238E27FC236}">
                <a16:creationId xmlns:a16="http://schemas.microsoft.com/office/drawing/2014/main" id="{E4EE4E7A-745F-3915-917E-8A53ECBB1BE2}"/>
              </a:ext>
            </a:extLst>
          </p:cNvPr>
          <p:cNvSpPr txBox="1"/>
          <p:nvPr/>
        </p:nvSpPr>
        <p:spPr>
          <a:xfrm>
            <a:off x="881743" y="1688183"/>
            <a:ext cx="7425417" cy="3690241"/>
          </a:xfrm>
          <a:prstGeom prst="rect">
            <a:avLst/>
          </a:prstGeom>
          <a:noFill/>
        </p:spPr>
        <p:txBody>
          <a:bodyPr wrap="square">
            <a:spAutoFit/>
          </a:bodyPr>
          <a:lstStyle/>
          <a:p>
            <a:pPr>
              <a:lnSpc>
                <a:spcPct val="150000"/>
              </a:lnSpc>
            </a:pPr>
            <a:r>
              <a:rPr lang="en-US" sz="4000" b="0" i="0" dirty="0">
                <a:solidFill>
                  <a:srgbClr val="0F172A"/>
                </a:solidFill>
                <a:effectLst/>
                <a:latin typeface="ui-sans-serif"/>
              </a:rPr>
              <a:t>There is a </a:t>
            </a:r>
            <a:r>
              <a:rPr lang="en-US" sz="4000" dirty="0">
                <a:solidFill>
                  <a:srgbClr val="0F172A"/>
                </a:solidFill>
                <a:latin typeface="ui-sans-serif"/>
              </a:rPr>
              <a:t>cl</a:t>
            </a:r>
            <a:r>
              <a:rPr lang="en-US" sz="4000" b="0" i="0" dirty="0">
                <a:solidFill>
                  <a:srgbClr val="0F172A"/>
                </a:solidFill>
                <a:effectLst/>
                <a:latin typeface="ui-sans-serif"/>
              </a:rPr>
              <a:t>ear pay gap with male employees earning. </a:t>
            </a:r>
            <a:r>
              <a:rPr lang="en-US" sz="4000" dirty="0">
                <a:solidFill>
                  <a:srgbClr val="0F172A"/>
                </a:solidFill>
                <a:latin typeface="ui-sans-serif"/>
              </a:rPr>
              <a:t>The male company pay out  is 49:87%  while the female is 45.63%</a:t>
            </a:r>
            <a:endParaRPr lang="en-US" sz="4000" dirty="0"/>
          </a:p>
        </p:txBody>
      </p:sp>
    </p:spTree>
    <p:extLst>
      <p:ext uri="{BB962C8B-B14F-4D97-AF65-F5344CB8AC3E}">
        <p14:creationId xmlns:p14="http://schemas.microsoft.com/office/powerpoint/2010/main" val="161546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BCE94-B3D7-4BA5-971E-9A2F9CDF6BCC}"/>
              </a:ext>
            </a:extLst>
          </p:cNvPr>
          <p:cNvPicPr>
            <a:picLocks noChangeAspect="1"/>
          </p:cNvPicPr>
          <p:nvPr/>
        </p:nvPicPr>
        <p:blipFill>
          <a:blip r:embed="rId2"/>
          <a:stretch>
            <a:fillRect/>
          </a:stretch>
        </p:blipFill>
        <p:spPr>
          <a:xfrm>
            <a:off x="-1107361" y="-195943"/>
            <a:ext cx="11358722" cy="7249886"/>
          </a:xfrm>
          <a:prstGeom prst="rect">
            <a:avLst/>
          </a:prstGeom>
        </p:spPr>
      </p:pic>
    </p:spTree>
    <p:extLst>
      <p:ext uri="{BB962C8B-B14F-4D97-AF65-F5344CB8AC3E}">
        <p14:creationId xmlns:p14="http://schemas.microsoft.com/office/powerpoint/2010/main" val="416199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8CF917-94A4-9C40-CF17-80A66F4416F2}"/>
              </a:ext>
            </a:extLst>
          </p:cNvPr>
          <p:cNvSpPr txBox="1"/>
          <p:nvPr/>
        </p:nvSpPr>
        <p:spPr>
          <a:xfrm>
            <a:off x="1143000" y="457202"/>
            <a:ext cx="8948057" cy="769441"/>
          </a:xfrm>
          <a:prstGeom prst="rect">
            <a:avLst/>
          </a:prstGeom>
          <a:noFill/>
        </p:spPr>
        <p:txBody>
          <a:bodyPr wrap="square">
            <a:spAutoFit/>
          </a:bodyPr>
          <a:lstStyle/>
          <a:p>
            <a:pPr algn="l">
              <a:buNone/>
            </a:pPr>
            <a:r>
              <a:rPr lang="en-US" sz="4400" b="1" i="0" u="sng" dirty="0">
                <a:solidFill>
                  <a:srgbClr val="0F172A"/>
                </a:solidFill>
                <a:effectLst/>
                <a:latin typeface="ui-sans-serif"/>
              </a:rPr>
              <a:t>$90,000 Salary Compliance</a:t>
            </a:r>
          </a:p>
        </p:txBody>
      </p:sp>
      <p:sp>
        <p:nvSpPr>
          <p:cNvPr id="5" name="TextBox 4">
            <a:extLst>
              <a:ext uri="{FF2B5EF4-FFF2-40B4-BE49-F238E27FC236}">
                <a16:creationId xmlns:a16="http://schemas.microsoft.com/office/drawing/2014/main" id="{D10ADC5D-A703-0784-27D9-43BBC7E12EFF}"/>
              </a:ext>
            </a:extLst>
          </p:cNvPr>
          <p:cNvSpPr txBox="1"/>
          <p:nvPr/>
        </p:nvSpPr>
        <p:spPr>
          <a:xfrm>
            <a:off x="1143000" y="1729650"/>
            <a:ext cx="6923314" cy="4161460"/>
          </a:xfrm>
          <a:prstGeom prst="rect">
            <a:avLst/>
          </a:prstGeom>
          <a:noFill/>
        </p:spPr>
        <p:txBody>
          <a:bodyPr wrap="square">
            <a:spAutoFit/>
          </a:bodyPr>
          <a:lstStyle/>
          <a:p>
            <a:pPr>
              <a:lnSpc>
                <a:spcPct val="150000"/>
              </a:lnSpc>
            </a:pPr>
            <a:r>
              <a:rPr lang="en-US" sz="3600" b="0" i="0">
                <a:solidFill>
                  <a:srgbClr val="0F172A"/>
                </a:solidFill>
                <a:effectLst/>
                <a:latin typeface="ui-sans-serif"/>
              </a:rPr>
              <a:t>38% of employees earn below the $90,000 benchmark. South and West regions require attention. Most underpayment occurs in Support and Admin.</a:t>
            </a:r>
            <a:endParaRPr lang="en-US" sz="3600" dirty="0"/>
          </a:p>
        </p:txBody>
      </p:sp>
    </p:spTree>
    <p:extLst>
      <p:ext uri="{BB962C8B-B14F-4D97-AF65-F5344CB8AC3E}">
        <p14:creationId xmlns:p14="http://schemas.microsoft.com/office/powerpoint/2010/main" val="327948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AC785-2DE9-64AE-B55C-1BC3C0923D97}"/>
              </a:ext>
            </a:extLst>
          </p:cNvPr>
          <p:cNvSpPr txBox="1"/>
          <p:nvPr/>
        </p:nvSpPr>
        <p:spPr>
          <a:xfrm>
            <a:off x="1616529" y="0"/>
            <a:ext cx="6384471" cy="830997"/>
          </a:xfrm>
          <a:prstGeom prst="rect">
            <a:avLst/>
          </a:prstGeom>
          <a:noFill/>
        </p:spPr>
        <p:txBody>
          <a:bodyPr wrap="square">
            <a:spAutoFit/>
          </a:bodyPr>
          <a:lstStyle/>
          <a:p>
            <a:pPr algn="l">
              <a:buNone/>
            </a:pPr>
            <a:r>
              <a:rPr lang="en-US" sz="4800" b="1" i="0" u="sng" dirty="0">
                <a:solidFill>
                  <a:srgbClr val="0F172A"/>
                </a:solidFill>
                <a:effectLst/>
                <a:latin typeface="ui-sans-serif"/>
              </a:rPr>
              <a:t>Recommendations</a:t>
            </a:r>
            <a:endParaRPr lang="en-US" sz="6000" b="1" i="0" u="sng" dirty="0">
              <a:solidFill>
                <a:srgbClr val="0F172A"/>
              </a:solidFill>
              <a:effectLst/>
              <a:latin typeface="ui-sans-serif"/>
            </a:endParaRPr>
          </a:p>
        </p:txBody>
      </p:sp>
      <p:sp>
        <p:nvSpPr>
          <p:cNvPr id="5" name="TextBox 4">
            <a:extLst>
              <a:ext uri="{FF2B5EF4-FFF2-40B4-BE49-F238E27FC236}">
                <a16:creationId xmlns:a16="http://schemas.microsoft.com/office/drawing/2014/main" id="{1AE334BD-C57D-B3FF-D898-5CB8225DB0E6}"/>
              </a:ext>
            </a:extLst>
          </p:cNvPr>
          <p:cNvSpPr txBox="1"/>
          <p:nvPr/>
        </p:nvSpPr>
        <p:spPr>
          <a:xfrm>
            <a:off x="689882" y="686735"/>
            <a:ext cx="7764236" cy="7935377"/>
          </a:xfrm>
          <a:prstGeom prst="rect">
            <a:avLst/>
          </a:prstGeom>
          <a:noFill/>
        </p:spPr>
        <p:txBody>
          <a:bodyPr wrap="square">
            <a:spAutoFit/>
          </a:bodyPr>
          <a:lstStyle/>
          <a:p>
            <a:pPr marL="457200" indent="-457200" algn="l">
              <a:lnSpc>
                <a:spcPct val="150000"/>
              </a:lnSpc>
              <a:buFont typeface="Wingdings" panose="05000000000000000000" pitchFamily="2" charset="2"/>
              <a:buChar char="§"/>
            </a:pPr>
            <a:r>
              <a:rPr lang="en-US" sz="2800" b="0" i="0" dirty="0">
                <a:solidFill>
                  <a:srgbClr val="0F172A"/>
                </a:solidFill>
                <a:effectLst/>
                <a:latin typeface="ui-sans-serif"/>
              </a:rPr>
              <a:t>Conduct salary audits and enforce pay equity across regions and departments.</a:t>
            </a:r>
          </a:p>
          <a:p>
            <a:pPr marL="457200" indent="-457200" algn="l">
              <a:lnSpc>
                <a:spcPct val="150000"/>
              </a:lnSpc>
              <a:spcBef>
                <a:spcPts val="300"/>
              </a:spcBef>
              <a:buFont typeface="Wingdings" panose="05000000000000000000" pitchFamily="2" charset="2"/>
              <a:buChar char="§"/>
            </a:pPr>
            <a:r>
              <a:rPr lang="en-US" sz="2800" b="0" i="0" dirty="0">
                <a:solidFill>
                  <a:srgbClr val="0F172A"/>
                </a:solidFill>
                <a:effectLst/>
                <a:latin typeface="ui-sans-serif"/>
              </a:rPr>
              <a:t>Promote transparent and unbiased performance review systems.</a:t>
            </a:r>
          </a:p>
          <a:p>
            <a:pPr marL="457200" indent="-457200" algn="l">
              <a:lnSpc>
                <a:spcPct val="150000"/>
              </a:lnSpc>
              <a:spcBef>
                <a:spcPts val="300"/>
              </a:spcBef>
              <a:buFont typeface="Wingdings" panose="05000000000000000000" pitchFamily="2" charset="2"/>
              <a:buChar char="§"/>
            </a:pPr>
            <a:r>
              <a:rPr lang="en-US" sz="2800" b="0" i="0" dirty="0">
                <a:solidFill>
                  <a:srgbClr val="0F172A"/>
                </a:solidFill>
                <a:effectLst/>
                <a:latin typeface="ui-sans-serif"/>
              </a:rPr>
              <a:t>Increase salaries to meet $90K minimum in low-paying departments.</a:t>
            </a:r>
          </a:p>
          <a:p>
            <a:pPr marL="457200" indent="-457200" algn="l">
              <a:lnSpc>
                <a:spcPct val="150000"/>
              </a:lnSpc>
              <a:spcBef>
                <a:spcPts val="300"/>
              </a:spcBef>
              <a:buFont typeface="Wingdings" panose="05000000000000000000" pitchFamily="2" charset="2"/>
              <a:buChar char="§"/>
            </a:pPr>
            <a:r>
              <a:rPr lang="en-US" sz="2800" b="0" i="0" dirty="0">
                <a:solidFill>
                  <a:srgbClr val="0F172A"/>
                </a:solidFill>
                <a:effectLst/>
                <a:latin typeface="ui-sans-serif"/>
              </a:rPr>
              <a:t>Support gender equity in leadership and engineering roles.</a:t>
            </a:r>
          </a:p>
          <a:p>
            <a:pPr marL="457200" indent="-457200" algn="l">
              <a:lnSpc>
                <a:spcPct val="150000"/>
              </a:lnSpc>
              <a:spcBef>
                <a:spcPts val="300"/>
              </a:spcBef>
              <a:buFont typeface="Wingdings" panose="05000000000000000000" pitchFamily="2" charset="2"/>
              <a:buChar char="§"/>
            </a:pPr>
            <a:r>
              <a:rPr lang="en-US" sz="2800" b="0" i="0" dirty="0">
                <a:solidFill>
                  <a:srgbClr val="0F172A"/>
                </a:solidFill>
                <a:effectLst/>
                <a:latin typeface="ui-sans-serif"/>
              </a:rPr>
              <a:t>Implement a transparent bonus structure tied to performance metrics.</a:t>
            </a:r>
          </a:p>
          <a:p>
            <a:pPr>
              <a:lnSpc>
                <a:spcPct val="150000"/>
              </a:lnSpc>
              <a:buNone/>
            </a:pPr>
            <a:br>
              <a:rPr lang="en-US" sz="2800" b="0" i="0" dirty="0">
                <a:solidFill>
                  <a:srgbClr val="0F172A"/>
                </a:solidFill>
                <a:effectLst/>
                <a:latin typeface="ui-sans-serif"/>
              </a:rPr>
            </a:br>
            <a:endParaRPr lang="en-US" sz="2800" dirty="0"/>
          </a:p>
        </p:txBody>
      </p:sp>
    </p:spTree>
    <p:extLst>
      <p:ext uri="{BB962C8B-B14F-4D97-AF65-F5344CB8AC3E}">
        <p14:creationId xmlns:p14="http://schemas.microsoft.com/office/powerpoint/2010/main" val="492471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58E92-A6E5-AB70-0F7A-60A5EEA2C781}"/>
              </a:ext>
            </a:extLst>
          </p:cNvPr>
          <p:cNvPicPr>
            <a:picLocks noChangeAspect="1"/>
          </p:cNvPicPr>
          <p:nvPr/>
        </p:nvPicPr>
        <p:blipFill>
          <a:blip r:embed="rId2"/>
          <a:stretch>
            <a:fillRect/>
          </a:stretch>
        </p:blipFill>
        <p:spPr>
          <a:xfrm>
            <a:off x="-5152992" y="-2628900"/>
            <a:ext cx="18375041" cy="10327466"/>
          </a:xfrm>
          <a:prstGeom prst="rect">
            <a:avLst/>
          </a:prstGeom>
        </p:spPr>
      </p:pic>
    </p:spTree>
    <p:extLst>
      <p:ext uri="{BB962C8B-B14F-4D97-AF65-F5344CB8AC3E}">
        <p14:creationId xmlns:p14="http://schemas.microsoft.com/office/powerpoint/2010/main" val="162932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33E68-C199-6733-CEEB-908F750E6FFE}"/>
              </a:ext>
            </a:extLst>
          </p:cNvPr>
          <p:cNvSpPr txBox="1"/>
          <p:nvPr/>
        </p:nvSpPr>
        <p:spPr>
          <a:xfrm>
            <a:off x="2073729" y="2228671"/>
            <a:ext cx="7854043" cy="1200329"/>
          </a:xfrm>
          <a:prstGeom prst="rect">
            <a:avLst/>
          </a:prstGeom>
          <a:noFill/>
        </p:spPr>
        <p:txBody>
          <a:bodyPr wrap="square">
            <a:spAutoFit/>
          </a:bodyPr>
          <a:lstStyle/>
          <a:p>
            <a:pPr algn="l">
              <a:buNone/>
            </a:pPr>
            <a:r>
              <a:rPr lang="en-US" sz="7200" b="1" dirty="0">
                <a:solidFill>
                  <a:srgbClr val="0F172A"/>
                </a:solidFill>
                <a:latin typeface="ui-sans-serif"/>
              </a:rPr>
              <a:t>THANK YOU</a:t>
            </a:r>
            <a:endParaRPr lang="en-US" sz="8800" b="1" i="0" dirty="0">
              <a:solidFill>
                <a:srgbClr val="0F172A"/>
              </a:solidFill>
              <a:effectLst/>
              <a:latin typeface="ui-sans-serif"/>
            </a:endParaRPr>
          </a:p>
        </p:txBody>
      </p:sp>
    </p:spTree>
    <p:extLst>
      <p:ext uri="{BB962C8B-B14F-4D97-AF65-F5344CB8AC3E}">
        <p14:creationId xmlns:p14="http://schemas.microsoft.com/office/powerpoint/2010/main" val="172355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9EB1F4-F648-CAC6-34DB-BEA129E739B1}"/>
              </a:ext>
            </a:extLst>
          </p:cNvPr>
          <p:cNvSpPr txBox="1"/>
          <p:nvPr/>
        </p:nvSpPr>
        <p:spPr>
          <a:xfrm>
            <a:off x="1028700" y="0"/>
            <a:ext cx="13781830" cy="1015663"/>
          </a:xfrm>
          <a:prstGeom prst="rect">
            <a:avLst/>
          </a:prstGeom>
          <a:noFill/>
        </p:spPr>
        <p:txBody>
          <a:bodyPr wrap="square">
            <a:spAutoFit/>
          </a:bodyPr>
          <a:lstStyle/>
          <a:p>
            <a:pPr algn="l">
              <a:buNone/>
            </a:pPr>
            <a:r>
              <a:rPr lang="en-US" sz="6000" b="1" u="sng" dirty="0">
                <a:solidFill>
                  <a:srgbClr val="0F172A"/>
                </a:solidFill>
                <a:latin typeface="ui-sans-serif"/>
              </a:rPr>
              <a:t>Project Background</a:t>
            </a:r>
          </a:p>
        </p:txBody>
      </p:sp>
      <p:sp>
        <p:nvSpPr>
          <p:cNvPr id="5" name="TextBox 4">
            <a:extLst>
              <a:ext uri="{FF2B5EF4-FFF2-40B4-BE49-F238E27FC236}">
                <a16:creationId xmlns:a16="http://schemas.microsoft.com/office/drawing/2014/main" id="{D2FA2A26-6D68-CBAF-CF84-8158CB77EEAB}"/>
              </a:ext>
            </a:extLst>
          </p:cNvPr>
          <p:cNvSpPr txBox="1"/>
          <p:nvPr/>
        </p:nvSpPr>
        <p:spPr>
          <a:xfrm>
            <a:off x="636814" y="1015663"/>
            <a:ext cx="7478486" cy="5186676"/>
          </a:xfrm>
          <a:prstGeom prst="rect">
            <a:avLst/>
          </a:prstGeom>
          <a:noFill/>
        </p:spPr>
        <p:txBody>
          <a:bodyPr wrap="square">
            <a:spAutoFit/>
          </a:bodyPr>
          <a:lstStyle/>
          <a:p>
            <a:pPr>
              <a:lnSpc>
                <a:spcPct val="150000"/>
              </a:lnSpc>
            </a:pPr>
            <a:r>
              <a:rPr lang="en-US" sz="3200" dirty="0">
                <a:solidFill>
                  <a:srgbClr val="0F172A"/>
                </a:solidFill>
                <a:latin typeface="ui-sans-serif"/>
              </a:rPr>
              <a:t>This  a project  assigned to me by DSA at the completion of their three months data-analysis training which was so impactful.  Palmoria Group data set was giving to me to analyze and rectify structural imbalance in gender pay and performance  in different sectors. </a:t>
            </a:r>
            <a:endParaRPr lang="en-US" sz="3200" dirty="0"/>
          </a:p>
        </p:txBody>
      </p:sp>
    </p:spTree>
    <p:extLst>
      <p:ext uri="{BB962C8B-B14F-4D97-AF65-F5344CB8AC3E}">
        <p14:creationId xmlns:p14="http://schemas.microsoft.com/office/powerpoint/2010/main" val="186422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380909-15F2-E243-7631-0C0255DC42E1}"/>
              </a:ext>
            </a:extLst>
          </p:cNvPr>
          <p:cNvPicPr>
            <a:picLocks noChangeAspect="1"/>
          </p:cNvPicPr>
          <p:nvPr/>
        </p:nvPicPr>
        <p:blipFill>
          <a:blip r:embed="rId2"/>
          <a:stretch>
            <a:fillRect/>
          </a:stretch>
        </p:blipFill>
        <p:spPr>
          <a:xfrm>
            <a:off x="1982208" y="1255931"/>
            <a:ext cx="5179589" cy="1801597"/>
          </a:xfrm>
          <a:prstGeom prst="rect">
            <a:avLst/>
          </a:prstGeom>
        </p:spPr>
      </p:pic>
      <p:pic>
        <p:nvPicPr>
          <p:cNvPr id="7" name="Picture 6">
            <a:extLst>
              <a:ext uri="{FF2B5EF4-FFF2-40B4-BE49-F238E27FC236}">
                <a16:creationId xmlns:a16="http://schemas.microsoft.com/office/drawing/2014/main" id="{18CE1D1D-CA14-09D8-D843-031954FF8F53}"/>
              </a:ext>
            </a:extLst>
          </p:cNvPr>
          <p:cNvPicPr>
            <a:picLocks noChangeAspect="1"/>
          </p:cNvPicPr>
          <p:nvPr/>
        </p:nvPicPr>
        <p:blipFill>
          <a:blip r:embed="rId3"/>
          <a:stretch>
            <a:fillRect/>
          </a:stretch>
        </p:blipFill>
        <p:spPr>
          <a:xfrm>
            <a:off x="2117260" y="3429004"/>
            <a:ext cx="4909478" cy="2454741"/>
          </a:xfrm>
          <a:prstGeom prst="rect">
            <a:avLst/>
          </a:prstGeom>
        </p:spPr>
      </p:pic>
    </p:spTree>
    <p:extLst>
      <p:ext uri="{BB962C8B-B14F-4D97-AF65-F5344CB8AC3E}">
        <p14:creationId xmlns:p14="http://schemas.microsoft.com/office/powerpoint/2010/main" val="217900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C521A2-EF5D-AA15-139B-7EB9ED3618D2}"/>
              </a:ext>
            </a:extLst>
          </p:cNvPr>
          <p:cNvPicPr>
            <a:picLocks noChangeAspect="1"/>
          </p:cNvPicPr>
          <p:nvPr/>
        </p:nvPicPr>
        <p:blipFill>
          <a:blip r:embed="rId2"/>
          <a:stretch>
            <a:fillRect/>
          </a:stretch>
        </p:blipFill>
        <p:spPr>
          <a:xfrm>
            <a:off x="2362937" y="1015426"/>
            <a:ext cx="4418126" cy="1984953"/>
          </a:xfrm>
          <a:prstGeom prst="rect">
            <a:avLst/>
          </a:prstGeom>
        </p:spPr>
      </p:pic>
      <p:pic>
        <p:nvPicPr>
          <p:cNvPr id="7" name="Picture 6">
            <a:extLst>
              <a:ext uri="{FF2B5EF4-FFF2-40B4-BE49-F238E27FC236}">
                <a16:creationId xmlns:a16="http://schemas.microsoft.com/office/drawing/2014/main" id="{1657C977-C926-3622-DF6B-A7CAE7723254}"/>
              </a:ext>
            </a:extLst>
          </p:cNvPr>
          <p:cNvPicPr>
            <a:picLocks noChangeAspect="1"/>
          </p:cNvPicPr>
          <p:nvPr/>
        </p:nvPicPr>
        <p:blipFill>
          <a:blip r:embed="rId3"/>
          <a:stretch>
            <a:fillRect/>
          </a:stretch>
        </p:blipFill>
        <p:spPr>
          <a:xfrm>
            <a:off x="2344863" y="3576988"/>
            <a:ext cx="4537635" cy="2265590"/>
          </a:xfrm>
          <a:prstGeom prst="rect">
            <a:avLst/>
          </a:prstGeom>
        </p:spPr>
      </p:pic>
    </p:spTree>
    <p:extLst>
      <p:ext uri="{BB962C8B-B14F-4D97-AF65-F5344CB8AC3E}">
        <p14:creationId xmlns:p14="http://schemas.microsoft.com/office/powerpoint/2010/main" val="1804422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573F07-8696-E92D-643E-92311E759E4E}"/>
              </a:ext>
            </a:extLst>
          </p:cNvPr>
          <p:cNvSpPr txBox="1"/>
          <p:nvPr/>
        </p:nvSpPr>
        <p:spPr>
          <a:xfrm>
            <a:off x="669471" y="671691"/>
            <a:ext cx="8213272" cy="6186309"/>
          </a:xfrm>
          <a:prstGeom prst="rect">
            <a:avLst/>
          </a:prstGeom>
          <a:noFill/>
        </p:spPr>
        <p:txBody>
          <a:bodyPr wrap="square">
            <a:spAutoFit/>
          </a:bodyPr>
          <a:lstStyle/>
          <a:p>
            <a:pPr>
              <a:lnSpc>
                <a:spcPct val="150000"/>
              </a:lnSpc>
            </a:pPr>
            <a:r>
              <a:rPr lang="en-US" sz="3600" b="0" i="0" dirty="0">
                <a:solidFill>
                  <a:srgbClr val="0F172A"/>
                </a:solidFill>
                <a:effectLst/>
                <a:latin typeface="ui-sans-serif"/>
              </a:rPr>
              <a:t>Based on performance ratings, bonuses were computed. Highest payouts are in North west region “Kaduna -$137.89M, followed by North central “Abuja- $124.72M, while south west "Lagos-$98.05M” has the lowest pay. </a:t>
            </a:r>
          </a:p>
          <a:p>
            <a:r>
              <a:rPr lang="en-US" sz="3600" b="0" i="0" dirty="0">
                <a:solidFill>
                  <a:srgbClr val="0F172A"/>
                </a:solidFill>
                <a:effectLst/>
                <a:latin typeface="ui-sans-serif"/>
              </a:rPr>
              <a:t>Total company-wide bonus obligation: $3.2M.</a:t>
            </a:r>
            <a:endParaRPr lang="en-US" sz="3600" dirty="0"/>
          </a:p>
        </p:txBody>
      </p:sp>
      <p:sp>
        <p:nvSpPr>
          <p:cNvPr id="7" name="TextBox 6">
            <a:extLst>
              <a:ext uri="{FF2B5EF4-FFF2-40B4-BE49-F238E27FC236}">
                <a16:creationId xmlns:a16="http://schemas.microsoft.com/office/drawing/2014/main" id="{B6DA9D6A-6E77-DC11-C2FE-0949E93E2B44}"/>
              </a:ext>
            </a:extLst>
          </p:cNvPr>
          <p:cNvSpPr txBox="1"/>
          <p:nvPr/>
        </p:nvSpPr>
        <p:spPr>
          <a:xfrm>
            <a:off x="669471" y="0"/>
            <a:ext cx="7805057" cy="923330"/>
          </a:xfrm>
          <a:prstGeom prst="rect">
            <a:avLst/>
          </a:prstGeom>
          <a:noFill/>
        </p:spPr>
        <p:txBody>
          <a:bodyPr wrap="square">
            <a:spAutoFit/>
          </a:bodyPr>
          <a:lstStyle/>
          <a:p>
            <a:pPr algn="ctr">
              <a:buNone/>
            </a:pPr>
            <a:r>
              <a:rPr lang="en-US" sz="5400" b="1" i="0" u="sng" dirty="0">
                <a:solidFill>
                  <a:srgbClr val="0F172A"/>
                </a:solidFill>
                <a:effectLst/>
                <a:latin typeface="ui-sans-serif"/>
              </a:rPr>
              <a:t>Bonus Allocation Analysis</a:t>
            </a:r>
          </a:p>
        </p:txBody>
      </p:sp>
    </p:spTree>
    <p:extLst>
      <p:ext uri="{BB962C8B-B14F-4D97-AF65-F5344CB8AC3E}">
        <p14:creationId xmlns:p14="http://schemas.microsoft.com/office/powerpoint/2010/main" val="215452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36E7FE-9ECE-20E4-1439-A1FB7A93532E}"/>
              </a:ext>
            </a:extLst>
          </p:cNvPr>
          <p:cNvPicPr>
            <a:picLocks noChangeAspect="1"/>
          </p:cNvPicPr>
          <p:nvPr/>
        </p:nvPicPr>
        <p:blipFill>
          <a:blip r:embed="rId2"/>
          <a:stretch>
            <a:fillRect/>
          </a:stretch>
        </p:blipFill>
        <p:spPr>
          <a:xfrm>
            <a:off x="0" y="-810448"/>
            <a:ext cx="9183107" cy="8943809"/>
          </a:xfrm>
          <a:prstGeom prst="rect">
            <a:avLst/>
          </a:prstGeom>
        </p:spPr>
      </p:pic>
    </p:spTree>
    <p:extLst>
      <p:ext uri="{BB962C8B-B14F-4D97-AF65-F5344CB8AC3E}">
        <p14:creationId xmlns:p14="http://schemas.microsoft.com/office/powerpoint/2010/main" val="231778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980F3B-3389-8EDC-82E3-80326D6E744B}"/>
              </a:ext>
            </a:extLst>
          </p:cNvPr>
          <p:cNvSpPr txBox="1"/>
          <p:nvPr/>
        </p:nvSpPr>
        <p:spPr>
          <a:xfrm>
            <a:off x="963386" y="1255534"/>
            <a:ext cx="8049985" cy="5637121"/>
          </a:xfrm>
          <a:prstGeom prst="rect">
            <a:avLst/>
          </a:prstGeom>
          <a:noFill/>
        </p:spPr>
        <p:txBody>
          <a:bodyPr wrap="square">
            <a:spAutoFit/>
          </a:bodyPr>
          <a:lstStyle/>
          <a:p>
            <a:pPr>
              <a:lnSpc>
                <a:spcPct val="150000"/>
              </a:lnSpc>
            </a:pPr>
            <a:r>
              <a:rPr lang="en-US" sz="2700" dirty="0">
                <a:solidFill>
                  <a:srgbClr val="0F172A"/>
                </a:solidFill>
                <a:latin typeface="ui-sans-serif"/>
              </a:rPr>
              <a:t>Breakdown of employee gender by department and region reveals imbalance. North region is 72% male, </a:t>
            </a:r>
          </a:p>
          <a:p>
            <a:pPr>
              <a:lnSpc>
                <a:spcPct val="150000"/>
              </a:lnSpc>
            </a:pPr>
            <a:r>
              <a:rPr lang="en-US" sz="2700" dirty="0">
                <a:solidFill>
                  <a:srgbClr val="0F172A"/>
                </a:solidFill>
                <a:latin typeface="ui-sans-serif"/>
              </a:rPr>
              <a:t>From the analysis in North region male tend to do better in  Training,  legal, product management, accounting and support while female tend to perform better in  Business development, Human Resources, Product management and support.</a:t>
            </a:r>
          </a:p>
          <a:p>
            <a:pPr>
              <a:lnSpc>
                <a:spcPct val="150000"/>
              </a:lnSpc>
            </a:pPr>
            <a:endParaRPr lang="en-US" sz="2700" dirty="0">
              <a:solidFill>
                <a:srgbClr val="0F172A"/>
              </a:solidFill>
              <a:latin typeface="ui-sans-serif"/>
            </a:endParaRPr>
          </a:p>
          <a:p>
            <a:pPr>
              <a:lnSpc>
                <a:spcPct val="150000"/>
              </a:lnSpc>
            </a:pPr>
            <a:endParaRPr lang="en-US" sz="2700" dirty="0"/>
          </a:p>
        </p:txBody>
      </p:sp>
      <p:sp>
        <p:nvSpPr>
          <p:cNvPr id="5" name="TextBox 4">
            <a:extLst>
              <a:ext uri="{FF2B5EF4-FFF2-40B4-BE49-F238E27FC236}">
                <a16:creationId xmlns:a16="http://schemas.microsoft.com/office/drawing/2014/main" id="{D91E2612-54BB-6994-21AE-163FB0E5EB30}"/>
              </a:ext>
            </a:extLst>
          </p:cNvPr>
          <p:cNvSpPr txBox="1"/>
          <p:nvPr/>
        </p:nvSpPr>
        <p:spPr>
          <a:xfrm>
            <a:off x="963386" y="261257"/>
            <a:ext cx="7217228" cy="769441"/>
          </a:xfrm>
          <a:prstGeom prst="rect">
            <a:avLst/>
          </a:prstGeom>
          <a:noFill/>
        </p:spPr>
        <p:txBody>
          <a:bodyPr wrap="square">
            <a:spAutoFit/>
          </a:bodyPr>
          <a:lstStyle/>
          <a:p>
            <a:pPr algn="ctr">
              <a:buNone/>
            </a:pPr>
            <a:r>
              <a:rPr lang="en-US" sz="4400" b="1" dirty="0"/>
              <a:t>Gender Distribution</a:t>
            </a:r>
          </a:p>
        </p:txBody>
      </p:sp>
    </p:spTree>
    <p:extLst>
      <p:ext uri="{BB962C8B-B14F-4D97-AF65-F5344CB8AC3E}">
        <p14:creationId xmlns:p14="http://schemas.microsoft.com/office/powerpoint/2010/main" val="6887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C6623-8D05-1580-D4FB-5068D5F8F83B}"/>
              </a:ext>
            </a:extLst>
          </p:cNvPr>
          <p:cNvSpPr txBox="1"/>
          <p:nvPr/>
        </p:nvSpPr>
        <p:spPr>
          <a:xfrm>
            <a:off x="293915" y="1098593"/>
            <a:ext cx="8556171" cy="4448013"/>
          </a:xfrm>
          <a:prstGeom prst="rect">
            <a:avLst/>
          </a:prstGeom>
          <a:noFill/>
        </p:spPr>
        <p:txBody>
          <a:bodyPr wrap="square">
            <a:spAutoFit/>
          </a:bodyPr>
          <a:lstStyle/>
          <a:p>
            <a:pPr>
              <a:lnSpc>
                <a:spcPct val="150000"/>
              </a:lnSpc>
            </a:pPr>
            <a:r>
              <a:rPr lang="en-US" sz="3200" dirty="0">
                <a:solidFill>
                  <a:srgbClr val="0F172A"/>
                </a:solidFill>
                <a:latin typeface="ui-sans-serif"/>
              </a:rPr>
              <a:t>In South region, male tend to perform better in  Engineering, Business development , services and Training  while female  performed better in Business development, Marketing and Research development. </a:t>
            </a:r>
          </a:p>
          <a:p>
            <a:pPr>
              <a:lnSpc>
                <a:spcPct val="150000"/>
              </a:lnSpc>
            </a:pPr>
            <a:endParaRPr lang="en-US" sz="3200" dirty="0">
              <a:solidFill>
                <a:srgbClr val="0F172A"/>
              </a:solidFill>
              <a:latin typeface="ui-sans-serif"/>
            </a:endParaRPr>
          </a:p>
        </p:txBody>
      </p:sp>
    </p:spTree>
    <p:extLst>
      <p:ext uri="{BB962C8B-B14F-4D97-AF65-F5344CB8AC3E}">
        <p14:creationId xmlns:p14="http://schemas.microsoft.com/office/powerpoint/2010/main" val="115688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EBCF41-10E9-CDF3-D1CC-B897BE7380E4}"/>
              </a:ext>
            </a:extLst>
          </p:cNvPr>
          <p:cNvPicPr>
            <a:picLocks noChangeAspect="1"/>
          </p:cNvPicPr>
          <p:nvPr/>
        </p:nvPicPr>
        <p:blipFill>
          <a:blip r:embed="rId2"/>
          <a:stretch>
            <a:fillRect/>
          </a:stretch>
        </p:blipFill>
        <p:spPr>
          <a:xfrm>
            <a:off x="-2022772" y="-155119"/>
            <a:ext cx="14188019" cy="7192733"/>
          </a:xfrm>
          <a:prstGeom prst="rect">
            <a:avLst/>
          </a:prstGeom>
        </p:spPr>
      </p:pic>
    </p:spTree>
    <p:extLst>
      <p:ext uri="{BB962C8B-B14F-4D97-AF65-F5344CB8AC3E}">
        <p14:creationId xmlns:p14="http://schemas.microsoft.com/office/powerpoint/2010/main" val="16439793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443</TotalTime>
  <Words>352</Words>
  <Application>Microsoft Office PowerPoint</Application>
  <PresentationFormat>On-screen Show (4:3)</PresentationFormat>
  <Paragraphs>25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ui-sans-serif</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 user</dc:creator>
  <cp:lastModifiedBy>LENOVO user</cp:lastModifiedBy>
  <cp:revision>8</cp:revision>
  <dcterms:created xsi:type="dcterms:W3CDTF">2025-07-10T09:49:48Z</dcterms:created>
  <dcterms:modified xsi:type="dcterms:W3CDTF">2025-07-10T17:23:26Z</dcterms:modified>
</cp:coreProperties>
</file>