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7"/>
  </p:notesMasterIdLst>
  <p:sldIdLst>
    <p:sldId id="256" r:id="rId2"/>
    <p:sldId id="289" r:id="rId3"/>
    <p:sldId id="290" r:id="rId4"/>
    <p:sldId id="258" r:id="rId5"/>
    <p:sldId id="259" r:id="rId6"/>
    <p:sldId id="260" r:id="rId7"/>
    <p:sldId id="261" r:id="rId8"/>
    <p:sldId id="262" r:id="rId9"/>
    <p:sldId id="263" r:id="rId10"/>
    <p:sldId id="265" r:id="rId11"/>
    <p:sldId id="264" r:id="rId12"/>
    <p:sldId id="266" r:id="rId13"/>
    <p:sldId id="267" r:id="rId14"/>
    <p:sldId id="257" r:id="rId15"/>
    <p:sldId id="291" r:id="rId16"/>
    <p:sldId id="292" r:id="rId17"/>
    <p:sldId id="293" r:id="rId18"/>
    <p:sldId id="294" r:id="rId19"/>
    <p:sldId id="268" r:id="rId20"/>
    <p:sldId id="269" r:id="rId21"/>
    <p:sldId id="270" r:id="rId22"/>
    <p:sldId id="273" r:id="rId23"/>
    <p:sldId id="274" r:id="rId24"/>
    <p:sldId id="278" r:id="rId25"/>
    <p:sldId id="277" r:id="rId26"/>
    <p:sldId id="272" r:id="rId27"/>
    <p:sldId id="295" r:id="rId28"/>
    <p:sldId id="271" r:id="rId29"/>
    <p:sldId id="279" r:id="rId30"/>
    <p:sldId id="280" r:id="rId31"/>
    <p:sldId id="296" r:id="rId32"/>
    <p:sldId id="297" r:id="rId33"/>
    <p:sldId id="298" r:id="rId34"/>
    <p:sldId id="299" r:id="rId35"/>
    <p:sldId id="281" r:id="rId36"/>
    <p:sldId id="282" r:id="rId37"/>
    <p:sldId id="283" r:id="rId38"/>
    <p:sldId id="284" r:id="rId39"/>
    <p:sldId id="285" r:id="rId40"/>
    <p:sldId id="287" r:id="rId41"/>
    <p:sldId id="286" r:id="rId42"/>
    <p:sldId id="288" r:id="rId43"/>
    <p:sldId id="300" r:id="rId44"/>
    <p:sldId id="301" r:id="rId45"/>
    <p:sldId id="302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C6C98-F7C3-44A6-9D6B-D761AD2F1719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B9B84-2F96-427B-8AF4-23FFCD4E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6556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Analysts • Designers • Coders • Testers • QA • the Customer • Technical Authors.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B9B84-2F96-427B-8AF4-23FFCD4E25A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6571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B9B84-2F96-427B-8AF4-23FFCD4E25A7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41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Grouping things. </a:t>
            </a:r>
          </a:p>
          <a:p>
            <a:pPr marL="514350" indent="-514350">
              <a:buAutoNum type="arabicPeriod"/>
            </a:pPr>
            <a:r>
              <a:rPr lang="en-US" dirty="0" smtClean="0"/>
              <a:t>Annotational things</a:t>
            </a:r>
          </a:p>
          <a:p>
            <a:r>
              <a:rPr lang="en-US" dirty="0" smtClean="0"/>
              <a:t>Reading assignment.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8B9B84-2F96-427B-8AF4-23FFCD4E25A7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924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729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43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52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0067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9913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1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801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290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891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12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6FB1B-7C3A-4E2C-90CD-77F2B960B2B2}" type="datetimeFigureOut">
              <a:rPr lang="en-US" smtClean="0"/>
              <a:t>12/16/2022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CAE2B-39F9-4476-A65C-F02DC55F8F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075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ANALYSIS PROCESS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MODEL USED IN OOAD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5642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Transition Phase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phase is Transition.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this phase the system is deployed to the target users. </a:t>
            </a:r>
            <a:endParaRPr lang="en-US" dirty="0" smtClean="0"/>
          </a:p>
          <a:p>
            <a:r>
              <a:rPr lang="en-US" dirty="0" smtClean="0"/>
              <a:t>Feedback </a:t>
            </a:r>
            <a:r>
              <a:rPr lang="en-US" dirty="0"/>
              <a:t>received from an initial release (or initial releases) may result in further refinements to be incorporated over the course of several Transition phase iterations. </a:t>
            </a:r>
          </a:p>
        </p:txBody>
      </p:sp>
    </p:spTree>
    <p:extLst>
      <p:ext uri="{BB962C8B-B14F-4D97-AF65-F5344CB8AC3E}">
        <p14:creationId xmlns:p14="http://schemas.microsoft.com/office/powerpoint/2010/main" val="2180132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FOR UNIFIED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Other industries have languages and notations, which are understood by every member of that particular field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Mathematicians have a common language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So do musicians, electronic engineers, and many other disciplines and professions</a:t>
            </a:r>
            <a:r>
              <a:rPr lang="en-US" dirty="0" smtClean="0"/>
              <a:t>.</a:t>
            </a:r>
          </a:p>
          <a:p>
            <a:r>
              <a:rPr lang="en-US" dirty="0"/>
              <a:t>Software Engineering has lacked such a notation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In the past more </a:t>
            </a:r>
            <a:r>
              <a:rPr lang="en-US" dirty="0"/>
              <a:t>than 50 software modelling languages were in common </a:t>
            </a:r>
            <a:r>
              <a:rPr lang="en-US" dirty="0" smtClean="0"/>
              <a:t>use.</a:t>
            </a:r>
          </a:p>
          <a:p>
            <a:r>
              <a:rPr lang="en-US" dirty="0" smtClean="0"/>
              <a:t>Each of </a:t>
            </a:r>
            <a:r>
              <a:rPr lang="en-US" dirty="0"/>
              <a:t>them carrying their own notations</a:t>
            </a:r>
            <a:r>
              <a:rPr lang="en-US" dirty="0" smtClean="0"/>
              <a:t>!</a:t>
            </a:r>
          </a:p>
          <a:p>
            <a:r>
              <a:rPr lang="en-US" dirty="0" smtClean="0"/>
              <a:t>Each </a:t>
            </a:r>
            <a:r>
              <a:rPr lang="en-US" dirty="0"/>
              <a:t>language contained syntax peculiar to </a:t>
            </a:r>
            <a:r>
              <a:rPr lang="en-US" dirty="0" smtClean="0"/>
              <a:t>itself.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720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FOR UNIFIED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In 1996 the Object Management Group (OMG) the most important standardization Group, body for object-oriented software development, called for the specification of a uniform modeling standard to solve issues related to unification. Their aim was to: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Use of object-oriented concepts to represent complete systems rather than just one part of the software.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Establish of an explicit relationship between modeling concepts and executable program code.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Consider scaling factors that are inherent in complex and critical systems.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Creation of a modeling language that can be processed by machines but can also be read by human beings.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044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NEED FOR UNIFIED LANGUAGE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Today, UML is one of the most widespread graphical object-oriented modeling languages. </a:t>
            </a:r>
          </a:p>
          <a:p>
            <a:r>
              <a:rPr lang="en-US" dirty="0"/>
              <a:t>UML is simply a language, a notation, a syntax, whatever you want to call it. Crucially, it does not tell you how to develop software</a:t>
            </a:r>
            <a:r>
              <a:rPr lang="en-US" dirty="0" smtClean="0"/>
              <a:t>.</a:t>
            </a:r>
          </a:p>
          <a:p>
            <a:r>
              <a:rPr lang="en-US" dirty="0"/>
              <a:t>The first thing to notice about the UML is that there are a lot of different diagrams (models) to get used </a:t>
            </a:r>
            <a:r>
              <a:rPr lang="en-US" dirty="0" smtClean="0"/>
              <a:t>to.</a:t>
            </a:r>
          </a:p>
          <a:p>
            <a:r>
              <a:rPr lang="en-US" dirty="0"/>
              <a:t>The reason for this is that it is possible to look at a system from many different viewpoints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software development will have many stakeholders playing a part for:</a:t>
            </a:r>
          </a:p>
          <a:p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6542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Unified Modelling Language, or the UML, is a graphical modelling </a:t>
            </a:r>
            <a:r>
              <a:rPr lang="en-US" dirty="0" smtClean="0"/>
              <a:t>language.</a:t>
            </a:r>
          </a:p>
          <a:p>
            <a:r>
              <a:rPr lang="en-US" dirty="0" smtClean="0"/>
              <a:t>UML is for visual modelling.</a:t>
            </a:r>
          </a:p>
          <a:p>
            <a:r>
              <a:rPr lang="en-US" dirty="0" smtClean="0"/>
              <a:t>Provides </a:t>
            </a:r>
            <a:r>
              <a:rPr lang="en-US" dirty="0"/>
              <a:t>us with a syntax for describing the major elements </a:t>
            </a:r>
            <a:r>
              <a:rPr lang="en-US" dirty="0" smtClean="0"/>
              <a:t>in software engineering projects.</a:t>
            </a:r>
          </a:p>
          <a:p>
            <a:r>
              <a:rPr lang="en-US" dirty="0" smtClean="0"/>
              <a:t>Rational Unified Process is the model implemented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197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modelling?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model is a simplification of reality. A model provides the blueprints of a system. </a:t>
            </a:r>
            <a:endParaRPr lang="en-US" dirty="0" smtClean="0"/>
          </a:p>
          <a:p>
            <a:r>
              <a:rPr lang="en-US" dirty="0" smtClean="0"/>
              <a:t>Every system </a:t>
            </a:r>
            <a:r>
              <a:rPr lang="en-US" dirty="0"/>
              <a:t>may be described from different aspects using different models, and each model </a:t>
            </a:r>
            <a:r>
              <a:rPr lang="en-US" dirty="0" smtClean="0"/>
              <a:t>is therefore </a:t>
            </a:r>
            <a:r>
              <a:rPr lang="en-US" dirty="0"/>
              <a:t>a semantically closed abstraction of the system</a:t>
            </a:r>
            <a:r>
              <a:rPr lang="en-US" dirty="0" smtClean="0"/>
              <a:t>.</a:t>
            </a:r>
          </a:p>
          <a:p>
            <a:r>
              <a:rPr lang="en-US" dirty="0"/>
              <a:t>A model may be structural, emphasizing the organization of the system, or it may </a:t>
            </a:r>
            <a:r>
              <a:rPr lang="en-US" dirty="0" smtClean="0"/>
              <a:t>be behavioral</a:t>
            </a:r>
            <a:r>
              <a:rPr lang="en-US" dirty="0"/>
              <a:t>, emphasizing the dynamics of the system. </a:t>
            </a:r>
            <a:endParaRPr lang="en-US" dirty="0" smtClean="0"/>
          </a:p>
          <a:p>
            <a:r>
              <a:rPr lang="en-US" dirty="0" smtClean="0"/>
              <a:t>We </a:t>
            </a:r>
            <a:r>
              <a:rPr lang="en-US" dirty="0"/>
              <a:t>build models so that we can </a:t>
            </a:r>
            <a:r>
              <a:rPr lang="en-US" dirty="0" smtClean="0"/>
              <a:t>better understand </a:t>
            </a:r>
            <a:r>
              <a:rPr lang="en-US" dirty="0"/>
              <a:t>the system we are developing.</a:t>
            </a:r>
          </a:p>
        </p:txBody>
      </p:sp>
    </p:spTree>
    <p:extLst>
      <p:ext uri="{BB962C8B-B14F-4D97-AF65-F5344CB8AC3E}">
        <p14:creationId xmlns:p14="http://schemas.microsoft.com/office/powerpoint/2010/main" val="27824090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of the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Through modeling, we achieve four aims.</a:t>
            </a:r>
          </a:p>
          <a:p>
            <a:r>
              <a:rPr lang="en-US" dirty="0"/>
              <a:t>1. Models help us to visualize a system as it is or as we want it to be.</a:t>
            </a:r>
          </a:p>
          <a:p>
            <a:r>
              <a:rPr lang="en-US" dirty="0"/>
              <a:t>2. Models permit us to specify the structure or behavior of a system.</a:t>
            </a:r>
          </a:p>
          <a:p>
            <a:r>
              <a:rPr lang="en-US" dirty="0"/>
              <a:t>3. Models give us a template that guides us in constructing a system.</a:t>
            </a:r>
          </a:p>
          <a:p>
            <a:r>
              <a:rPr lang="en-US" dirty="0"/>
              <a:t>4. Models document the decisions we have made.</a:t>
            </a:r>
          </a:p>
        </p:txBody>
      </p:sp>
    </p:spTree>
    <p:extLst>
      <p:ext uri="{BB962C8B-B14F-4D97-AF65-F5344CB8AC3E}">
        <p14:creationId xmlns:p14="http://schemas.microsoft.com/office/powerpoint/2010/main" val="770464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Principles of Modeling: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"The choice of what models to create has a profound influence on how a problem </a:t>
            </a:r>
            <a:r>
              <a:rPr lang="en-US" dirty="0" smtClean="0"/>
              <a:t>is attacked </a:t>
            </a:r>
            <a:r>
              <a:rPr lang="en-US" dirty="0"/>
              <a:t>and how a solution is </a:t>
            </a:r>
            <a:r>
              <a:rPr lang="en-US" dirty="0" smtClean="0"/>
              <a:t>shaped“.</a:t>
            </a:r>
          </a:p>
          <a:p>
            <a:r>
              <a:rPr lang="en-US" dirty="0"/>
              <a:t>Every model may be expressed at different levels of precision </a:t>
            </a:r>
            <a:r>
              <a:rPr lang="en-US" dirty="0" smtClean="0"/>
              <a:t>". </a:t>
            </a:r>
            <a:r>
              <a:rPr lang="en-US" dirty="0"/>
              <a:t>Best approach to a given problem results in a best model. If the problem is </a:t>
            </a:r>
            <a:r>
              <a:rPr lang="en-US" dirty="0" smtClean="0"/>
              <a:t>complex mechanized </a:t>
            </a:r>
            <a:r>
              <a:rPr lang="en-US" dirty="0"/>
              <a:t>level of approach &amp; if the problem is simple decent approach is followed</a:t>
            </a:r>
            <a:r>
              <a:rPr lang="en-US" dirty="0" smtClean="0"/>
              <a:t>.</a:t>
            </a:r>
          </a:p>
          <a:p>
            <a:r>
              <a:rPr lang="en-US" dirty="0"/>
              <a:t>"The best models are connected to reality</a:t>
            </a:r>
            <a:r>
              <a:rPr lang="en-US" dirty="0" smtClean="0"/>
              <a:t>.“ The </a:t>
            </a:r>
            <a:r>
              <a:rPr lang="en-US" dirty="0"/>
              <a:t>model built should have strong resemblance with the system</a:t>
            </a:r>
            <a:r>
              <a:rPr lang="en-US" dirty="0" smtClean="0"/>
              <a:t>.</a:t>
            </a:r>
          </a:p>
          <a:p>
            <a:r>
              <a:rPr lang="en-US" dirty="0"/>
              <a:t>" No single model is sufficient. Every nontrivial system is best approached through </a:t>
            </a:r>
            <a:r>
              <a:rPr lang="en-US" dirty="0" smtClean="0"/>
              <a:t>a small </a:t>
            </a:r>
            <a:r>
              <a:rPr lang="en-US" dirty="0"/>
              <a:t>set of nearly independent models</a:t>
            </a:r>
            <a:r>
              <a:rPr lang="en-US" dirty="0" smtClean="0"/>
              <a:t>.“ If </a:t>
            </a:r>
            <a:r>
              <a:rPr lang="en-US" dirty="0"/>
              <a:t>you constructing a building, there is no single set of blueprints that reveal all </a:t>
            </a:r>
            <a:r>
              <a:rPr lang="en-US" dirty="0" smtClean="0"/>
              <a:t>its details</a:t>
            </a:r>
            <a:r>
              <a:rPr lang="en-US" dirty="0"/>
              <a:t>. At the very least, you will need floor plans</a:t>
            </a:r>
            <a:r>
              <a:rPr lang="en-US" dirty="0" smtClean="0"/>
              <a:t>, elevations, electrical, </a:t>
            </a:r>
            <a:r>
              <a:rPr lang="en-US" dirty="0"/>
              <a:t>plans, heating plans, </a:t>
            </a:r>
            <a:r>
              <a:rPr lang="en-US" dirty="0" smtClean="0"/>
              <a:t>and plumbing </a:t>
            </a:r>
            <a:r>
              <a:rPr lang="en-US" dirty="0"/>
              <a:t>plans.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2060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understand the UML, we need to form a conceptual model of the </a:t>
            </a:r>
            <a:r>
              <a:rPr lang="en-US" dirty="0" smtClean="0"/>
              <a:t>language, and </a:t>
            </a:r>
            <a:r>
              <a:rPr lang="en-US" dirty="0"/>
              <a:t>this requires learning three major elements:</a:t>
            </a:r>
          </a:p>
          <a:p>
            <a:r>
              <a:rPr lang="en-US" dirty="0"/>
              <a:t>* Basic Building blocks of the UML</a:t>
            </a:r>
          </a:p>
          <a:p>
            <a:r>
              <a:rPr lang="en-US" dirty="0"/>
              <a:t>* Rules of the UML</a:t>
            </a:r>
          </a:p>
          <a:p>
            <a:r>
              <a:rPr lang="en-US" dirty="0"/>
              <a:t>* Common mechanisms in the UML.</a:t>
            </a:r>
          </a:p>
        </p:txBody>
      </p:sp>
    </p:spTree>
    <p:extLst>
      <p:ext uri="{BB962C8B-B14F-4D97-AF65-F5344CB8AC3E}">
        <p14:creationId xmlns:p14="http://schemas.microsoft.com/office/powerpoint/2010/main" val="10547674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Building blocks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UML is composed of three main building blocks, i.e. things, relationships, and diagrams. </a:t>
            </a:r>
            <a:endParaRPr lang="en-US" dirty="0" smtClean="0"/>
          </a:p>
          <a:p>
            <a:r>
              <a:rPr lang="en-US" dirty="0"/>
              <a:t>Building blocks generate one complete UML model diagram by rotating around several different blocks</a:t>
            </a:r>
            <a:r>
              <a:rPr lang="en-US" dirty="0" smtClean="0"/>
              <a:t>.</a:t>
            </a:r>
          </a:p>
          <a:p>
            <a:r>
              <a:rPr lang="en-US" dirty="0"/>
              <a:t>Things</a:t>
            </a:r>
          </a:p>
          <a:p>
            <a:r>
              <a:rPr lang="en-US" dirty="0"/>
              <a:t>Relationships</a:t>
            </a:r>
          </a:p>
          <a:p>
            <a:r>
              <a:rPr lang="en-US" dirty="0"/>
              <a:t>Diagrams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4510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methodology is a description of the steps a development team should go through in order to produce a high-quality system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</a:t>
            </a:r>
            <a:r>
              <a:rPr lang="en-US" dirty="0"/>
              <a:t>methodology </a:t>
            </a:r>
            <a:r>
              <a:rPr lang="en-US" dirty="0" smtClean="0"/>
              <a:t> must describe </a:t>
            </a:r>
            <a:r>
              <a:rPr lang="en-US" dirty="0"/>
              <a:t>what should be produced (</a:t>
            </a:r>
            <a:r>
              <a:rPr lang="en-US" dirty="0" smtClean="0"/>
              <a:t>documents, diagrams</a:t>
            </a:r>
            <a:r>
              <a:rPr lang="en-US" dirty="0"/>
              <a:t>, code, etc.) and what form the products should take (for example, content, </a:t>
            </a:r>
            <a:r>
              <a:rPr lang="en-US" dirty="0" smtClean="0"/>
              <a:t>icons, coding </a:t>
            </a:r>
            <a:r>
              <a:rPr lang="en-US" dirty="0"/>
              <a:t>style</a:t>
            </a:r>
            <a:r>
              <a:rPr lang="en-US" dirty="0" smtClean="0"/>
              <a:t>) and technology to be used.</a:t>
            </a:r>
          </a:p>
          <a:p>
            <a:r>
              <a:rPr lang="en-US" dirty="0" smtClean="0"/>
              <a:t>When </a:t>
            </a:r>
            <a:r>
              <a:rPr lang="en-US" dirty="0"/>
              <a:t>object-oriented programming was catching on, in the 1990s, developers </a:t>
            </a:r>
            <a:r>
              <a:rPr lang="en-US" dirty="0" smtClean="0"/>
              <a:t>invented.</a:t>
            </a:r>
            <a:endParaRPr lang="en-US" dirty="0"/>
          </a:p>
          <a:p>
            <a:r>
              <a:rPr lang="en-US" dirty="0"/>
              <a:t>object-oriented methodologies, better suited to an object-oriented programming style</a:t>
            </a:r>
            <a:r>
              <a:rPr lang="en-US" dirty="0" smtClean="0"/>
              <a:t>.</a:t>
            </a:r>
          </a:p>
          <a:p>
            <a:r>
              <a:rPr lang="en-US" dirty="0" smtClean="0"/>
              <a:t>A very good model should produce a high quality product if well implemented.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7230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are the abstractions that are first-class citizens in a model; relationships tie these things </a:t>
            </a:r>
            <a:r>
              <a:rPr lang="en-US" dirty="0" smtClean="0"/>
              <a:t>together</a:t>
            </a:r>
            <a:r>
              <a:rPr lang="en-US" dirty="0"/>
              <a:t>.</a:t>
            </a:r>
            <a:endParaRPr lang="en-US" dirty="0" smtClean="0"/>
          </a:p>
          <a:p>
            <a:r>
              <a:rPr lang="en-US" dirty="0" smtClean="0"/>
              <a:t>Anything </a:t>
            </a:r>
            <a:r>
              <a:rPr lang="en-US" dirty="0"/>
              <a:t>that is a real world entity or object is termed as things.</a:t>
            </a:r>
            <a:endParaRPr lang="en-US" dirty="0" smtClean="0"/>
          </a:p>
          <a:p>
            <a:r>
              <a:rPr lang="en-US" dirty="0"/>
              <a:t>There are four kinds of things in the UML: </a:t>
            </a:r>
            <a:endParaRPr lang="en-US" dirty="0" smtClean="0"/>
          </a:p>
          <a:p>
            <a:pPr marL="514350" indent="-514350">
              <a:buAutoNum type="arabicPeriod"/>
            </a:pPr>
            <a:r>
              <a:rPr lang="en-US" dirty="0" smtClean="0"/>
              <a:t>Structural </a:t>
            </a:r>
            <a:r>
              <a:rPr lang="en-US" dirty="0"/>
              <a:t>things </a:t>
            </a:r>
          </a:p>
          <a:p>
            <a:pPr marL="514350" indent="-514350">
              <a:buAutoNum type="arabicPeriod"/>
            </a:pPr>
            <a:r>
              <a:rPr lang="en-US" dirty="0" smtClean="0"/>
              <a:t>Behavioral things</a:t>
            </a:r>
          </a:p>
          <a:p>
            <a:pPr marL="514350" indent="-514350">
              <a:buAutoNum type="arabicPeriod"/>
            </a:pPr>
            <a:r>
              <a:rPr lang="en-US" dirty="0" smtClean="0"/>
              <a:t>Grouping things. </a:t>
            </a:r>
          </a:p>
          <a:p>
            <a:pPr marL="514350" indent="-514350">
              <a:buAutoNum type="arabicPeriod"/>
            </a:pPr>
            <a:r>
              <a:rPr lang="en-US" dirty="0" smtClean="0"/>
              <a:t>Annotational </a:t>
            </a:r>
            <a:r>
              <a:rPr lang="en-US" dirty="0"/>
              <a:t>things</a:t>
            </a:r>
          </a:p>
        </p:txBody>
      </p:sp>
    </p:spTree>
    <p:extLst>
      <p:ext uri="{BB962C8B-B14F-4D97-AF65-F5344CB8AC3E}">
        <p14:creationId xmlns:p14="http://schemas.microsoft.com/office/powerpoint/2010/main" val="3102174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Structural things </a:t>
            </a:r>
            <a:endParaRPr lang="en-US" b="1" i="1" dirty="0" smtClean="0"/>
          </a:p>
          <a:p>
            <a:r>
              <a:rPr lang="en-US" dirty="0"/>
              <a:t>Structural things are the nouns of UML models. These are the mostly static parts of a model, representing elements that are either conceptual or physical. </a:t>
            </a:r>
            <a:endParaRPr lang="en-US" dirty="0" smtClean="0"/>
          </a:p>
          <a:p>
            <a:r>
              <a:rPr lang="en-US" dirty="0"/>
              <a:t>They display the physical and conceptual </a:t>
            </a:r>
            <a:r>
              <a:rPr lang="en-US" dirty="0" smtClean="0"/>
              <a:t>components of the system.</a:t>
            </a:r>
          </a:p>
          <a:p>
            <a:r>
              <a:rPr lang="en-US" dirty="0"/>
              <a:t>They include class, object, </a:t>
            </a:r>
            <a:r>
              <a:rPr lang="en-US" dirty="0" smtClean="0"/>
              <a:t>interface, node, collaboration</a:t>
            </a:r>
            <a:r>
              <a:rPr lang="en-US" dirty="0"/>
              <a:t>, component, and a use case.</a:t>
            </a:r>
          </a:p>
        </p:txBody>
      </p:sp>
    </p:spTree>
    <p:extLst>
      <p:ext uri="{BB962C8B-B14F-4D97-AF65-F5344CB8AC3E}">
        <p14:creationId xmlns:p14="http://schemas.microsoft.com/office/powerpoint/2010/main" val="20479653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things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Objects </a:t>
            </a:r>
            <a:endParaRPr lang="en-US" b="1" i="1" dirty="0"/>
          </a:p>
          <a:p>
            <a:r>
              <a:rPr lang="en-US" dirty="0"/>
              <a:t>An object is an entity which is used to describe the behavior and functions of a system. </a:t>
            </a:r>
            <a:endParaRPr lang="en-US" dirty="0" smtClean="0"/>
          </a:p>
          <a:p>
            <a:r>
              <a:rPr lang="en-US" dirty="0" smtClean="0"/>
              <a:t>It is an instance of class</a:t>
            </a:r>
          </a:p>
          <a:p>
            <a:r>
              <a:rPr lang="en-US" dirty="0" smtClean="0"/>
              <a:t>The </a:t>
            </a:r>
            <a:r>
              <a:rPr lang="en-US" dirty="0"/>
              <a:t>class and object have the same notations.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only difference is that an object name is always underlined in UML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10256906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things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 smtClean="0"/>
              <a:t>Collaboration</a:t>
            </a:r>
          </a:p>
          <a:p>
            <a:r>
              <a:rPr lang="en-US" dirty="0"/>
              <a:t>A collaboration defines an interaction and is a society of roles and other elements that work together to provide some cooperative </a:t>
            </a:r>
            <a:r>
              <a:rPr lang="en-US" dirty="0" smtClean="0"/>
              <a:t>behavior.</a:t>
            </a:r>
          </a:p>
          <a:p>
            <a:r>
              <a:rPr lang="en-US" dirty="0" smtClean="0"/>
              <a:t>Collaborations and use cases have </a:t>
            </a:r>
            <a:r>
              <a:rPr lang="en-US" dirty="0"/>
              <a:t>structural, as well as behavioral, dimensions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given class or object might participate in several collaborations. These collaborations therefore represent the implementation of patterns that make up a </a:t>
            </a:r>
            <a:r>
              <a:rPr lang="en-US" dirty="0" smtClean="0"/>
              <a:t>system.</a:t>
            </a:r>
          </a:p>
          <a:p>
            <a:r>
              <a:rPr lang="en-US" dirty="0" smtClean="0"/>
              <a:t>Use cases have processes the define actions implemented in the system.</a:t>
            </a:r>
          </a:p>
          <a:p>
            <a:r>
              <a:rPr lang="en-US" dirty="0"/>
              <a:t>Graphically, a collaboration is rendered as an ellipse with dashed lines, sometimes including only its </a:t>
            </a:r>
            <a:r>
              <a:rPr lang="en-US" dirty="0" smtClean="0"/>
              <a:t>name.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9785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things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Interface</a:t>
            </a:r>
          </a:p>
          <a:p>
            <a:r>
              <a:rPr lang="en-US" dirty="0"/>
              <a:t>An interface is a collection of operations that specify a service of a class or component.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interface therefore describes the externally visible behavior of that element. </a:t>
            </a:r>
            <a:endParaRPr lang="en-US" dirty="0" smtClean="0"/>
          </a:p>
          <a:p>
            <a:r>
              <a:rPr lang="en-US" dirty="0"/>
              <a:t>An interface defines a set of operation specifications (that is, their signatures) but never a set of operation </a:t>
            </a:r>
            <a:r>
              <a:rPr lang="en-US" dirty="0" smtClean="0"/>
              <a:t>implementations.</a:t>
            </a:r>
          </a:p>
          <a:p>
            <a:r>
              <a:rPr lang="en-US" dirty="0"/>
              <a:t>The declaration of an interface looks like a class with the keyword «interface» above the name; attributes are not </a:t>
            </a:r>
            <a:r>
              <a:rPr lang="en-US" dirty="0" smtClean="0"/>
              <a:t>relevant.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92583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678"/>
            <a:ext cx="10515600" cy="4351338"/>
          </a:xfrm>
        </p:spPr>
        <p:txBody>
          <a:bodyPr/>
          <a:lstStyle/>
          <a:p>
            <a:r>
              <a:rPr lang="en-US" b="1" i="1" dirty="0" smtClean="0"/>
              <a:t>Use Case.</a:t>
            </a:r>
          </a:p>
          <a:p>
            <a:r>
              <a:rPr lang="en-US" dirty="0"/>
              <a:t>A use case is a description of sequences of actions that a system performs that yield observable results of value to a particular actor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use case is used to structure the behavioral things in a model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use case is realized by a </a:t>
            </a:r>
            <a:r>
              <a:rPr lang="en-US" dirty="0" smtClean="0"/>
              <a:t>collaboration.</a:t>
            </a:r>
          </a:p>
          <a:p>
            <a:r>
              <a:rPr lang="en-US" dirty="0"/>
              <a:t>Graphically, a use case </a:t>
            </a:r>
            <a:r>
              <a:rPr lang="en-US" dirty="0" smtClean="0"/>
              <a:t>is rendered </a:t>
            </a:r>
            <a:r>
              <a:rPr lang="en-US" dirty="0"/>
              <a:t>as an ellipse with solid lines, usually including only its name.</a:t>
            </a:r>
          </a:p>
        </p:txBody>
      </p:sp>
    </p:spTree>
    <p:extLst>
      <p:ext uri="{BB962C8B-B14F-4D97-AF65-F5344CB8AC3E}">
        <p14:creationId xmlns:p14="http://schemas.microsoft.com/office/powerpoint/2010/main" val="27994889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Structural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Class </a:t>
            </a:r>
          </a:p>
          <a:p>
            <a:r>
              <a:rPr lang="en-US" dirty="0"/>
              <a:t>A class is a description of a set of objects that share the same attributes, operations, relationships, and semantics. </a:t>
            </a:r>
          </a:p>
          <a:p>
            <a:r>
              <a:rPr lang="en-US" dirty="0" smtClean="0"/>
              <a:t>A </a:t>
            </a:r>
            <a:r>
              <a:rPr lang="en-US" dirty="0"/>
              <a:t>class implements one or more interfaces. </a:t>
            </a:r>
            <a:endParaRPr lang="en-US" dirty="0" smtClean="0"/>
          </a:p>
          <a:p>
            <a:r>
              <a:rPr lang="en-US" dirty="0" smtClean="0"/>
              <a:t>Graphically</a:t>
            </a:r>
            <a:r>
              <a:rPr lang="en-US" dirty="0"/>
              <a:t>, a class is rendered as a rectangle, usually including its name, attributes, and operations</a:t>
            </a:r>
          </a:p>
        </p:txBody>
      </p:sp>
    </p:spTree>
    <p:extLst>
      <p:ext uri="{BB962C8B-B14F-4D97-AF65-F5344CB8AC3E}">
        <p14:creationId xmlns:p14="http://schemas.microsoft.com/office/powerpoint/2010/main" val="53401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Structural things</a:t>
            </a:r>
            <a:r>
              <a:rPr lang="en-US" dirty="0" smtClean="0"/>
              <a:t>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36302" y="1838131"/>
            <a:ext cx="3497039" cy="3561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881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</a:t>
            </a:r>
            <a:r>
              <a:rPr lang="en-US" dirty="0" smtClean="0"/>
              <a:t>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Behavioral </a:t>
            </a:r>
            <a:r>
              <a:rPr lang="en-US" dirty="0"/>
              <a:t>things are the dynamic parts of UML models. 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/>
              <a:t>are the verbs of a model, representing behavior over time and space.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all, there are three primary kinds of behavioral things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Interaction.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State machine.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Activity.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240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i="1" dirty="0"/>
              <a:t>Interaction</a:t>
            </a:r>
            <a:r>
              <a:rPr lang="en-US" b="1" i="1" dirty="0" smtClean="0"/>
              <a:t>.</a:t>
            </a:r>
            <a:endParaRPr lang="en-US" b="1" i="1" dirty="0"/>
          </a:p>
          <a:p>
            <a:r>
              <a:rPr lang="en-US" dirty="0"/>
              <a:t>First, an interaction is a behavior that comprises a set of messages exchanged among a set of objects or roles within a particular context to accomplish a specific purpose</a:t>
            </a:r>
            <a:r>
              <a:rPr lang="en-US" dirty="0" smtClean="0"/>
              <a:t>.</a:t>
            </a:r>
          </a:p>
          <a:p>
            <a:r>
              <a:rPr lang="en-US" dirty="0"/>
              <a:t>The behavior of a society of objects or of an individual operation may be specified with an interaction</a:t>
            </a:r>
            <a:r>
              <a:rPr lang="en-US" dirty="0" smtClean="0"/>
              <a:t>.</a:t>
            </a:r>
          </a:p>
          <a:p>
            <a:r>
              <a:rPr lang="en-US" dirty="0"/>
              <a:t>The behavior of a society of objects or of an individual operation may be specified with an interaction. </a:t>
            </a:r>
            <a:endParaRPr lang="en-US" dirty="0" smtClean="0"/>
          </a:p>
          <a:p>
            <a:r>
              <a:rPr lang="en-US" dirty="0" smtClean="0"/>
              <a:t>An </a:t>
            </a:r>
            <a:r>
              <a:rPr lang="en-US" dirty="0"/>
              <a:t>interaction involves a number of other elements, including messages, actions, and </a:t>
            </a:r>
            <a:r>
              <a:rPr lang="en-US" dirty="0" smtClean="0"/>
              <a:t>connectors.</a:t>
            </a:r>
          </a:p>
          <a:p>
            <a:r>
              <a:rPr lang="en-US" dirty="0"/>
              <a:t>Graphically, a message is rendered as a directed </a:t>
            </a:r>
            <a:r>
              <a:rPr lang="en-US" dirty="0" smtClean="0"/>
              <a:t>line with arrow head, </a:t>
            </a:r>
            <a:r>
              <a:rPr lang="en-US" dirty="0"/>
              <a:t>almost always including the name of its </a:t>
            </a:r>
            <a:r>
              <a:rPr lang="en-US" dirty="0" smtClean="0"/>
              <a:t>operation.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852173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Popular methodologies in OOAD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Booch</a:t>
            </a:r>
            <a:r>
              <a:rPr lang="en-US" dirty="0" smtClean="0"/>
              <a:t> </a:t>
            </a:r>
          </a:p>
          <a:p>
            <a:r>
              <a:rPr lang="en-US" dirty="0" smtClean="0"/>
              <a:t>OMT</a:t>
            </a:r>
          </a:p>
          <a:p>
            <a:r>
              <a:rPr lang="en-US" dirty="0" err="1" smtClean="0"/>
              <a:t>Objectory</a:t>
            </a:r>
            <a:endParaRPr lang="en-US" dirty="0" smtClean="0"/>
          </a:p>
          <a:p>
            <a:r>
              <a:rPr lang="en-US" dirty="0" smtClean="0"/>
              <a:t>RUP</a:t>
            </a:r>
          </a:p>
          <a:p>
            <a:r>
              <a:rPr lang="en-US" dirty="0" err="1" smtClean="0"/>
              <a:t>Etreme</a:t>
            </a:r>
            <a:r>
              <a:rPr lang="en-US" dirty="0" smtClean="0"/>
              <a:t> Programing ( Agile model)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1618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i="1" dirty="0"/>
              <a:t>State machine</a:t>
            </a:r>
            <a:r>
              <a:rPr lang="en-US" b="1" i="1" dirty="0" smtClean="0"/>
              <a:t>.</a:t>
            </a:r>
            <a:endParaRPr lang="en-US" b="1" i="1" dirty="0"/>
          </a:p>
          <a:p>
            <a:r>
              <a:rPr lang="en-US" dirty="0" smtClean="0"/>
              <a:t>A </a:t>
            </a:r>
            <a:r>
              <a:rPr lang="en-US" dirty="0"/>
              <a:t>state machine is a behavior that specifies the sequences of states an object or an interaction goes through during its lifetime in response to events, together with its responses to those events</a:t>
            </a:r>
            <a:r>
              <a:rPr lang="en-US" dirty="0" smtClean="0"/>
              <a:t>.</a:t>
            </a:r>
            <a:endParaRPr lang="en-US" dirty="0"/>
          </a:p>
          <a:p>
            <a:r>
              <a:rPr lang="en-US" dirty="0"/>
              <a:t>The behavior of an individual class or a collaboration of classes may be specified with a state machine.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state machine involves a number of other elements, including states, transitions (the flow from state to state), events (things that trigger a transition), and activities (the response to a transition</a:t>
            </a:r>
            <a:r>
              <a:rPr lang="en-US" dirty="0" smtClean="0"/>
              <a:t>).</a:t>
            </a:r>
          </a:p>
          <a:p>
            <a:r>
              <a:rPr lang="en-US" dirty="0" smtClean="0"/>
              <a:t> </a:t>
            </a:r>
            <a:r>
              <a:rPr lang="en-US" dirty="0"/>
              <a:t>Graphically, a state is rendered as a rounded rectangle, usually including its name and its </a:t>
            </a:r>
            <a:r>
              <a:rPr lang="en-US" dirty="0" smtClean="0"/>
              <a:t>sub states.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27116612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Grouping things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Grouping things are the organizational parts of UML models. These are the boxes </a:t>
            </a:r>
            <a:r>
              <a:rPr lang="en-US" dirty="0" smtClean="0"/>
              <a:t>into which </a:t>
            </a:r>
            <a:r>
              <a:rPr lang="en-US" dirty="0"/>
              <a:t>a model can be decomposed. There is one primary kind of grouping thing, </a:t>
            </a:r>
            <a:r>
              <a:rPr lang="en-US" dirty="0" smtClean="0"/>
              <a:t>namely, packages.</a:t>
            </a:r>
          </a:p>
          <a:p>
            <a:r>
              <a:rPr lang="en-US" dirty="0"/>
              <a:t>A package is a general-purpose mechanism for organizing elements into groups.</a:t>
            </a:r>
          </a:p>
          <a:p>
            <a:r>
              <a:rPr lang="en-US" dirty="0"/>
              <a:t>Structural things, behavioral things, and even other grouping things may be placed in </a:t>
            </a:r>
            <a:r>
              <a:rPr lang="en-US" dirty="0" smtClean="0"/>
              <a:t>a package.</a:t>
            </a:r>
          </a:p>
          <a:p>
            <a:r>
              <a:rPr lang="en-US" dirty="0" smtClean="0"/>
              <a:t>Graphically</a:t>
            </a:r>
            <a:r>
              <a:rPr lang="en-US" dirty="0"/>
              <a:t>, a package is rendered as a tabbed folder, usually including only its </a:t>
            </a:r>
            <a:r>
              <a:rPr lang="en-US" dirty="0" smtClean="0"/>
              <a:t>name and</a:t>
            </a:r>
            <a:r>
              <a:rPr lang="en-US" dirty="0"/>
              <a:t>, sometimes, its contents.</a:t>
            </a:r>
          </a:p>
        </p:txBody>
      </p:sp>
    </p:spTree>
    <p:extLst>
      <p:ext uri="{BB962C8B-B14F-4D97-AF65-F5344CB8AC3E}">
        <p14:creationId xmlns:p14="http://schemas.microsoft.com/office/powerpoint/2010/main" val="12127163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Package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910" y="1947794"/>
            <a:ext cx="4704686" cy="3613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4842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Annotational things: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Annotational things are the explanatory parts of UML models. These are the </a:t>
            </a:r>
            <a:r>
              <a:rPr lang="en-US" dirty="0" smtClean="0"/>
              <a:t>comments you </a:t>
            </a:r>
            <a:r>
              <a:rPr lang="en-US" dirty="0"/>
              <a:t>may apply to describe, illuminate, and remark about any element in a model. </a:t>
            </a:r>
            <a:endParaRPr lang="en-US" dirty="0" smtClean="0"/>
          </a:p>
          <a:p>
            <a:r>
              <a:rPr lang="en-US" dirty="0" smtClean="0"/>
              <a:t>There </a:t>
            </a:r>
            <a:r>
              <a:rPr lang="en-US" dirty="0"/>
              <a:t>is </a:t>
            </a:r>
            <a:r>
              <a:rPr lang="en-US" dirty="0" smtClean="0"/>
              <a:t>one primary </a:t>
            </a:r>
            <a:r>
              <a:rPr lang="en-US" dirty="0"/>
              <a:t>kind of </a:t>
            </a:r>
            <a:r>
              <a:rPr lang="en-US" dirty="0" smtClean="0"/>
              <a:t>Annotational </a:t>
            </a:r>
            <a:r>
              <a:rPr lang="en-US" dirty="0"/>
              <a:t>thing, called a note</a:t>
            </a:r>
            <a:r>
              <a:rPr lang="en-US" dirty="0" smtClean="0"/>
              <a:t>.</a:t>
            </a:r>
          </a:p>
          <a:p>
            <a:r>
              <a:rPr lang="en-US" dirty="0"/>
              <a:t>A note is simply a symbol for rendering constraints and comments attached to </a:t>
            </a:r>
            <a:r>
              <a:rPr lang="en-US" dirty="0" smtClean="0"/>
              <a:t>an element </a:t>
            </a:r>
            <a:r>
              <a:rPr lang="en-US" dirty="0"/>
              <a:t>or a collection of elements. </a:t>
            </a:r>
            <a:endParaRPr lang="en-US" dirty="0" smtClean="0"/>
          </a:p>
          <a:p>
            <a:r>
              <a:rPr lang="en-US" dirty="0" smtClean="0"/>
              <a:t>Graphically</a:t>
            </a:r>
            <a:r>
              <a:rPr lang="en-US" dirty="0"/>
              <a:t>, a note is rendered as a rectangle with a </a:t>
            </a:r>
            <a:r>
              <a:rPr lang="en-US" dirty="0" err="1" smtClean="0"/>
              <a:t>dogeared</a:t>
            </a:r>
            <a:r>
              <a:rPr lang="en-US" dirty="0" smtClean="0"/>
              <a:t> corner</a:t>
            </a:r>
            <a:r>
              <a:rPr lang="en-US" dirty="0"/>
              <a:t>, together with a textual or graphical comment.</a:t>
            </a:r>
          </a:p>
        </p:txBody>
      </p:sp>
    </p:spTree>
    <p:extLst>
      <p:ext uri="{BB962C8B-B14F-4D97-AF65-F5344CB8AC3E}">
        <p14:creationId xmlns:p14="http://schemas.microsoft.com/office/powerpoint/2010/main" val="6617840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73830" y="2300103"/>
            <a:ext cx="4925388" cy="2600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78331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Behavioral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Activity.</a:t>
            </a:r>
          </a:p>
          <a:p>
            <a:r>
              <a:rPr lang="en-US" dirty="0" smtClean="0"/>
              <a:t>An </a:t>
            </a:r>
            <a:r>
              <a:rPr lang="en-US" dirty="0"/>
              <a:t>activity is a behavior that specifies the sequence of steps a computational process performs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an interaction, the focus is on the set of objects that interact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In a state machine, the focus is on the life cycle of one object at a time.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an activity, the focus is on the flows among steps without regard to which object performs each step. </a:t>
            </a:r>
            <a:endParaRPr lang="en-US" dirty="0" smtClean="0"/>
          </a:p>
          <a:p>
            <a:r>
              <a:rPr lang="en-US" dirty="0" smtClean="0"/>
              <a:t>A </a:t>
            </a:r>
            <a:r>
              <a:rPr lang="en-US" dirty="0"/>
              <a:t>step of an activity is called an action. Graphically, an action is rendered as a rounded rectangle with a name indicating its purpose. </a:t>
            </a:r>
            <a:endParaRPr lang="en-US" dirty="0" smtClean="0"/>
          </a:p>
          <a:p>
            <a:r>
              <a:rPr lang="en-US" dirty="0" smtClean="0"/>
              <a:t>States </a:t>
            </a:r>
            <a:r>
              <a:rPr lang="en-US" dirty="0"/>
              <a:t>and actions are distinguished by their different contexts. </a:t>
            </a:r>
          </a:p>
        </p:txBody>
      </p:sp>
    </p:spTree>
    <p:extLst>
      <p:ext uri="{BB962C8B-B14F-4D97-AF65-F5344CB8AC3E}">
        <p14:creationId xmlns:p14="http://schemas.microsoft.com/office/powerpoint/2010/main" val="29854719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When we are modeling the system first of all we start is identifying things. These things will not stay </a:t>
            </a:r>
            <a:r>
              <a:rPr lang="en-US" dirty="0" smtClean="0"/>
              <a:t>alone.</a:t>
            </a:r>
          </a:p>
          <a:p>
            <a:r>
              <a:rPr lang="en-US" dirty="0" smtClean="0"/>
              <a:t>They </a:t>
            </a:r>
            <a:r>
              <a:rPr lang="en-US" dirty="0"/>
              <a:t>collaborate with each </a:t>
            </a:r>
            <a:r>
              <a:rPr lang="en-US" dirty="0" smtClean="0"/>
              <a:t>other. This  </a:t>
            </a:r>
            <a:r>
              <a:rPr lang="en-US" dirty="0"/>
              <a:t>means they are connected with others in some way</a:t>
            </a:r>
            <a:r>
              <a:rPr lang="en-US" dirty="0" smtClean="0"/>
              <a:t>. It is called relationship of things.</a:t>
            </a:r>
          </a:p>
          <a:p>
            <a:r>
              <a:rPr lang="en-US" dirty="0" smtClean="0"/>
              <a:t>The </a:t>
            </a:r>
            <a:r>
              <a:rPr lang="en-US" dirty="0"/>
              <a:t>relationship allows you to show on a model how two or more things relate to each other. </a:t>
            </a:r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/>
              <a:t>relationship in UML will enable you to capture meaningful connections between things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It shows how each element is associated with each other and how this association describes the functionality of an application.</a:t>
            </a:r>
          </a:p>
        </p:txBody>
      </p:sp>
    </p:spTree>
    <p:extLst>
      <p:ext uri="{BB962C8B-B14F-4D97-AF65-F5344CB8AC3E}">
        <p14:creationId xmlns:p14="http://schemas.microsoft.com/office/powerpoint/2010/main" val="34792582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 smtClean="0"/>
              <a:t>Association.</a:t>
            </a:r>
          </a:p>
          <a:p>
            <a:r>
              <a:rPr lang="en-US" dirty="0"/>
              <a:t>An association is a structural relationship which connects one thing with another. </a:t>
            </a:r>
            <a:endParaRPr lang="en-US" dirty="0" smtClean="0"/>
          </a:p>
          <a:p>
            <a:r>
              <a:rPr lang="en-US" dirty="0" smtClean="0"/>
              <a:t>Simple link between things.</a:t>
            </a:r>
          </a:p>
          <a:p>
            <a:r>
              <a:rPr lang="en-US" dirty="0" smtClean="0"/>
              <a:t>Given </a:t>
            </a:r>
            <a:r>
              <a:rPr lang="en-US" dirty="0"/>
              <a:t>an association between two things, we can navigate from one thing to the other thing and vice versa.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also common for a thing to have a self association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Multiplicity </a:t>
            </a:r>
            <a:r>
              <a:rPr lang="en-US" dirty="0"/>
              <a:t>is introduced that tells us how many objects of a particular element are associated</a:t>
            </a:r>
            <a:r>
              <a:rPr lang="en-US" dirty="0" smtClean="0"/>
              <a:t>.</a:t>
            </a:r>
          </a:p>
          <a:p>
            <a:r>
              <a:rPr lang="en-US" dirty="0" smtClean="0"/>
              <a:t>It can be denoted as simple dotted or solid line graphically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5139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Simple association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4783" y="1599415"/>
            <a:ext cx="7390036" cy="1487817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552" y="2924978"/>
            <a:ext cx="7604759" cy="154787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9301" y="4472850"/>
            <a:ext cx="7271010" cy="2023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07893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Dependency</a:t>
            </a:r>
          </a:p>
          <a:p>
            <a:r>
              <a:rPr lang="en-US" dirty="0"/>
              <a:t>A dependency is a using relationship. In this relationship one thing depends on the other </a:t>
            </a:r>
            <a:r>
              <a:rPr lang="en-US" dirty="0" smtClean="0"/>
              <a:t>thing.</a:t>
            </a:r>
          </a:p>
          <a:p>
            <a:r>
              <a:rPr lang="en-US" dirty="0" smtClean="0"/>
              <a:t>It </a:t>
            </a:r>
            <a:r>
              <a:rPr lang="en-US" dirty="0"/>
              <a:t>is a semantic </a:t>
            </a:r>
            <a:r>
              <a:rPr lang="en-US" dirty="0" smtClean="0"/>
              <a:t>relationship </a:t>
            </a:r>
            <a:r>
              <a:rPr lang="en-US" dirty="0"/>
              <a:t>in which a change to one element (the independent one) may affect the semantics of the other element (the dependent one</a:t>
            </a:r>
            <a:r>
              <a:rPr lang="en-US" dirty="0" smtClean="0"/>
              <a:t>).</a:t>
            </a:r>
          </a:p>
          <a:p>
            <a:r>
              <a:rPr lang="en-US" dirty="0"/>
              <a:t>Graphically, a dependency is rendered as a dashed line, possibly directed, and occasionally including a </a:t>
            </a:r>
            <a:r>
              <a:rPr lang="en-US" dirty="0" smtClean="0"/>
              <a:t>label.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1482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 </a:t>
            </a:r>
            <a:br>
              <a:rPr lang="en-US" dirty="0"/>
            </a:br>
            <a:r>
              <a:rPr lang="en-US" b="1" dirty="0"/>
              <a:t>UNIFIED PROCESS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Unified Software Development Process or Unified Process is a popular iterative and incremental software development process </a:t>
            </a:r>
            <a:r>
              <a:rPr lang="en-US" dirty="0" smtClean="0"/>
              <a:t>model for OOD systems.</a:t>
            </a:r>
          </a:p>
          <a:p>
            <a:r>
              <a:rPr lang="en-US" dirty="0" smtClean="0"/>
              <a:t>It is </a:t>
            </a:r>
            <a:r>
              <a:rPr lang="en-US" dirty="0"/>
              <a:t>an extensible framework which should be customized for specific organizations or projects. </a:t>
            </a:r>
            <a:endParaRPr lang="en-US" dirty="0" smtClean="0"/>
          </a:p>
          <a:p>
            <a:r>
              <a:rPr lang="en-US" dirty="0" smtClean="0"/>
              <a:t>Has all necessary tools, documentation and procedures for software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39933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Dependency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8924" y="1941954"/>
            <a:ext cx="7805944" cy="3942798"/>
          </a:xfrm>
        </p:spPr>
      </p:pic>
    </p:spTree>
    <p:extLst>
      <p:ext uri="{BB962C8B-B14F-4D97-AF65-F5344CB8AC3E}">
        <p14:creationId xmlns:p14="http://schemas.microsoft.com/office/powerpoint/2010/main" val="9460427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 smtClean="0"/>
              <a:t>Generalization</a:t>
            </a:r>
          </a:p>
          <a:p>
            <a:r>
              <a:rPr lang="en-US" dirty="0"/>
              <a:t>The generalization relationship also known as the is-a relationship is between two things where one thing is general (superclass) and the other is specific thing (subclass) of the general thing.</a:t>
            </a:r>
            <a:r>
              <a:rPr lang="en-US" dirty="0" smtClean="0"/>
              <a:t> </a:t>
            </a:r>
          </a:p>
          <a:p>
            <a:r>
              <a:rPr lang="en-US" dirty="0"/>
              <a:t>Graphically, generalization is represented as a solid line with </a:t>
            </a:r>
            <a:r>
              <a:rPr lang="en-US" dirty="0" smtClean="0"/>
              <a:t>a closed </a:t>
            </a:r>
            <a:r>
              <a:rPr lang="en-US" dirty="0"/>
              <a:t>arrow head pointing towards the general thing</a:t>
            </a:r>
            <a:r>
              <a:rPr lang="en-US" dirty="0" smtClean="0"/>
              <a:t>.</a:t>
            </a:r>
          </a:p>
          <a:p>
            <a:r>
              <a:rPr lang="en-US" dirty="0"/>
              <a:t>A class with no parents and having one or more child classes is called root class</a:t>
            </a:r>
            <a:r>
              <a:rPr lang="en-US" dirty="0" smtClean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A class with no child’s is called a leaf class</a:t>
            </a:r>
          </a:p>
        </p:txBody>
      </p:sp>
    </p:spTree>
    <p:extLst>
      <p:ext uri="{BB962C8B-B14F-4D97-AF65-F5344CB8AC3E}">
        <p14:creationId xmlns:p14="http://schemas.microsoft.com/office/powerpoint/2010/main" val="124052359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Generalization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437" y="1228059"/>
            <a:ext cx="6853472" cy="5204974"/>
          </a:xfrm>
        </p:spPr>
      </p:pic>
    </p:spTree>
    <p:extLst>
      <p:ext uri="{BB962C8B-B14F-4D97-AF65-F5344CB8AC3E}">
        <p14:creationId xmlns:p14="http://schemas.microsoft.com/office/powerpoint/2010/main" val="22432278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Diagrams in UML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diagram is the graphical presentation of a set of elements, most </a:t>
            </a:r>
            <a:r>
              <a:rPr lang="en-US" dirty="0" smtClean="0"/>
              <a:t>often rendered </a:t>
            </a:r>
            <a:r>
              <a:rPr lang="en-US" dirty="0"/>
              <a:t>as a connected graph of vertices (things) and arcs (relationships). The </a:t>
            </a:r>
            <a:r>
              <a:rPr lang="en-US" dirty="0" smtClean="0"/>
              <a:t>UML includes </a:t>
            </a:r>
            <a:r>
              <a:rPr lang="en-US" dirty="0"/>
              <a:t>nine such diagrams</a:t>
            </a:r>
            <a:r>
              <a:rPr lang="en-US" dirty="0" smtClean="0"/>
              <a:t>:</a:t>
            </a:r>
          </a:p>
          <a:p>
            <a:r>
              <a:rPr lang="en-US" dirty="0"/>
              <a:t>1. Class diagram 2. Object diagram</a:t>
            </a:r>
          </a:p>
          <a:p>
            <a:r>
              <a:rPr lang="en-US" dirty="0"/>
              <a:t>3. Use case diagram 4. Sequence diagram</a:t>
            </a:r>
          </a:p>
          <a:p>
            <a:r>
              <a:rPr lang="en-US" dirty="0"/>
              <a:t>5. Collaboration diagram 6. State chart diagram</a:t>
            </a:r>
          </a:p>
          <a:p>
            <a:r>
              <a:rPr lang="pt-BR" dirty="0"/>
              <a:t>7. Activity diagram 8. Component diagram</a:t>
            </a:r>
          </a:p>
          <a:p>
            <a:r>
              <a:rPr lang="en-US" dirty="0"/>
              <a:t>9. Deployment diagram</a:t>
            </a:r>
          </a:p>
        </p:txBody>
      </p:sp>
    </p:spTree>
    <p:extLst>
      <p:ext uri="{BB962C8B-B14F-4D97-AF65-F5344CB8AC3E}">
        <p14:creationId xmlns:p14="http://schemas.microsoft.com/office/powerpoint/2010/main" val="298361910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Diagrams in UML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Class </a:t>
            </a:r>
            <a:r>
              <a:rPr lang="en-US" b="1" dirty="0"/>
              <a:t>diagram:</a:t>
            </a:r>
          </a:p>
          <a:p>
            <a:r>
              <a:rPr lang="en-US" dirty="0"/>
              <a:t>A class diagram shows a set of classes, interfaces, and collaborations and </a:t>
            </a:r>
            <a:r>
              <a:rPr lang="en-US" dirty="0" smtClean="0"/>
              <a:t>their relationships. These </a:t>
            </a:r>
            <a:r>
              <a:rPr lang="en-US" dirty="0"/>
              <a:t>diagrams are the most common diagram found in modeling </a:t>
            </a:r>
            <a:r>
              <a:rPr lang="en-US" dirty="0" smtClean="0"/>
              <a:t>object-oriented systems</a:t>
            </a:r>
            <a:r>
              <a:rPr lang="en-US" dirty="0"/>
              <a:t>. Class diagrams address the static design view of a system</a:t>
            </a:r>
            <a:r>
              <a:rPr lang="en-US" dirty="0" smtClean="0"/>
              <a:t>.</a:t>
            </a:r>
          </a:p>
          <a:p>
            <a:r>
              <a:rPr lang="en-US" b="1" dirty="0"/>
              <a:t>Object diagram:</a:t>
            </a:r>
          </a:p>
          <a:p>
            <a:r>
              <a:rPr lang="en-US" dirty="0"/>
              <a:t>An object diagram shows a set of objects and their relationships. Object </a:t>
            </a:r>
            <a:r>
              <a:rPr lang="en-US" dirty="0" smtClean="0"/>
              <a:t>diagrams represent </a:t>
            </a:r>
            <a:r>
              <a:rPr lang="en-US" dirty="0"/>
              <a:t>static snapshots of instances of the things found in class diagrams. These diagrams </a:t>
            </a:r>
            <a:r>
              <a:rPr lang="en-US" dirty="0" smtClean="0"/>
              <a:t>address the </a:t>
            </a:r>
            <a:r>
              <a:rPr lang="en-US" dirty="0"/>
              <a:t>static design view or static process view of a system .</a:t>
            </a:r>
          </a:p>
        </p:txBody>
      </p:sp>
    </p:spTree>
    <p:extLst>
      <p:ext uri="{BB962C8B-B14F-4D97-AF65-F5344CB8AC3E}">
        <p14:creationId xmlns:p14="http://schemas.microsoft.com/office/powerpoint/2010/main" val="87015896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UML DIAGRAMS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Use </a:t>
            </a:r>
            <a:r>
              <a:rPr lang="en-US" b="1" dirty="0"/>
              <a:t>case diagram:</a:t>
            </a:r>
          </a:p>
          <a:p>
            <a:r>
              <a:rPr lang="en-US" dirty="0"/>
              <a:t>A use case diagram shows a set of use cases and actors (a special kind of class) and </a:t>
            </a:r>
            <a:r>
              <a:rPr lang="en-US" dirty="0" smtClean="0"/>
              <a:t>their relationships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Use </a:t>
            </a:r>
            <a:r>
              <a:rPr lang="en-US" dirty="0"/>
              <a:t>case diagrams address the static use case view of a system. These diagrams </a:t>
            </a:r>
            <a:r>
              <a:rPr lang="en-US" dirty="0" smtClean="0"/>
              <a:t>are especially </a:t>
            </a:r>
            <a:r>
              <a:rPr lang="en-US" dirty="0"/>
              <a:t>important in organizing and modeling the behaviors of a system</a:t>
            </a:r>
            <a:r>
              <a:rPr lang="en-US" dirty="0" smtClean="0"/>
              <a:t>.</a:t>
            </a:r>
          </a:p>
          <a:p>
            <a:r>
              <a:rPr lang="en-US" b="1" dirty="0" smtClean="0"/>
              <a:t>Sequence </a:t>
            </a:r>
            <a:r>
              <a:rPr lang="en-US" b="1" dirty="0"/>
              <a:t>diagram:</a:t>
            </a:r>
          </a:p>
          <a:p>
            <a:r>
              <a:rPr lang="en-US" dirty="0"/>
              <a:t>A </a:t>
            </a:r>
            <a:r>
              <a:rPr lang="en-US" dirty="0" smtClean="0"/>
              <a:t>sequence </a:t>
            </a:r>
            <a:r>
              <a:rPr lang="en-US" dirty="0"/>
              <a:t>diagram is an interaction diagram that emphasizes the time-ordering of messages;</a:t>
            </a:r>
          </a:p>
          <a:p>
            <a:r>
              <a:rPr lang="en-US" dirty="0"/>
              <a:t>Interaction diagrams address the dynamic view of a system. Sequence diagrams and </a:t>
            </a:r>
            <a:r>
              <a:rPr lang="en-US" dirty="0" smtClean="0"/>
              <a:t>collaboration diagrams </a:t>
            </a:r>
            <a:r>
              <a:rPr lang="en-US" dirty="0"/>
              <a:t>are isomorphic, meaning that you can take one and transform it into the other.</a:t>
            </a:r>
          </a:p>
        </p:txBody>
      </p:sp>
    </p:spTree>
    <p:extLst>
      <p:ext uri="{BB962C8B-B14F-4D97-AF65-F5344CB8AC3E}">
        <p14:creationId xmlns:p14="http://schemas.microsoft.com/office/powerpoint/2010/main" val="40015949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Characteristics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Iterative </a:t>
            </a:r>
          </a:p>
          <a:p>
            <a:r>
              <a:rPr lang="en-US" b="1" dirty="0" smtClean="0"/>
              <a:t> </a:t>
            </a:r>
            <a:r>
              <a:rPr lang="en-US" b="1" dirty="0"/>
              <a:t>Incremental </a:t>
            </a:r>
            <a:endParaRPr lang="en-US" b="1" dirty="0" smtClean="0"/>
          </a:p>
          <a:p>
            <a:r>
              <a:rPr lang="en-US" b="1" dirty="0" smtClean="0"/>
              <a:t>Use case driven</a:t>
            </a:r>
          </a:p>
          <a:p>
            <a:r>
              <a:rPr lang="en-US" b="1" dirty="0" smtClean="0"/>
              <a:t>Time boxed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298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Unified </a:t>
            </a:r>
            <a:r>
              <a:rPr lang="en-US" b="1" dirty="0" smtClean="0"/>
              <a:t>Process </a:t>
            </a:r>
            <a:r>
              <a:rPr lang="en-US" b="1" dirty="0"/>
              <a:t>Lifecycle.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Inception Phase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Very short amongst all</a:t>
            </a:r>
            <a:endParaRPr lang="en-US" dirty="0"/>
          </a:p>
          <a:p>
            <a:r>
              <a:rPr lang="en-US" dirty="0" smtClean="0"/>
              <a:t>Typical </a:t>
            </a:r>
            <a:r>
              <a:rPr lang="en-US" dirty="0"/>
              <a:t>goals for the Inception </a:t>
            </a:r>
            <a:r>
              <a:rPr lang="en-US" dirty="0" smtClean="0"/>
              <a:t>phase</a:t>
            </a:r>
            <a:r>
              <a:rPr lang="en-US" dirty="0"/>
              <a:t> </a:t>
            </a:r>
            <a:r>
              <a:rPr lang="en-US" dirty="0" smtClean="0"/>
              <a:t>are: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Establish a justification or business case for the </a:t>
            </a:r>
            <a:r>
              <a:rPr lang="en-US" dirty="0" smtClean="0"/>
              <a:t>project.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Establish </a:t>
            </a:r>
            <a:r>
              <a:rPr lang="en-US" dirty="0"/>
              <a:t>the project scope and boundary </a:t>
            </a:r>
            <a:r>
              <a:rPr lang="en-US" dirty="0" smtClean="0"/>
              <a:t>conditions.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Outline the use cases and key requirements that will drive the design </a:t>
            </a:r>
            <a:r>
              <a:rPr lang="en-US" dirty="0" smtClean="0"/>
              <a:t>tradeoffs.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Outline one or more candidate </a:t>
            </a:r>
            <a:r>
              <a:rPr lang="en-US" dirty="0" smtClean="0"/>
              <a:t>architectures.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Prepare a preliminary project schedule and cost estimate.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256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Unified Process Lifecycle.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Elaboration </a:t>
            </a:r>
            <a:r>
              <a:rPr lang="en-US" b="1" dirty="0" smtClean="0"/>
              <a:t>Phase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During the Elaboration phase the project team is expected to capture a healthy majority of the system </a:t>
            </a:r>
            <a:r>
              <a:rPr lang="en-US" dirty="0" smtClean="0"/>
              <a:t>requirements.</a:t>
            </a:r>
          </a:p>
          <a:p>
            <a:r>
              <a:rPr lang="en-US" dirty="0" smtClean="0"/>
              <a:t>Typical goals for the elaboration phase are: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Address </a:t>
            </a:r>
            <a:r>
              <a:rPr lang="en-US" dirty="0"/>
              <a:t>known risk </a:t>
            </a:r>
            <a:r>
              <a:rPr lang="en-US" dirty="0" smtClean="0"/>
              <a:t>factors.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Establish  </a:t>
            </a:r>
            <a:r>
              <a:rPr lang="en-US" dirty="0"/>
              <a:t>the system </a:t>
            </a:r>
            <a:r>
              <a:rPr lang="en-US" dirty="0" smtClean="0"/>
              <a:t>architecture.</a:t>
            </a:r>
            <a:endParaRPr lang="en-US" dirty="0"/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Validate  the system architecture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870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Elaboration Phase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Activities undertaken.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The creation of use case </a:t>
            </a:r>
            <a:r>
              <a:rPr lang="en-US" dirty="0" smtClean="0"/>
              <a:t>diagrams.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Creation  of conceptual </a:t>
            </a:r>
            <a:r>
              <a:rPr lang="en-US" dirty="0"/>
              <a:t>diagrams (class diagrams with only basic notation) 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Creation package </a:t>
            </a:r>
            <a:r>
              <a:rPr lang="en-US" dirty="0"/>
              <a:t>diagrams (architectural diagrams)</a:t>
            </a:r>
          </a:p>
        </p:txBody>
      </p:sp>
    </p:spTree>
    <p:extLst>
      <p:ext uri="{BB962C8B-B14F-4D97-AF65-F5344CB8AC3E}">
        <p14:creationId xmlns:p14="http://schemas.microsoft.com/office/powerpoint/2010/main" val="32970883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Unified Process Lifecycle.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Construction </a:t>
            </a:r>
            <a:r>
              <a:rPr lang="en-US" b="1" dirty="0" smtClean="0"/>
              <a:t>Phase.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Construction is the largest phase in the </a:t>
            </a:r>
            <a:r>
              <a:rPr lang="en-US" dirty="0" smtClean="0"/>
              <a:t>project.</a:t>
            </a:r>
          </a:p>
          <a:p>
            <a:r>
              <a:rPr lang="en-US" dirty="0" smtClean="0"/>
              <a:t>Typical goal for the construction phase is: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Implementation of system features in </a:t>
            </a:r>
            <a:r>
              <a:rPr lang="en-US" dirty="0"/>
              <a:t>a series of short, time boxed iterations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 smtClean="0"/>
              <a:t>Coding and module testing are major activities</a:t>
            </a:r>
          </a:p>
          <a:p>
            <a:r>
              <a:rPr lang="en-US" dirty="0"/>
              <a:t>Common </a:t>
            </a:r>
            <a:r>
              <a:rPr lang="en-US" dirty="0" smtClean="0"/>
              <a:t>UML diagrams applied are: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Activity,.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Sequence.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Collaboration.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dirty="0" smtClean="0"/>
              <a:t> </a:t>
            </a:r>
            <a:r>
              <a:rPr lang="en-US" dirty="0"/>
              <a:t>State (Transition) </a:t>
            </a:r>
            <a:endParaRPr lang="en-US" dirty="0" smtClean="0"/>
          </a:p>
          <a:p>
            <a:pPr>
              <a:buFont typeface="Wingdings" panose="05000000000000000000" pitchFamily="2" charset="2"/>
              <a:buChar char="ü"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49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2425</TotalTime>
  <Words>2863</Words>
  <Application>Microsoft Office PowerPoint</Application>
  <PresentationFormat>Widescreen</PresentationFormat>
  <Paragraphs>251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0" baseType="lpstr">
      <vt:lpstr>Arial</vt:lpstr>
      <vt:lpstr>Calibri</vt:lpstr>
      <vt:lpstr>Calibri Light</vt:lpstr>
      <vt:lpstr>Wingdings</vt:lpstr>
      <vt:lpstr>Office Theme</vt:lpstr>
      <vt:lpstr>ANALYSIS PROCESS</vt:lpstr>
      <vt:lpstr>DESIGN METHODOLOGY</vt:lpstr>
      <vt:lpstr>Popular methodologies in OOAD</vt:lpstr>
      <vt:lpstr>  UNIFIED PROCESS</vt:lpstr>
      <vt:lpstr>Characteristics</vt:lpstr>
      <vt:lpstr>Unified Process Lifecycle.</vt:lpstr>
      <vt:lpstr>Unified Process Lifecycle.</vt:lpstr>
      <vt:lpstr>Elaboration Phase</vt:lpstr>
      <vt:lpstr>Unified Process Lifecycle.</vt:lpstr>
      <vt:lpstr>Transition Phase</vt:lpstr>
      <vt:lpstr>NEED FOR UNIFIED LANGUAGE</vt:lpstr>
      <vt:lpstr>NEED FOR UNIFIED LANGUAGE</vt:lpstr>
      <vt:lpstr>NEED FOR UNIFIED LANGUAGE</vt:lpstr>
      <vt:lpstr>UML</vt:lpstr>
      <vt:lpstr>Why modelling? </vt:lpstr>
      <vt:lpstr>Aims of the model</vt:lpstr>
      <vt:lpstr>Principles of Modeling:</vt:lpstr>
      <vt:lpstr>Understanding UML</vt:lpstr>
      <vt:lpstr>Building blocks</vt:lpstr>
      <vt:lpstr>Things</vt:lpstr>
      <vt:lpstr>Things</vt:lpstr>
      <vt:lpstr>Structural things </vt:lpstr>
      <vt:lpstr>Structural things </vt:lpstr>
      <vt:lpstr>Structural things </vt:lpstr>
      <vt:lpstr>Structural things</vt:lpstr>
      <vt:lpstr>Structural things</vt:lpstr>
      <vt:lpstr>Structural things </vt:lpstr>
      <vt:lpstr>Behavioral Things</vt:lpstr>
      <vt:lpstr>Behavioral Things</vt:lpstr>
      <vt:lpstr>Behavioral Things</vt:lpstr>
      <vt:lpstr>Grouping things</vt:lpstr>
      <vt:lpstr>Package</vt:lpstr>
      <vt:lpstr>Annotational things:</vt:lpstr>
      <vt:lpstr>Note</vt:lpstr>
      <vt:lpstr>Behavioral Things</vt:lpstr>
      <vt:lpstr>Relationships</vt:lpstr>
      <vt:lpstr>Relationships</vt:lpstr>
      <vt:lpstr>Simple association </vt:lpstr>
      <vt:lpstr>Relationships</vt:lpstr>
      <vt:lpstr>Dependency</vt:lpstr>
      <vt:lpstr>Relationships</vt:lpstr>
      <vt:lpstr>Generalization </vt:lpstr>
      <vt:lpstr>Diagrams in UML</vt:lpstr>
      <vt:lpstr>Diagrams in UML</vt:lpstr>
      <vt:lpstr>UML DIAGRAMS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UML</dc:title>
  <dc:creator>Windows 用户</dc:creator>
  <cp:lastModifiedBy>Windows 用户</cp:lastModifiedBy>
  <cp:revision>52</cp:revision>
  <dcterms:created xsi:type="dcterms:W3CDTF">2021-03-14T09:53:34Z</dcterms:created>
  <dcterms:modified xsi:type="dcterms:W3CDTF">2022-12-16T13:04:20Z</dcterms:modified>
</cp:coreProperties>
</file>