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6000"/>
    <a:srgbClr val="FFD966"/>
    <a:srgbClr val="BF9000"/>
    <a:srgbClr val="7F7F7F"/>
    <a:srgbClr val="5B9BD5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CEEF-AC22-46ED-9F22-FCDE02E14F1C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F15-1779-4E29-8BE1-C840750A6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1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CEEF-AC22-46ED-9F22-FCDE02E14F1C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F15-1779-4E29-8BE1-C840750A6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1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CEEF-AC22-46ED-9F22-FCDE02E14F1C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F15-1779-4E29-8BE1-C840750A6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CEEF-AC22-46ED-9F22-FCDE02E14F1C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F15-1779-4E29-8BE1-C840750A6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2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CEEF-AC22-46ED-9F22-FCDE02E14F1C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F15-1779-4E29-8BE1-C840750A6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5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CEEF-AC22-46ED-9F22-FCDE02E14F1C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F15-1779-4E29-8BE1-C840750A6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8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CEEF-AC22-46ED-9F22-FCDE02E14F1C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F15-1779-4E29-8BE1-C840750A6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5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CEEF-AC22-46ED-9F22-FCDE02E14F1C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F15-1779-4E29-8BE1-C840750A6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CEEF-AC22-46ED-9F22-FCDE02E14F1C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F15-1779-4E29-8BE1-C840750A6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0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CEEF-AC22-46ED-9F22-FCDE02E14F1C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F15-1779-4E29-8BE1-C840750A6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0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CEEF-AC22-46ED-9F22-FCDE02E14F1C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F15-1779-4E29-8BE1-C840750A6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5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FCEEF-AC22-46ED-9F22-FCDE02E14F1C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62F15-1779-4E29-8BE1-C840750A6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3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43094"/>
              </p:ext>
            </p:extLst>
          </p:nvPr>
        </p:nvGraphicFramePr>
        <p:xfrm>
          <a:off x="267595" y="655272"/>
          <a:ext cx="4937760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3180"/>
              </p:ext>
            </p:extLst>
          </p:nvPr>
        </p:nvGraphicFramePr>
        <p:xfrm>
          <a:off x="5840698" y="621737"/>
          <a:ext cx="164592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93447"/>
              </p:ext>
            </p:extLst>
          </p:nvPr>
        </p:nvGraphicFramePr>
        <p:xfrm>
          <a:off x="5993137" y="3591106"/>
          <a:ext cx="219456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7595" y="655272"/>
            <a:ext cx="1645920" cy="1645920"/>
          </a:xfrm>
          <a:prstGeom prst="rect">
            <a:avLst/>
          </a:prstGeom>
          <a:noFill/>
          <a:ln w="5715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5237" y="655272"/>
            <a:ext cx="1645920" cy="1645920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82878" y="655272"/>
            <a:ext cx="1645920" cy="164592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59435" y="655272"/>
            <a:ext cx="1645920" cy="164592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7595" y="1751527"/>
            <a:ext cx="543774" cy="549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75236" y="1751526"/>
            <a:ext cx="543774" cy="5496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74635" y="1751526"/>
            <a:ext cx="543774" cy="549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74034" y="1751525"/>
            <a:ext cx="543774" cy="549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5-Point Star 15"/>
          <p:cNvSpPr/>
          <p:nvPr/>
        </p:nvSpPr>
        <p:spPr>
          <a:xfrm>
            <a:off x="5840698" y="1734257"/>
            <a:ext cx="508000" cy="4826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9482" y="2301190"/>
            <a:ext cx="5690698" cy="1510944"/>
          </a:xfrm>
          <a:prstGeom prst="straightConnector1">
            <a:avLst/>
          </a:prstGeom>
          <a:ln>
            <a:solidFill>
              <a:srgbClr val="7F6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47123" y="2301189"/>
            <a:ext cx="5146925" cy="1510945"/>
          </a:xfrm>
          <a:prstGeom prst="straightConnector1">
            <a:avLst/>
          </a:prstGeom>
          <a:ln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36475" y="2301188"/>
            <a:ext cx="4613198" cy="1510946"/>
          </a:xfrm>
          <a:prstGeom prst="straightConnector1">
            <a:avLst/>
          </a:prstGeom>
          <a:ln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</p:cNvCxnSpPr>
          <p:nvPr/>
        </p:nvCxnSpPr>
        <p:spPr>
          <a:xfrm>
            <a:off x="3845921" y="2301190"/>
            <a:ext cx="4042030" cy="1510944"/>
          </a:xfrm>
          <a:prstGeom prst="straightConnector1">
            <a:avLst/>
          </a:prstGeom>
          <a:ln>
            <a:solidFill>
              <a:srgbClr val="FFE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012331" y="3955009"/>
            <a:ext cx="183862" cy="1690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555256" y="3955009"/>
            <a:ext cx="183862" cy="169093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099761" y="3955008"/>
            <a:ext cx="183862" cy="16909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65914" y="3955009"/>
            <a:ext cx="183862" cy="169093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70912" y="995018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*</a:t>
            </a:r>
            <a:endParaRPr lang="en-US" sz="8000" dirty="0"/>
          </a:p>
        </p:txBody>
      </p:sp>
      <p:sp>
        <p:nvSpPr>
          <p:cNvPr id="33" name="TextBox 32"/>
          <p:cNvSpPr txBox="1"/>
          <p:nvPr/>
        </p:nvSpPr>
        <p:spPr>
          <a:xfrm rot="5400000">
            <a:off x="6843678" y="2216597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sp>
        <p:nvSpPr>
          <p:cNvPr id="38" name="TextBox 37"/>
          <p:cNvSpPr txBox="1"/>
          <p:nvPr/>
        </p:nvSpPr>
        <p:spPr>
          <a:xfrm>
            <a:off x="420001" y="301950"/>
            <a:ext cx="10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stride = 2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5-Point Star 38"/>
          <p:cNvSpPr/>
          <p:nvPr/>
        </p:nvSpPr>
        <p:spPr>
          <a:xfrm>
            <a:off x="285482" y="1767790"/>
            <a:ext cx="508000" cy="4826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5-Point Star 40"/>
          <p:cNvSpPr/>
          <p:nvPr/>
        </p:nvSpPr>
        <p:spPr>
          <a:xfrm>
            <a:off x="1380732" y="1775834"/>
            <a:ext cx="508000" cy="4826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5-Point Star 41"/>
          <p:cNvSpPr/>
          <p:nvPr/>
        </p:nvSpPr>
        <p:spPr>
          <a:xfrm>
            <a:off x="2484510" y="1767790"/>
            <a:ext cx="508000" cy="4826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5-Point Star 42"/>
          <p:cNvSpPr/>
          <p:nvPr/>
        </p:nvSpPr>
        <p:spPr>
          <a:xfrm>
            <a:off x="3591921" y="1785057"/>
            <a:ext cx="508000" cy="4826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5-Point Star 43"/>
          <p:cNvSpPr/>
          <p:nvPr/>
        </p:nvSpPr>
        <p:spPr>
          <a:xfrm>
            <a:off x="6034183" y="3973729"/>
            <a:ext cx="138579" cy="13165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5-Point Star 44"/>
          <p:cNvSpPr/>
          <p:nvPr/>
        </p:nvSpPr>
        <p:spPr>
          <a:xfrm>
            <a:off x="6578891" y="3973729"/>
            <a:ext cx="138579" cy="13165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5-Point Star 45"/>
          <p:cNvSpPr/>
          <p:nvPr/>
        </p:nvSpPr>
        <p:spPr>
          <a:xfrm>
            <a:off x="7122402" y="3973729"/>
            <a:ext cx="138579" cy="13165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5-Point Star 46"/>
          <p:cNvSpPr/>
          <p:nvPr/>
        </p:nvSpPr>
        <p:spPr>
          <a:xfrm>
            <a:off x="7685065" y="3977010"/>
            <a:ext cx="138579" cy="13165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486618" y="903619"/>
            <a:ext cx="11464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+ b</a:t>
            </a:r>
            <a:endParaRPr lang="en-US" sz="6000" dirty="0"/>
          </a:p>
        </p:txBody>
      </p:sp>
      <p:sp>
        <p:nvSpPr>
          <p:cNvPr id="49" name="TextBox 48"/>
          <p:cNvSpPr txBox="1"/>
          <p:nvPr/>
        </p:nvSpPr>
        <p:spPr>
          <a:xfrm>
            <a:off x="8295567" y="3576518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 smtClean="0"/>
              <a:t>i,j</a:t>
            </a:r>
            <a:endParaRPr lang="en-US" sz="24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5701712" y="229352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-25000" dirty="0" smtClean="0"/>
              <a:t>m,n</a:t>
            </a:r>
            <a:endParaRPr lang="en-US" sz="2400" baseline="-25000" dirty="0"/>
          </a:p>
        </p:txBody>
      </p:sp>
      <p:sp>
        <p:nvSpPr>
          <p:cNvPr id="53" name="Down Arrow 52"/>
          <p:cNvSpPr/>
          <p:nvPr/>
        </p:nvSpPr>
        <p:spPr>
          <a:xfrm rot="10800000">
            <a:off x="6022820" y="2224425"/>
            <a:ext cx="164605" cy="2398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Down Arrow 53"/>
          <p:cNvSpPr/>
          <p:nvPr/>
        </p:nvSpPr>
        <p:spPr>
          <a:xfrm rot="5400000">
            <a:off x="8097453" y="3723118"/>
            <a:ext cx="164605" cy="2398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2821" y="5943916"/>
            <a:ext cx="10156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much output pixel x</a:t>
            </a:r>
            <a:r>
              <a:rPr lang="en-US" sz="2400" baseline="-25000" dirty="0" smtClean="0"/>
              <a:t>i,j</a:t>
            </a:r>
            <a:r>
              <a:rPr lang="en-US" sz="2400" baseline="-25000" dirty="0"/>
              <a:t> </a:t>
            </a:r>
            <a:r>
              <a:rPr lang="en-US" sz="2400" dirty="0" smtClean="0"/>
              <a:t>changes as you change filter pixel w</a:t>
            </a:r>
            <a:r>
              <a:rPr lang="en-US" sz="2400" baseline="-25000" dirty="0" smtClean="0"/>
              <a:t>m,n</a:t>
            </a:r>
            <a:r>
              <a:rPr lang="en-US" sz="2400" baseline="-25000" dirty="0"/>
              <a:t> </a:t>
            </a:r>
            <a:r>
              <a:rPr lang="en-US" sz="2400" dirty="0" smtClean="0"/>
              <a:t>depends on the value of only a single pixel in the input (     )!</a:t>
            </a:r>
            <a:endParaRPr lang="en-US" sz="2400" baseline="-25000" dirty="0"/>
          </a:p>
        </p:txBody>
      </p:sp>
      <p:sp>
        <p:nvSpPr>
          <p:cNvPr id="56" name="5-Point Star 55"/>
          <p:cNvSpPr/>
          <p:nvPr/>
        </p:nvSpPr>
        <p:spPr>
          <a:xfrm>
            <a:off x="5585939" y="6394834"/>
            <a:ext cx="269092" cy="255638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096046" y="75751"/>
            <a:ext cx="1756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3D Filter w</a:t>
            </a:r>
            <a:endParaRPr lang="en-US" sz="2800" dirty="0"/>
          </a:p>
        </p:txBody>
      </p:sp>
      <p:sp>
        <p:nvSpPr>
          <p:cNvPr id="59" name="TextBox 58"/>
          <p:cNvSpPr txBox="1"/>
          <p:nvPr/>
        </p:nvSpPr>
        <p:spPr>
          <a:xfrm>
            <a:off x="8295566" y="4406274"/>
            <a:ext cx="2973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Output slice x</a:t>
            </a:r>
          </a:p>
          <a:p>
            <a:r>
              <a:rPr lang="en-US" sz="2000" dirty="0" smtClean="0"/>
              <a:t>(after applying bias but before applying activation)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1558915" y="49606"/>
            <a:ext cx="273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Input volume o</a:t>
            </a:r>
            <a:r>
              <a:rPr lang="en-US" sz="2800" baseline="30000" dirty="0" smtClean="0"/>
              <a:t>l-1</a:t>
            </a:r>
            <a:endParaRPr lang="en-US" sz="2800" baseline="30000" dirty="0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228769" y="23595"/>
            <a:ext cx="715094" cy="6275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200429" y="30270"/>
            <a:ext cx="715094" cy="6275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5857508" y="89297"/>
            <a:ext cx="570685" cy="5110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481732" y="117017"/>
            <a:ext cx="578119" cy="507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481732" y="1871766"/>
            <a:ext cx="428781" cy="399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5184609" y="5191765"/>
            <a:ext cx="428781" cy="399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93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12143" y="2179354"/>
            <a:ext cx="3429000" cy="339725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298542" y="2731407"/>
            <a:ext cx="2314575" cy="229314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87421" y="868508"/>
            <a:ext cx="933990" cy="15497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80574" y="1549100"/>
            <a:ext cx="89280" cy="6302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241143" y="3789079"/>
            <a:ext cx="2057399" cy="3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0613117" y="3789079"/>
            <a:ext cx="1419226" cy="3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54744" y="3789079"/>
            <a:ext cx="2057399" cy="3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71847" y="-108387"/>
            <a:ext cx="8402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en-US" sz="66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2274" y="575562"/>
            <a:ext cx="540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66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9159" y="2769983"/>
            <a:ext cx="12875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sz="66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l-1</a:t>
            </a:r>
            <a:endParaRPr lang="en-US" sz="6600" baseline="30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9316" y="2731407"/>
            <a:ext cx="540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en-US" sz="66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14308" y="4152031"/>
            <a:ext cx="246253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= w * o</a:t>
            </a:r>
            <a:r>
              <a:rPr lang="en-US" sz="28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l-1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+ b</a:t>
            </a:r>
            <a:endParaRPr lang="en-US" sz="2800" baseline="30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32714" y="4103472"/>
            <a:ext cx="14462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sz="28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f(x)</a:t>
            </a:r>
            <a:endParaRPr lang="en-US" sz="2800" baseline="30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0613117" y="4015961"/>
            <a:ext cx="141922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241143" y="3986065"/>
            <a:ext cx="20573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554194" y="976241"/>
            <a:ext cx="904469" cy="1511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54743" y="3981671"/>
            <a:ext cx="20573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22766" y="4051300"/>
                <a:ext cx="668453" cy="911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766" y="4051300"/>
                <a:ext cx="668453" cy="9115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598257" y="2589499"/>
                <a:ext cx="741805" cy="91159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57" y="2589499"/>
                <a:ext cx="741805" cy="9115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 rot="3368719">
                <a:off x="1635822" y="1519316"/>
                <a:ext cx="1903406" cy="725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68719">
                <a:off x="1635822" y="1519316"/>
                <a:ext cx="1903406" cy="7257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1001194" y="2729448"/>
            <a:ext cx="7873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sz="66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endParaRPr lang="en-US" sz="6600" baseline="30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75808" y="1864227"/>
            <a:ext cx="4516192" cy="3712377"/>
          </a:xfrm>
          <a:prstGeom prst="rect">
            <a:avLst/>
          </a:prstGeom>
          <a:solidFill>
            <a:srgbClr val="7F7F7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1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67595" y="655272"/>
          <a:ext cx="4937760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40698" y="621737"/>
          <a:ext cx="164592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993137" y="3591106"/>
          <a:ext cx="219456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7595" y="655272"/>
            <a:ext cx="1645920" cy="1645920"/>
          </a:xfrm>
          <a:prstGeom prst="rect">
            <a:avLst/>
          </a:prstGeom>
          <a:noFill/>
          <a:ln w="5715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5237" y="655272"/>
            <a:ext cx="1645920" cy="1645920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82878" y="655272"/>
            <a:ext cx="1645920" cy="164592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59435" y="655272"/>
            <a:ext cx="1645920" cy="164592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7595" y="1751527"/>
            <a:ext cx="543774" cy="549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75236" y="1751526"/>
            <a:ext cx="543774" cy="5496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74635" y="1751526"/>
            <a:ext cx="543774" cy="549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74034" y="1751525"/>
            <a:ext cx="543774" cy="549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5-Point Star 15"/>
          <p:cNvSpPr/>
          <p:nvPr/>
        </p:nvSpPr>
        <p:spPr>
          <a:xfrm>
            <a:off x="5840698" y="1734257"/>
            <a:ext cx="508000" cy="4826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9482" y="2301190"/>
            <a:ext cx="5690698" cy="1510944"/>
          </a:xfrm>
          <a:prstGeom prst="straightConnector1">
            <a:avLst/>
          </a:prstGeom>
          <a:ln>
            <a:solidFill>
              <a:srgbClr val="7F6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47123" y="2301189"/>
            <a:ext cx="5146925" cy="1510945"/>
          </a:xfrm>
          <a:prstGeom prst="straightConnector1">
            <a:avLst/>
          </a:prstGeom>
          <a:ln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36475" y="2301188"/>
            <a:ext cx="4613198" cy="1510946"/>
          </a:xfrm>
          <a:prstGeom prst="straightConnector1">
            <a:avLst/>
          </a:prstGeom>
          <a:ln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</p:cNvCxnSpPr>
          <p:nvPr/>
        </p:nvCxnSpPr>
        <p:spPr>
          <a:xfrm>
            <a:off x="3845921" y="2301190"/>
            <a:ext cx="4042030" cy="1510944"/>
          </a:xfrm>
          <a:prstGeom prst="straightConnector1">
            <a:avLst/>
          </a:prstGeom>
          <a:ln>
            <a:solidFill>
              <a:srgbClr val="FFE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012331" y="3955009"/>
            <a:ext cx="183862" cy="1690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555256" y="3955009"/>
            <a:ext cx="183862" cy="169093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099761" y="3955008"/>
            <a:ext cx="183862" cy="16909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65914" y="3955009"/>
            <a:ext cx="183862" cy="169093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70912" y="995018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*</a:t>
            </a:r>
            <a:endParaRPr lang="en-US" sz="8000" dirty="0"/>
          </a:p>
        </p:txBody>
      </p:sp>
      <p:sp>
        <p:nvSpPr>
          <p:cNvPr id="33" name="TextBox 32"/>
          <p:cNvSpPr txBox="1"/>
          <p:nvPr/>
        </p:nvSpPr>
        <p:spPr>
          <a:xfrm rot="5400000">
            <a:off x="6843678" y="2216597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sp>
        <p:nvSpPr>
          <p:cNvPr id="38" name="TextBox 37"/>
          <p:cNvSpPr txBox="1"/>
          <p:nvPr/>
        </p:nvSpPr>
        <p:spPr>
          <a:xfrm>
            <a:off x="420001" y="301950"/>
            <a:ext cx="10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stride = 2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5-Point Star 38"/>
          <p:cNvSpPr/>
          <p:nvPr/>
        </p:nvSpPr>
        <p:spPr>
          <a:xfrm>
            <a:off x="285482" y="1767790"/>
            <a:ext cx="508000" cy="4826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5-Point Star 40"/>
          <p:cNvSpPr/>
          <p:nvPr/>
        </p:nvSpPr>
        <p:spPr>
          <a:xfrm>
            <a:off x="1380732" y="1775834"/>
            <a:ext cx="508000" cy="4826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5-Point Star 41"/>
          <p:cNvSpPr/>
          <p:nvPr/>
        </p:nvSpPr>
        <p:spPr>
          <a:xfrm>
            <a:off x="2484510" y="1767790"/>
            <a:ext cx="508000" cy="4826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5-Point Star 42"/>
          <p:cNvSpPr/>
          <p:nvPr/>
        </p:nvSpPr>
        <p:spPr>
          <a:xfrm>
            <a:off x="3591921" y="1785057"/>
            <a:ext cx="508000" cy="4826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5-Point Star 43"/>
          <p:cNvSpPr/>
          <p:nvPr/>
        </p:nvSpPr>
        <p:spPr>
          <a:xfrm>
            <a:off x="6034183" y="3973729"/>
            <a:ext cx="138579" cy="131650"/>
          </a:xfrm>
          <a:prstGeom prst="star5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5-Point Star 44"/>
          <p:cNvSpPr/>
          <p:nvPr/>
        </p:nvSpPr>
        <p:spPr>
          <a:xfrm>
            <a:off x="6578891" y="3973729"/>
            <a:ext cx="138579" cy="131650"/>
          </a:xfrm>
          <a:prstGeom prst="star5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5-Point Star 45"/>
          <p:cNvSpPr/>
          <p:nvPr/>
        </p:nvSpPr>
        <p:spPr>
          <a:xfrm>
            <a:off x="7122402" y="3973729"/>
            <a:ext cx="138579" cy="131650"/>
          </a:xfrm>
          <a:prstGeom prst="star5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5-Point Star 46"/>
          <p:cNvSpPr/>
          <p:nvPr/>
        </p:nvSpPr>
        <p:spPr>
          <a:xfrm>
            <a:off x="7685065" y="3977010"/>
            <a:ext cx="138579" cy="13165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486618" y="903619"/>
            <a:ext cx="11464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+ b</a:t>
            </a:r>
            <a:endParaRPr lang="en-US" sz="6000" dirty="0"/>
          </a:p>
        </p:txBody>
      </p:sp>
      <p:sp>
        <p:nvSpPr>
          <p:cNvPr id="49" name="TextBox 48"/>
          <p:cNvSpPr txBox="1"/>
          <p:nvPr/>
        </p:nvSpPr>
        <p:spPr>
          <a:xfrm>
            <a:off x="8295567" y="3576518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 smtClean="0"/>
              <a:t>i,j</a:t>
            </a:r>
            <a:endParaRPr lang="en-US" sz="24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5701712" y="229352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-25000" dirty="0" smtClean="0"/>
              <a:t>m,n</a:t>
            </a:r>
            <a:endParaRPr lang="en-US" sz="2400" baseline="-25000" dirty="0"/>
          </a:p>
        </p:txBody>
      </p:sp>
      <p:sp>
        <p:nvSpPr>
          <p:cNvPr id="53" name="Down Arrow 52"/>
          <p:cNvSpPr/>
          <p:nvPr/>
        </p:nvSpPr>
        <p:spPr>
          <a:xfrm rot="10800000">
            <a:off x="6022820" y="2224425"/>
            <a:ext cx="164605" cy="2398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Down Arrow 53"/>
          <p:cNvSpPr/>
          <p:nvPr/>
        </p:nvSpPr>
        <p:spPr>
          <a:xfrm rot="5400000">
            <a:off x="8097453" y="3723118"/>
            <a:ext cx="164605" cy="2398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2821" y="5943916"/>
            <a:ext cx="10156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much output pixel x</a:t>
            </a:r>
            <a:r>
              <a:rPr lang="en-US" sz="2400" baseline="-25000" dirty="0" smtClean="0"/>
              <a:t>i,j</a:t>
            </a:r>
            <a:r>
              <a:rPr lang="en-US" sz="2400" baseline="-25000" dirty="0"/>
              <a:t> </a:t>
            </a:r>
            <a:r>
              <a:rPr lang="en-US" sz="2400" dirty="0" smtClean="0"/>
              <a:t>changes as you change input pixel w</a:t>
            </a:r>
            <a:r>
              <a:rPr lang="en-US" sz="2400" baseline="-25000" dirty="0" smtClean="0"/>
              <a:t>m,n</a:t>
            </a:r>
            <a:r>
              <a:rPr lang="en-US" sz="2400" baseline="-25000" dirty="0"/>
              <a:t> </a:t>
            </a:r>
            <a:r>
              <a:rPr lang="en-US" sz="2400" dirty="0" smtClean="0"/>
              <a:t>depends on the value of only a single pixel in the input o</a:t>
            </a:r>
            <a:r>
              <a:rPr lang="en-US" sz="2400" baseline="30000" dirty="0" smtClean="0"/>
              <a:t>l-1</a:t>
            </a:r>
            <a:r>
              <a:rPr lang="en-US" sz="2400" baseline="-25000" dirty="0" smtClean="0"/>
              <a:t>p,q</a:t>
            </a:r>
            <a:r>
              <a:rPr lang="en-US" sz="2400" dirty="0" smtClean="0"/>
              <a:t>  =  o</a:t>
            </a:r>
            <a:r>
              <a:rPr lang="en-US" sz="2400" baseline="30000" dirty="0" smtClean="0"/>
              <a:t>l-1</a:t>
            </a:r>
            <a:r>
              <a:rPr lang="en-US" sz="2400" baseline="-25000" dirty="0" smtClean="0"/>
              <a:t>i*</a:t>
            </a:r>
            <a:r>
              <a:rPr lang="en-US" sz="2400" baseline="-25000" dirty="0" err="1" smtClean="0"/>
              <a:t>s+m</a:t>
            </a:r>
            <a:r>
              <a:rPr lang="en-US" sz="2400" baseline="-25000" dirty="0" smtClean="0"/>
              <a:t>, j*</a:t>
            </a:r>
            <a:r>
              <a:rPr lang="en-US" sz="2400" baseline="-25000" dirty="0" err="1" smtClean="0"/>
              <a:t>s+n</a:t>
            </a:r>
            <a:r>
              <a:rPr lang="en-US" sz="2400" dirty="0" smtClean="0"/>
              <a:t>     (      )</a:t>
            </a:r>
            <a:endParaRPr lang="en-US" sz="2400" baseline="-25000" dirty="0"/>
          </a:p>
        </p:txBody>
      </p:sp>
      <p:sp>
        <p:nvSpPr>
          <p:cNvPr id="56" name="5-Point Star 55"/>
          <p:cNvSpPr/>
          <p:nvPr/>
        </p:nvSpPr>
        <p:spPr>
          <a:xfrm>
            <a:off x="8422645" y="6432190"/>
            <a:ext cx="269092" cy="255638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059774" y="348054"/>
            <a:ext cx="1756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3D Filter w</a:t>
            </a:r>
            <a:endParaRPr lang="en-US" sz="2800" dirty="0"/>
          </a:p>
        </p:txBody>
      </p:sp>
      <p:sp>
        <p:nvSpPr>
          <p:cNvPr id="59" name="TextBox 58"/>
          <p:cNvSpPr txBox="1"/>
          <p:nvPr/>
        </p:nvSpPr>
        <p:spPr>
          <a:xfrm>
            <a:off x="8295566" y="4406274"/>
            <a:ext cx="29730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Output slice x</a:t>
            </a:r>
          </a:p>
          <a:p>
            <a:r>
              <a:rPr lang="en-US" sz="2000" dirty="0" smtClean="0"/>
              <a:t>(after applying bias but before applying activation)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1558915" y="49606"/>
            <a:ext cx="273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Input volume o</a:t>
            </a:r>
            <a:r>
              <a:rPr lang="en-US" sz="2800" baseline="30000" dirty="0" smtClean="0"/>
              <a:t>l-1</a:t>
            </a:r>
            <a:endParaRPr lang="en-US" sz="2800" baseline="30000" dirty="0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228769" y="23595"/>
            <a:ext cx="715094" cy="6275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200429" y="30270"/>
            <a:ext cx="715094" cy="6275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5857508" y="89297"/>
            <a:ext cx="570685" cy="5110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481732" y="117017"/>
            <a:ext cx="578119" cy="507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481732" y="1871766"/>
            <a:ext cx="428781" cy="399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5184609" y="5191765"/>
            <a:ext cx="428781" cy="399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27158" y="1706333"/>
            <a:ext cx="82586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o</a:t>
            </a:r>
            <a:r>
              <a:rPr lang="en-US" sz="2400" baseline="30000" dirty="0" smtClean="0"/>
              <a:t>l-1</a:t>
            </a:r>
            <a:r>
              <a:rPr lang="en-US" sz="2400" baseline="-25000" dirty="0" smtClean="0"/>
              <a:t>p,q</a:t>
            </a:r>
            <a:endParaRPr lang="en-US" sz="2400" baseline="-25000" dirty="0"/>
          </a:p>
        </p:txBody>
      </p:sp>
      <p:sp>
        <p:nvSpPr>
          <p:cNvPr id="57" name="Down Arrow 56"/>
          <p:cNvSpPr/>
          <p:nvPr/>
        </p:nvSpPr>
        <p:spPr>
          <a:xfrm rot="5400000">
            <a:off x="4124437" y="1754951"/>
            <a:ext cx="164605" cy="2398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942" y="1937165"/>
            <a:ext cx="5627006" cy="15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0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67595" y="655272"/>
          <a:ext cx="4937760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92704"/>
              </p:ext>
            </p:extLst>
          </p:nvPr>
        </p:nvGraphicFramePr>
        <p:xfrm>
          <a:off x="6846254" y="3902347"/>
          <a:ext cx="164592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711"/>
              </p:ext>
            </p:extLst>
          </p:nvPr>
        </p:nvGraphicFramePr>
        <p:xfrm>
          <a:off x="6260500" y="127110"/>
          <a:ext cx="219456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7595" y="655272"/>
            <a:ext cx="1645920" cy="1645920"/>
          </a:xfrm>
          <a:prstGeom prst="rect">
            <a:avLst/>
          </a:prstGeom>
          <a:noFill/>
          <a:ln w="5715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5237" y="655272"/>
            <a:ext cx="1645920" cy="1645920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82878" y="655272"/>
            <a:ext cx="1645920" cy="164592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59435" y="655272"/>
            <a:ext cx="1645920" cy="164592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7595" y="1751527"/>
            <a:ext cx="543774" cy="549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75236" y="1751526"/>
            <a:ext cx="543774" cy="5496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74635" y="1751526"/>
            <a:ext cx="543774" cy="549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74034" y="1751525"/>
            <a:ext cx="543774" cy="549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5-Point Star 15"/>
          <p:cNvSpPr/>
          <p:nvPr/>
        </p:nvSpPr>
        <p:spPr>
          <a:xfrm>
            <a:off x="6846254" y="5014867"/>
            <a:ext cx="508000" cy="4826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-2305868" y="6932267"/>
            <a:ext cx="5690698" cy="1510944"/>
          </a:xfrm>
          <a:prstGeom prst="straightConnector1">
            <a:avLst/>
          </a:prstGeom>
          <a:ln>
            <a:solidFill>
              <a:srgbClr val="7F6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-1198227" y="6932266"/>
            <a:ext cx="5146925" cy="1510945"/>
          </a:xfrm>
          <a:prstGeom prst="straightConnector1">
            <a:avLst/>
          </a:prstGeom>
          <a:ln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-108875" y="6932265"/>
            <a:ext cx="4613198" cy="1510946"/>
          </a:xfrm>
          <a:prstGeom prst="straightConnector1">
            <a:avLst/>
          </a:prstGeom>
          <a:ln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00571" y="6932267"/>
            <a:ext cx="4042030" cy="1510944"/>
          </a:xfrm>
          <a:prstGeom prst="straightConnector1">
            <a:avLst/>
          </a:prstGeom>
          <a:ln>
            <a:solidFill>
              <a:srgbClr val="FFE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79694" y="491013"/>
            <a:ext cx="183862" cy="1690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822619" y="491013"/>
            <a:ext cx="183862" cy="169093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367124" y="491012"/>
            <a:ext cx="183862" cy="16909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933277" y="491013"/>
            <a:ext cx="183862" cy="169093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71363" y="998231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*</a:t>
            </a:r>
            <a:endParaRPr lang="en-US" sz="8000" dirty="0"/>
          </a:p>
        </p:txBody>
      </p:sp>
      <p:sp>
        <p:nvSpPr>
          <p:cNvPr id="33" name="TextBox 32"/>
          <p:cNvSpPr txBox="1"/>
          <p:nvPr/>
        </p:nvSpPr>
        <p:spPr>
          <a:xfrm rot="5400000">
            <a:off x="3998328" y="6847674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sp>
        <p:nvSpPr>
          <p:cNvPr id="38" name="TextBox 37"/>
          <p:cNvSpPr txBox="1"/>
          <p:nvPr/>
        </p:nvSpPr>
        <p:spPr>
          <a:xfrm>
            <a:off x="420001" y="301950"/>
            <a:ext cx="10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stride = 2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5-Point Star 38"/>
          <p:cNvSpPr/>
          <p:nvPr/>
        </p:nvSpPr>
        <p:spPr>
          <a:xfrm>
            <a:off x="285482" y="1767790"/>
            <a:ext cx="508000" cy="4826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5-Point Star 40"/>
          <p:cNvSpPr/>
          <p:nvPr/>
        </p:nvSpPr>
        <p:spPr>
          <a:xfrm>
            <a:off x="1380732" y="1775834"/>
            <a:ext cx="508000" cy="4826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5-Point Star 41"/>
          <p:cNvSpPr/>
          <p:nvPr/>
        </p:nvSpPr>
        <p:spPr>
          <a:xfrm>
            <a:off x="2484510" y="1767790"/>
            <a:ext cx="508000" cy="4826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5-Point Star 42"/>
          <p:cNvSpPr/>
          <p:nvPr/>
        </p:nvSpPr>
        <p:spPr>
          <a:xfrm>
            <a:off x="3591921" y="1785057"/>
            <a:ext cx="508000" cy="4826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5-Point Star 43"/>
          <p:cNvSpPr/>
          <p:nvPr/>
        </p:nvSpPr>
        <p:spPr>
          <a:xfrm>
            <a:off x="6301546" y="509733"/>
            <a:ext cx="138579" cy="131650"/>
          </a:xfrm>
          <a:prstGeom prst="star5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5-Point Star 44"/>
          <p:cNvSpPr/>
          <p:nvPr/>
        </p:nvSpPr>
        <p:spPr>
          <a:xfrm>
            <a:off x="6846254" y="509733"/>
            <a:ext cx="138579" cy="131650"/>
          </a:xfrm>
          <a:prstGeom prst="star5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5-Point Star 45"/>
          <p:cNvSpPr/>
          <p:nvPr/>
        </p:nvSpPr>
        <p:spPr>
          <a:xfrm>
            <a:off x="7389765" y="509733"/>
            <a:ext cx="138579" cy="131650"/>
          </a:xfrm>
          <a:prstGeom prst="star5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5-Point Star 46"/>
          <p:cNvSpPr/>
          <p:nvPr/>
        </p:nvSpPr>
        <p:spPr>
          <a:xfrm>
            <a:off x="7952428" y="513014"/>
            <a:ext cx="138579" cy="13165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62930" y="112522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dJ</a:t>
            </a:r>
            <a:r>
              <a:rPr lang="en-US" sz="2400" dirty="0" smtClean="0"/>
              <a:t>/</a:t>
            </a:r>
            <a:r>
              <a:rPr lang="en-US" sz="2400" dirty="0" err="1" smtClean="0"/>
              <a:t>dx</a:t>
            </a:r>
            <a:r>
              <a:rPr lang="en-US" sz="2400" baseline="-25000" dirty="0" err="1" smtClean="0"/>
              <a:t>i,j</a:t>
            </a:r>
            <a:endParaRPr lang="en-US" sz="24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6328480" y="5624939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dJ</a:t>
            </a:r>
            <a:r>
              <a:rPr lang="en-US" sz="2400" dirty="0" smtClean="0"/>
              <a:t>/</a:t>
            </a:r>
            <a:r>
              <a:rPr lang="en-US" sz="2400" dirty="0" err="1" smtClean="0"/>
              <a:t>dw</a:t>
            </a:r>
            <a:r>
              <a:rPr lang="en-US" sz="2400" baseline="-25000" dirty="0" err="1" smtClean="0"/>
              <a:t>m,n</a:t>
            </a:r>
            <a:endParaRPr lang="en-US" sz="2400" baseline="-25000" dirty="0"/>
          </a:p>
        </p:txBody>
      </p:sp>
      <p:sp>
        <p:nvSpPr>
          <p:cNvPr id="53" name="Down Arrow 52"/>
          <p:cNvSpPr/>
          <p:nvPr/>
        </p:nvSpPr>
        <p:spPr>
          <a:xfrm rot="10800000">
            <a:off x="7028376" y="5505035"/>
            <a:ext cx="164605" cy="2398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Down Arrow 53"/>
          <p:cNvSpPr/>
          <p:nvPr/>
        </p:nvSpPr>
        <p:spPr>
          <a:xfrm rot="5400000">
            <a:off x="8364816" y="259122"/>
            <a:ext cx="164605" cy="2398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8349" y="9159064"/>
            <a:ext cx="10156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much output pixel x</a:t>
            </a:r>
            <a:r>
              <a:rPr lang="en-US" sz="2400" baseline="-25000" dirty="0" smtClean="0"/>
              <a:t>i,j</a:t>
            </a:r>
            <a:r>
              <a:rPr lang="en-US" sz="2400" baseline="-25000" dirty="0"/>
              <a:t> </a:t>
            </a:r>
            <a:r>
              <a:rPr lang="en-US" sz="2400" dirty="0" smtClean="0"/>
              <a:t>changes as you change input pixel w</a:t>
            </a:r>
            <a:r>
              <a:rPr lang="en-US" sz="2400" baseline="-25000" dirty="0" smtClean="0"/>
              <a:t>m,n</a:t>
            </a:r>
            <a:r>
              <a:rPr lang="en-US" sz="2400" baseline="-25000" dirty="0"/>
              <a:t> </a:t>
            </a:r>
            <a:r>
              <a:rPr lang="en-US" sz="2400" dirty="0" smtClean="0"/>
              <a:t>depends on the value of only a single pixel in the input o</a:t>
            </a:r>
            <a:r>
              <a:rPr lang="en-US" sz="2400" baseline="30000" dirty="0" smtClean="0"/>
              <a:t>l-1</a:t>
            </a:r>
            <a:r>
              <a:rPr lang="en-US" sz="2400" baseline="-25000" dirty="0" smtClean="0"/>
              <a:t>p,q</a:t>
            </a:r>
            <a:r>
              <a:rPr lang="en-US" sz="2400" dirty="0" smtClean="0"/>
              <a:t>  =  o</a:t>
            </a:r>
            <a:r>
              <a:rPr lang="en-US" sz="2400" baseline="30000" dirty="0" smtClean="0"/>
              <a:t>l-1</a:t>
            </a:r>
            <a:r>
              <a:rPr lang="en-US" sz="2400" baseline="-25000" dirty="0" smtClean="0"/>
              <a:t>i*</a:t>
            </a:r>
            <a:r>
              <a:rPr lang="en-US" sz="2400" baseline="-25000" dirty="0" err="1" smtClean="0"/>
              <a:t>s+m</a:t>
            </a:r>
            <a:r>
              <a:rPr lang="en-US" sz="2400" baseline="-25000" dirty="0" smtClean="0"/>
              <a:t>, j*</a:t>
            </a:r>
            <a:r>
              <a:rPr lang="en-US" sz="2400" baseline="-25000" dirty="0" err="1" smtClean="0"/>
              <a:t>s+n</a:t>
            </a:r>
            <a:r>
              <a:rPr lang="en-US" sz="2400" dirty="0" smtClean="0"/>
              <a:t>     (      )</a:t>
            </a:r>
            <a:endParaRPr lang="en-US" sz="2400" baseline="-25000" dirty="0"/>
          </a:p>
        </p:txBody>
      </p:sp>
      <p:sp>
        <p:nvSpPr>
          <p:cNvPr id="56" name="5-Point Star 55"/>
          <p:cNvSpPr/>
          <p:nvPr/>
        </p:nvSpPr>
        <p:spPr>
          <a:xfrm>
            <a:off x="8648173" y="9647338"/>
            <a:ext cx="269092" cy="255638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368108" y="4123603"/>
            <a:ext cx="3171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Weight gradients </a:t>
            </a:r>
            <a:r>
              <a:rPr lang="en-US" sz="2400" b="1" dirty="0" err="1" smtClean="0"/>
              <a:t>dJ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dw</a:t>
            </a:r>
            <a:endParaRPr lang="en-US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648173" y="840487"/>
            <a:ext cx="468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gradients </a:t>
            </a:r>
            <a:r>
              <a:rPr lang="en-US" sz="2400" b="1" dirty="0" err="1" smtClean="0"/>
              <a:t>dJ</a:t>
            </a:r>
            <a:r>
              <a:rPr lang="en-US" sz="2400" b="1" dirty="0" smtClean="0"/>
              <a:t>/dx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58915" y="49606"/>
            <a:ext cx="273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Input volume o</a:t>
            </a:r>
            <a:r>
              <a:rPr lang="en-US" sz="2800" baseline="30000" dirty="0" smtClean="0"/>
              <a:t>l-1</a:t>
            </a:r>
            <a:endParaRPr lang="en-US" sz="2800" baseline="30000" dirty="0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228769" y="23595"/>
            <a:ext cx="715094" cy="6275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200429" y="30270"/>
            <a:ext cx="715094" cy="6275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863064" y="3369907"/>
            <a:ext cx="570685" cy="5110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8487288" y="3397627"/>
            <a:ext cx="578119" cy="507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8487288" y="5152376"/>
            <a:ext cx="428781" cy="399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5184609" y="5191765"/>
            <a:ext cx="428781" cy="399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27158" y="1706333"/>
            <a:ext cx="82586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o</a:t>
            </a:r>
            <a:r>
              <a:rPr lang="en-US" sz="2400" baseline="30000" dirty="0" smtClean="0"/>
              <a:t>l-1</a:t>
            </a:r>
            <a:r>
              <a:rPr lang="en-US" sz="2400" baseline="-25000" dirty="0" smtClean="0"/>
              <a:t>p,q</a:t>
            </a:r>
            <a:endParaRPr lang="en-US" sz="2400" baseline="-25000" dirty="0"/>
          </a:p>
        </p:txBody>
      </p:sp>
      <p:sp>
        <p:nvSpPr>
          <p:cNvPr id="57" name="Down Arrow 56"/>
          <p:cNvSpPr/>
          <p:nvPr/>
        </p:nvSpPr>
        <p:spPr>
          <a:xfrm rot="5400000">
            <a:off x="4124437" y="1754951"/>
            <a:ext cx="164605" cy="2398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069" y="5032599"/>
            <a:ext cx="5627006" cy="15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3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701677"/>
              </p:ext>
            </p:extLst>
          </p:nvPr>
        </p:nvGraphicFramePr>
        <p:xfrm>
          <a:off x="267595" y="655272"/>
          <a:ext cx="4937760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46254" y="3902347"/>
          <a:ext cx="164592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60500" y="127110"/>
          <a:ext cx="219456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01140" y="-1201015"/>
            <a:ext cx="543774" cy="549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08781" y="-1201016"/>
            <a:ext cx="543774" cy="5496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08180" y="-1201016"/>
            <a:ext cx="543774" cy="549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07579" y="-1201017"/>
            <a:ext cx="543774" cy="549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5-Point Star 15"/>
          <p:cNvSpPr/>
          <p:nvPr/>
        </p:nvSpPr>
        <p:spPr>
          <a:xfrm>
            <a:off x="6846254" y="5014867"/>
            <a:ext cx="508000" cy="4826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-2305868" y="6932267"/>
            <a:ext cx="5690698" cy="1510944"/>
          </a:xfrm>
          <a:prstGeom prst="straightConnector1">
            <a:avLst/>
          </a:prstGeom>
          <a:ln>
            <a:solidFill>
              <a:srgbClr val="7F6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-1198227" y="6932266"/>
            <a:ext cx="5146925" cy="1510945"/>
          </a:xfrm>
          <a:prstGeom prst="straightConnector1">
            <a:avLst/>
          </a:prstGeom>
          <a:ln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-108875" y="6932265"/>
            <a:ext cx="4613198" cy="1510946"/>
          </a:xfrm>
          <a:prstGeom prst="straightConnector1">
            <a:avLst/>
          </a:prstGeom>
          <a:ln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00571" y="6932267"/>
            <a:ext cx="4042030" cy="1510944"/>
          </a:xfrm>
          <a:prstGeom prst="straightConnector1">
            <a:avLst/>
          </a:prstGeom>
          <a:ln>
            <a:solidFill>
              <a:srgbClr val="FFE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66994" y="143511"/>
            <a:ext cx="524432" cy="51429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809919" y="143511"/>
            <a:ext cx="524432" cy="514292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354424" y="143510"/>
            <a:ext cx="524432" cy="51429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920577" y="143511"/>
            <a:ext cx="524432" cy="514292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71363" y="998231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*</a:t>
            </a:r>
            <a:endParaRPr lang="en-US" sz="8000" dirty="0"/>
          </a:p>
        </p:txBody>
      </p:sp>
      <p:sp>
        <p:nvSpPr>
          <p:cNvPr id="33" name="TextBox 32"/>
          <p:cNvSpPr txBox="1"/>
          <p:nvPr/>
        </p:nvSpPr>
        <p:spPr>
          <a:xfrm rot="5400000">
            <a:off x="3998328" y="6847674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sp>
        <p:nvSpPr>
          <p:cNvPr id="38" name="TextBox 37"/>
          <p:cNvSpPr txBox="1"/>
          <p:nvPr/>
        </p:nvSpPr>
        <p:spPr>
          <a:xfrm>
            <a:off x="420001" y="301950"/>
            <a:ext cx="10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stride = 2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5-Point Star 38"/>
          <p:cNvSpPr/>
          <p:nvPr/>
        </p:nvSpPr>
        <p:spPr>
          <a:xfrm>
            <a:off x="819027" y="-1184752"/>
            <a:ext cx="508000" cy="4826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5-Point Star 40"/>
          <p:cNvSpPr/>
          <p:nvPr/>
        </p:nvSpPr>
        <p:spPr>
          <a:xfrm>
            <a:off x="1914277" y="-1176708"/>
            <a:ext cx="508000" cy="4826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5-Point Star 41"/>
          <p:cNvSpPr/>
          <p:nvPr/>
        </p:nvSpPr>
        <p:spPr>
          <a:xfrm>
            <a:off x="3018055" y="-1184752"/>
            <a:ext cx="508000" cy="4826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5-Point Star 42"/>
          <p:cNvSpPr/>
          <p:nvPr/>
        </p:nvSpPr>
        <p:spPr>
          <a:xfrm>
            <a:off x="4125466" y="-1167485"/>
            <a:ext cx="508000" cy="4826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62930" y="112522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dJ</a:t>
            </a:r>
            <a:r>
              <a:rPr lang="en-US" sz="2400" dirty="0" smtClean="0"/>
              <a:t>/</a:t>
            </a:r>
            <a:r>
              <a:rPr lang="en-US" sz="2400" dirty="0" err="1" smtClean="0"/>
              <a:t>dx</a:t>
            </a:r>
            <a:r>
              <a:rPr lang="en-US" sz="2400" baseline="-25000" dirty="0" err="1" smtClean="0"/>
              <a:t>i,j</a:t>
            </a:r>
            <a:endParaRPr lang="en-US" sz="24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6328480" y="5624939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dJ</a:t>
            </a:r>
            <a:r>
              <a:rPr lang="en-US" sz="2400" dirty="0" smtClean="0"/>
              <a:t>/</a:t>
            </a:r>
            <a:r>
              <a:rPr lang="en-US" sz="2400" dirty="0" err="1" smtClean="0"/>
              <a:t>dw</a:t>
            </a:r>
            <a:r>
              <a:rPr lang="en-US" sz="2400" baseline="-25000" dirty="0" err="1" smtClean="0"/>
              <a:t>m,n</a:t>
            </a:r>
            <a:endParaRPr lang="en-US" sz="2400" baseline="-25000" dirty="0"/>
          </a:p>
        </p:txBody>
      </p:sp>
      <p:sp>
        <p:nvSpPr>
          <p:cNvPr id="53" name="Down Arrow 52"/>
          <p:cNvSpPr/>
          <p:nvPr/>
        </p:nvSpPr>
        <p:spPr>
          <a:xfrm rot="10800000">
            <a:off x="7028376" y="5505035"/>
            <a:ext cx="164605" cy="2398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Down Arrow 53"/>
          <p:cNvSpPr/>
          <p:nvPr/>
        </p:nvSpPr>
        <p:spPr>
          <a:xfrm rot="5400000">
            <a:off x="8359357" y="249342"/>
            <a:ext cx="175523" cy="2398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8349" y="9159064"/>
            <a:ext cx="10156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much output pixel x</a:t>
            </a:r>
            <a:r>
              <a:rPr lang="en-US" sz="2400" baseline="-25000" dirty="0" smtClean="0"/>
              <a:t>i,j</a:t>
            </a:r>
            <a:r>
              <a:rPr lang="en-US" sz="2400" baseline="-25000" dirty="0"/>
              <a:t> </a:t>
            </a:r>
            <a:r>
              <a:rPr lang="en-US" sz="2400" dirty="0" smtClean="0"/>
              <a:t>changes as you change input pixel w</a:t>
            </a:r>
            <a:r>
              <a:rPr lang="en-US" sz="2400" baseline="-25000" dirty="0" smtClean="0"/>
              <a:t>m,n</a:t>
            </a:r>
            <a:r>
              <a:rPr lang="en-US" sz="2400" baseline="-25000" dirty="0"/>
              <a:t> </a:t>
            </a:r>
            <a:r>
              <a:rPr lang="en-US" sz="2400" dirty="0" smtClean="0"/>
              <a:t>depends on the value of only a single pixel in the input o</a:t>
            </a:r>
            <a:r>
              <a:rPr lang="en-US" sz="2400" baseline="30000" dirty="0" smtClean="0"/>
              <a:t>l-1</a:t>
            </a:r>
            <a:r>
              <a:rPr lang="en-US" sz="2400" baseline="-25000" dirty="0" smtClean="0"/>
              <a:t>p,q</a:t>
            </a:r>
            <a:r>
              <a:rPr lang="en-US" sz="2400" dirty="0" smtClean="0"/>
              <a:t>  =  o</a:t>
            </a:r>
            <a:r>
              <a:rPr lang="en-US" sz="2400" baseline="30000" dirty="0" smtClean="0"/>
              <a:t>l-1</a:t>
            </a:r>
            <a:r>
              <a:rPr lang="en-US" sz="2400" baseline="-25000" dirty="0" smtClean="0"/>
              <a:t>i*</a:t>
            </a:r>
            <a:r>
              <a:rPr lang="en-US" sz="2400" baseline="-25000" dirty="0" err="1" smtClean="0"/>
              <a:t>s+m</a:t>
            </a:r>
            <a:r>
              <a:rPr lang="en-US" sz="2400" baseline="-25000" dirty="0" smtClean="0"/>
              <a:t>, j*</a:t>
            </a:r>
            <a:r>
              <a:rPr lang="en-US" sz="2400" baseline="-25000" dirty="0" err="1" smtClean="0"/>
              <a:t>s+n</a:t>
            </a:r>
            <a:r>
              <a:rPr lang="en-US" sz="2400" dirty="0" smtClean="0"/>
              <a:t>     (      )</a:t>
            </a:r>
            <a:endParaRPr lang="en-US" sz="2400" baseline="-25000" dirty="0"/>
          </a:p>
        </p:txBody>
      </p:sp>
      <p:sp>
        <p:nvSpPr>
          <p:cNvPr id="56" name="5-Point Star 55"/>
          <p:cNvSpPr/>
          <p:nvPr/>
        </p:nvSpPr>
        <p:spPr>
          <a:xfrm>
            <a:off x="8648173" y="9647338"/>
            <a:ext cx="269092" cy="255638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368108" y="4123603"/>
            <a:ext cx="3171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Weight gradients </a:t>
            </a:r>
            <a:r>
              <a:rPr lang="en-US" sz="2400" b="1" dirty="0" err="1" smtClean="0"/>
              <a:t>dJ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dw</a:t>
            </a:r>
            <a:endParaRPr lang="en-US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648173" y="840487"/>
            <a:ext cx="468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gradients </a:t>
            </a:r>
            <a:r>
              <a:rPr lang="en-US" sz="2400" b="1" dirty="0" err="1" smtClean="0"/>
              <a:t>dJ</a:t>
            </a:r>
            <a:r>
              <a:rPr lang="en-US" sz="2400" b="1" dirty="0" smtClean="0"/>
              <a:t>/dx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58915" y="49606"/>
            <a:ext cx="273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Input volume o</a:t>
            </a:r>
            <a:r>
              <a:rPr lang="en-US" sz="2800" baseline="30000" dirty="0" smtClean="0"/>
              <a:t>l-1</a:t>
            </a:r>
            <a:endParaRPr lang="en-US" sz="2800" baseline="30000" dirty="0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228769" y="23595"/>
            <a:ext cx="715094" cy="6275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200429" y="30270"/>
            <a:ext cx="715094" cy="6275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863064" y="3369907"/>
            <a:ext cx="570685" cy="5110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8487288" y="3397627"/>
            <a:ext cx="578119" cy="507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8487288" y="5152376"/>
            <a:ext cx="428781" cy="399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5184609" y="5191765"/>
            <a:ext cx="428781" cy="399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60703" y="-1246209"/>
            <a:ext cx="82586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o</a:t>
            </a:r>
            <a:r>
              <a:rPr lang="en-US" sz="2400" baseline="30000" dirty="0" smtClean="0"/>
              <a:t>l-1</a:t>
            </a:r>
            <a:r>
              <a:rPr lang="en-US" sz="2400" baseline="-25000" dirty="0" smtClean="0"/>
              <a:t>p,q</a:t>
            </a:r>
            <a:endParaRPr lang="en-US" sz="2400" baseline="-25000" dirty="0"/>
          </a:p>
        </p:txBody>
      </p:sp>
      <p:sp>
        <p:nvSpPr>
          <p:cNvPr id="57" name="Down Arrow 56"/>
          <p:cNvSpPr/>
          <p:nvPr/>
        </p:nvSpPr>
        <p:spPr>
          <a:xfrm rot="5400000">
            <a:off x="4657982" y="-1197591"/>
            <a:ext cx="164605" cy="2398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069" y="5032599"/>
            <a:ext cx="5627006" cy="15005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8289" y="5928007"/>
            <a:ext cx="1330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Rows: 5 to 8</a:t>
            </a:r>
          </a:p>
          <a:p>
            <a:r>
              <a:rPr lang="en-US" dirty="0" smtClean="0"/>
              <a:t>Cols: 0 to 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445432" y="6183701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, n = 2, 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065407" y="1409764"/>
            <a:ext cx="1501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ranges 0 to 3</a:t>
            </a:r>
          </a:p>
          <a:p>
            <a:r>
              <a:rPr lang="en-US" dirty="0" smtClean="0"/>
              <a:t>j ranges 0 to 3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84562" y="1779096"/>
            <a:ext cx="543774" cy="549665"/>
          </a:xfrm>
          <a:prstGeom prst="rect">
            <a:avLst/>
          </a:prstGeom>
          <a:solidFill>
            <a:srgbClr val="7F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379667" y="1772005"/>
            <a:ext cx="543774" cy="549665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497879" y="1772004"/>
            <a:ext cx="543774" cy="54966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57747" y="1738395"/>
            <a:ext cx="543774" cy="549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284562" y="2820242"/>
            <a:ext cx="543774" cy="549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1365799" y="2812125"/>
            <a:ext cx="543774" cy="549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2452555" y="2874455"/>
            <a:ext cx="543774" cy="549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3567282" y="2855796"/>
            <a:ext cx="543774" cy="549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306402" y="3977690"/>
            <a:ext cx="543774" cy="549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1401507" y="3970599"/>
            <a:ext cx="543774" cy="549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2547485" y="3970598"/>
            <a:ext cx="543774" cy="549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3565073" y="3922475"/>
            <a:ext cx="543774" cy="549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306402" y="5018836"/>
            <a:ext cx="543774" cy="549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1387639" y="5010719"/>
            <a:ext cx="543774" cy="549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2474395" y="5073049"/>
            <a:ext cx="543774" cy="549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589122" y="5054390"/>
            <a:ext cx="543774" cy="549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4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251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Sonya Sawtelle</dc:creator>
  <cp:lastModifiedBy>Sonya Sawtelle</cp:lastModifiedBy>
  <cp:revision>14</cp:revision>
  <dcterms:created xsi:type="dcterms:W3CDTF">2019-06-14T13:40:23Z</dcterms:created>
  <dcterms:modified xsi:type="dcterms:W3CDTF">2019-06-18T13:16:58Z</dcterms:modified>
</cp:coreProperties>
</file>