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94384" autoAdjust="0"/>
  </p:normalViewPr>
  <p:slideViewPr>
    <p:cSldViewPr snapToGrid="0">
      <p:cViewPr>
        <p:scale>
          <a:sx n="75" d="100"/>
          <a:sy n="75" d="100"/>
        </p:scale>
        <p:origin x="726" y="3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5CFA2-100D-4E13-8B38-6FC45BD5505A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BCA2D-9241-4308-BCA4-CF1A50F7F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61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BCA2D-9241-4308-BCA4-CF1A50F7F9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8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BCA2D-9241-4308-BCA4-CF1A50F7F9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27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BCA2D-9241-4308-BCA4-CF1A50F7F9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64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EC36-52FB-47B7-99DF-14C9B0DE0751}" type="datetimeFigureOut">
              <a:rPr lang="en-US" smtClean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D34-6B86-4E01-9C11-B14A447C5D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56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EC36-52FB-47B7-99DF-14C9B0DE0751}" type="datetimeFigureOut">
              <a:rPr lang="en-US" smtClean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D34-6B86-4E01-9C11-B14A447C5D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98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EC36-52FB-47B7-99DF-14C9B0DE0751}" type="datetimeFigureOut">
              <a:rPr lang="en-US" smtClean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D34-6B86-4E01-9C11-B14A447C5D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449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EC36-52FB-47B7-99DF-14C9B0DE0751}" type="datetimeFigureOut">
              <a:rPr lang="en-US" smtClean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D34-6B86-4E01-9C11-B14A447C5D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870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EC36-52FB-47B7-99DF-14C9B0DE0751}" type="datetimeFigureOut">
              <a:rPr lang="en-US" smtClean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D34-6B86-4E01-9C11-B14A447C5D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906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EC36-52FB-47B7-99DF-14C9B0DE0751}" type="datetimeFigureOut">
              <a:rPr lang="en-US" smtClean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D34-6B86-4E01-9C11-B14A447C5D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242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EC36-52FB-47B7-99DF-14C9B0DE0751}" type="datetimeFigureOut">
              <a:rPr lang="en-US" smtClean="0"/>
              <a:t>6/27/2019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D34-6B86-4E01-9C11-B14A447C5D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37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EC36-52FB-47B7-99DF-14C9B0DE0751}" type="datetimeFigureOut">
              <a:rPr lang="en-US" smtClean="0"/>
              <a:t>6/27/2019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D34-6B86-4E01-9C11-B14A447C5D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800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EC36-52FB-47B7-99DF-14C9B0DE0751}" type="datetimeFigureOut">
              <a:rPr lang="en-US" smtClean="0"/>
              <a:t>6/27/2019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D34-6B86-4E01-9C11-B14A447C5D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660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EC36-52FB-47B7-99DF-14C9B0DE0751}" type="datetimeFigureOut">
              <a:rPr lang="en-US" smtClean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D34-6B86-4E01-9C11-B14A447C5D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09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EC36-52FB-47B7-99DF-14C9B0DE0751}" type="datetimeFigureOut">
              <a:rPr lang="en-US" smtClean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D34-6B86-4E01-9C11-B14A447C5D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21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2EC36-52FB-47B7-99DF-14C9B0DE0751}" type="datetimeFigureOut">
              <a:rPr lang="en-US" smtClean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0AD34-6B86-4E01-9C11-B14A447C5D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070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35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5632271" y="1942427"/>
            <a:ext cx="721217" cy="30007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  <a:scene3d>
            <a:camera prst="isometricOffAxis2Right"/>
            <a:lightRig rig="harsh" dir="t"/>
          </a:scene3d>
          <a:sp3d extrusionH="2540000"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975020" y="2292439"/>
            <a:ext cx="721217" cy="3000778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sp3d extrusionH="635000"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296986" y="2091339"/>
            <a:ext cx="721217" cy="3000778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sp3d extrusionH="635000"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45885" y="2380069"/>
            <a:ext cx="721217" cy="3000778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sp3d extrusionH="635000"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61501" y="2178969"/>
            <a:ext cx="721217" cy="3000778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sp3d extrusionH="635000"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21292" y="2469726"/>
            <a:ext cx="721217" cy="3000778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sp3d extrusionH="635000"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43258" y="2268626"/>
            <a:ext cx="721217" cy="3000778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sp3d extrusionH="635000"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92157" y="2557356"/>
            <a:ext cx="721217" cy="3000778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sp3d extrusionH="635000"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007773" y="2356256"/>
            <a:ext cx="721217" cy="3000778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sp3d extrusionH="635000"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08826" y="1892389"/>
            <a:ext cx="721217" cy="3000778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sp3d extrusionH="635000"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930792" y="1691289"/>
            <a:ext cx="721217" cy="3000778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sp3d extrusionH="635000"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179691" y="1980019"/>
            <a:ext cx="721217" cy="3000778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sp3d extrusionH="635000"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495307" y="1778919"/>
            <a:ext cx="721217" cy="3000778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sp3d extrusionH="635000"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755098" y="2069676"/>
            <a:ext cx="721217" cy="3000778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sp3d extrusionH="635000"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077064" y="1868576"/>
            <a:ext cx="721217" cy="3000778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sp3d extrusionH="635000"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325963" y="2157306"/>
            <a:ext cx="721217" cy="3000778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sp3d extrusionH="635000"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641579" y="1956206"/>
            <a:ext cx="721217" cy="3000778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sp3d extrusionH="635000"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063312" y="5505234"/>
            <a:ext cx="0" cy="743166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413374" y="5293217"/>
            <a:ext cx="0" cy="426918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260600" y="2403882"/>
            <a:ext cx="0" cy="288933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42342" y="5356818"/>
            <a:ext cx="2252904" cy="36331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508367">
            <a:off x="2616400" y="5595980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of samples (m)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76775" y="3279308"/>
            <a:ext cx="1570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 of dictionary (n</a:t>
            </a:r>
            <a:r>
              <a:rPr lang="en-US" baseline="-25000" dirty="0" smtClean="0"/>
              <a:t>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012514" y="2356040"/>
            <a:ext cx="721217" cy="30007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  <a:scene3d>
            <a:camera prst="isometricOffAxis2Right"/>
            <a:lightRig rig="morning" dir="t">
              <a:rot lat="0" lon="0" rev="10800000"/>
            </a:lightRig>
          </a:scene3d>
          <a:sp3d extrusionH="635000"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693486" y="2557991"/>
            <a:ext cx="721217" cy="30007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  <a:scene3d>
            <a:camera prst="isometricOffAxis2Right"/>
            <a:lightRig rig="morning" dir="t">
              <a:rot lat="0" lon="0" rev="10800000"/>
            </a:lightRig>
          </a:scene3d>
          <a:sp3d extrusionH="635000"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2408569" y="1459060"/>
            <a:ext cx="1285511" cy="77664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19741744">
            <a:off x="1942553" y="1170721"/>
            <a:ext cx="1570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Length of each input (T</a:t>
            </a:r>
            <a:r>
              <a:rPr lang="en-US" baseline="-25000" dirty="0" smtClean="0"/>
              <a:t>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900908" y="6176040"/>
            <a:ext cx="611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One-hot vector for the first word of the </a:t>
            </a:r>
            <a:r>
              <a:rPr lang="en-US" i="1" dirty="0" smtClean="0">
                <a:solidFill>
                  <a:schemeClr val="accent4">
                    <a:lumMod val="50000"/>
                  </a:schemeClr>
                </a:solidFill>
              </a:rPr>
              <a:t>last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sample (size n</a:t>
            </a:r>
            <a:r>
              <a:rPr lang="en-US" baseline="-25000" dirty="0" smtClean="0">
                <a:solidFill>
                  <a:schemeClr val="accent4">
                    <a:lumMod val="50000"/>
                  </a:schemeClr>
                </a:solidFill>
              </a:rPr>
              <a:t>x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x 1)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33750" y="5604757"/>
            <a:ext cx="5282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One-hot vector for the second word of the </a:t>
            </a:r>
            <a:r>
              <a:rPr lang="en-US" i="1" dirty="0" smtClean="0">
                <a:solidFill>
                  <a:schemeClr val="accent4">
                    <a:lumMod val="50000"/>
                  </a:schemeClr>
                </a:solidFill>
              </a:rPr>
              <a:t>last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sample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30969" y="127075"/>
            <a:ext cx="79806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Input Volume for Vectorized RNN Computation</a:t>
            </a:r>
            <a:endParaRPr lang="en-US" sz="3200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6239584" y="3152866"/>
            <a:ext cx="529651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909657" y="2604305"/>
            <a:ext cx="2878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One forward pass of the RNN operates on a 2D slice of the input volume which holds the t</a:t>
            </a:r>
            <a:r>
              <a:rPr lang="en-US" baseline="30000" dirty="0" smtClean="0">
                <a:solidFill>
                  <a:srgbClr val="00B050"/>
                </a:solidFill>
              </a:rPr>
              <a:t>th</a:t>
            </a:r>
            <a:r>
              <a:rPr lang="en-US" dirty="0" smtClean="0">
                <a:solidFill>
                  <a:srgbClr val="00B050"/>
                </a:solidFill>
              </a:rPr>
              <a:t> word of every sample (size n</a:t>
            </a:r>
            <a:r>
              <a:rPr lang="en-US" baseline="-25000" dirty="0" smtClean="0">
                <a:solidFill>
                  <a:srgbClr val="00B050"/>
                </a:solidFill>
              </a:rPr>
              <a:t>x</a:t>
            </a:r>
            <a:r>
              <a:rPr lang="en-US" dirty="0" smtClean="0">
                <a:solidFill>
                  <a:srgbClr val="00B050"/>
                </a:solidFill>
              </a:rPr>
              <a:t> x m)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6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8366" y="1615838"/>
            <a:ext cx="1965278" cy="20471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716508" y="1787145"/>
            <a:ext cx="0" cy="181884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678408" y="1682511"/>
            <a:ext cx="187713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16508" y="2639420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</a:t>
            </a:r>
            <a:r>
              <a:rPr lang="en-US" baseline="-25000" dirty="0" err="1" smtClean="0"/>
              <a:t>a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1420889" y="1682511"/>
            <a:ext cx="371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x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1207304" y="1031062"/>
            <a:ext cx="7988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baseline="-25000" dirty="0" smtClean="0"/>
              <a:t>ax</a:t>
            </a:r>
            <a:endParaRPr lang="en-US" sz="3200" b="1" baseline="-25000" dirty="0"/>
          </a:p>
        </p:txBody>
      </p:sp>
      <p:sp>
        <p:nvSpPr>
          <p:cNvPr id="13" name="Rectangle 12"/>
          <p:cNvSpPr/>
          <p:nvPr/>
        </p:nvSpPr>
        <p:spPr>
          <a:xfrm>
            <a:off x="2734819" y="1615838"/>
            <a:ext cx="418331" cy="20471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809313" y="1746201"/>
            <a:ext cx="0" cy="181884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20811" y="3170847"/>
            <a:ext cx="371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/>
              <a:t>x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34819" y="1031061"/>
            <a:ext cx="7409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x</a:t>
            </a:r>
            <a:r>
              <a:rPr lang="en-US" sz="3200" b="1" baseline="30000" dirty="0" smtClean="0"/>
              <a:t>&lt;t&gt;</a:t>
            </a:r>
            <a:endParaRPr lang="en-US" sz="3200" b="1" baseline="30000" dirty="0"/>
          </a:p>
        </p:txBody>
      </p:sp>
      <p:sp>
        <p:nvSpPr>
          <p:cNvPr id="19" name="Rectangle 18"/>
          <p:cNvSpPr/>
          <p:nvPr/>
        </p:nvSpPr>
        <p:spPr>
          <a:xfrm>
            <a:off x="4098735" y="1615838"/>
            <a:ext cx="1965278" cy="2047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186877" y="1787145"/>
            <a:ext cx="0" cy="181884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148777" y="1682511"/>
            <a:ext cx="187713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186877" y="2639420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</a:t>
            </a:r>
            <a:r>
              <a:rPr lang="en-US" baseline="-25000" dirty="0" err="1" smtClean="0"/>
              <a:t>a</a:t>
            </a:r>
            <a:endParaRPr 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4891258" y="1682511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</a:t>
            </a:r>
            <a:r>
              <a:rPr lang="en-US" baseline="-25000" dirty="0" err="1"/>
              <a:t>a</a:t>
            </a:r>
            <a:endParaRPr lang="en-US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4677673" y="1031062"/>
            <a:ext cx="811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</a:t>
            </a:r>
            <a:r>
              <a:rPr lang="en-US" sz="3200" b="1" baseline="-25000" dirty="0" smtClean="0"/>
              <a:t>aa</a:t>
            </a:r>
            <a:endParaRPr lang="en-US" sz="3200" b="1" baseline="-25000" dirty="0"/>
          </a:p>
        </p:txBody>
      </p:sp>
      <p:sp>
        <p:nvSpPr>
          <p:cNvPr id="25" name="Rectangle 24"/>
          <p:cNvSpPr/>
          <p:nvPr/>
        </p:nvSpPr>
        <p:spPr>
          <a:xfrm>
            <a:off x="6205188" y="1615838"/>
            <a:ext cx="418331" cy="20471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279682" y="1732553"/>
            <a:ext cx="0" cy="181884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263884" y="3170847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</a:t>
            </a:r>
            <a:r>
              <a:rPr lang="en-US" baseline="-25000" dirty="0" err="1" smtClean="0"/>
              <a:t>a</a:t>
            </a:r>
            <a:endParaRPr 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6205188" y="1031061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r>
              <a:rPr lang="en-US" sz="3200" b="1" baseline="30000" dirty="0" smtClean="0"/>
              <a:t>&lt;t-1&gt;</a:t>
            </a:r>
            <a:endParaRPr lang="en-US" sz="3200" b="1" baseline="30000" dirty="0"/>
          </a:p>
        </p:txBody>
      </p:sp>
      <p:sp>
        <p:nvSpPr>
          <p:cNvPr id="29" name="Rectangle 28"/>
          <p:cNvSpPr/>
          <p:nvPr/>
        </p:nvSpPr>
        <p:spPr>
          <a:xfrm>
            <a:off x="7965648" y="1615838"/>
            <a:ext cx="418331" cy="20471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8040142" y="1746201"/>
            <a:ext cx="0" cy="181884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024344" y="3170847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</a:t>
            </a:r>
            <a:r>
              <a:rPr lang="en-US" baseline="-25000" dirty="0" err="1" smtClean="0"/>
              <a:t>a</a:t>
            </a:r>
            <a:endParaRPr lang="en-US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7965648" y="1031061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r>
              <a:rPr lang="en-US" sz="3200" b="1" baseline="30000" dirty="0" smtClean="0"/>
              <a:t>&lt;t&gt;</a:t>
            </a:r>
            <a:endParaRPr lang="en-US" sz="3200" b="1" baseline="30000" dirty="0"/>
          </a:p>
        </p:txBody>
      </p:sp>
      <p:sp>
        <p:nvSpPr>
          <p:cNvPr id="33" name="TextBox 32"/>
          <p:cNvSpPr txBox="1"/>
          <p:nvPr/>
        </p:nvSpPr>
        <p:spPr>
          <a:xfrm>
            <a:off x="3369880" y="2177755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+</a:t>
            </a:r>
            <a:endParaRPr lang="en-US" sz="5400" b="1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6986526" y="2152518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baseline="-25000" dirty="0" smtClean="0">
                <a:sym typeface="Wingdings" panose="05000000000000000000" pitchFamily="2" charset="2"/>
              </a:rPr>
              <a:t>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881647" y="4505082"/>
            <a:ext cx="1965278" cy="2047165"/>
          </a:xfrm>
          <a:prstGeom prst="rect">
            <a:avLst/>
          </a:prstGeom>
          <a:solidFill>
            <a:srgbClr val="7030A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969789" y="4676389"/>
            <a:ext cx="0" cy="181884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931689" y="4571755"/>
            <a:ext cx="187713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969789" y="5528664"/>
            <a:ext cx="3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</a:t>
            </a:r>
            <a:r>
              <a:rPr lang="en-US" baseline="-25000" dirty="0" err="1"/>
              <a:t>y</a:t>
            </a:r>
            <a:endParaRPr lang="en-US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6674170" y="4571755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</a:t>
            </a:r>
            <a:r>
              <a:rPr lang="en-US" baseline="-25000" dirty="0" err="1"/>
              <a:t>a</a:t>
            </a:r>
            <a:endParaRPr lang="en-US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6460585" y="3920306"/>
            <a:ext cx="8013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</a:t>
            </a:r>
            <a:r>
              <a:rPr lang="en-US" sz="3200" b="1" baseline="-25000" dirty="0" smtClean="0"/>
              <a:t>ay</a:t>
            </a:r>
            <a:endParaRPr lang="en-US" sz="3200" b="1" baseline="-25000" dirty="0"/>
          </a:p>
        </p:txBody>
      </p:sp>
      <p:sp>
        <p:nvSpPr>
          <p:cNvPr id="41" name="Rectangle 40"/>
          <p:cNvSpPr/>
          <p:nvPr/>
        </p:nvSpPr>
        <p:spPr>
          <a:xfrm>
            <a:off x="7988100" y="4505082"/>
            <a:ext cx="418331" cy="20471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8062594" y="4621797"/>
            <a:ext cx="0" cy="181884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046796" y="6060091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</a:t>
            </a:r>
            <a:r>
              <a:rPr lang="en-US" baseline="-25000" dirty="0" err="1" smtClean="0"/>
              <a:t>a</a:t>
            </a:r>
            <a:endParaRPr lang="en-US" baseline="-25000" dirty="0"/>
          </a:p>
        </p:txBody>
      </p:sp>
      <p:sp>
        <p:nvSpPr>
          <p:cNvPr id="44" name="TextBox 43"/>
          <p:cNvSpPr txBox="1"/>
          <p:nvPr/>
        </p:nvSpPr>
        <p:spPr>
          <a:xfrm>
            <a:off x="7988100" y="3920305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r>
              <a:rPr lang="en-US" sz="3200" b="1" baseline="30000" dirty="0" smtClean="0"/>
              <a:t>&lt;t&gt;</a:t>
            </a:r>
            <a:endParaRPr lang="en-US" sz="3200" b="1" baseline="30000" dirty="0"/>
          </a:p>
        </p:txBody>
      </p:sp>
      <p:sp>
        <p:nvSpPr>
          <p:cNvPr id="45" name="Rectangle 44"/>
          <p:cNvSpPr/>
          <p:nvPr/>
        </p:nvSpPr>
        <p:spPr>
          <a:xfrm>
            <a:off x="9571138" y="4505082"/>
            <a:ext cx="418331" cy="204716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9645632" y="4635445"/>
            <a:ext cx="0" cy="181884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629834" y="6060091"/>
            <a:ext cx="3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</a:t>
            </a:r>
            <a:r>
              <a:rPr lang="en-US" baseline="-25000" dirty="0" err="1"/>
              <a:t>y</a:t>
            </a:r>
            <a:endParaRPr lang="en-US" baseline="-25000" dirty="0"/>
          </a:p>
        </p:txBody>
      </p:sp>
      <p:sp>
        <p:nvSpPr>
          <p:cNvPr id="48" name="TextBox 47"/>
          <p:cNvSpPr txBox="1"/>
          <p:nvPr/>
        </p:nvSpPr>
        <p:spPr>
          <a:xfrm>
            <a:off x="9571138" y="3920305"/>
            <a:ext cx="745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</a:t>
            </a:r>
            <a:r>
              <a:rPr lang="en-US" sz="3200" b="1" baseline="30000" dirty="0" smtClean="0"/>
              <a:t>&lt;t&gt;</a:t>
            </a:r>
            <a:endParaRPr lang="en-US" sz="3200" b="1" baseline="30000" dirty="0"/>
          </a:p>
        </p:txBody>
      </p:sp>
      <p:sp>
        <p:nvSpPr>
          <p:cNvPr id="50" name="TextBox 49"/>
          <p:cNvSpPr txBox="1"/>
          <p:nvPr/>
        </p:nvSpPr>
        <p:spPr>
          <a:xfrm>
            <a:off x="1436721" y="140828"/>
            <a:ext cx="9685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Unit Computation on a Single Element of a Single Sample</a:t>
            </a:r>
            <a:endParaRPr lang="en-US" sz="3200" dirty="0"/>
          </a:p>
        </p:txBody>
      </p:sp>
      <p:sp>
        <p:nvSpPr>
          <p:cNvPr id="51" name="TextBox 50"/>
          <p:cNvSpPr txBox="1"/>
          <p:nvPr/>
        </p:nvSpPr>
        <p:spPr>
          <a:xfrm>
            <a:off x="8695724" y="5066999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baseline="-25000" dirty="0" smtClean="0">
                <a:sym typeface="Wingdings" panose="05000000000000000000" pitchFamily="2" charset="2"/>
              </a:rPr>
              <a:t></a:t>
            </a:r>
          </a:p>
        </p:txBody>
      </p:sp>
    </p:spTree>
    <p:extLst>
      <p:ext uri="{BB962C8B-B14F-4D97-AF65-F5344CB8AC3E}">
        <p14:creationId xmlns:p14="http://schemas.microsoft.com/office/powerpoint/2010/main" val="3105304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90638" y="96837"/>
            <a:ext cx="14248788" cy="554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833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4071198" y="2264615"/>
            <a:ext cx="2871216" cy="30007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  <a:scene3d>
            <a:camera prst="isometricOffAxis2Right">
              <a:rot lat="1080000" lon="17759998" rev="0"/>
            </a:camera>
            <a:lightRig rig="twoPt" dir="t"/>
          </a:scene3d>
          <a:sp3d extrusionH="635000"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975020" y="2292439"/>
            <a:ext cx="721217" cy="3000778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sp3d extrusionH="635000"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296986" y="2091339"/>
            <a:ext cx="721217" cy="3000778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sp3d extrusionH="635000"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45885" y="2380069"/>
            <a:ext cx="721217" cy="3000778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sp3d extrusionH="635000"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61501" y="2178969"/>
            <a:ext cx="721217" cy="3000778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sp3d extrusionH="635000"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21292" y="2469726"/>
            <a:ext cx="721217" cy="3000778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sp3d extrusionH="635000"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43258" y="2268626"/>
            <a:ext cx="721217" cy="3000778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sp3d extrusionH="635000"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08826" y="1892389"/>
            <a:ext cx="721217" cy="3000778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sp3d extrusionH="635000"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930792" y="1691289"/>
            <a:ext cx="721217" cy="3000778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sp3d extrusionH="635000"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179691" y="1980019"/>
            <a:ext cx="721217" cy="3000778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sp3d extrusionH="635000"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495307" y="1778919"/>
            <a:ext cx="721217" cy="3000778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sp3d extrusionH="635000"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755098" y="2069676"/>
            <a:ext cx="721217" cy="3000778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sp3d extrusionH="635000"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077064" y="1868576"/>
            <a:ext cx="721217" cy="3000778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sp3d extrusionH="635000"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260600" y="2403882"/>
            <a:ext cx="0" cy="288933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42342" y="5356818"/>
            <a:ext cx="2252904" cy="36331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508367">
            <a:off x="2247293" y="5595980"/>
            <a:ext cx="2479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Length of each input (T</a:t>
            </a:r>
            <a:r>
              <a:rPr lang="en-US" baseline="-25000" dirty="0" smtClean="0"/>
              <a:t>x</a:t>
            </a:r>
            <a:r>
              <a:rPr lang="en-US" dirty="0" smtClean="0"/>
              <a:t>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38313" y="3479217"/>
            <a:ext cx="191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samples (m)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2408569" y="1459060"/>
            <a:ext cx="1285511" cy="77664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19741744">
            <a:off x="2113471" y="1114584"/>
            <a:ext cx="1640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 of dictionary (n</a:t>
            </a:r>
            <a:r>
              <a:rPr lang="en-US" baseline="-25000" dirty="0" smtClean="0"/>
              <a:t>x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52186" y="310109"/>
            <a:ext cx="79806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Input Volume for Vectorized RNN Computation</a:t>
            </a:r>
            <a:endParaRPr lang="en-US" sz="3200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6239584" y="3152866"/>
            <a:ext cx="529651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909657" y="2604305"/>
            <a:ext cx="2878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One forward pass of the RNN operates on a 2D slice of the input volume which holds the t</a:t>
            </a:r>
            <a:r>
              <a:rPr lang="en-US" baseline="30000" dirty="0" smtClean="0">
                <a:solidFill>
                  <a:srgbClr val="00B050"/>
                </a:solidFill>
              </a:rPr>
              <a:t>th</a:t>
            </a:r>
            <a:r>
              <a:rPr lang="en-US" dirty="0" smtClean="0">
                <a:solidFill>
                  <a:srgbClr val="00B050"/>
                </a:solidFill>
              </a:rPr>
              <a:t> value of every sample (size n</a:t>
            </a:r>
            <a:r>
              <a:rPr lang="en-US" baseline="-25000" dirty="0" smtClean="0">
                <a:solidFill>
                  <a:srgbClr val="00B050"/>
                </a:solidFill>
              </a:rPr>
              <a:t>x</a:t>
            </a:r>
            <a:r>
              <a:rPr lang="en-US" dirty="0" smtClean="0">
                <a:solidFill>
                  <a:srgbClr val="00B050"/>
                </a:solidFill>
              </a:rPr>
              <a:t> x m)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87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5632271" y="1942427"/>
            <a:ext cx="721217" cy="30007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  <a:scene3d>
            <a:camera prst="isometricOffAxis2Right"/>
            <a:lightRig rig="harsh" dir="t"/>
          </a:scene3d>
          <a:sp3d extrusionH="2540000"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975020" y="2292439"/>
            <a:ext cx="721217" cy="3000778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sp3d extrusionH="635000"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296986" y="2091339"/>
            <a:ext cx="721217" cy="3000778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sp3d extrusionH="635000"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45885" y="2380069"/>
            <a:ext cx="721217" cy="3000778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sp3d extrusionH="635000"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61501" y="2178969"/>
            <a:ext cx="721217" cy="3000778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sp3d extrusionH="635000"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21292" y="2469726"/>
            <a:ext cx="721217" cy="3000778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sp3d extrusionH="635000"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43258" y="2268626"/>
            <a:ext cx="721217" cy="3000778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sp3d extrusionH="635000"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92157" y="2557356"/>
            <a:ext cx="721217" cy="3000778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sp3d extrusionH="635000"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007773" y="2356256"/>
            <a:ext cx="721217" cy="3000778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sp3d extrusionH="635000"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08826" y="1892389"/>
            <a:ext cx="721217" cy="3000778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sp3d extrusionH="635000"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930792" y="1691289"/>
            <a:ext cx="721217" cy="3000778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sp3d extrusionH="635000"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179691" y="1980019"/>
            <a:ext cx="721217" cy="3000778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sp3d extrusionH="635000"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495307" y="1778919"/>
            <a:ext cx="721217" cy="3000778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sp3d extrusionH="635000"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755098" y="2069676"/>
            <a:ext cx="721217" cy="3000778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sp3d extrusionH="635000"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077064" y="1868576"/>
            <a:ext cx="721217" cy="3000778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sp3d extrusionH="635000"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325963" y="2157306"/>
            <a:ext cx="721217" cy="3000778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sp3d extrusionH="635000"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641579" y="1956206"/>
            <a:ext cx="721217" cy="3000778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sp3d extrusionH="635000"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063312" y="5505234"/>
            <a:ext cx="0" cy="743166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413374" y="5293217"/>
            <a:ext cx="0" cy="426918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260600" y="2403882"/>
            <a:ext cx="0" cy="288933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42342" y="5356818"/>
            <a:ext cx="2252904" cy="36331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508367">
            <a:off x="2403874" y="5595980"/>
            <a:ext cx="2166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 of dictionary (n</a:t>
            </a:r>
            <a:r>
              <a:rPr lang="en-US" baseline="-25000" dirty="0" smtClean="0"/>
              <a:t>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31354" y="3279308"/>
            <a:ext cx="191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samples (m)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012514" y="2356040"/>
            <a:ext cx="721217" cy="30007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  <a:scene3d>
            <a:camera prst="isometricOffAxis2Right"/>
            <a:lightRig rig="morning" dir="t">
              <a:rot lat="0" lon="0" rev="10800000"/>
            </a:lightRig>
          </a:scene3d>
          <a:sp3d extrusionH="635000"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693486" y="2557991"/>
            <a:ext cx="721217" cy="30007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  <a:scene3d>
            <a:camera prst="isometricOffAxis2Right"/>
            <a:lightRig rig="morning" dir="t">
              <a:rot lat="0" lon="0" rev="10800000"/>
            </a:lightRig>
          </a:scene3d>
          <a:sp3d extrusionH="635000"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2408569" y="1459060"/>
            <a:ext cx="1285511" cy="77664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19741744">
            <a:off x="1942553" y="1170721"/>
            <a:ext cx="1570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Length of each input (T</a:t>
            </a:r>
            <a:r>
              <a:rPr lang="en-US" baseline="-25000" dirty="0" smtClean="0"/>
              <a:t>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900908" y="6176040"/>
            <a:ext cx="611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One-hot vector for the first word of the </a:t>
            </a:r>
            <a:r>
              <a:rPr lang="en-US" i="1" dirty="0" smtClean="0">
                <a:solidFill>
                  <a:schemeClr val="accent4">
                    <a:lumMod val="50000"/>
                  </a:schemeClr>
                </a:solidFill>
              </a:rPr>
              <a:t>last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sample (size n</a:t>
            </a:r>
            <a:r>
              <a:rPr lang="en-US" baseline="-25000" dirty="0" smtClean="0">
                <a:solidFill>
                  <a:schemeClr val="accent4">
                    <a:lumMod val="50000"/>
                  </a:schemeClr>
                </a:solidFill>
              </a:rPr>
              <a:t>x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x 1)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33750" y="5604757"/>
            <a:ext cx="5282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One-hot vector for the second word of the </a:t>
            </a:r>
            <a:r>
              <a:rPr lang="en-US" i="1" dirty="0" smtClean="0">
                <a:solidFill>
                  <a:schemeClr val="accent4">
                    <a:lumMod val="50000"/>
                  </a:schemeClr>
                </a:solidFill>
              </a:rPr>
              <a:t>last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sample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30969" y="127075"/>
            <a:ext cx="79806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Input Volume for Vectorized RNN Computation</a:t>
            </a:r>
            <a:endParaRPr lang="en-US" sz="3200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6239584" y="3152866"/>
            <a:ext cx="529651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909657" y="2604305"/>
            <a:ext cx="2878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One forward pass of the RNN operates on a 2D slice of the input volume which holds the t</a:t>
            </a:r>
            <a:r>
              <a:rPr lang="en-US" baseline="30000" dirty="0" smtClean="0">
                <a:solidFill>
                  <a:srgbClr val="00B050"/>
                </a:solidFill>
              </a:rPr>
              <a:t>th</a:t>
            </a:r>
            <a:r>
              <a:rPr lang="en-US" dirty="0" smtClean="0">
                <a:solidFill>
                  <a:srgbClr val="00B050"/>
                </a:solidFill>
              </a:rPr>
              <a:t> word of every sample (size n</a:t>
            </a:r>
            <a:r>
              <a:rPr lang="en-US" baseline="-25000" dirty="0" smtClean="0">
                <a:solidFill>
                  <a:srgbClr val="00B050"/>
                </a:solidFill>
              </a:rPr>
              <a:t>x</a:t>
            </a:r>
            <a:r>
              <a:rPr lang="en-US" dirty="0" smtClean="0">
                <a:solidFill>
                  <a:srgbClr val="00B050"/>
                </a:solidFill>
              </a:rPr>
              <a:t> x m)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4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253</Words>
  <Application>Microsoft Office PowerPoint</Application>
  <PresentationFormat>Widescreen</PresentationFormat>
  <Paragraphs>46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Sonya Sawtelle</dc:creator>
  <cp:lastModifiedBy>Sonya Sawtelle</cp:lastModifiedBy>
  <cp:revision>11</cp:revision>
  <dcterms:created xsi:type="dcterms:W3CDTF">2019-06-27T13:09:22Z</dcterms:created>
  <dcterms:modified xsi:type="dcterms:W3CDTF">2019-06-27T19:10:51Z</dcterms:modified>
</cp:coreProperties>
</file>