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6256000" cy="9144000"/>
  <p:notesSz cx="16256000" cy="9144000"/>
  <p:defaultTextStyle>
    <a:defPPr>
      <a:defRPr lang="en-US"/>
    </a:defPPr>
    <a:lvl1pPr marL="0" algn="l" defTabSz="9143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397" algn="l" defTabSz="9143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597" algn="l" defTabSz="9143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797" algn="l" defTabSz="9143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996" algn="l" defTabSz="9143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3194" algn="l" defTabSz="9143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592" algn="l" defTabSz="91439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462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38014" y="1524395"/>
            <a:ext cx="7779968" cy="104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965729" y="4972851"/>
            <a:ext cx="632454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3702" y="1149721"/>
            <a:ext cx="7555230" cy="384721"/>
          </a:xfrm>
        </p:spPr>
        <p:txBody>
          <a:bodyPr lIns="0" tIns="0" rIns="0" bIns="0"/>
          <a:lstStyle>
            <a:lvl1pPr>
              <a:defRPr sz="2500" b="0" i="0">
                <a:solidFill>
                  <a:srgbClr val="F8F8F8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5699" y="1470608"/>
            <a:ext cx="1392682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F8F8F8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3702" y="1149721"/>
            <a:ext cx="7555230" cy="384721"/>
          </a:xfrm>
        </p:spPr>
        <p:txBody>
          <a:bodyPr lIns="0" tIns="0" rIns="0" bIns="0"/>
          <a:lstStyle>
            <a:lvl1pPr>
              <a:defRPr sz="2500" b="0" i="0">
                <a:solidFill>
                  <a:srgbClr val="F8F8F8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3702" y="1149721"/>
            <a:ext cx="7555230" cy="384721"/>
          </a:xfrm>
        </p:spPr>
        <p:txBody>
          <a:bodyPr lIns="0" tIns="0" rIns="0" bIns="0"/>
          <a:lstStyle>
            <a:lvl1pPr>
              <a:defRPr sz="2500" b="0" i="0">
                <a:solidFill>
                  <a:srgbClr val="F8F8F8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ln w="228600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04128" y="4195027"/>
            <a:ext cx="3070962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24273" y="4215170"/>
            <a:ext cx="2994761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75770" y="4255579"/>
            <a:ext cx="2889250" cy="591820"/>
          </a:xfrm>
          <a:custGeom>
            <a:avLst/>
            <a:gdLst/>
            <a:ahLst/>
            <a:cxnLst/>
            <a:rect l="l" t="t" r="r" b="b"/>
            <a:pathLst>
              <a:path w="2889250" h="591820">
                <a:moveTo>
                  <a:pt x="426605" y="192049"/>
                </a:moveTo>
                <a:lnTo>
                  <a:pt x="313270" y="192049"/>
                </a:lnTo>
                <a:lnTo>
                  <a:pt x="303136" y="293065"/>
                </a:lnTo>
                <a:lnTo>
                  <a:pt x="406819" y="293065"/>
                </a:lnTo>
                <a:lnTo>
                  <a:pt x="444216" y="295597"/>
                </a:lnTo>
                <a:lnTo>
                  <a:pt x="464666" y="304255"/>
                </a:lnTo>
                <a:lnTo>
                  <a:pt x="473225" y="320631"/>
                </a:lnTo>
                <a:lnTo>
                  <a:pt x="474954" y="346316"/>
                </a:lnTo>
                <a:lnTo>
                  <a:pt x="474954" y="363778"/>
                </a:lnTo>
                <a:lnTo>
                  <a:pt x="391134" y="363778"/>
                </a:lnTo>
                <a:lnTo>
                  <a:pt x="336334" y="369535"/>
                </a:lnTo>
                <a:lnTo>
                  <a:pt x="296062" y="388251"/>
                </a:lnTo>
                <a:lnTo>
                  <a:pt x="271230" y="422093"/>
                </a:lnTo>
                <a:lnTo>
                  <a:pt x="262750" y="473227"/>
                </a:lnTo>
                <a:lnTo>
                  <a:pt x="270073" y="520486"/>
                </a:lnTo>
                <a:lnTo>
                  <a:pt x="291744" y="557790"/>
                </a:lnTo>
                <a:lnTo>
                  <a:pt x="327311" y="582273"/>
                </a:lnTo>
                <a:lnTo>
                  <a:pt x="376326" y="591070"/>
                </a:lnTo>
                <a:lnTo>
                  <a:pt x="399185" y="590023"/>
                </a:lnTo>
                <a:lnTo>
                  <a:pt x="426451" y="585804"/>
                </a:lnTo>
                <a:lnTo>
                  <a:pt x="457277" y="576802"/>
                </a:lnTo>
                <a:lnTo>
                  <a:pt x="490816" y="561403"/>
                </a:lnTo>
                <a:lnTo>
                  <a:pt x="596239" y="561403"/>
                </a:lnTo>
                <a:lnTo>
                  <a:pt x="596239" y="505244"/>
                </a:lnTo>
                <a:lnTo>
                  <a:pt x="417512" y="505244"/>
                </a:lnTo>
                <a:lnTo>
                  <a:pt x="402538" y="503104"/>
                </a:lnTo>
                <a:lnTo>
                  <a:pt x="392095" y="496739"/>
                </a:lnTo>
                <a:lnTo>
                  <a:pt x="385978" y="486229"/>
                </a:lnTo>
                <a:lnTo>
                  <a:pt x="383984" y="471652"/>
                </a:lnTo>
                <a:lnTo>
                  <a:pt x="386142" y="458037"/>
                </a:lnTo>
                <a:lnTo>
                  <a:pt x="392811" y="449791"/>
                </a:lnTo>
                <a:lnTo>
                  <a:pt x="404279" y="445719"/>
                </a:lnTo>
                <a:lnTo>
                  <a:pt x="420839" y="444627"/>
                </a:lnTo>
                <a:lnTo>
                  <a:pt x="596239" y="444627"/>
                </a:lnTo>
                <a:lnTo>
                  <a:pt x="596192" y="346316"/>
                </a:lnTo>
                <a:lnTo>
                  <a:pt x="593336" y="297034"/>
                </a:lnTo>
                <a:lnTo>
                  <a:pt x="583180" y="257506"/>
                </a:lnTo>
                <a:lnTo>
                  <a:pt x="532425" y="207546"/>
                </a:lnTo>
                <a:lnTo>
                  <a:pt x="487484" y="195815"/>
                </a:lnTo>
                <a:lnTo>
                  <a:pt x="426605" y="192049"/>
                </a:lnTo>
                <a:close/>
              </a:path>
              <a:path w="2889250" h="591820">
                <a:moveTo>
                  <a:pt x="596239" y="561403"/>
                </a:moveTo>
                <a:lnTo>
                  <a:pt x="490816" y="561403"/>
                </a:lnTo>
                <a:lnTo>
                  <a:pt x="495198" y="586917"/>
                </a:lnTo>
                <a:lnTo>
                  <a:pt x="596239" y="586917"/>
                </a:lnTo>
                <a:lnTo>
                  <a:pt x="596239" y="561403"/>
                </a:lnTo>
                <a:close/>
              </a:path>
              <a:path w="2889250" h="591820">
                <a:moveTo>
                  <a:pt x="181838" y="293065"/>
                </a:moveTo>
                <a:lnTo>
                  <a:pt x="60591" y="293065"/>
                </a:lnTo>
                <a:lnTo>
                  <a:pt x="60591" y="586168"/>
                </a:lnTo>
                <a:lnTo>
                  <a:pt x="181838" y="586168"/>
                </a:lnTo>
                <a:lnTo>
                  <a:pt x="181838" y="293065"/>
                </a:lnTo>
                <a:close/>
              </a:path>
              <a:path w="2889250" h="591820">
                <a:moveTo>
                  <a:pt x="596239" y="444627"/>
                </a:moveTo>
                <a:lnTo>
                  <a:pt x="474954" y="444627"/>
                </a:lnTo>
                <a:lnTo>
                  <a:pt x="474954" y="488911"/>
                </a:lnTo>
                <a:lnTo>
                  <a:pt x="461837" y="494951"/>
                </a:lnTo>
                <a:lnTo>
                  <a:pt x="448733" y="500178"/>
                </a:lnTo>
                <a:lnTo>
                  <a:pt x="434379" y="503854"/>
                </a:lnTo>
                <a:lnTo>
                  <a:pt x="417512" y="505244"/>
                </a:lnTo>
                <a:lnTo>
                  <a:pt x="596239" y="505244"/>
                </a:lnTo>
                <a:lnTo>
                  <a:pt x="596239" y="444627"/>
                </a:lnTo>
                <a:close/>
              </a:path>
              <a:path w="2889250" h="591820">
                <a:moveTo>
                  <a:pt x="273469" y="192049"/>
                </a:moveTo>
                <a:lnTo>
                  <a:pt x="0" y="192049"/>
                </a:lnTo>
                <a:lnTo>
                  <a:pt x="0" y="293065"/>
                </a:lnTo>
                <a:lnTo>
                  <a:pt x="262750" y="293065"/>
                </a:lnTo>
                <a:lnTo>
                  <a:pt x="273469" y="192049"/>
                </a:lnTo>
                <a:close/>
              </a:path>
              <a:path w="2889250" h="591820">
                <a:moveTo>
                  <a:pt x="272897" y="0"/>
                </a:moveTo>
                <a:lnTo>
                  <a:pt x="191985" y="0"/>
                </a:lnTo>
                <a:lnTo>
                  <a:pt x="140998" y="5756"/>
                </a:lnTo>
                <a:lnTo>
                  <a:pt x="103747" y="22525"/>
                </a:lnTo>
                <a:lnTo>
                  <a:pt x="78850" y="49558"/>
                </a:lnTo>
                <a:lnTo>
                  <a:pt x="64926" y="86106"/>
                </a:lnTo>
                <a:lnTo>
                  <a:pt x="60591" y="131419"/>
                </a:lnTo>
                <a:lnTo>
                  <a:pt x="60591" y="192049"/>
                </a:lnTo>
                <a:lnTo>
                  <a:pt x="181838" y="192049"/>
                </a:lnTo>
                <a:lnTo>
                  <a:pt x="181991" y="141490"/>
                </a:lnTo>
                <a:lnTo>
                  <a:pt x="182971" y="124051"/>
                </a:lnTo>
                <a:lnTo>
                  <a:pt x="187964" y="111377"/>
                </a:lnTo>
                <a:lnTo>
                  <a:pt x="200052" y="103644"/>
                </a:lnTo>
                <a:lnTo>
                  <a:pt x="222313" y="101028"/>
                </a:lnTo>
                <a:lnTo>
                  <a:pt x="272897" y="101028"/>
                </a:lnTo>
                <a:lnTo>
                  <a:pt x="272897" y="0"/>
                </a:lnTo>
                <a:close/>
              </a:path>
              <a:path w="2889250" h="591820">
                <a:moveTo>
                  <a:pt x="818591" y="186359"/>
                </a:moveTo>
                <a:lnTo>
                  <a:pt x="759915" y="191891"/>
                </a:lnTo>
                <a:lnTo>
                  <a:pt x="713569" y="207780"/>
                </a:lnTo>
                <a:lnTo>
                  <a:pt x="678811" y="232965"/>
                </a:lnTo>
                <a:lnTo>
                  <a:pt x="654902" y="266386"/>
                </a:lnTo>
                <a:lnTo>
                  <a:pt x="641099" y="306983"/>
                </a:lnTo>
                <a:lnTo>
                  <a:pt x="636663" y="353695"/>
                </a:lnTo>
                <a:lnTo>
                  <a:pt x="636663" y="424459"/>
                </a:lnTo>
                <a:lnTo>
                  <a:pt x="641099" y="471139"/>
                </a:lnTo>
                <a:lnTo>
                  <a:pt x="654902" y="511695"/>
                </a:lnTo>
                <a:lnTo>
                  <a:pt x="678811" y="545074"/>
                </a:lnTo>
                <a:lnTo>
                  <a:pt x="713569" y="570221"/>
                </a:lnTo>
                <a:lnTo>
                  <a:pt x="759915" y="586082"/>
                </a:lnTo>
                <a:lnTo>
                  <a:pt x="818591" y="591604"/>
                </a:lnTo>
                <a:lnTo>
                  <a:pt x="842598" y="590903"/>
                </a:lnTo>
                <a:lnTo>
                  <a:pt x="869965" y="588438"/>
                </a:lnTo>
                <a:lnTo>
                  <a:pt x="901976" y="583663"/>
                </a:lnTo>
                <a:lnTo>
                  <a:pt x="939914" y="576033"/>
                </a:lnTo>
                <a:lnTo>
                  <a:pt x="939914" y="490740"/>
                </a:lnTo>
                <a:lnTo>
                  <a:pt x="828713" y="490740"/>
                </a:lnTo>
                <a:lnTo>
                  <a:pt x="794715" y="488139"/>
                </a:lnTo>
                <a:lnTo>
                  <a:pt x="772929" y="478958"/>
                </a:lnTo>
                <a:lnTo>
                  <a:pt x="761338" y="461133"/>
                </a:lnTo>
                <a:lnTo>
                  <a:pt x="757923" y="432600"/>
                </a:lnTo>
                <a:lnTo>
                  <a:pt x="757923" y="345414"/>
                </a:lnTo>
                <a:lnTo>
                  <a:pt x="761338" y="316891"/>
                </a:lnTo>
                <a:lnTo>
                  <a:pt x="772929" y="299088"/>
                </a:lnTo>
                <a:lnTo>
                  <a:pt x="794715" y="289929"/>
                </a:lnTo>
                <a:lnTo>
                  <a:pt x="828713" y="287337"/>
                </a:lnTo>
                <a:lnTo>
                  <a:pt x="939914" y="287337"/>
                </a:lnTo>
                <a:lnTo>
                  <a:pt x="939914" y="202006"/>
                </a:lnTo>
                <a:lnTo>
                  <a:pt x="901976" y="194337"/>
                </a:lnTo>
                <a:lnTo>
                  <a:pt x="869965" y="189539"/>
                </a:lnTo>
                <a:lnTo>
                  <a:pt x="842598" y="187063"/>
                </a:lnTo>
                <a:lnTo>
                  <a:pt x="818591" y="186359"/>
                </a:lnTo>
                <a:close/>
              </a:path>
              <a:path w="2889250" h="591820">
                <a:moveTo>
                  <a:pt x="939914" y="477520"/>
                </a:moveTo>
                <a:lnTo>
                  <a:pt x="900261" y="484145"/>
                </a:lnTo>
                <a:lnTo>
                  <a:pt x="872074" y="488183"/>
                </a:lnTo>
                <a:lnTo>
                  <a:pt x="850006" y="490194"/>
                </a:lnTo>
                <a:lnTo>
                  <a:pt x="828713" y="490740"/>
                </a:lnTo>
                <a:lnTo>
                  <a:pt x="939914" y="490740"/>
                </a:lnTo>
                <a:lnTo>
                  <a:pt x="939914" y="477520"/>
                </a:lnTo>
                <a:close/>
              </a:path>
              <a:path w="2889250" h="591820">
                <a:moveTo>
                  <a:pt x="939914" y="287337"/>
                </a:moveTo>
                <a:lnTo>
                  <a:pt x="828713" y="287337"/>
                </a:lnTo>
                <a:lnTo>
                  <a:pt x="850006" y="287876"/>
                </a:lnTo>
                <a:lnTo>
                  <a:pt x="872074" y="289871"/>
                </a:lnTo>
                <a:lnTo>
                  <a:pt x="900261" y="293884"/>
                </a:lnTo>
                <a:lnTo>
                  <a:pt x="939914" y="300482"/>
                </a:lnTo>
                <a:lnTo>
                  <a:pt x="939914" y="287337"/>
                </a:lnTo>
                <a:close/>
              </a:path>
              <a:path w="2889250" h="591820">
                <a:moveTo>
                  <a:pt x="1147597" y="186359"/>
                </a:moveTo>
                <a:lnTo>
                  <a:pt x="1088545" y="192002"/>
                </a:lnTo>
                <a:lnTo>
                  <a:pt x="1043757" y="207910"/>
                </a:lnTo>
                <a:lnTo>
                  <a:pt x="1011658" y="232551"/>
                </a:lnTo>
                <a:lnTo>
                  <a:pt x="990677" y="264394"/>
                </a:lnTo>
                <a:lnTo>
                  <a:pt x="979241" y="301907"/>
                </a:lnTo>
                <a:lnTo>
                  <a:pt x="975779" y="343560"/>
                </a:lnTo>
                <a:lnTo>
                  <a:pt x="975779" y="424459"/>
                </a:lnTo>
                <a:lnTo>
                  <a:pt x="980217" y="471139"/>
                </a:lnTo>
                <a:lnTo>
                  <a:pt x="994024" y="511695"/>
                </a:lnTo>
                <a:lnTo>
                  <a:pt x="1017941" y="545074"/>
                </a:lnTo>
                <a:lnTo>
                  <a:pt x="1052707" y="570221"/>
                </a:lnTo>
                <a:lnTo>
                  <a:pt x="1099061" y="586082"/>
                </a:lnTo>
                <a:lnTo>
                  <a:pt x="1157744" y="591604"/>
                </a:lnTo>
                <a:lnTo>
                  <a:pt x="1197960" y="590903"/>
                </a:lnTo>
                <a:lnTo>
                  <a:pt x="1233062" y="588438"/>
                </a:lnTo>
                <a:lnTo>
                  <a:pt x="1268372" y="583663"/>
                </a:lnTo>
                <a:lnTo>
                  <a:pt x="1309217" y="576033"/>
                </a:lnTo>
                <a:lnTo>
                  <a:pt x="1309217" y="490740"/>
                </a:lnTo>
                <a:lnTo>
                  <a:pt x="1167790" y="490740"/>
                </a:lnTo>
                <a:lnTo>
                  <a:pt x="1133812" y="488139"/>
                </a:lnTo>
                <a:lnTo>
                  <a:pt x="1112034" y="478958"/>
                </a:lnTo>
                <a:lnTo>
                  <a:pt x="1100442" y="461133"/>
                </a:lnTo>
                <a:lnTo>
                  <a:pt x="1097026" y="432600"/>
                </a:lnTo>
                <a:lnTo>
                  <a:pt x="1097026" y="424459"/>
                </a:lnTo>
                <a:lnTo>
                  <a:pt x="1319377" y="424459"/>
                </a:lnTo>
                <a:lnTo>
                  <a:pt x="1319377" y="343560"/>
                </a:lnTo>
                <a:lnTo>
                  <a:pt x="1097026" y="343560"/>
                </a:lnTo>
                <a:lnTo>
                  <a:pt x="1097026" y="327850"/>
                </a:lnTo>
                <a:lnTo>
                  <a:pt x="1099135" y="308164"/>
                </a:lnTo>
                <a:lnTo>
                  <a:pt x="1106866" y="292107"/>
                </a:lnTo>
                <a:lnTo>
                  <a:pt x="1122320" y="281292"/>
                </a:lnTo>
                <a:lnTo>
                  <a:pt x="1147597" y="277329"/>
                </a:lnTo>
                <a:lnTo>
                  <a:pt x="1308531" y="277329"/>
                </a:lnTo>
                <a:lnTo>
                  <a:pt x="1304489" y="264033"/>
                </a:lnTo>
                <a:lnTo>
                  <a:pt x="1283517" y="232246"/>
                </a:lnTo>
                <a:lnTo>
                  <a:pt x="1251427" y="207729"/>
                </a:lnTo>
                <a:lnTo>
                  <a:pt x="1206645" y="191946"/>
                </a:lnTo>
                <a:lnTo>
                  <a:pt x="1147597" y="186359"/>
                </a:lnTo>
                <a:close/>
              </a:path>
              <a:path w="2889250" h="591820">
                <a:moveTo>
                  <a:pt x="1309217" y="477520"/>
                </a:moveTo>
                <a:lnTo>
                  <a:pt x="1267511" y="484145"/>
                </a:lnTo>
                <a:lnTo>
                  <a:pt x="1233289" y="488183"/>
                </a:lnTo>
                <a:lnTo>
                  <a:pt x="1201673" y="490194"/>
                </a:lnTo>
                <a:lnTo>
                  <a:pt x="1167790" y="490740"/>
                </a:lnTo>
                <a:lnTo>
                  <a:pt x="1309217" y="490740"/>
                </a:lnTo>
                <a:lnTo>
                  <a:pt x="1309217" y="477520"/>
                </a:lnTo>
                <a:close/>
              </a:path>
              <a:path w="2889250" h="591820">
                <a:moveTo>
                  <a:pt x="1308531" y="277329"/>
                </a:moveTo>
                <a:lnTo>
                  <a:pt x="1147597" y="277329"/>
                </a:lnTo>
                <a:lnTo>
                  <a:pt x="1172845" y="281292"/>
                </a:lnTo>
                <a:lnTo>
                  <a:pt x="1188283" y="292107"/>
                </a:lnTo>
                <a:lnTo>
                  <a:pt x="1196008" y="308164"/>
                </a:lnTo>
                <a:lnTo>
                  <a:pt x="1198118" y="327850"/>
                </a:lnTo>
                <a:lnTo>
                  <a:pt x="1198118" y="343560"/>
                </a:lnTo>
                <a:lnTo>
                  <a:pt x="1319377" y="343560"/>
                </a:lnTo>
                <a:lnTo>
                  <a:pt x="1315917" y="301625"/>
                </a:lnTo>
                <a:lnTo>
                  <a:pt x="1308531" y="277329"/>
                </a:lnTo>
                <a:close/>
              </a:path>
              <a:path w="2889250" h="591820">
                <a:moveTo>
                  <a:pt x="1481150" y="10134"/>
                </a:moveTo>
                <a:lnTo>
                  <a:pt x="1359928" y="30340"/>
                </a:lnTo>
                <a:lnTo>
                  <a:pt x="1359928" y="576033"/>
                </a:lnTo>
                <a:lnTo>
                  <a:pt x="1404476" y="582710"/>
                </a:lnTo>
                <a:lnTo>
                  <a:pt x="1442648" y="587517"/>
                </a:lnTo>
                <a:lnTo>
                  <a:pt x="1479656" y="590424"/>
                </a:lnTo>
                <a:lnTo>
                  <a:pt x="1520710" y="591400"/>
                </a:lnTo>
                <a:lnTo>
                  <a:pt x="1583513" y="587267"/>
                </a:lnTo>
                <a:lnTo>
                  <a:pt x="1631330" y="575376"/>
                </a:lnTo>
                <a:lnTo>
                  <a:pt x="1666102" y="556492"/>
                </a:lnTo>
                <a:lnTo>
                  <a:pt x="1704273" y="500802"/>
                </a:lnTo>
                <a:lnTo>
                  <a:pt x="1706048" y="492201"/>
                </a:lnTo>
                <a:lnTo>
                  <a:pt x="1524812" y="492201"/>
                </a:lnTo>
                <a:lnTo>
                  <a:pt x="1513489" y="492175"/>
                </a:lnTo>
                <a:lnTo>
                  <a:pt x="1503305" y="491993"/>
                </a:lnTo>
                <a:lnTo>
                  <a:pt x="1492958" y="491499"/>
                </a:lnTo>
                <a:lnTo>
                  <a:pt x="1481150" y="490537"/>
                </a:lnTo>
                <a:lnTo>
                  <a:pt x="1481150" y="303860"/>
                </a:lnTo>
                <a:lnTo>
                  <a:pt x="1494761" y="297827"/>
                </a:lnTo>
                <a:lnTo>
                  <a:pt x="1508955" y="292590"/>
                </a:lnTo>
                <a:lnTo>
                  <a:pt x="1524403" y="288899"/>
                </a:lnTo>
                <a:lnTo>
                  <a:pt x="1541780" y="287502"/>
                </a:lnTo>
                <a:lnTo>
                  <a:pt x="1710977" y="287502"/>
                </a:lnTo>
                <a:lnTo>
                  <a:pt x="1710477" y="279646"/>
                </a:lnTo>
                <a:lnTo>
                  <a:pt x="1698679" y="240370"/>
                </a:lnTo>
                <a:lnTo>
                  <a:pt x="1674273" y="211047"/>
                </a:lnTo>
                <a:lnTo>
                  <a:pt x="1651908" y="201015"/>
                </a:lnTo>
                <a:lnTo>
                  <a:pt x="1481150" y="201015"/>
                </a:lnTo>
                <a:lnTo>
                  <a:pt x="1481150" y="10134"/>
                </a:lnTo>
                <a:close/>
              </a:path>
              <a:path w="2889250" h="591820">
                <a:moveTo>
                  <a:pt x="1710977" y="287502"/>
                </a:moveTo>
                <a:lnTo>
                  <a:pt x="1541780" y="287502"/>
                </a:lnTo>
                <a:lnTo>
                  <a:pt x="1567065" y="291453"/>
                </a:lnTo>
                <a:lnTo>
                  <a:pt x="1582499" y="302244"/>
                </a:lnTo>
                <a:lnTo>
                  <a:pt x="1590203" y="318277"/>
                </a:lnTo>
                <a:lnTo>
                  <a:pt x="1592300" y="337959"/>
                </a:lnTo>
                <a:lnTo>
                  <a:pt x="1592300" y="427126"/>
                </a:lnTo>
                <a:lnTo>
                  <a:pt x="1590103" y="453287"/>
                </a:lnTo>
                <a:lnTo>
                  <a:pt x="1580816" y="473879"/>
                </a:lnTo>
                <a:lnTo>
                  <a:pt x="1560400" y="487364"/>
                </a:lnTo>
                <a:lnTo>
                  <a:pt x="1524812" y="492201"/>
                </a:lnTo>
                <a:lnTo>
                  <a:pt x="1706048" y="492201"/>
                </a:lnTo>
                <a:lnTo>
                  <a:pt x="1711552" y="465525"/>
                </a:lnTo>
                <a:lnTo>
                  <a:pt x="1713506" y="427126"/>
                </a:lnTo>
                <a:lnTo>
                  <a:pt x="1713547" y="327850"/>
                </a:lnTo>
                <a:lnTo>
                  <a:pt x="1710977" y="287502"/>
                </a:lnTo>
                <a:close/>
              </a:path>
              <a:path w="2889250" h="591820">
                <a:moveTo>
                  <a:pt x="1572107" y="186359"/>
                </a:moveTo>
                <a:lnTo>
                  <a:pt x="1548556" y="187283"/>
                </a:lnTo>
                <a:lnTo>
                  <a:pt x="1524871" y="190044"/>
                </a:lnTo>
                <a:lnTo>
                  <a:pt x="1502064" y="194626"/>
                </a:lnTo>
                <a:lnTo>
                  <a:pt x="1481150" y="201015"/>
                </a:lnTo>
                <a:lnTo>
                  <a:pt x="1651908" y="201015"/>
                </a:lnTo>
                <a:lnTo>
                  <a:pt x="1633376" y="192702"/>
                </a:lnTo>
                <a:lnTo>
                  <a:pt x="1572107" y="186359"/>
                </a:lnTo>
                <a:close/>
              </a:path>
              <a:path w="2889250" h="591820">
                <a:moveTo>
                  <a:pt x="1925624" y="186626"/>
                </a:moveTo>
                <a:lnTo>
                  <a:pt x="1863009" y="192924"/>
                </a:lnTo>
                <a:lnTo>
                  <a:pt x="1816338" y="210385"/>
                </a:lnTo>
                <a:lnTo>
                  <a:pt x="1783580" y="236861"/>
                </a:lnTo>
                <a:lnTo>
                  <a:pt x="1762698" y="270203"/>
                </a:lnTo>
                <a:lnTo>
                  <a:pt x="1751661" y="308264"/>
                </a:lnTo>
                <a:lnTo>
                  <a:pt x="1748434" y="348894"/>
                </a:lnTo>
                <a:lnTo>
                  <a:pt x="1748434" y="428409"/>
                </a:lnTo>
                <a:lnTo>
                  <a:pt x="1751661" y="469018"/>
                </a:lnTo>
                <a:lnTo>
                  <a:pt x="1762698" y="507067"/>
                </a:lnTo>
                <a:lnTo>
                  <a:pt x="1783580" y="540404"/>
                </a:lnTo>
                <a:lnTo>
                  <a:pt x="1816338" y="566878"/>
                </a:lnTo>
                <a:lnTo>
                  <a:pt x="1863009" y="584340"/>
                </a:lnTo>
                <a:lnTo>
                  <a:pt x="1925624" y="590638"/>
                </a:lnTo>
                <a:lnTo>
                  <a:pt x="1988162" y="584340"/>
                </a:lnTo>
                <a:lnTo>
                  <a:pt x="2034695" y="566878"/>
                </a:lnTo>
                <a:lnTo>
                  <a:pt x="2067291" y="540404"/>
                </a:lnTo>
                <a:lnTo>
                  <a:pt x="2088016" y="507067"/>
                </a:lnTo>
                <a:lnTo>
                  <a:pt x="2092701" y="490740"/>
                </a:lnTo>
                <a:lnTo>
                  <a:pt x="1925218" y="490740"/>
                </a:lnTo>
                <a:lnTo>
                  <a:pt x="1899143" y="486776"/>
                </a:lnTo>
                <a:lnTo>
                  <a:pt x="1881986" y="475951"/>
                </a:lnTo>
                <a:lnTo>
                  <a:pt x="1872560" y="459868"/>
                </a:lnTo>
                <a:lnTo>
                  <a:pt x="1869681" y="440131"/>
                </a:lnTo>
                <a:lnTo>
                  <a:pt x="1869681" y="337959"/>
                </a:lnTo>
                <a:lnTo>
                  <a:pt x="1872560" y="318277"/>
                </a:lnTo>
                <a:lnTo>
                  <a:pt x="1881986" y="302244"/>
                </a:lnTo>
                <a:lnTo>
                  <a:pt x="1899143" y="291453"/>
                </a:lnTo>
                <a:lnTo>
                  <a:pt x="1925218" y="287502"/>
                </a:lnTo>
                <a:lnTo>
                  <a:pt x="2092979" y="287502"/>
                </a:lnTo>
                <a:lnTo>
                  <a:pt x="2088016" y="270203"/>
                </a:lnTo>
                <a:lnTo>
                  <a:pt x="2067291" y="236861"/>
                </a:lnTo>
                <a:lnTo>
                  <a:pt x="2034695" y="210385"/>
                </a:lnTo>
                <a:lnTo>
                  <a:pt x="1988162" y="192924"/>
                </a:lnTo>
                <a:lnTo>
                  <a:pt x="1925624" y="186626"/>
                </a:lnTo>
                <a:close/>
              </a:path>
              <a:path w="2889250" h="591820">
                <a:moveTo>
                  <a:pt x="2092979" y="287502"/>
                </a:moveTo>
                <a:lnTo>
                  <a:pt x="1925218" y="287502"/>
                </a:lnTo>
                <a:lnTo>
                  <a:pt x="1951252" y="291453"/>
                </a:lnTo>
                <a:lnTo>
                  <a:pt x="1968419" y="302244"/>
                </a:lnTo>
                <a:lnTo>
                  <a:pt x="1977873" y="318277"/>
                </a:lnTo>
                <a:lnTo>
                  <a:pt x="1980768" y="337959"/>
                </a:lnTo>
                <a:lnTo>
                  <a:pt x="1980768" y="440131"/>
                </a:lnTo>
                <a:lnTo>
                  <a:pt x="1977873" y="459868"/>
                </a:lnTo>
                <a:lnTo>
                  <a:pt x="1968419" y="475951"/>
                </a:lnTo>
                <a:lnTo>
                  <a:pt x="1951252" y="486776"/>
                </a:lnTo>
                <a:lnTo>
                  <a:pt x="1925218" y="490740"/>
                </a:lnTo>
                <a:lnTo>
                  <a:pt x="2092701" y="490740"/>
                </a:lnTo>
                <a:lnTo>
                  <a:pt x="2098935" y="469018"/>
                </a:lnTo>
                <a:lnTo>
                  <a:pt x="2102116" y="428409"/>
                </a:lnTo>
                <a:lnTo>
                  <a:pt x="2102116" y="348894"/>
                </a:lnTo>
                <a:lnTo>
                  <a:pt x="2098935" y="308264"/>
                </a:lnTo>
                <a:lnTo>
                  <a:pt x="2092979" y="287502"/>
                </a:lnTo>
                <a:close/>
              </a:path>
              <a:path w="2889250" h="591820">
                <a:moveTo>
                  <a:pt x="2313927" y="186626"/>
                </a:moveTo>
                <a:lnTo>
                  <a:pt x="2251310" y="192924"/>
                </a:lnTo>
                <a:lnTo>
                  <a:pt x="2204638" y="210385"/>
                </a:lnTo>
                <a:lnTo>
                  <a:pt x="2171876" y="236861"/>
                </a:lnTo>
                <a:lnTo>
                  <a:pt x="2150991" y="270203"/>
                </a:lnTo>
                <a:lnTo>
                  <a:pt x="2139952" y="308264"/>
                </a:lnTo>
                <a:lnTo>
                  <a:pt x="2136724" y="348894"/>
                </a:lnTo>
                <a:lnTo>
                  <a:pt x="2136724" y="428409"/>
                </a:lnTo>
                <a:lnTo>
                  <a:pt x="2139952" y="469018"/>
                </a:lnTo>
                <a:lnTo>
                  <a:pt x="2150991" y="507067"/>
                </a:lnTo>
                <a:lnTo>
                  <a:pt x="2171876" y="540404"/>
                </a:lnTo>
                <a:lnTo>
                  <a:pt x="2204638" y="566878"/>
                </a:lnTo>
                <a:lnTo>
                  <a:pt x="2251310" y="584340"/>
                </a:lnTo>
                <a:lnTo>
                  <a:pt x="2313927" y="590638"/>
                </a:lnTo>
                <a:lnTo>
                  <a:pt x="2376446" y="584340"/>
                </a:lnTo>
                <a:lnTo>
                  <a:pt x="2422972" y="566878"/>
                </a:lnTo>
                <a:lnTo>
                  <a:pt x="2455568" y="540404"/>
                </a:lnTo>
                <a:lnTo>
                  <a:pt x="2476298" y="507067"/>
                </a:lnTo>
                <a:lnTo>
                  <a:pt x="2480986" y="490740"/>
                </a:lnTo>
                <a:lnTo>
                  <a:pt x="2313520" y="490740"/>
                </a:lnTo>
                <a:lnTo>
                  <a:pt x="2287473" y="486776"/>
                </a:lnTo>
                <a:lnTo>
                  <a:pt x="2270326" y="475951"/>
                </a:lnTo>
                <a:lnTo>
                  <a:pt x="2260901" y="459868"/>
                </a:lnTo>
                <a:lnTo>
                  <a:pt x="2258021" y="440131"/>
                </a:lnTo>
                <a:lnTo>
                  <a:pt x="2258021" y="337959"/>
                </a:lnTo>
                <a:lnTo>
                  <a:pt x="2260901" y="318277"/>
                </a:lnTo>
                <a:lnTo>
                  <a:pt x="2270326" y="302244"/>
                </a:lnTo>
                <a:lnTo>
                  <a:pt x="2287473" y="291453"/>
                </a:lnTo>
                <a:lnTo>
                  <a:pt x="2313520" y="287502"/>
                </a:lnTo>
                <a:lnTo>
                  <a:pt x="2481263" y="287502"/>
                </a:lnTo>
                <a:lnTo>
                  <a:pt x="2476298" y="270203"/>
                </a:lnTo>
                <a:lnTo>
                  <a:pt x="2455568" y="236861"/>
                </a:lnTo>
                <a:lnTo>
                  <a:pt x="2422972" y="210385"/>
                </a:lnTo>
                <a:lnTo>
                  <a:pt x="2376446" y="192924"/>
                </a:lnTo>
                <a:lnTo>
                  <a:pt x="2313927" y="186626"/>
                </a:lnTo>
                <a:close/>
              </a:path>
              <a:path w="2889250" h="591820">
                <a:moveTo>
                  <a:pt x="2481263" y="287502"/>
                </a:moveTo>
                <a:lnTo>
                  <a:pt x="2313520" y="287502"/>
                </a:lnTo>
                <a:lnTo>
                  <a:pt x="2339565" y="291453"/>
                </a:lnTo>
                <a:lnTo>
                  <a:pt x="2356767" y="302244"/>
                </a:lnTo>
                <a:lnTo>
                  <a:pt x="2366259" y="318277"/>
                </a:lnTo>
                <a:lnTo>
                  <a:pt x="2369172" y="337959"/>
                </a:lnTo>
                <a:lnTo>
                  <a:pt x="2369172" y="440131"/>
                </a:lnTo>
                <a:lnTo>
                  <a:pt x="2366259" y="459868"/>
                </a:lnTo>
                <a:lnTo>
                  <a:pt x="2356767" y="475951"/>
                </a:lnTo>
                <a:lnTo>
                  <a:pt x="2339565" y="486776"/>
                </a:lnTo>
                <a:lnTo>
                  <a:pt x="2313520" y="490740"/>
                </a:lnTo>
                <a:lnTo>
                  <a:pt x="2480986" y="490740"/>
                </a:lnTo>
                <a:lnTo>
                  <a:pt x="2487223" y="469018"/>
                </a:lnTo>
                <a:lnTo>
                  <a:pt x="2490406" y="428409"/>
                </a:lnTo>
                <a:lnTo>
                  <a:pt x="2490406" y="348894"/>
                </a:lnTo>
                <a:lnTo>
                  <a:pt x="2487223" y="308264"/>
                </a:lnTo>
                <a:lnTo>
                  <a:pt x="2481263" y="287502"/>
                </a:lnTo>
                <a:close/>
              </a:path>
              <a:path w="2889250" h="591820">
                <a:moveTo>
                  <a:pt x="2646375" y="10134"/>
                </a:moveTo>
                <a:lnTo>
                  <a:pt x="2525128" y="30340"/>
                </a:lnTo>
                <a:lnTo>
                  <a:pt x="2525128" y="586168"/>
                </a:lnTo>
                <a:lnTo>
                  <a:pt x="2646375" y="586168"/>
                </a:lnTo>
                <a:lnTo>
                  <a:pt x="2646375" y="400900"/>
                </a:lnTo>
                <a:lnTo>
                  <a:pt x="2777745" y="400900"/>
                </a:lnTo>
                <a:lnTo>
                  <a:pt x="2767609" y="384009"/>
                </a:lnTo>
                <a:lnTo>
                  <a:pt x="2777746" y="367969"/>
                </a:lnTo>
                <a:lnTo>
                  <a:pt x="2646375" y="367969"/>
                </a:lnTo>
                <a:lnTo>
                  <a:pt x="2646375" y="10134"/>
                </a:lnTo>
                <a:close/>
              </a:path>
              <a:path w="2889250" h="591820">
                <a:moveTo>
                  <a:pt x="2777745" y="400900"/>
                </a:moveTo>
                <a:lnTo>
                  <a:pt x="2646375" y="400900"/>
                </a:lnTo>
                <a:lnTo>
                  <a:pt x="2757525" y="586168"/>
                </a:lnTo>
                <a:lnTo>
                  <a:pt x="2888919" y="586168"/>
                </a:lnTo>
                <a:lnTo>
                  <a:pt x="2777745" y="400900"/>
                </a:lnTo>
                <a:close/>
              </a:path>
              <a:path w="2889250" h="591820">
                <a:moveTo>
                  <a:pt x="2888919" y="192049"/>
                </a:moveTo>
                <a:lnTo>
                  <a:pt x="2757525" y="192049"/>
                </a:lnTo>
                <a:lnTo>
                  <a:pt x="2646375" y="367969"/>
                </a:lnTo>
                <a:lnTo>
                  <a:pt x="2777746" y="367969"/>
                </a:lnTo>
                <a:lnTo>
                  <a:pt x="2888919" y="1920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89" y="1590"/>
            <a:ext cx="16252825" cy="9140825"/>
          </a:xfrm>
          <a:custGeom>
            <a:avLst/>
            <a:gdLst/>
            <a:ahLst/>
            <a:cxnLst/>
            <a:rect l="l" t="t" r="r" b="b"/>
            <a:pathLst>
              <a:path w="16252825" h="9140825">
                <a:moveTo>
                  <a:pt x="0" y="9140825"/>
                </a:moveTo>
                <a:lnTo>
                  <a:pt x="16252825" y="9140825"/>
                </a:lnTo>
                <a:lnTo>
                  <a:pt x="16252825" y="0"/>
                </a:lnTo>
                <a:lnTo>
                  <a:pt x="0" y="0"/>
                </a:lnTo>
                <a:lnTo>
                  <a:pt x="0" y="91408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3702" y="1149719"/>
            <a:ext cx="755523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8F8F8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5699" y="1470608"/>
            <a:ext cx="139268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8F8F8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2"/>
            <a:ext cx="520192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2"/>
            <a:ext cx="373888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2"/>
            <a:ext cx="373888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397">
        <a:defRPr>
          <a:latin typeface="+mn-lt"/>
          <a:ea typeface="+mn-ea"/>
          <a:cs typeface="+mn-cs"/>
        </a:defRPr>
      </a:lvl3pPr>
      <a:lvl4pPr marL="1371597">
        <a:defRPr>
          <a:latin typeface="+mn-lt"/>
          <a:ea typeface="+mn-ea"/>
          <a:cs typeface="+mn-cs"/>
        </a:defRPr>
      </a:lvl4pPr>
      <a:lvl5pPr marL="1828797">
        <a:defRPr>
          <a:latin typeface="+mn-lt"/>
          <a:ea typeface="+mn-ea"/>
          <a:cs typeface="+mn-cs"/>
        </a:defRPr>
      </a:lvl5pPr>
      <a:lvl6pPr marL="2285996">
        <a:defRPr>
          <a:latin typeface="+mn-lt"/>
          <a:ea typeface="+mn-ea"/>
          <a:cs typeface="+mn-cs"/>
        </a:defRPr>
      </a:lvl6pPr>
      <a:lvl7pPr marL="2743194">
        <a:defRPr>
          <a:latin typeface="+mn-lt"/>
          <a:ea typeface="+mn-ea"/>
          <a:cs typeface="+mn-cs"/>
        </a:defRPr>
      </a:lvl7pPr>
      <a:lvl8pPr marL="3200394">
        <a:defRPr>
          <a:latin typeface="+mn-lt"/>
          <a:ea typeface="+mn-ea"/>
          <a:cs typeface="+mn-cs"/>
        </a:defRPr>
      </a:lvl8pPr>
      <a:lvl9pPr marL="365759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397">
        <a:defRPr>
          <a:latin typeface="+mn-lt"/>
          <a:ea typeface="+mn-ea"/>
          <a:cs typeface="+mn-cs"/>
        </a:defRPr>
      </a:lvl3pPr>
      <a:lvl4pPr marL="1371597">
        <a:defRPr>
          <a:latin typeface="+mn-lt"/>
          <a:ea typeface="+mn-ea"/>
          <a:cs typeface="+mn-cs"/>
        </a:defRPr>
      </a:lvl4pPr>
      <a:lvl5pPr marL="1828797">
        <a:defRPr>
          <a:latin typeface="+mn-lt"/>
          <a:ea typeface="+mn-ea"/>
          <a:cs typeface="+mn-cs"/>
        </a:defRPr>
      </a:lvl5pPr>
      <a:lvl6pPr marL="2285996">
        <a:defRPr>
          <a:latin typeface="+mn-lt"/>
          <a:ea typeface="+mn-ea"/>
          <a:cs typeface="+mn-cs"/>
        </a:defRPr>
      </a:lvl6pPr>
      <a:lvl7pPr marL="2743194">
        <a:defRPr>
          <a:latin typeface="+mn-lt"/>
          <a:ea typeface="+mn-ea"/>
          <a:cs typeface="+mn-cs"/>
        </a:defRPr>
      </a:lvl7pPr>
      <a:lvl8pPr marL="3200394">
        <a:defRPr>
          <a:latin typeface="+mn-lt"/>
          <a:ea typeface="+mn-ea"/>
          <a:cs typeface="+mn-cs"/>
        </a:defRPr>
      </a:lvl8pPr>
      <a:lvl9pPr marL="365759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upling_(computer_science)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hesion_(computer_science)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000" cy="9144000"/>
            <a:chOff x="0" y="0"/>
            <a:chExt cx="16256000" cy="9144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256000" cy="914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6256000" cy="914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ln w="228600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62597" y="2656760"/>
            <a:ext cx="3947161" cy="2199320"/>
          </a:xfrm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algn="ctr">
              <a:spcBef>
                <a:spcPts val="2270"/>
              </a:spcBef>
            </a:pPr>
            <a:r>
              <a:rPr sz="12400" spc="-144" dirty="0" smtClean="0">
                <a:solidFill>
                  <a:srgbClr val="FFFFFF"/>
                </a:solidFill>
                <a:latin typeface="Trebuchet MS"/>
                <a:cs typeface="Trebuchet MS"/>
              </a:rPr>
              <a:t>React</a:t>
            </a:r>
            <a:endParaRPr sz="1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9" y="1590"/>
            <a:ext cx="16252825" cy="9140825"/>
          </a:xfrm>
          <a:custGeom>
            <a:avLst/>
            <a:gdLst/>
            <a:ahLst/>
            <a:cxnLst/>
            <a:rect l="l" t="t" r="r" b="b"/>
            <a:pathLst>
              <a:path w="16252825" h="9140825">
                <a:moveTo>
                  <a:pt x="0" y="9140825"/>
                </a:moveTo>
                <a:lnTo>
                  <a:pt x="16252825" y="9140825"/>
                </a:lnTo>
                <a:lnTo>
                  <a:pt x="16252825" y="0"/>
                </a:lnTo>
                <a:lnTo>
                  <a:pt x="0" y="0"/>
                </a:lnTo>
                <a:lnTo>
                  <a:pt x="0" y="91408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703" y="7175502"/>
            <a:ext cx="15201900" cy="901700"/>
            <a:chOff x="520700" y="7175500"/>
            <a:chExt cx="15201900" cy="901700"/>
          </a:xfrm>
        </p:grpSpPr>
        <p:sp>
          <p:nvSpPr>
            <p:cNvPr id="3" name="object 3"/>
            <p:cNvSpPr/>
            <p:nvPr/>
          </p:nvSpPr>
          <p:spPr>
            <a:xfrm>
              <a:off x="520700" y="7302500"/>
              <a:ext cx="15201900" cy="673100"/>
            </a:xfrm>
            <a:custGeom>
              <a:avLst/>
              <a:gdLst/>
              <a:ahLst/>
              <a:cxnLst/>
              <a:rect l="l" t="t" r="r" b="b"/>
              <a:pathLst>
                <a:path w="15201900" h="673100">
                  <a:moveTo>
                    <a:pt x="0" y="0"/>
                  </a:moveTo>
                  <a:lnTo>
                    <a:pt x="15201900" y="0"/>
                  </a:lnTo>
                  <a:lnTo>
                    <a:pt x="15201900" y="673100"/>
                  </a:lnTo>
                  <a:lnTo>
                    <a:pt x="0" y="673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78300" y="7213600"/>
              <a:ext cx="1562100" cy="86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85300" y="7175500"/>
              <a:ext cx="2667000" cy="901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0703" y="7302500"/>
            <a:ext cx="15201900" cy="1183658"/>
          </a:xfrm>
          <a:prstGeom prst="rect">
            <a:avLst/>
          </a:prstGeom>
        </p:spPr>
        <p:txBody>
          <a:bodyPr vert="horz" wrap="square" lIns="0" tIns="44451" rIns="0" bIns="0" rtlCol="0">
            <a:spAutoFit/>
          </a:bodyPr>
          <a:lstStyle/>
          <a:p>
            <a:pPr marL="50800">
              <a:spcBef>
                <a:spcPts val="351"/>
              </a:spcBef>
            </a:pPr>
            <a:r>
              <a:rPr sz="3700" spc="-5" dirty="0">
                <a:solidFill>
                  <a:srgbClr val="7A7A7A"/>
                </a:solidFill>
                <a:latin typeface="Courier New"/>
                <a:cs typeface="Courier New"/>
              </a:rPr>
              <a:t>&lt;ActionButton </a:t>
            </a:r>
            <a:r>
              <a:rPr sz="3700" spc="-5" dirty="0">
                <a:solidFill>
                  <a:srgbClr val="00C7FC"/>
                </a:solidFill>
                <a:latin typeface="Courier New"/>
                <a:cs typeface="Courier New"/>
              </a:rPr>
              <a:t>text</a:t>
            </a:r>
            <a:r>
              <a:rPr sz="3700" spc="-5" dirty="0">
                <a:solidFill>
                  <a:srgbClr val="7A7A7A"/>
                </a:solidFill>
                <a:latin typeface="Courier New"/>
                <a:cs typeface="Courier New"/>
              </a:rPr>
              <a:t>="Book flight" </a:t>
            </a:r>
            <a:r>
              <a:rPr sz="3700" spc="-5" dirty="0">
                <a:solidFill>
                  <a:srgbClr val="00C7FC"/>
                </a:solidFill>
                <a:latin typeface="Courier New"/>
                <a:cs typeface="Courier New"/>
              </a:rPr>
              <a:t>onAction</a:t>
            </a:r>
            <a:r>
              <a:rPr sz="3700" spc="-5" dirty="0">
                <a:solidFill>
                  <a:srgbClr val="7A7A7A"/>
                </a:solidFill>
                <a:latin typeface="Courier New"/>
                <a:cs typeface="Courier New"/>
              </a:rPr>
              <a:t>={someFunc}</a:t>
            </a:r>
            <a:r>
              <a:rPr sz="3700" spc="-21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7A7A7A"/>
                </a:solidFill>
                <a:latin typeface="Courier New"/>
                <a:cs typeface="Courier New"/>
              </a:rPr>
              <a:t>/&gt;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63702" y="1149719"/>
            <a:ext cx="755523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39" marR="5079" indent="-396874">
              <a:lnSpc>
                <a:spcPct val="112200"/>
              </a:lnSpc>
              <a:spcBef>
                <a:spcPts val="100"/>
              </a:spcBef>
            </a:pPr>
            <a:r>
              <a:rPr spc="-5" dirty="0">
                <a:solidFill>
                  <a:srgbClr val="7A7A7A"/>
                </a:solidFill>
              </a:rPr>
              <a:t>var ActionButton </a:t>
            </a:r>
            <a:r>
              <a:rPr dirty="0">
                <a:solidFill>
                  <a:srgbClr val="7A7A7A"/>
                </a:solidFill>
              </a:rPr>
              <a:t>=</a:t>
            </a:r>
            <a:r>
              <a:rPr spc="-95" dirty="0">
                <a:solidFill>
                  <a:srgbClr val="7A7A7A"/>
                </a:solidFill>
              </a:rPr>
              <a:t> </a:t>
            </a:r>
            <a:r>
              <a:rPr dirty="0">
                <a:solidFill>
                  <a:srgbClr val="7A7A7A"/>
                </a:solidFill>
              </a:rPr>
              <a:t>React.createClass({  </a:t>
            </a:r>
            <a:r>
              <a:rPr spc="-5" dirty="0">
                <a:solidFill>
                  <a:srgbClr val="7A7A7A"/>
                </a:solidFill>
              </a:rPr>
              <a:t>render: function()</a:t>
            </a:r>
            <a:r>
              <a:rPr spc="-14" dirty="0">
                <a:solidFill>
                  <a:srgbClr val="7A7A7A"/>
                </a:solidFill>
              </a:rPr>
              <a:t> </a:t>
            </a:r>
            <a:r>
              <a:rPr dirty="0">
                <a:solidFill>
                  <a:srgbClr val="7A7A7A"/>
                </a:solidFill>
              </a:rPr>
              <a:t>{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406900" y="2349500"/>
            <a:ext cx="9994900" cy="1295400"/>
            <a:chOff x="4406900" y="2349500"/>
            <a:chExt cx="9994900" cy="1295400"/>
          </a:xfrm>
        </p:grpSpPr>
        <p:sp>
          <p:nvSpPr>
            <p:cNvPr id="9" name="object 9"/>
            <p:cNvSpPr/>
            <p:nvPr/>
          </p:nvSpPr>
          <p:spPr>
            <a:xfrm>
              <a:off x="4406900" y="2794000"/>
              <a:ext cx="3454400" cy="850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47300" y="2349500"/>
              <a:ext cx="4254500" cy="850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63702" y="2038720"/>
            <a:ext cx="12905740" cy="306237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05179">
              <a:spcBef>
                <a:spcPts val="479"/>
              </a:spcBef>
            </a:pPr>
            <a:r>
              <a:rPr sz="2500" spc="-5" dirty="0">
                <a:solidFill>
                  <a:srgbClr val="7A7A7A"/>
                </a:solidFill>
                <a:latin typeface="Courier New"/>
                <a:cs typeface="Courier New"/>
              </a:rPr>
              <a:t>return</a:t>
            </a:r>
            <a:r>
              <a:rPr sz="2500" spc="-10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7A7A7A"/>
                </a:solidFill>
                <a:latin typeface="Courier New"/>
                <a:cs typeface="Courier New"/>
              </a:rPr>
              <a:t>(</a:t>
            </a:r>
            <a:endParaRPr sz="2500">
              <a:latin typeface="Courier New"/>
              <a:cs typeface="Courier New"/>
            </a:endParaRPr>
          </a:p>
          <a:p>
            <a:pPr marL="1201418">
              <a:spcBef>
                <a:spcPts val="379"/>
              </a:spcBef>
            </a:pPr>
            <a:r>
              <a:rPr sz="2500" spc="-5" dirty="0">
                <a:solidFill>
                  <a:srgbClr val="7A7A7A"/>
                </a:solidFill>
                <a:latin typeface="Courier New"/>
                <a:cs typeface="Courier New"/>
              </a:rPr>
              <a:t>&lt;button class="ActionButton"</a:t>
            </a:r>
            <a:r>
              <a:rPr sz="2500" spc="-90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7A7A7A"/>
                </a:solidFill>
                <a:latin typeface="Courier New"/>
                <a:cs typeface="Courier New"/>
              </a:rPr>
              <a:t>onClick={</a:t>
            </a:r>
            <a:r>
              <a:rPr sz="2500" dirty="0">
                <a:solidFill>
                  <a:srgbClr val="00C7FC"/>
                </a:solidFill>
                <a:latin typeface="Courier New"/>
                <a:cs typeface="Courier New"/>
              </a:rPr>
              <a:t>this.props.onAction</a:t>
            </a:r>
            <a:r>
              <a:rPr sz="2500" dirty="0">
                <a:solidFill>
                  <a:srgbClr val="7A7A7A"/>
                </a:solidFill>
                <a:latin typeface="Courier New"/>
                <a:cs typeface="Courier New"/>
              </a:rPr>
              <a:t>}&gt;</a:t>
            </a:r>
            <a:endParaRPr sz="2500">
              <a:latin typeface="Courier New"/>
              <a:cs typeface="Courier New"/>
            </a:endParaRPr>
          </a:p>
          <a:p>
            <a:pPr marL="1597657">
              <a:spcBef>
                <a:spcPts val="379"/>
              </a:spcBef>
            </a:pPr>
            <a:r>
              <a:rPr sz="2500" spc="-5" dirty="0">
                <a:solidFill>
                  <a:srgbClr val="7A7A7A"/>
                </a:solidFill>
                <a:latin typeface="Courier New"/>
                <a:cs typeface="Courier New"/>
              </a:rPr>
              <a:t>&lt;span&gt;{</a:t>
            </a:r>
            <a:r>
              <a:rPr sz="2500" spc="-5" dirty="0">
                <a:solidFill>
                  <a:srgbClr val="00C7FC"/>
                </a:solidFill>
                <a:latin typeface="Courier New"/>
                <a:cs typeface="Courier New"/>
              </a:rPr>
              <a:t>this.props.text</a:t>
            </a:r>
            <a:r>
              <a:rPr sz="2500" spc="-5" dirty="0">
                <a:solidFill>
                  <a:srgbClr val="7A7A7A"/>
                </a:solidFill>
                <a:latin typeface="Courier New"/>
                <a:cs typeface="Courier New"/>
              </a:rPr>
              <a:t>}&lt;/span&gt;</a:t>
            </a:r>
            <a:endParaRPr sz="2500">
              <a:latin typeface="Courier New"/>
              <a:cs typeface="Courier New"/>
            </a:endParaRPr>
          </a:p>
          <a:p>
            <a:pPr marL="1201418">
              <a:spcBef>
                <a:spcPts val="379"/>
              </a:spcBef>
            </a:pPr>
            <a:r>
              <a:rPr sz="2500" dirty="0">
                <a:solidFill>
                  <a:srgbClr val="7A7A7A"/>
                </a:solidFill>
                <a:latin typeface="Courier New"/>
                <a:cs typeface="Courier New"/>
              </a:rPr>
              <a:t>&lt;/button&gt;</a:t>
            </a:r>
            <a:endParaRPr sz="2500">
              <a:latin typeface="Courier New"/>
              <a:cs typeface="Courier New"/>
            </a:endParaRPr>
          </a:p>
          <a:p>
            <a:pPr marL="805179">
              <a:spcBef>
                <a:spcPts val="379"/>
              </a:spcBef>
            </a:pPr>
            <a:r>
              <a:rPr sz="2500" dirty="0">
                <a:solidFill>
                  <a:srgbClr val="7A7A7A"/>
                </a:solidFill>
                <a:latin typeface="Courier New"/>
                <a:cs typeface="Courier New"/>
              </a:rPr>
              <a:t>);</a:t>
            </a:r>
            <a:endParaRPr sz="2500">
              <a:latin typeface="Courier New"/>
              <a:cs typeface="Courier New"/>
            </a:endParaRPr>
          </a:p>
          <a:p>
            <a:pPr marR="12290400" algn="r">
              <a:spcBef>
                <a:spcPts val="379"/>
              </a:spcBef>
            </a:pPr>
            <a:r>
              <a:rPr sz="2500" dirty="0">
                <a:solidFill>
                  <a:srgbClr val="7A7A7A"/>
                </a:solidFill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R="12290400" algn="r">
              <a:spcBef>
                <a:spcPts val="379"/>
              </a:spcBef>
            </a:pPr>
            <a:r>
              <a:rPr sz="2500" dirty="0">
                <a:solidFill>
                  <a:srgbClr val="7A7A7A"/>
                </a:solidFill>
                <a:latin typeface="Courier New"/>
                <a:cs typeface="Courier New"/>
              </a:rPr>
              <a:t>});</a:t>
            </a:r>
            <a:endParaRPr sz="25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31410" y="3036569"/>
            <a:ext cx="6012180" cy="4265931"/>
            <a:chOff x="4931409" y="3036570"/>
            <a:chExt cx="6012180" cy="4265930"/>
          </a:xfrm>
        </p:grpSpPr>
        <p:sp>
          <p:nvSpPr>
            <p:cNvPr id="13" name="object 13"/>
            <p:cNvSpPr/>
            <p:nvPr/>
          </p:nvSpPr>
          <p:spPr>
            <a:xfrm>
              <a:off x="5060950" y="3708397"/>
              <a:ext cx="0" cy="3594100"/>
            </a:xfrm>
            <a:custGeom>
              <a:avLst/>
              <a:gdLst/>
              <a:ahLst/>
              <a:cxnLst/>
              <a:rect l="l" t="t" r="r" b="b"/>
              <a:pathLst>
                <a:path h="3594100">
                  <a:moveTo>
                    <a:pt x="0" y="0"/>
                  </a:moveTo>
                  <a:lnTo>
                    <a:pt x="0" y="3594102"/>
                  </a:lnTo>
                </a:path>
              </a:pathLst>
            </a:custGeom>
            <a:ln w="63500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31409" y="348107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39" y="0"/>
                  </a:moveTo>
                  <a:lnTo>
                    <a:pt x="0" y="259079"/>
                  </a:lnTo>
                  <a:lnTo>
                    <a:pt x="259079" y="259079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14050" y="3263896"/>
              <a:ext cx="0" cy="4038600"/>
            </a:xfrm>
            <a:custGeom>
              <a:avLst/>
              <a:gdLst/>
              <a:ahLst/>
              <a:cxnLst/>
              <a:rect l="l" t="t" r="r" b="b"/>
              <a:pathLst>
                <a:path h="4038600">
                  <a:moveTo>
                    <a:pt x="0" y="0"/>
                  </a:moveTo>
                  <a:lnTo>
                    <a:pt x="0" y="4038603"/>
                  </a:lnTo>
                </a:path>
              </a:pathLst>
            </a:custGeom>
            <a:ln w="63500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84509" y="303657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0"/>
                  </a:moveTo>
                  <a:lnTo>
                    <a:pt x="0" y="259079"/>
                  </a:lnTo>
                  <a:lnTo>
                    <a:pt x="259080" y="259079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3" y="7302500"/>
            <a:ext cx="15201900" cy="1183658"/>
          </a:xfrm>
          <a:prstGeom prst="rect">
            <a:avLst/>
          </a:prstGeom>
          <a:solidFill>
            <a:srgbClr val="FFFFFF">
              <a:alpha val="9999"/>
            </a:srgbClr>
          </a:solidFill>
        </p:spPr>
        <p:txBody>
          <a:bodyPr vert="horz" wrap="square" lIns="0" tIns="44451" rIns="0" bIns="0" rtlCol="0">
            <a:spAutoFit/>
          </a:bodyPr>
          <a:lstStyle/>
          <a:p>
            <a:pPr marL="50800">
              <a:spcBef>
                <a:spcPts val="351"/>
              </a:spcBef>
            </a:pPr>
            <a:r>
              <a:rPr sz="3700" spc="-5" dirty="0">
                <a:solidFill>
                  <a:srgbClr val="7A7A7A"/>
                </a:solidFill>
                <a:latin typeface="Courier New"/>
                <a:cs typeface="Courier New"/>
              </a:rPr>
              <a:t>&lt;ActionButton text="Book flight" onAction={someFunc}</a:t>
            </a:r>
            <a:r>
              <a:rPr sz="3700" spc="-79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7A7A7A"/>
                </a:solidFill>
                <a:latin typeface="Courier New"/>
                <a:cs typeface="Courier New"/>
              </a:rPr>
              <a:t>/&gt;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3702" y="1149719"/>
            <a:ext cx="755523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39" marR="5079" indent="-396874">
              <a:lnSpc>
                <a:spcPct val="112200"/>
              </a:lnSpc>
              <a:spcBef>
                <a:spcPts val="100"/>
              </a:spcBef>
            </a:pPr>
            <a:r>
              <a:rPr spc="-5" dirty="0">
                <a:solidFill>
                  <a:srgbClr val="7A7A7A"/>
                </a:solidFill>
              </a:rPr>
              <a:t>var ActionButton </a:t>
            </a:r>
            <a:r>
              <a:rPr dirty="0">
                <a:solidFill>
                  <a:srgbClr val="7A7A7A"/>
                </a:solidFill>
              </a:rPr>
              <a:t>=</a:t>
            </a:r>
            <a:r>
              <a:rPr spc="-95" dirty="0">
                <a:solidFill>
                  <a:srgbClr val="7A7A7A"/>
                </a:solidFill>
              </a:rPr>
              <a:t> </a:t>
            </a:r>
            <a:r>
              <a:rPr dirty="0">
                <a:solidFill>
                  <a:srgbClr val="7A7A7A"/>
                </a:solidFill>
              </a:rPr>
              <a:t>React.createClass({  </a:t>
            </a:r>
            <a:r>
              <a:rPr spc="-5" dirty="0">
                <a:solidFill>
                  <a:srgbClr val="7A7A7A"/>
                </a:solidFill>
              </a:rPr>
              <a:t>render: function()</a:t>
            </a:r>
            <a:r>
              <a:rPr spc="-14" dirty="0">
                <a:solidFill>
                  <a:srgbClr val="7A7A7A"/>
                </a:solidFill>
              </a:rPr>
              <a:t> </a:t>
            </a:r>
            <a:r>
              <a:rPr dirty="0">
                <a:solidFill>
                  <a:srgbClr val="7A7A7A"/>
                </a:solidFill>
              </a:rPr>
              <a:t>{</a:t>
            </a:r>
          </a:p>
        </p:txBody>
      </p:sp>
      <p:sp>
        <p:nvSpPr>
          <p:cNvPr id="4" name="object 4"/>
          <p:cNvSpPr/>
          <p:nvPr/>
        </p:nvSpPr>
        <p:spPr>
          <a:xfrm>
            <a:off x="4406901" y="2794002"/>
            <a:ext cx="6223001" cy="85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3700" y="2038720"/>
            <a:ext cx="12904469" cy="306237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05179">
              <a:spcBef>
                <a:spcPts val="479"/>
              </a:spcBef>
            </a:pPr>
            <a:r>
              <a:rPr sz="2500" spc="-5" dirty="0">
                <a:solidFill>
                  <a:srgbClr val="7A7A7A"/>
                </a:solidFill>
                <a:latin typeface="Courier New"/>
                <a:cs typeface="Courier New"/>
              </a:rPr>
              <a:t>return</a:t>
            </a:r>
            <a:r>
              <a:rPr sz="2500" spc="-10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7A7A7A"/>
                </a:solidFill>
                <a:latin typeface="Courier New"/>
                <a:cs typeface="Courier New"/>
              </a:rPr>
              <a:t>(</a:t>
            </a:r>
            <a:endParaRPr sz="2500">
              <a:latin typeface="Courier New"/>
              <a:cs typeface="Courier New"/>
            </a:endParaRPr>
          </a:p>
          <a:p>
            <a:pPr marL="1201418">
              <a:spcBef>
                <a:spcPts val="379"/>
              </a:spcBef>
            </a:pPr>
            <a:r>
              <a:rPr sz="2500" spc="-5" dirty="0">
                <a:solidFill>
                  <a:srgbClr val="7A7A7A"/>
                </a:solidFill>
                <a:latin typeface="Courier New"/>
                <a:cs typeface="Courier New"/>
              </a:rPr>
              <a:t>&lt;button class="ActionButton"</a:t>
            </a:r>
            <a:r>
              <a:rPr sz="2500" spc="-90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7A7A7A"/>
                </a:solidFill>
                <a:latin typeface="Courier New"/>
                <a:cs typeface="Courier New"/>
              </a:rPr>
              <a:t>onClick={this.props.onAction}&gt;</a:t>
            </a:r>
            <a:endParaRPr sz="2500">
              <a:latin typeface="Courier New"/>
              <a:cs typeface="Courier New"/>
            </a:endParaRPr>
          </a:p>
          <a:p>
            <a:pPr marL="1597657">
              <a:spcBef>
                <a:spcPts val="379"/>
              </a:spcBef>
            </a:pPr>
            <a:r>
              <a:rPr sz="2500" spc="-5" dirty="0">
                <a:solidFill>
                  <a:srgbClr val="7A7A7A"/>
                </a:solidFill>
                <a:latin typeface="Courier New"/>
                <a:cs typeface="Courier New"/>
              </a:rPr>
              <a:t>&lt;span&gt;{</a:t>
            </a:r>
            <a:r>
              <a:rPr sz="2500" spc="-5" dirty="0">
                <a:solidFill>
                  <a:srgbClr val="96D35F"/>
                </a:solidFill>
                <a:latin typeface="Courier New"/>
                <a:cs typeface="Courier New"/>
              </a:rPr>
              <a:t>this.props.text.toUpperCase()</a:t>
            </a:r>
            <a:r>
              <a:rPr sz="2500" spc="-5" dirty="0">
                <a:solidFill>
                  <a:srgbClr val="7A7A7A"/>
                </a:solidFill>
                <a:latin typeface="Courier New"/>
                <a:cs typeface="Courier New"/>
              </a:rPr>
              <a:t>}&lt;/span&gt;</a:t>
            </a:r>
            <a:endParaRPr sz="2500">
              <a:latin typeface="Courier New"/>
              <a:cs typeface="Courier New"/>
            </a:endParaRPr>
          </a:p>
          <a:p>
            <a:pPr marL="1201418">
              <a:spcBef>
                <a:spcPts val="379"/>
              </a:spcBef>
            </a:pPr>
            <a:r>
              <a:rPr sz="2500" dirty="0">
                <a:solidFill>
                  <a:srgbClr val="7A7A7A"/>
                </a:solidFill>
                <a:latin typeface="Courier New"/>
                <a:cs typeface="Courier New"/>
              </a:rPr>
              <a:t>&lt;/button&gt;</a:t>
            </a:r>
            <a:endParaRPr sz="2500">
              <a:latin typeface="Courier New"/>
              <a:cs typeface="Courier New"/>
            </a:endParaRPr>
          </a:p>
          <a:p>
            <a:pPr marL="805179">
              <a:spcBef>
                <a:spcPts val="379"/>
              </a:spcBef>
            </a:pPr>
            <a:r>
              <a:rPr sz="2500" dirty="0">
                <a:solidFill>
                  <a:srgbClr val="7A7A7A"/>
                </a:solidFill>
                <a:latin typeface="Courier New"/>
                <a:cs typeface="Courier New"/>
              </a:rPr>
              <a:t>);</a:t>
            </a:r>
            <a:endParaRPr sz="2500">
              <a:latin typeface="Courier New"/>
              <a:cs typeface="Courier New"/>
            </a:endParaRPr>
          </a:p>
          <a:p>
            <a:pPr marR="12289131" algn="r">
              <a:spcBef>
                <a:spcPts val="379"/>
              </a:spcBef>
            </a:pPr>
            <a:r>
              <a:rPr sz="2500" dirty="0">
                <a:solidFill>
                  <a:srgbClr val="7A7A7A"/>
                </a:solidFill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R="12289131" algn="r">
              <a:spcBef>
                <a:spcPts val="379"/>
              </a:spcBef>
            </a:pPr>
            <a:r>
              <a:rPr sz="2500" dirty="0">
                <a:solidFill>
                  <a:srgbClr val="7A7A7A"/>
                </a:solidFill>
                <a:latin typeface="Courier New"/>
                <a:cs typeface="Courier New"/>
              </a:rPr>
              <a:t>});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3" y="7302500"/>
            <a:ext cx="15201900" cy="1183658"/>
          </a:xfrm>
          <a:prstGeom prst="rect">
            <a:avLst/>
          </a:prstGeom>
          <a:solidFill>
            <a:srgbClr val="FFFFFF">
              <a:alpha val="9999"/>
            </a:srgbClr>
          </a:solidFill>
        </p:spPr>
        <p:txBody>
          <a:bodyPr vert="horz" wrap="square" lIns="0" tIns="44451" rIns="0" bIns="0" rtlCol="0">
            <a:spAutoFit/>
          </a:bodyPr>
          <a:lstStyle/>
          <a:p>
            <a:pPr marL="50800">
              <a:spcBef>
                <a:spcPts val="351"/>
              </a:spcBef>
            </a:pP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ActionButton text</a:t>
            </a: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3700" spc="-5" dirty="0">
                <a:solidFill>
                  <a:srgbClr val="65B042"/>
                </a:solidFill>
                <a:latin typeface="Courier New"/>
                <a:cs typeface="Courier New"/>
              </a:rPr>
              <a:t>"Book </a:t>
            </a:r>
            <a:r>
              <a:rPr sz="3700" dirty="0">
                <a:solidFill>
                  <a:srgbClr val="65B042"/>
                </a:solidFill>
                <a:latin typeface="Courier New"/>
                <a:cs typeface="Courier New"/>
              </a:rPr>
              <a:t>flight" 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onAction</a:t>
            </a: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{someFunc}</a:t>
            </a:r>
            <a:r>
              <a:rPr sz="3700" spc="-14" dirty="0">
                <a:solidFill>
                  <a:srgbClr val="F8F8F8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8F8F8"/>
                </a:solidFill>
                <a:latin typeface="Courier New"/>
                <a:cs typeface="Courier New"/>
              </a:rPr>
              <a:t>/</a:t>
            </a:r>
            <a:r>
              <a:rPr sz="3700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3702" y="1149719"/>
            <a:ext cx="755523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39" marR="5079" indent="-396874">
              <a:lnSpc>
                <a:spcPct val="112200"/>
              </a:lnSpc>
              <a:spcBef>
                <a:spcPts val="100"/>
              </a:spcBef>
              <a:tabLst>
                <a:tab pos="805179" algn="l"/>
                <a:tab pos="1993896" algn="l"/>
                <a:tab pos="3776972" algn="l"/>
              </a:tabLst>
            </a:pPr>
            <a:r>
              <a:rPr dirty="0">
                <a:solidFill>
                  <a:srgbClr val="99CF50"/>
                </a:solidFill>
              </a:rPr>
              <a:t>var	</a:t>
            </a:r>
            <a:r>
              <a:rPr spc="-5" dirty="0"/>
              <a:t>ActionButto</a:t>
            </a:r>
            <a:r>
              <a:rPr dirty="0"/>
              <a:t>n </a:t>
            </a:r>
            <a:r>
              <a:rPr dirty="0">
                <a:solidFill>
                  <a:srgbClr val="E28964"/>
                </a:solidFill>
              </a:rPr>
              <a:t>=	</a:t>
            </a:r>
            <a:r>
              <a:rPr dirty="0"/>
              <a:t>React.createClass({  </a:t>
            </a:r>
            <a:r>
              <a:rPr spc="-5" dirty="0">
                <a:solidFill>
                  <a:srgbClr val="89BDFF"/>
                </a:solidFill>
              </a:rPr>
              <a:t>render</a:t>
            </a:r>
            <a:r>
              <a:rPr spc="-5" dirty="0"/>
              <a:t>:	</a:t>
            </a:r>
            <a:r>
              <a:rPr spc="-5" dirty="0">
                <a:solidFill>
                  <a:srgbClr val="99CF50"/>
                </a:solidFill>
              </a:rPr>
              <a:t>function</a:t>
            </a:r>
            <a:r>
              <a:rPr spc="-5" dirty="0"/>
              <a:t>()</a:t>
            </a:r>
            <a:r>
              <a:rPr spc="-10" dirty="0"/>
              <a:t> </a:t>
            </a:r>
            <a:r>
              <a:rPr dirty="0"/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3702" y="2038717"/>
            <a:ext cx="12905740" cy="306237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05179">
              <a:spcBef>
                <a:spcPts val="479"/>
              </a:spcBef>
              <a:tabLst>
                <a:tab pos="2192015" algn="l"/>
              </a:tabLst>
            </a:pPr>
            <a:r>
              <a:rPr sz="2500" dirty="0">
                <a:solidFill>
                  <a:srgbClr val="E28964"/>
                </a:solidFill>
                <a:latin typeface="Courier New"/>
                <a:cs typeface="Courier New"/>
              </a:rPr>
              <a:t>return	</a:t>
            </a: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(</a:t>
            </a:r>
            <a:endParaRPr sz="2500">
              <a:latin typeface="Courier New"/>
              <a:cs typeface="Courier New"/>
            </a:endParaRPr>
          </a:p>
          <a:p>
            <a:pPr marL="1201418">
              <a:spcBef>
                <a:spcPts val="379"/>
              </a:spcBef>
              <a:tabLst>
                <a:tab pos="6947518" algn="l"/>
              </a:tabLst>
            </a:pP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button</a:t>
            </a:r>
            <a:r>
              <a:rPr sz="2500" spc="5" dirty="0">
                <a:solidFill>
                  <a:srgbClr val="F8F8F8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r>
              <a:rPr sz="2500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2500" dirty="0">
                <a:solidFill>
                  <a:srgbClr val="65B042"/>
                </a:solidFill>
                <a:latin typeface="Courier New"/>
                <a:cs typeface="Courier New"/>
              </a:rPr>
              <a:t>"ActionButton"	</a:t>
            </a:r>
            <a:r>
              <a:rPr sz="2500" spc="-5" dirty="0">
                <a:solidFill>
                  <a:srgbClr val="FFFFFF"/>
                </a:solidFill>
                <a:latin typeface="Courier New"/>
                <a:cs typeface="Courier New"/>
              </a:rPr>
              <a:t>onClick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{</a:t>
            </a:r>
            <a:r>
              <a:rPr sz="2500" spc="-5" dirty="0">
                <a:solidFill>
                  <a:srgbClr val="3E87E3"/>
                </a:solidFill>
                <a:latin typeface="Courier New"/>
                <a:cs typeface="Courier New"/>
              </a:rPr>
              <a:t>this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.props.onAction}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2500">
              <a:latin typeface="Courier New"/>
              <a:cs typeface="Courier New"/>
            </a:endParaRPr>
          </a:p>
          <a:p>
            <a:pPr marL="1597657">
              <a:spcBef>
                <a:spcPts val="379"/>
              </a:spcBef>
            </a:pP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span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{</a:t>
            </a:r>
            <a:r>
              <a:rPr sz="2500" spc="-5" dirty="0">
                <a:solidFill>
                  <a:srgbClr val="3E87E3"/>
                </a:solidFill>
                <a:latin typeface="Courier New"/>
                <a:cs typeface="Courier New"/>
              </a:rPr>
              <a:t>this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.props.</a:t>
            </a:r>
            <a:r>
              <a:rPr sz="2500" spc="-5" dirty="0">
                <a:solidFill>
                  <a:srgbClr val="CF6A4C"/>
                </a:solidFill>
                <a:latin typeface="Courier New"/>
                <a:cs typeface="Courier New"/>
              </a:rPr>
              <a:t>text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}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&lt;/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span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2500">
              <a:latin typeface="Courier New"/>
              <a:cs typeface="Courier New"/>
            </a:endParaRPr>
          </a:p>
          <a:p>
            <a:pPr marL="1201418">
              <a:spcBef>
                <a:spcPts val="379"/>
              </a:spcBef>
            </a:pP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/button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2500">
              <a:latin typeface="Courier New"/>
              <a:cs typeface="Courier New"/>
            </a:endParaRPr>
          </a:p>
          <a:p>
            <a:pPr marL="805179">
              <a:spcBef>
                <a:spcPts val="379"/>
              </a:spcBef>
            </a:pP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);</a:t>
            </a:r>
            <a:endParaRPr sz="2500">
              <a:latin typeface="Courier New"/>
              <a:cs typeface="Courier New"/>
            </a:endParaRPr>
          </a:p>
          <a:p>
            <a:pPr marR="12290400" algn="r">
              <a:spcBef>
                <a:spcPts val="379"/>
              </a:spcBef>
            </a:pP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R="12290400" algn="r">
              <a:spcBef>
                <a:spcPts val="379"/>
              </a:spcBef>
            </a:pP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});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9103" y="4229102"/>
            <a:ext cx="7797801" cy="673100"/>
          </a:xfrm>
          <a:custGeom>
            <a:avLst/>
            <a:gdLst/>
            <a:ahLst/>
            <a:cxnLst/>
            <a:rect l="l" t="t" r="r" b="b"/>
            <a:pathLst>
              <a:path w="7797800" h="673100">
                <a:moveTo>
                  <a:pt x="0" y="0"/>
                </a:moveTo>
                <a:lnTo>
                  <a:pt x="7797800" y="0"/>
                </a:lnTo>
                <a:lnTo>
                  <a:pt x="7797800" y="673100"/>
                </a:ln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7200" y="4260775"/>
            <a:ext cx="7707630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700" spc="-5" dirty="0">
                <a:solidFill>
                  <a:srgbClr val="E28964"/>
                </a:solidFill>
              </a:rPr>
              <a:t>&lt;</a:t>
            </a:r>
            <a:r>
              <a:rPr sz="3700" spc="-5" dirty="0"/>
              <a:t>Counter initialCount</a:t>
            </a:r>
            <a:r>
              <a:rPr sz="3700" spc="-5" dirty="0">
                <a:solidFill>
                  <a:srgbClr val="E28964"/>
                </a:solidFill>
              </a:rPr>
              <a:t>=</a:t>
            </a:r>
            <a:r>
              <a:rPr sz="3700" spc="-5" dirty="0"/>
              <a:t>{</a:t>
            </a:r>
            <a:r>
              <a:rPr sz="3700" spc="-5" dirty="0">
                <a:solidFill>
                  <a:srgbClr val="3387CC"/>
                </a:solidFill>
              </a:rPr>
              <a:t>4</a:t>
            </a:r>
            <a:r>
              <a:rPr sz="3700" spc="-5" dirty="0"/>
              <a:t>}</a:t>
            </a:r>
            <a:r>
              <a:rPr sz="3700" spc="-25" dirty="0"/>
              <a:t> </a:t>
            </a:r>
            <a:r>
              <a:rPr sz="3700" dirty="0"/>
              <a:t>/</a:t>
            </a:r>
            <a:r>
              <a:rPr sz="3700" dirty="0">
                <a:solidFill>
                  <a:srgbClr val="E28964"/>
                </a:solidFill>
              </a:rPr>
              <a:t>&gt;</a:t>
            </a:r>
            <a:endParaRPr sz="3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103" y="7899400"/>
            <a:ext cx="7797801" cy="1183658"/>
          </a:xfrm>
          <a:prstGeom prst="rect">
            <a:avLst/>
          </a:prstGeom>
          <a:solidFill>
            <a:srgbClr val="FFFFFF">
              <a:alpha val="9999"/>
            </a:srgbClr>
          </a:solidFill>
        </p:spPr>
        <p:txBody>
          <a:bodyPr vert="horz" wrap="square" lIns="0" tIns="44451" rIns="0" bIns="0" rtlCol="0">
            <a:spAutoFit/>
          </a:bodyPr>
          <a:lstStyle/>
          <a:p>
            <a:pPr marL="50800">
              <a:spcBef>
                <a:spcPts val="351"/>
              </a:spcBef>
            </a:pP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Counter initialCount</a:t>
            </a: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{</a:t>
            </a:r>
            <a:r>
              <a:rPr sz="3700" spc="-5" dirty="0">
                <a:solidFill>
                  <a:srgbClr val="3387CC"/>
                </a:solidFill>
                <a:latin typeface="Courier New"/>
                <a:cs typeface="Courier New"/>
              </a:rPr>
              <a:t>4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}</a:t>
            </a:r>
            <a:r>
              <a:rPr sz="3700" spc="-25" dirty="0">
                <a:solidFill>
                  <a:srgbClr val="F8F8F8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8F8F8"/>
                </a:solidFill>
                <a:latin typeface="Courier New"/>
                <a:cs typeface="Courier New"/>
              </a:rPr>
              <a:t>/</a:t>
            </a:r>
            <a:r>
              <a:rPr sz="3700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700" y="657810"/>
            <a:ext cx="6061710" cy="832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79" indent="-366395">
              <a:lnSpc>
                <a:spcPct val="111100"/>
              </a:lnSpc>
              <a:spcBef>
                <a:spcPts val="100"/>
              </a:spcBef>
              <a:tabLst>
                <a:tab pos="744220" algn="l"/>
                <a:tab pos="2573015" algn="l"/>
                <a:tab pos="3487414" algn="l"/>
              </a:tabLst>
            </a:pPr>
            <a:r>
              <a:rPr sz="2400" dirty="0">
                <a:solidFill>
                  <a:srgbClr val="99CF50"/>
                </a:solidFill>
              </a:rPr>
              <a:t>var	</a:t>
            </a:r>
            <a:r>
              <a:rPr sz="2400" spc="-5" dirty="0"/>
              <a:t>Counte</a:t>
            </a:r>
            <a:r>
              <a:rPr sz="2400" dirty="0"/>
              <a:t>r </a:t>
            </a:r>
            <a:r>
              <a:rPr sz="2400" dirty="0">
                <a:solidFill>
                  <a:srgbClr val="E28964"/>
                </a:solidFill>
              </a:rPr>
              <a:t>=	</a:t>
            </a:r>
            <a:r>
              <a:rPr sz="2400" dirty="0"/>
              <a:t>React.createClass({  </a:t>
            </a:r>
            <a:r>
              <a:rPr sz="2400" spc="-5" dirty="0">
                <a:solidFill>
                  <a:srgbClr val="89BDFF"/>
                </a:solidFill>
              </a:rPr>
              <a:t>getInitialState</a:t>
            </a:r>
            <a:r>
              <a:rPr sz="2400" spc="-5" dirty="0"/>
              <a:t>:	</a:t>
            </a:r>
            <a:r>
              <a:rPr sz="2400" spc="-5" dirty="0">
                <a:solidFill>
                  <a:srgbClr val="99CF50"/>
                </a:solidFill>
              </a:rPr>
              <a:t>function</a:t>
            </a:r>
            <a:r>
              <a:rPr sz="2400" spc="-5" dirty="0"/>
              <a:t>()</a:t>
            </a:r>
            <a:r>
              <a:rPr sz="2400" spc="-25" dirty="0"/>
              <a:t> </a:t>
            </a:r>
            <a:r>
              <a:rPr sz="2400" dirty="0"/>
              <a:t>{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55699" y="1470608"/>
            <a:ext cx="13926820" cy="614116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744220">
              <a:spcBef>
                <a:spcPts val="421"/>
              </a:spcBef>
              <a:tabLst>
                <a:tab pos="2024376" algn="l"/>
              </a:tabLst>
            </a:pPr>
            <a:r>
              <a:rPr dirty="0">
                <a:solidFill>
                  <a:srgbClr val="E28964"/>
                </a:solidFill>
              </a:rPr>
              <a:t>return	</a:t>
            </a:r>
            <a:r>
              <a:rPr spc="-5" dirty="0"/>
              <a:t>{count:</a:t>
            </a:r>
            <a:r>
              <a:rPr dirty="0"/>
              <a:t> 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.props.initialCount};</a:t>
            </a:r>
          </a:p>
          <a:p>
            <a:pPr marL="378460">
              <a:spcBef>
                <a:spcPts val="321"/>
              </a:spcBef>
            </a:pPr>
            <a:r>
              <a:rPr dirty="0"/>
              <a:t>},</a:t>
            </a:r>
          </a:p>
          <a:p>
            <a:pPr marL="744220" marR="4394827" indent="-366395">
              <a:lnSpc>
                <a:spcPct val="111100"/>
              </a:lnSpc>
              <a:tabLst>
                <a:tab pos="2573015" algn="l"/>
                <a:tab pos="8243554" algn="l"/>
              </a:tabLst>
            </a:pPr>
            <a:r>
              <a:rPr spc="-5" dirty="0">
                <a:solidFill>
                  <a:srgbClr val="89BDFF"/>
                </a:solidFill>
              </a:rPr>
              <a:t>addToCount</a:t>
            </a:r>
            <a:r>
              <a:rPr spc="-5" dirty="0"/>
              <a:t>:	</a:t>
            </a:r>
            <a:r>
              <a:rPr dirty="0">
                <a:solidFill>
                  <a:srgbClr val="99CF50"/>
                </a:solidFill>
              </a:rPr>
              <a:t>function</a:t>
            </a:r>
            <a:r>
              <a:rPr dirty="0"/>
              <a:t>(</a:t>
            </a:r>
            <a:r>
              <a:rPr dirty="0">
                <a:solidFill>
                  <a:srgbClr val="3E87E3"/>
                </a:solidFill>
              </a:rPr>
              <a:t>delta</a:t>
            </a:r>
            <a:r>
              <a:rPr dirty="0"/>
              <a:t>) {  </a:t>
            </a:r>
            <a:r>
              <a:rPr dirty="0">
                <a:solidFill>
                  <a:srgbClr val="3E87E3"/>
                </a:solidFill>
              </a:rPr>
              <a:t>this</a:t>
            </a:r>
            <a:r>
              <a:rPr spc="-5" dirty="0"/>
              <a:t>.setState({count</a:t>
            </a:r>
            <a:r>
              <a:rPr dirty="0"/>
              <a:t>: </a:t>
            </a:r>
            <a:r>
              <a:rPr dirty="0">
                <a:solidFill>
                  <a:srgbClr val="3E87E3"/>
                </a:solidFill>
              </a:rPr>
              <a:t>thi</a:t>
            </a:r>
            <a:r>
              <a:rPr spc="-5" dirty="0">
                <a:solidFill>
                  <a:srgbClr val="3E87E3"/>
                </a:solidFill>
              </a:rPr>
              <a:t>s</a:t>
            </a:r>
            <a:r>
              <a:rPr spc="-5" dirty="0"/>
              <a:t>.state.coun</a:t>
            </a:r>
            <a:r>
              <a:rPr dirty="0"/>
              <a:t>t </a:t>
            </a:r>
            <a:r>
              <a:rPr dirty="0">
                <a:solidFill>
                  <a:srgbClr val="E28964"/>
                </a:solidFill>
              </a:rPr>
              <a:t>+	</a:t>
            </a:r>
            <a:r>
              <a:rPr dirty="0"/>
              <a:t>delta})</a:t>
            </a:r>
          </a:p>
          <a:p>
            <a:pPr marL="378460">
              <a:spcBef>
                <a:spcPts val="321"/>
              </a:spcBef>
            </a:pPr>
            <a:r>
              <a:rPr dirty="0"/>
              <a:t>},</a:t>
            </a:r>
          </a:p>
          <a:p>
            <a:pPr marL="744220" marR="9881850" indent="-366395">
              <a:lnSpc>
                <a:spcPct val="111100"/>
              </a:lnSpc>
              <a:tabLst>
                <a:tab pos="1841497" algn="l"/>
                <a:tab pos="2024376" algn="l"/>
              </a:tabLst>
            </a:pPr>
            <a:r>
              <a:rPr dirty="0">
                <a:solidFill>
                  <a:srgbClr val="89BDFF"/>
                </a:solidFill>
              </a:rPr>
              <a:t>render</a:t>
            </a:r>
            <a:r>
              <a:rPr dirty="0"/>
              <a:t>:	</a:t>
            </a:r>
            <a:r>
              <a:rPr spc="-5" dirty="0">
                <a:solidFill>
                  <a:srgbClr val="99CF50"/>
                </a:solidFill>
              </a:rPr>
              <a:t>function</a:t>
            </a:r>
            <a:r>
              <a:rPr spc="-5" dirty="0"/>
              <a:t>()</a:t>
            </a:r>
            <a:r>
              <a:rPr spc="-60" dirty="0"/>
              <a:t> </a:t>
            </a:r>
            <a:r>
              <a:rPr dirty="0"/>
              <a:t>{  </a:t>
            </a:r>
            <a:r>
              <a:rPr dirty="0">
                <a:solidFill>
                  <a:srgbClr val="E28964"/>
                </a:solidFill>
              </a:rPr>
              <a:t>return	</a:t>
            </a:r>
            <a:r>
              <a:rPr dirty="0"/>
              <a:t>(</a:t>
            </a:r>
          </a:p>
          <a:p>
            <a:pPr marL="1109977">
              <a:spcBef>
                <a:spcPts val="321"/>
              </a:spcBef>
            </a:pPr>
            <a:r>
              <a:rPr dirty="0">
                <a:solidFill>
                  <a:srgbClr val="E28964"/>
                </a:solidFill>
              </a:rPr>
              <a:t>&lt;</a:t>
            </a:r>
            <a:r>
              <a:rPr dirty="0"/>
              <a:t>div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1475737">
              <a:spcBef>
                <a:spcPts val="321"/>
              </a:spcBef>
            </a:pP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h3</a:t>
            </a:r>
            <a:r>
              <a:rPr spc="-5" dirty="0">
                <a:solidFill>
                  <a:srgbClr val="E28964"/>
                </a:solidFill>
              </a:rPr>
              <a:t>&gt;</a:t>
            </a:r>
            <a:r>
              <a:rPr spc="-5" dirty="0"/>
              <a:t>Count: {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.state.count}</a:t>
            </a: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/h3</a:t>
            </a:r>
            <a:r>
              <a:rPr spc="-5" dirty="0">
                <a:solidFill>
                  <a:srgbClr val="E28964"/>
                </a:solidFill>
              </a:rPr>
              <a:t>&gt;</a:t>
            </a:r>
          </a:p>
          <a:p>
            <a:pPr marL="1475737">
              <a:spcBef>
                <a:spcPts val="321"/>
              </a:spcBef>
              <a:tabLst>
                <a:tab pos="5865483" algn="l"/>
                <a:tab pos="12633300" algn="l"/>
              </a:tabLst>
            </a:pP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ActionButton</a:t>
            </a:r>
            <a:r>
              <a:rPr dirty="0"/>
              <a:t> text</a:t>
            </a:r>
            <a:r>
              <a:rPr dirty="0">
                <a:solidFill>
                  <a:srgbClr val="E28964"/>
                </a:solidFill>
              </a:rPr>
              <a:t>=</a:t>
            </a:r>
            <a:r>
              <a:rPr dirty="0">
                <a:solidFill>
                  <a:srgbClr val="65B042"/>
                </a:solidFill>
              </a:rPr>
              <a:t>"+1"	</a:t>
            </a:r>
            <a:r>
              <a:rPr spc="-5" dirty="0"/>
              <a:t>onAction</a:t>
            </a:r>
            <a:r>
              <a:rPr spc="-5" dirty="0">
                <a:solidFill>
                  <a:srgbClr val="E28964"/>
                </a:solidFill>
              </a:rPr>
              <a:t>=</a:t>
            </a:r>
            <a:r>
              <a:rPr spc="-5" dirty="0"/>
              <a:t>{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.addToCount.bind(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,	</a:t>
            </a:r>
            <a:r>
              <a:rPr spc="-5" dirty="0">
                <a:solidFill>
                  <a:srgbClr val="3387CC"/>
                </a:solidFill>
              </a:rPr>
              <a:t>1</a:t>
            </a:r>
            <a:r>
              <a:rPr spc="-5" dirty="0"/>
              <a:t>)}</a:t>
            </a:r>
            <a:r>
              <a:rPr spc="-56" dirty="0"/>
              <a:t> </a:t>
            </a:r>
            <a:r>
              <a:rPr dirty="0"/>
              <a:t>/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1475737">
              <a:spcBef>
                <a:spcPts val="321"/>
              </a:spcBef>
              <a:tabLst>
                <a:tab pos="5865483" algn="l"/>
                <a:tab pos="12633300" algn="l"/>
              </a:tabLst>
            </a:pP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ActionButton</a:t>
            </a:r>
            <a:r>
              <a:rPr dirty="0"/>
              <a:t> text</a:t>
            </a:r>
            <a:r>
              <a:rPr dirty="0">
                <a:solidFill>
                  <a:srgbClr val="E28964"/>
                </a:solidFill>
              </a:rPr>
              <a:t>=</a:t>
            </a:r>
            <a:r>
              <a:rPr dirty="0">
                <a:solidFill>
                  <a:srgbClr val="65B042"/>
                </a:solidFill>
              </a:rPr>
              <a:t>"-1"	</a:t>
            </a:r>
            <a:r>
              <a:rPr spc="-5" dirty="0"/>
              <a:t>onAction</a:t>
            </a:r>
            <a:r>
              <a:rPr spc="-5" dirty="0">
                <a:solidFill>
                  <a:srgbClr val="E28964"/>
                </a:solidFill>
              </a:rPr>
              <a:t>=</a:t>
            </a:r>
            <a:r>
              <a:rPr spc="-5" dirty="0"/>
              <a:t>{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.addToCount.bind(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,	</a:t>
            </a:r>
            <a:r>
              <a:rPr spc="-5" dirty="0">
                <a:solidFill>
                  <a:srgbClr val="E28964"/>
                </a:solidFill>
              </a:rPr>
              <a:t>-</a:t>
            </a:r>
            <a:r>
              <a:rPr spc="-5" dirty="0">
                <a:solidFill>
                  <a:srgbClr val="3387CC"/>
                </a:solidFill>
              </a:rPr>
              <a:t>1</a:t>
            </a:r>
            <a:r>
              <a:rPr spc="-5" dirty="0"/>
              <a:t>)}</a:t>
            </a:r>
            <a:r>
              <a:rPr spc="-90" dirty="0"/>
              <a:t> </a:t>
            </a:r>
            <a:r>
              <a:rPr dirty="0"/>
              <a:t>/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1109977">
              <a:spcBef>
                <a:spcPts val="321"/>
              </a:spcBef>
            </a:pPr>
            <a:r>
              <a:rPr dirty="0">
                <a:solidFill>
                  <a:srgbClr val="E28964"/>
                </a:solidFill>
              </a:rPr>
              <a:t>&lt;</a:t>
            </a:r>
            <a:r>
              <a:rPr dirty="0"/>
              <a:t>/div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744220">
              <a:spcBef>
                <a:spcPts val="321"/>
              </a:spcBef>
            </a:pPr>
            <a:r>
              <a:rPr dirty="0"/>
              <a:t>);</a:t>
            </a:r>
          </a:p>
          <a:p>
            <a:pPr marR="13357199" algn="r">
              <a:spcBef>
                <a:spcPts val="321"/>
              </a:spcBef>
            </a:pPr>
            <a:r>
              <a:rPr dirty="0"/>
              <a:t>}</a:t>
            </a:r>
          </a:p>
          <a:p>
            <a:pPr marR="13357199" algn="r">
              <a:spcBef>
                <a:spcPts val="321"/>
              </a:spcBef>
            </a:pPr>
            <a:r>
              <a:rPr dirty="0"/>
              <a:t>});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103" y="7899400"/>
            <a:ext cx="7797801" cy="1183658"/>
          </a:xfrm>
          <a:prstGeom prst="rect">
            <a:avLst/>
          </a:prstGeom>
          <a:solidFill>
            <a:srgbClr val="FFFFFF">
              <a:alpha val="9999"/>
            </a:srgbClr>
          </a:solidFill>
        </p:spPr>
        <p:txBody>
          <a:bodyPr vert="horz" wrap="square" lIns="0" tIns="44451" rIns="0" bIns="0" rtlCol="0">
            <a:spAutoFit/>
          </a:bodyPr>
          <a:lstStyle/>
          <a:p>
            <a:pPr marL="50800">
              <a:spcBef>
                <a:spcPts val="351"/>
              </a:spcBef>
            </a:pPr>
            <a:r>
              <a:rPr sz="3700" spc="-5" dirty="0">
                <a:solidFill>
                  <a:srgbClr val="7A7A7A"/>
                </a:solidFill>
                <a:latin typeface="Courier New"/>
                <a:cs typeface="Courier New"/>
              </a:rPr>
              <a:t>&lt;Counter initialCount={4}</a:t>
            </a:r>
            <a:r>
              <a:rPr sz="3700" spc="-86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7A7A7A"/>
                </a:solidFill>
                <a:latin typeface="Courier New"/>
                <a:cs typeface="Courier New"/>
              </a:rPr>
              <a:t>/&gt;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700" y="657810"/>
            <a:ext cx="6061710" cy="832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79" indent="-366395">
              <a:lnSpc>
                <a:spcPct val="111100"/>
              </a:lnSpc>
              <a:spcBef>
                <a:spcPts val="100"/>
              </a:spcBef>
            </a:pPr>
            <a:r>
              <a:rPr sz="2400" spc="-5" dirty="0">
                <a:solidFill>
                  <a:srgbClr val="7A7A7A"/>
                </a:solidFill>
              </a:rPr>
              <a:t>var Counter </a:t>
            </a:r>
            <a:r>
              <a:rPr sz="2400" dirty="0">
                <a:solidFill>
                  <a:srgbClr val="7A7A7A"/>
                </a:solidFill>
              </a:rPr>
              <a:t>=</a:t>
            </a:r>
            <a:r>
              <a:rPr sz="2400" spc="-95" dirty="0">
                <a:solidFill>
                  <a:srgbClr val="7A7A7A"/>
                </a:solidFill>
              </a:rPr>
              <a:t> </a:t>
            </a:r>
            <a:r>
              <a:rPr sz="2400" dirty="0">
                <a:solidFill>
                  <a:srgbClr val="7A7A7A"/>
                </a:solidFill>
              </a:rPr>
              <a:t>React.createClass({  </a:t>
            </a:r>
            <a:r>
              <a:rPr sz="2400" spc="-5" dirty="0">
                <a:solidFill>
                  <a:srgbClr val="7A7A7A"/>
                </a:solidFill>
              </a:rPr>
              <a:t>getInitialState: function()</a:t>
            </a:r>
            <a:r>
              <a:rPr sz="2400" spc="-51" dirty="0">
                <a:solidFill>
                  <a:srgbClr val="7A7A7A"/>
                </a:solidFill>
              </a:rPr>
              <a:t> </a:t>
            </a:r>
            <a:r>
              <a:rPr sz="2400" dirty="0">
                <a:solidFill>
                  <a:srgbClr val="7A7A7A"/>
                </a:solidFill>
              </a:rPr>
              <a:t>{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2438400" y="5029200"/>
            <a:ext cx="12827001" cy="1143000"/>
            <a:chOff x="2438400" y="5029200"/>
            <a:chExt cx="12827000" cy="1143000"/>
          </a:xfrm>
        </p:grpSpPr>
        <p:sp>
          <p:nvSpPr>
            <p:cNvPr id="5" name="object 5"/>
            <p:cNvSpPr/>
            <p:nvPr/>
          </p:nvSpPr>
          <p:spPr>
            <a:xfrm>
              <a:off x="2438400" y="5029200"/>
              <a:ext cx="12649200" cy="736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8400" y="5435600"/>
              <a:ext cx="12827000" cy="736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55700" y="1470610"/>
            <a:ext cx="13924916" cy="614116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744220">
              <a:spcBef>
                <a:spcPts val="421"/>
              </a:spcBef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return {count:</a:t>
            </a:r>
            <a:r>
              <a:rPr sz="2400" spc="-14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this.props.initialCount};</a:t>
            </a:r>
            <a:endParaRPr sz="2400">
              <a:latin typeface="Courier New"/>
              <a:cs typeface="Courier New"/>
            </a:endParaRPr>
          </a:p>
          <a:p>
            <a:pPr marL="378460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744220" marR="4394191" indent="-366395">
              <a:lnSpc>
                <a:spcPct val="111100"/>
              </a:lnSpc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addToCount: function(delta)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{  </a:t>
            </a: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this.setState({count: this.state.count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+</a:t>
            </a:r>
            <a:r>
              <a:rPr sz="2400" spc="-95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delta})</a:t>
            </a:r>
            <a:endParaRPr sz="2400">
              <a:latin typeface="Courier New"/>
              <a:cs typeface="Courier New"/>
            </a:endParaRPr>
          </a:p>
          <a:p>
            <a:pPr marL="378460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744220" marR="9880581" indent="-366395">
              <a:lnSpc>
                <a:spcPct val="111100"/>
              </a:lnSpc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render: function()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{  </a:t>
            </a: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return</a:t>
            </a:r>
            <a:r>
              <a:rPr sz="2400" spc="-14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1109977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&lt;div&gt;</a:t>
            </a:r>
            <a:endParaRPr sz="2400">
              <a:latin typeface="Courier New"/>
              <a:cs typeface="Courier New"/>
            </a:endParaRPr>
          </a:p>
          <a:p>
            <a:pPr marL="1475737">
              <a:spcBef>
                <a:spcPts val="321"/>
              </a:spcBef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&lt;h3&gt;Count:</a:t>
            </a:r>
            <a:r>
              <a:rPr sz="2400" spc="-10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{this.state.count}&lt;/h3&gt;</a:t>
            </a:r>
            <a:endParaRPr sz="2400">
              <a:latin typeface="Courier New"/>
              <a:cs typeface="Courier New"/>
            </a:endParaRPr>
          </a:p>
          <a:p>
            <a:pPr marL="1475737">
              <a:spcBef>
                <a:spcPts val="321"/>
              </a:spcBef>
            </a:pPr>
            <a:r>
              <a:rPr sz="2400" spc="-5" dirty="0">
                <a:solidFill>
                  <a:srgbClr val="00C7FC"/>
                </a:solidFill>
                <a:latin typeface="Courier New"/>
                <a:cs typeface="Courier New"/>
              </a:rPr>
              <a:t>&lt;ActionButton text="+1" onAction={this.addToCount.bind(this, 1)}</a:t>
            </a:r>
            <a:r>
              <a:rPr sz="2400" spc="-70" dirty="0">
                <a:solidFill>
                  <a:srgbClr val="00C7FC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C7FC"/>
                </a:solidFill>
                <a:latin typeface="Courier New"/>
                <a:cs typeface="Courier New"/>
              </a:rPr>
              <a:t>/&gt;</a:t>
            </a:r>
            <a:endParaRPr sz="2400">
              <a:latin typeface="Courier New"/>
              <a:cs typeface="Courier New"/>
            </a:endParaRPr>
          </a:p>
          <a:p>
            <a:pPr marL="1475737">
              <a:spcBef>
                <a:spcPts val="321"/>
              </a:spcBef>
            </a:pPr>
            <a:r>
              <a:rPr sz="2400" spc="-5" dirty="0">
                <a:solidFill>
                  <a:srgbClr val="00C7FC"/>
                </a:solidFill>
                <a:latin typeface="Courier New"/>
                <a:cs typeface="Courier New"/>
              </a:rPr>
              <a:t>&lt;ActionButton text="-1" onAction={this.addToCount.bind(this, -1)}</a:t>
            </a:r>
            <a:r>
              <a:rPr sz="2400" spc="-79" dirty="0">
                <a:solidFill>
                  <a:srgbClr val="00C7FC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C7FC"/>
                </a:solidFill>
                <a:latin typeface="Courier New"/>
                <a:cs typeface="Courier New"/>
              </a:rPr>
              <a:t>/&gt;</a:t>
            </a:r>
            <a:endParaRPr sz="2400">
              <a:latin typeface="Courier New"/>
              <a:cs typeface="Courier New"/>
            </a:endParaRPr>
          </a:p>
          <a:p>
            <a:pPr marL="1109977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  <a:p>
            <a:pPr marL="744220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R="13355293" algn="r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R="13355293" algn="r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103" y="7899400"/>
            <a:ext cx="7797801" cy="1183658"/>
          </a:xfrm>
          <a:prstGeom prst="rect">
            <a:avLst/>
          </a:prstGeom>
          <a:solidFill>
            <a:srgbClr val="FFFFFF">
              <a:alpha val="9999"/>
            </a:srgbClr>
          </a:solidFill>
        </p:spPr>
        <p:txBody>
          <a:bodyPr vert="horz" wrap="square" lIns="0" tIns="44451" rIns="0" bIns="0" rtlCol="0">
            <a:spAutoFit/>
          </a:bodyPr>
          <a:lstStyle/>
          <a:p>
            <a:pPr marL="50800">
              <a:spcBef>
                <a:spcPts val="351"/>
              </a:spcBef>
            </a:pPr>
            <a:r>
              <a:rPr sz="3700" spc="-5" dirty="0">
                <a:solidFill>
                  <a:srgbClr val="606060"/>
                </a:solidFill>
                <a:latin typeface="Courier New"/>
                <a:cs typeface="Courier New"/>
              </a:rPr>
              <a:t>&lt;Counter initialCount={4}</a:t>
            </a:r>
            <a:r>
              <a:rPr sz="3700" spc="-86" dirty="0">
                <a:solidFill>
                  <a:srgbClr val="606060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606060"/>
                </a:solidFill>
                <a:latin typeface="Courier New"/>
                <a:cs typeface="Courier New"/>
              </a:rPr>
              <a:t>/&gt;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1" y="914400"/>
            <a:ext cx="57785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5700" y="657810"/>
            <a:ext cx="6061710" cy="832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79" indent="-366395">
              <a:lnSpc>
                <a:spcPct val="111100"/>
              </a:lnSpc>
              <a:spcBef>
                <a:spcPts val="100"/>
              </a:spcBef>
            </a:pPr>
            <a:r>
              <a:rPr sz="2400" spc="-5" dirty="0">
                <a:solidFill>
                  <a:srgbClr val="7A7A7A"/>
                </a:solidFill>
              </a:rPr>
              <a:t>var Counter </a:t>
            </a:r>
            <a:r>
              <a:rPr sz="2400" dirty="0">
                <a:solidFill>
                  <a:srgbClr val="7A7A7A"/>
                </a:solidFill>
              </a:rPr>
              <a:t>=</a:t>
            </a:r>
            <a:r>
              <a:rPr sz="2400" spc="-95" dirty="0">
                <a:solidFill>
                  <a:srgbClr val="7A7A7A"/>
                </a:solidFill>
              </a:rPr>
              <a:t> </a:t>
            </a:r>
            <a:r>
              <a:rPr sz="2400" dirty="0">
                <a:solidFill>
                  <a:srgbClr val="7A7A7A"/>
                </a:solidFill>
              </a:rPr>
              <a:t>React.createClass({  </a:t>
            </a:r>
            <a:r>
              <a:rPr sz="2400" spc="-5" dirty="0">
                <a:solidFill>
                  <a:srgbClr val="96D35F"/>
                </a:solidFill>
              </a:rPr>
              <a:t>getInitialState: function()</a:t>
            </a:r>
            <a:r>
              <a:rPr sz="2400" spc="-51" dirty="0">
                <a:solidFill>
                  <a:srgbClr val="96D35F"/>
                </a:solidFill>
              </a:rPr>
              <a:t> </a:t>
            </a:r>
            <a:r>
              <a:rPr sz="2400" dirty="0">
                <a:solidFill>
                  <a:srgbClr val="96D35F"/>
                </a:solidFill>
              </a:rPr>
              <a:t>{</a:t>
            </a:r>
            <a:endParaRPr sz="2400"/>
          </a:p>
        </p:txBody>
      </p:sp>
      <p:grpSp>
        <p:nvGrpSpPr>
          <p:cNvPr id="5" name="object 5"/>
          <p:cNvGrpSpPr/>
          <p:nvPr/>
        </p:nvGrpSpPr>
        <p:grpSpPr>
          <a:xfrm>
            <a:off x="1295401" y="1320800"/>
            <a:ext cx="8115300" cy="1244600"/>
            <a:chOff x="1295400" y="1320800"/>
            <a:chExt cx="8115300" cy="1244600"/>
          </a:xfrm>
        </p:grpSpPr>
        <p:sp>
          <p:nvSpPr>
            <p:cNvPr id="6" name="object 6"/>
            <p:cNvSpPr/>
            <p:nvPr/>
          </p:nvSpPr>
          <p:spPr>
            <a:xfrm>
              <a:off x="1676400" y="1320800"/>
              <a:ext cx="7734300" cy="838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1727200"/>
              <a:ext cx="800100" cy="838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55700" y="1470610"/>
            <a:ext cx="13924916" cy="614116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744220">
              <a:spcBef>
                <a:spcPts val="421"/>
              </a:spcBef>
            </a:pPr>
            <a:r>
              <a:rPr sz="2400" spc="-5" dirty="0">
                <a:solidFill>
                  <a:srgbClr val="96D35F"/>
                </a:solidFill>
                <a:latin typeface="Courier New"/>
                <a:cs typeface="Courier New"/>
              </a:rPr>
              <a:t>return {count:</a:t>
            </a:r>
            <a:r>
              <a:rPr sz="2400" spc="-14" dirty="0">
                <a:solidFill>
                  <a:srgbClr val="96D35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96D35F"/>
                </a:solidFill>
                <a:latin typeface="Courier New"/>
                <a:cs typeface="Courier New"/>
              </a:rPr>
              <a:t>this.props.initialCount};</a:t>
            </a:r>
            <a:endParaRPr sz="2400">
              <a:latin typeface="Courier New"/>
              <a:cs typeface="Courier New"/>
            </a:endParaRPr>
          </a:p>
          <a:p>
            <a:pPr marL="378460">
              <a:spcBef>
                <a:spcPts val="321"/>
              </a:spcBef>
            </a:pPr>
            <a:r>
              <a:rPr sz="2400" dirty="0">
                <a:solidFill>
                  <a:srgbClr val="96D35F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744220" marR="4394191" indent="-366395">
              <a:lnSpc>
                <a:spcPct val="111100"/>
              </a:lnSpc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addToCount: function(delta)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{  </a:t>
            </a: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this.setState({count: this.state.count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+</a:t>
            </a:r>
            <a:r>
              <a:rPr sz="2400" spc="-95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delta})</a:t>
            </a:r>
            <a:endParaRPr sz="2400">
              <a:latin typeface="Courier New"/>
              <a:cs typeface="Courier New"/>
            </a:endParaRPr>
          </a:p>
          <a:p>
            <a:pPr marL="378460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744220" marR="9880581" indent="-366395">
              <a:lnSpc>
                <a:spcPct val="111100"/>
              </a:lnSpc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render: function()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{  </a:t>
            </a: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return</a:t>
            </a:r>
            <a:r>
              <a:rPr sz="2400" spc="-14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1109977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&lt;div&gt;</a:t>
            </a:r>
            <a:endParaRPr sz="2400">
              <a:latin typeface="Courier New"/>
              <a:cs typeface="Courier New"/>
            </a:endParaRPr>
          </a:p>
          <a:p>
            <a:pPr marL="1475737">
              <a:spcBef>
                <a:spcPts val="321"/>
              </a:spcBef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&lt;h3&gt;Count:</a:t>
            </a:r>
            <a:r>
              <a:rPr sz="2400" spc="-10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{this.state.count}&lt;/h3&gt;</a:t>
            </a:r>
            <a:endParaRPr sz="2400">
              <a:latin typeface="Courier New"/>
              <a:cs typeface="Courier New"/>
            </a:endParaRPr>
          </a:p>
          <a:p>
            <a:pPr marL="1475737">
              <a:spcBef>
                <a:spcPts val="321"/>
              </a:spcBef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&lt;ActionButton text="+1" onAction={this.addToCount.bind(this, 1)}</a:t>
            </a:r>
            <a:r>
              <a:rPr sz="2400" spc="-70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/&gt;</a:t>
            </a:r>
            <a:endParaRPr sz="2400">
              <a:latin typeface="Courier New"/>
              <a:cs typeface="Courier New"/>
            </a:endParaRPr>
          </a:p>
          <a:p>
            <a:pPr marL="1475737">
              <a:spcBef>
                <a:spcPts val="321"/>
              </a:spcBef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&lt;ActionButton text="-1" onAction={this.addToCount.bind(this, -1)}</a:t>
            </a:r>
            <a:r>
              <a:rPr sz="2400" spc="-79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/&gt;</a:t>
            </a:r>
            <a:endParaRPr sz="2400">
              <a:latin typeface="Courier New"/>
              <a:cs typeface="Courier New"/>
            </a:endParaRPr>
          </a:p>
          <a:p>
            <a:pPr marL="1109977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  <a:p>
            <a:pPr marL="744220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R="13355293" algn="r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R="13355293" algn="r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103" y="7899400"/>
            <a:ext cx="7797801" cy="1183658"/>
          </a:xfrm>
          <a:prstGeom prst="rect">
            <a:avLst/>
          </a:prstGeom>
          <a:solidFill>
            <a:srgbClr val="FFFFFF">
              <a:alpha val="9999"/>
            </a:srgbClr>
          </a:solidFill>
        </p:spPr>
        <p:txBody>
          <a:bodyPr vert="horz" wrap="square" lIns="0" tIns="44451" rIns="0" bIns="0" rtlCol="0">
            <a:spAutoFit/>
          </a:bodyPr>
          <a:lstStyle/>
          <a:p>
            <a:pPr marL="50800">
              <a:spcBef>
                <a:spcPts val="351"/>
              </a:spcBef>
            </a:pPr>
            <a:r>
              <a:rPr sz="3700" spc="-5" dirty="0">
                <a:solidFill>
                  <a:srgbClr val="7A7A7A"/>
                </a:solidFill>
                <a:latin typeface="Courier New"/>
                <a:cs typeface="Courier New"/>
              </a:rPr>
              <a:t>&lt;Counter initialCount={4}</a:t>
            </a:r>
            <a:r>
              <a:rPr sz="3700" spc="-86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7A7A7A"/>
                </a:solidFill>
                <a:latin typeface="Courier New"/>
                <a:cs typeface="Courier New"/>
              </a:rPr>
              <a:t>/&gt;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1" y="914400"/>
            <a:ext cx="57785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5700" y="657810"/>
            <a:ext cx="6061710" cy="832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79" indent="-366395">
              <a:lnSpc>
                <a:spcPct val="111100"/>
              </a:lnSpc>
              <a:spcBef>
                <a:spcPts val="100"/>
              </a:spcBef>
            </a:pPr>
            <a:r>
              <a:rPr sz="2400" spc="-5" dirty="0">
                <a:solidFill>
                  <a:srgbClr val="7A7A7A"/>
                </a:solidFill>
              </a:rPr>
              <a:t>var Counter </a:t>
            </a:r>
            <a:r>
              <a:rPr sz="2400" dirty="0">
                <a:solidFill>
                  <a:srgbClr val="7A7A7A"/>
                </a:solidFill>
              </a:rPr>
              <a:t>=</a:t>
            </a:r>
            <a:r>
              <a:rPr sz="2400" spc="-95" dirty="0">
                <a:solidFill>
                  <a:srgbClr val="7A7A7A"/>
                </a:solidFill>
              </a:rPr>
              <a:t> </a:t>
            </a:r>
            <a:r>
              <a:rPr sz="2400" dirty="0">
                <a:solidFill>
                  <a:srgbClr val="7A7A7A"/>
                </a:solidFill>
              </a:rPr>
              <a:t>React.createClass({  </a:t>
            </a:r>
            <a:r>
              <a:rPr sz="2400" spc="-5" dirty="0">
                <a:solidFill>
                  <a:srgbClr val="FFF76B"/>
                </a:solidFill>
              </a:rPr>
              <a:t>getInitialState: function()</a:t>
            </a:r>
            <a:r>
              <a:rPr sz="2400" spc="-51" dirty="0">
                <a:solidFill>
                  <a:srgbClr val="FFF76B"/>
                </a:solidFill>
              </a:rPr>
              <a:t> </a:t>
            </a:r>
            <a:r>
              <a:rPr sz="2400" dirty="0">
                <a:solidFill>
                  <a:srgbClr val="FFF76B"/>
                </a:solidFill>
              </a:rPr>
              <a:t>{</a:t>
            </a:r>
            <a:endParaRPr sz="2400"/>
          </a:p>
        </p:txBody>
      </p:sp>
      <p:grpSp>
        <p:nvGrpSpPr>
          <p:cNvPr id="5" name="object 5"/>
          <p:cNvGrpSpPr/>
          <p:nvPr/>
        </p:nvGrpSpPr>
        <p:grpSpPr>
          <a:xfrm>
            <a:off x="1295401" y="1320802"/>
            <a:ext cx="8115300" cy="1993900"/>
            <a:chOff x="1295400" y="1320800"/>
            <a:chExt cx="8115300" cy="1993900"/>
          </a:xfrm>
        </p:grpSpPr>
        <p:sp>
          <p:nvSpPr>
            <p:cNvPr id="6" name="object 6"/>
            <p:cNvSpPr/>
            <p:nvPr/>
          </p:nvSpPr>
          <p:spPr>
            <a:xfrm>
              <a:off x="1676400" y="1320800"/>
              <a:ext cx="7734300" cy="838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1727200"/>
              <a:ext cx="800100" cy="838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76900" y="2540000"/>
              <a:ext cx="3416300" cy="774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584701" y="4572002"/>
            <a:ext cx="3403600" cy="774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5700" y="1470610"/>
            <a:ext cx="13924916" cy="614116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744220">
              <a:spcBef>
                <a:spcPts val="421"/>
              </a:spcBef>
            </a:pPr>
            <a:r>
              <a:rPr sz="2400" spc="-5" dirty="0">
                <a:solidFill>
                  <a:srgbClr val="FFF76B"/>
                </a:solidFill>
                <a:latin typeface="Courier New"/>
                <a:cs typeface="Courier New"/>
              </a:rPr>
              <a:t>return {count:</a:t>
            </a:r>
            <a:r>
              <a:rPr sz="2400" spc="-14" dirty="0">
                <a:solidFill>
                  <a:srgbClr val="FFF76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76B"/>
                </a:solidFill>
                <a:latin typeface="Courier New"/>
                <a:cs typeface="Courier New"/>
              </a:rPr>
              <a:t>this.props.initialCount};</a:t>
            </a:r>
            <a:endParaRPr sz="2400">
              <a:latin typeface="Courier New"/>
              <a:cs typeface="Courier New"/>
            </a:endParaRPr>
          </a:p>
          <a:p>
            <a:pPr marL="378460">
              <a:spcBef>
                <a:spcPts val="321"/>
              </a:spcBef>
            </a:pPr>
            <a:r>
              <a:rPr sz="2400" dirty="0">
                <a:solidFill>
                  <a:srgbClr val="FFF76B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744220" marR="4392921" indent="-366395">
              <a:lnSpc>
                <a:spcPct val="111100"/>
              </a:lnSpc>
              <a:tabLst>
                <a:tab pos="7877159" algn="l"/>
              </a:tabLst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addToCount: function(delta)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{  </a:t>
            </a: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this.setState({count: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76B"/>
                </a:solidFill>
                <a:latin typeface="Courier New"/>
                <a:cs typeface="Courier New"/>
              </a:rPr>
              <a:t>this.state.count	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+</a:t>
            </a:r>
            <a:r>
              <a:rPr sz="2400" spc="-105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delta})</a:t>
            </a:r>
            <a:endParaRPr sz="2400">
              <a:latin typeface="Courier New"/>
              <a:cs typeface="Courier New"/>
            </a:endParaRPr>
          </a:p>
          <a:p>
            <a:pPr marL="378460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744220" marR="9880581" indent="-366395">
              <a:lnSpc>
                <a:spcPct val="111100"/>
              </a:lnSpc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render: function()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{  </a:t>
            </a: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return</a:t>
            </a:r>
            <a:r>
              <a:rPr sz="2400" spc="-14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1109977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&lt;div&gt;</a:t>
            </a:r>
            <a:endParaRPr sz="2400">
              <a:latin typeface="Courier New"/>
              <a:cs typeface="Courier New"/>
            </a:endParaRPr>
          </a:p>
          <a:p>
            <a:pPr marL="1475737">
              <a:spcBef>
                <a:spcPts val="321"/>
              </a:spcBef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&lt;h3&gt;Count: {</a:t>
            </a:r>
            <a:r>
              <a:rPr sz="2400" spc="-5" dirty="0">
                <a:solidFill>
                  <a:srgbClr val="FFF76B"/>
                </a:solidFill>
                <a:latin typeface="Courier New"/>
                <a:cs typeface="Courier New"/>
              </a:rPr>
              <a:t>this.state.count</a:t>
            </a: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}&lt;/h3&gt;</a:t>
            </a:r>
            <a:endParaRPr sz="2400">
              <a:latin typeface="Courier New"/>
              <a:cs typeface="Courier New"/>
            </a:endParaRPr>
          </a:p>
          <a:p>
            <a:pPr marL="1475737">
              <a:spcBef>
                <a:spcPts val="321"/>
              </a:spcBef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&lt;ActionButton text="+1" onAction={this.addToCount.bind(this, 1)}</a:t>
            </a:r>
            <a:r>
              <a:rPr sz="2400" spc="-70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/&gt;</a:t>
            </a:r>
            <a:endParaRPr sz="2400">
              <a:latin typeface="Courier New"/>
              <a:cs typeface="Courier New"/>
            </a:endParaRPr>
          </a:p>
          <a:p>
            <a:pPr marL="1475737">
              <a:spcBef>
                <a:spcPts val="321"/>
              </a:spcBef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&lt;ActionButton text="-1" onAction={this.addToCount.bind(this, -1)}</a:t>
            </a:r>
            <a:r>
              <a:rPr sz="2400" spc="-79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/&gt;</a:t>
            </a:r>
            <a:endParaRPr sz="2400">
              <a:latin typeface="Courier New"/>
              <a:cs typeface="Courier New"/>
            </a:endParaRPr>
          </a:p>
          <a:p>
            <a:pPr marL="1109977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  <a:p>
            <a:pPr marL="744220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R="13355293" algn="r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R="13355293" algn="r">
              <a:spcBef>
                <a:spcPts val="321"/>
              </a:spcBef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103" y="7899400"/>
            <a:ext cx="7797801" cy="1183658"/>
          </a:xfrm>
          <a:prstGeom prst="rect">
            <a:avLst/>
          </a:prstGeom>
          <a:solidFill>
            <a:srgbClr val="FFFFFF">
              <a:alpha val="9999"/>
            </a:srgbClr>
          </a:solidFill>
        </p:spPr>
        <p:txBody>
          <a:bodyPr vert="horz" wrap="square" lIns="0" tIns="44451" rIns="0" bIns="0" rtlCol="0">
            <a:spAutoFit/>
          </a:bodyPr>
          <a:lstStyle/>
          <a:p>
            <a:pPr marL="50800">
              <a:spcBef>
                <a:spcPts val="351"/>
              </a:spcBef>
            </a:pP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Counter initialCount</a:t>
            </a: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{</a:t>
            </a:r>
            <a:r>
              <a:rPr sz="3700" spc="-5" dirty="0">
                <a:solidFill>
                  <a:srgbClr val="3387CC"/>
                </a:solidFill>
                <a:latin typeface="Courier New"/>
                <a:cs typeface="Courier New"/>
              </a:rPr>
              <a:t>4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}</a:t>
            </a:r>
            <a:r>
              <a:rPr sz="3700" spc="-25" dirty="0">
                <a:solidFill>
                  <a:srgbClr val="F8F8F8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8F8F8"/>
                </a:solidFill>
                <a:latin typeface="Courier New"/>
                <a:cs typeface="Courier New"/>
              </a:rPr>
              <a:t>/</a:t>
            </a:r>
            <a:r>
              <a:rPr sz="3700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700" y="657810"/>
            <a:ext cx="6061710" cy="832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79" indent="-366395">
              <a:lnSpc>
                <a:spcPct val="111100"/>
              </a:lnSpc>
              <a:spcBef>
                <a:spcPts val="100"/>
              </a:spcBef>
              <a:tabLst>
                <a:tab pos="744220" algn="l"/>
                <a:tab pos="2573015" algn="l"/>
                <a:tab pos="3487414" algn="l"/>
              </a:tabLst>
            </a:pPr>
            <a:r>
              <a:rPr sz="2400" dirty="0">
                <a:solidFill>
                  <a:srgbClr val="99CF50"/>
                </a:solidFill>
              </a:rPr>
              <a:t>var	</a:t>
            </a:r>
            <a:r>
              <a:rPr sz="2400" spc="-5" dirty="0"/>
              <a:t>Counte</a:t>
            </a:r>
            <a:r>
              <a:rPr sz="2400" dirty="0"/>
              <a:t>r </a:t>
            </a:r>
            <a:r>
              <a:rPr sz="2400" dirty="0">
                <a:solidFill>
                  <a:srgbClr val="E28964"/>
                </a:solidFill>
              </a:rPr>
              <a:t>=	</a:t>
            </a:r>
            <a:r>
              <a:rPr sz="2400" dirty="0"/>
              <a:t>React.createClass({  </a:t>
            </a:r>
            <a:r>
              <a:rPr sz="2400" spc="-5" dirty="0">
                <a:solidFill>
                  <a:srgbClr val="89BDFF"/>
                </a:solidFill>
              </a:rPr>
              <a:t>getInitialState</a:t>
            </a:r>
            <a:r>
              <a:rPr sz="2400" spc="-5" dirty="0"/>
              <a:t>:	</a:t>
            </a:r>
            <a:r>
              <a:rPr sz="2400" spc="-5" dirty="0">
                <a:solidFill>
                  <a:srgbClr val="99CF50"/>
                </a:solidFill>
              </a:rPr>
              <a:t>function</a:t>
            </a:r>
            <a:r>
              <a:rPr sz="2400" spc="-5" dirty="0"/>
              <a:t>()</a:t>
            </a:r>
            <a:r>
              <a:rPr sz="2400" spc="-25" dirty="0"/>
              <a:t> </a:t>
            </a:r>
            <a:r>
              <a:rPr sz="2400" dirty="0"/>
              <a:t>{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55699" y="1470608"/>
            <a:ext cx="13926820" cy="614116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744220">
              <a:spcBef>
                <a:spcPts val="421"/>
              </a:spcBef>
              <a:tabLst>
                <a:tab pos="2024376" algn="l"/>
              </a:tabLst>
            </a:pPr>
            <a:r>
              <a:rPr dirty="0">
                <a:solidFill>
                  <a:srgbClr val="E28964"/>
                </a:solidFill>
              </a:rPr>
              <a:t>return	</a:t>
            </a:r>
            <a:r>
              <a:rPr spc="-5" dirty="0"/>
              <a:t>{count:</a:t>
            </a:r>
            <a:r>
              <a:rPr dirty="0"/>
              <a:t> 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.props.initialCount};</a:t>
            </a:r>
          </a:p>
          <a:p>
            <a:pPr marL="378460">
              <a:spcBef>
                <a:spcPts val="321"/>
              </a:spcBef>
            </a:pPr>
            <a:r>
              <a:rPr dirty="0"/>
              <a:t>},</a:t>
            </a:r>
          </a:p>
          <a:p>
            <a:pPr marL="744220" marR="4394827" indent="-366395">
              <a:lnSpc>
                <a:spcPct val="111100"/>
              </a:lnSpc>
              <a:tabLst>
                <a:tab pos="2573015" algn="l"/>
                <a:tab pos="8243554" algn="l"/>
              </a:tabLst>
            </a:pPr>
            <a:r>
              <a:rPr spc="-5" dirty="0">
                <a:solidFill>
                  <a:srgbClr val="89BDFF"/>
                </a:solidFill>
              </a:rPr>
              <a:t>addToCount</a:t>
            </a:r>
            <a:r>
              <a:rPr spc="-5" dirty="0"/>
              <a:t>:	</a:t>
            </a:r>
            <a:r>
              <a:rPr dirty="0">
                <a:solidFill>
                  <a:srgbClr val="99CF50"/>
                </a:solidFill>
              </a:rPr>
              <a:t>function</a:t>
            </a:r>
            <a:r>
              <a:rPr dirty="0"/>
              <a:t>(</a:t>
            </a:r>
            <a:r>
              <a:rPr dirty="0">
                <a:solidFill>
                  <a:srgbClr val="3E87E3"/>
                </a:solidFill>
              </a:rPr>
              <a:t>delta</a:t>
            </a:r>
            <a:r>
              <a:rPr dirty="0"/>
              <a:t>) {  </a:t>
            </a:r>
            <a:r>
              <a:rPr dirty="0">
                <a:solidFill>
                  <a:srgbClr val="3E87E3"/>
                </a:solidFill>
              </a:rPr>
              <a:t>this</a:t>
            </a:r>
            <a:r>
              <a:rPr spc="-5" dirty="0"/>
              <a:t>.setState({count</a:t>
            </a:r>
            <a:r>
              <a:rPr dirty="0"/>
              <a:t>: </a:t>
            </a:r>
            <a:r>
              <a:rPr dirty="0">
                <a:solidFill>
                  <a:srgbClr val="3E87E3"/>
                </a:solidFill>
              </a:rPr>
              <a:t>thi</a:t>
            </a:r>
            <a:r>
              <a:rPr spc="-5" dirty="0">
                <a:solidFill>
                  <a:srgbClr val="3E87E3"/>
                </a:solidFill>
              </a:rPr>
              <a:t>s</a:t>
            </a:r>
            <a:r>
              <a:rPr spc="-5" dirty="0"/>
              <a:t>.state.coun</a:t>
            </a:r>
            <a:r>
              <a:rPr dirty="0"/>
              <a:t>t </a:t>
            </a:r>
            <a:r>
              <a:rPr dirty="0">
                <a:solidFill>
                  <a:srgbClr val="E28964"/>
                </a:solidFill>
              </a:rPr>
              <a:t>+	</a:t>
            </a:r>
            <a:r>
              <a:rPr dirty="0"/>
              <a:t>delta})</a:t>
            </a:r>
          </a:p>
          <a:p>
            <a:pPr marL="378460">
              <a:spcBef>
                <a:spcPts val="321"/>
              </a:spcBef>
            </a:pPr>
            <a:r>
              <a:rPr dirty="0"/>
              <a:t>},</a:t>
            </a:r>
          </a:p>
          <a:p>
            <a:pPr marL="744220" marR="9881850" indent="-366395">
              <a:lnSpc>
                <a:spcPct val="111100"/>
              </a:lnSpc>
              <a:tabLst>
                <a:tab pos="1841497" algn="l"/>
                <a:tab pos="2024376" algn="l"/>
              </a:tabLst>
            </a:pPr>
            <a:r>
              <a:rPr dirty="0">
                <a:solidFill>
                  <a:srgbClr val="89BDFF"/>
                </a:solidFill>
              </a:rPr>
              <a:t>render</a:t>
            </a:r>
            <a:r>
              <a:rPr dirty="0"/>
              <a:t>:	</a:t>
            </a:r>
            <a:r>
              <a:rPr spc="-5" dirty="0">
                <a:solidFill>
                  <a:srgbClr val="99CF50"/>
                </a:solidFill>
              </a:rPr>
              <a:t>function</a:t>
            </a:r>
            <a:r>
              <a:rPr spc="-5" dirty="0"/>
              <a:t>()</a:t>
            </a:r>
            <a:r>
              <a:rPr spc="-60" dirty="0"/>
              <a:t> </a:t>
            </a:r>
            <a:r>
              <a:rPr dirty="0"/>
              <a:t>{  </a:t>
            </a:r>
            <a:r>
              <a:rPr dirty="0">
                <a:solidFill>
                  <a:srgbClr val="E28964"/>
                </a:solidFill>
              </a:rPr>
              <a:t>return	</a:t>
            </a:r>
            <a:r>
              <a:rPr dirty="0"/>
              <a:t>(</a:t>
            </a:r>
          </a:p>
          <a:p>
            <a:pPr marL="1109977">
              <a:spcBef>
                <a:spcPts val="321"/>
              </a:spcBef>
            </a:pPr>
            <a:r>
              <a:rPr dirty="0">
                <a:solidFill>
                  <a:srgbClr val="E28964"/>
                </a:solidFill>
              </a:rPr>
              <a:t>&lt;</a:t>
            </a:r>
            <a:r>
              <a:rPr dirty="0"/>
              <a:t>div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1475737">
              <a:spcBef>
                <a:spcPts val="321"/>
              </a:spcBef>
            </a:pP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h3</a:t>
            </a:r>
            <a:r>
              <a:rPr spc="-5" dirty="0">
                <a:solidFill>
                  <a:srgbClr val="E28964"/>
                </a:solidFill>
              </a:rPr>
              <a:t>&gt;</a:t>
            </a:r>
            <a:r>
              <a:rPr spc="-5" dirty="0"/>
              <a:t>Count: {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.state.count}</a:t>
            </a: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/h3</a:t>
            </a:r>
            <a:r>
              <a:rPr spc="-5" dirty="0">
                <a:solidFill>
                  <a:srgbClr val="E28964"/>
                </a:solidFill>
              </a:rPr>
              <a:t>&gt;</a:t>
            </a:r>
          </a:p>
          <a:p>
            <a:pPr marL="1475737">
              <a:spcBef>
                <a:spcPts val="321"/>
              </a:spcBef>
              <a:tabLst>
                <a:tab pos="5865483" algn="l"/>
                <a:tab pos="12633300" algn="l"/>
              </a:tabLst>
            </a:pP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ActionButton</a:t>
            </a:r>
            <a:r>
              <a:rPr dirty="0"/>
              <a:t> text</a:t>
            </a:r>
            <a:r>
              <a:rPr dirty="0">
                <a:solidFill>
                  <a:srgbClr val="E28964"/>
                </a:solidFill>
              </a:rPr>
              <a:t>=</a:t>
            </a:r>
            <a:r>
              <a:rPr dirty="0">
                <a:solidFill>
                  <a:srgbClr val="65B042"/>
                </a:solidFill>
              </a:rPr>
              <a:t>"+1"	</a:t>
            </a:r>
            <a:r>
              <a:rPr spc="-5" dirty="0"/>
              <a:t>onAction</a:t>
            </a:r>
            <a:r>
              <a:rPr spc="-5" dirty="0">
                <a:solidFill>
                  <a:srgbClr val="E28964"/>
                </a:solidFill>
              </a:rPr>
              <a:t>=</a:t>
            </a:r>
            <a:r>
              <a:rPr spc="-5" dirty="0"/>
              <a:t>{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.addToCount.bind(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,	</a:t>
            </a:r>
            <a:r>
              <a:rPr spc="-5" dirty="0">
                <a:solidFill>
                  <a:srgbClr val="3387CC"/>
                </a:solidFill>
              </a:rPr>
              <a:t>1</a:t>
            </a:r>
            <a:r>
              <a:rPr spc="-5" dirty="0"/>
              <a:t>)}</a:t>
            </a:r>
            <a:r>
              <a:rPr spc="-56" dirty="0"/>
              <a:t> </a:t>
            </a:r>
            <a:r>
              <a:rPr dirty="0"/>
              <a:t>/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1475737">
              <a:spcBef>
                <a:spcPts val="321"/>
              </a:spcBef>
              <a:tabLst>
                <a:tab pos="5865483" algn="l"/>
                <a:tab pos="12633300" algn="l"/>
              </a:tabLst>
            </a:pP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ActionButton</a:t>
            </a:r>
            <a:r>
              <a:rPr dirty="0"/>
              <a:t> text</a:t>
            </a:r>
            <a:r>
              <a:rPr dirty="0">
                <a:solidFill>
                  <a:srgbClr val="E28964"/>
                </a:solidFill>
              </a:rPr>
              <a:t>=</a:t>
            </a:r>
            <a:r>
              <a:rPr dirty="0">
                <a:solidFill>
                  <a:srgbClr val="65B042"/>
                </a:solidFill>
              </a:rPr>
              <a:t>"-1"	</a:t>
            </a:r>
            <a:r>
              <a:rPr spc="-5" dirty="0"/>
              <a:t>onAction</a:t>
            </a:r>
            <a:r>
              <a:rPr spc="-5" dirty="0">
                <a:solidFill>
                  <a:srgbClr val="E28964"/>
                </a:solidFill>
              </a:rPr>
              <a:t>=</a:t>
            </a:r>
            <a:r>
              <a:rPr spc="-5" dirty="0"/>
              <a:t>{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.addToCount.bind(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,	</a:t>
            </a:r>
            <a:r>
              <a:rPr spc="-5" dirty="0">
                <a:solidFill>
                  <a:srgbClr val="E28964"/>
                </a:solidFill>
              </a:rPr>
              <a:t>-</a:t>
            </a:r>
            <a:r>
              <a:rPr spc="-5" dirty="0">
                <a:solidFill>
                  <a:srgbClr val="3387CC"/>
                </a:solidFill>
              </a:rPr>
              <a:t>1</a:t>
            </a:r>
            <a:r>
              <a:rPr spc="-5" dirty="0"/>
              <a:t>)}</a:t>
            </a:r>
            <a:r>
              <a:rPr spc="-90" dirty="0"/>
              <a:t> </a:t>
            </a:r>
            <a:r>
              <a:rPr dirty="0"/>
              <a:t>/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1109977">
              <a:spcBef>
                <a:spcPts val="321"/>
              </a:spcBef>
            </a:pPr>
            <a:r>
              <a:rPr dirty="0">
                <a:solidFill>
                  <a:srgbClr val="E28964"/>
                </a:solidFill>
              </a:rPr>
              <a:t>&lt;</a:t>
            </a:r>
            <a:r>
              <a:rPr dirty="0"/>
              <a:t>/div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744220">
              <a:spcBef>
                <a:spcPts val="321"/>
              </a:spcBef>
            </a:pPr>
            <a:r>
              <a:rPr dirty="0"/>
              <a:t>);</a:t>
            </a:r>
          </a:p>
          <a:p>
            <a:pPr marR="13357199" algn="r">
              <a:spcBef>
                <a:spcPts val="321"/>
              </a:spcBef>
            </a:pPr>
            <a:r>
              <a:rPr dirty="0"/>
              <a:t>}</a:t>
            </a:r>
          </a:p>
          <a:p>
            <a:pPr marR="13357199" algn="r">
              <a:spcBef>
                <a:spcPts val="321"/>
              </a:spcBef>
            </a:pPr>
            <a:r>
              <a:rPr dirty="0"/>
              <a:t>});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309" y="3974896"/>
            <a:ext cx="11067415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800" spc="144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6800" spc="-1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spc="-90" dirty="0">
                <a:solidFill>
                  <a:srgbClr val="FFFFFF"/>
                </a:solidFill>
                <a:latin typeface="Arial"/>
                <a:cs typeface="Arial"/>
              </a:rPr>
              <a:t>makes </a:t>
            </a:r>
            <a:r>
              <a:rPr sz="6800" spc="-130" dirty="0">
                <a:solidFill>
                  <a:srgbClr val="FFFFFF"/>
                </a:solidFill>
                <a:latin typeface="Arial"/>
                <a:cs typeface="Arial"/>
              </a:rPr>
              <a:t>React </a:t>
            </a:r>
            <a:r>
              <a:rPr sz="6800" spc="125" dirty="0">
                <a:solidFill>
                  <a:srgbClr val="FFFFFF"/>
                </a:solidFill>
                <a:latin typeface="Arial"/>
                <a:cs typeface="Arial"/>
              </a:rPr>
              <a:t>different?</a:t>
            </a:r>
            <a:endParaRPr sz="6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9714" y="3393289"/>
            <a:ext cx="5504180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600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7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5741" y="5111712"/>
            <a:ext cx="6884034" cy="2551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&lt;div&gt;,</a:t>
            </a:r>
            <a:r>
              <a:rPr sz="3700" spc="-2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&lt;span&gt;</a:t>
            </a:r>
            <a:endParaRPr sz="3700">
              <a:latin typeface="Courier New"/>
              <a:cs typeface="Courier New"/>
            </a:endParaRPr>
          </a:p>
          <a:p>
            <a:pPr>
              <a:spcBef>
                <a:spcPts val="14"/>
              </a:spcBef>
            </a:pPr>
            <a:endParaRPr sz="5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&lt;ActionButton&gt;,</a:t>
            </a:r>
            <a:r>
              <a:rPr sz="37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&lt;Counter&gt;</a:t>
            </a:r>
            <a:endParaRPr sz="3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1101" y="1974050"/>
            <a:ext cx="12198350" cy="4599334"/>
          </a:xfrm>
          <a:prstGeom prst="rect">
            <a:avLst/>
          </a:prstGeom>
        </p:spPr>
        <p:txBody>
          <a:bodyPr vert="horz" wrap="square" lIns="0" tIns="445133" rIns="0" bIns="0" rtlCol="0">
            <a:spAutoFit/>
          </a:bodyPr>
          <a:lstStyle/>
          <a:p>
            <a:pPr marL="862963" indent="-850898">
              <a:spcBef>
                <a:spcPts val="3505"/>
              </a:spcBef>
              <a:buAutoNum type="arabicPeriod"/>
              <a:tabLst>
                <a:tab pos="863598" algn="l"/>
              </a:tabLst>
            </a:pPr>
            <a:r>
              <a:rPr sz="7100" spc="-30" dirty="0">
                <a:solidFill>
                  <a:srgbClr val="FFFFFF"/>
                </a:solidFill>
                <a:latin typeface="Arial"/>
                <a:cs typeface="Arial"/>
              </a:rPr>
              <a:t>Components, </a:t>
            </a:r>
            <a:r>
              <a:rPr sz="7100" spc="36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7100" spc="-10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151" dirty="0">
                <a:solidFill>
                  <a:srgbClr val="FFFFFF"/>
                </a:solidFill>
                <a:latin typeface="Arial"/>
                <a:cs typeface="Arial"/>
              </a:rPr>
              <a:t>templates</a:t>
            </a:r>
            <a:endParaRPr sz="7100">
              <a:latin typeface="Arial"/>
              <a:cs typeface="Arial"/>
            </a:endParaRPr>
          </a:p>
          <a:p>
            <a:pPr marL="862963" indent="-850898">
              <a:spcBef>
                <a:spcPts val="3400"/>
              </a:spcBef>
              <a:buAutoNum type="arabicPeriod"/>
              <a:tabLst>
                <a:tab pos="863598" algn="l"/>
              </a:tabLst>
            </a:pPr>
            <a:r>
              <a:rPr sz="7100" spc="-121" dirty="0">
                <a:solidFill>
                  <a:srgbClr val="FFFFFF"/>
                </a:solidFill>
                <a:latin typeface="Arial"/>
                <a:cs typeface="Arial"/>
              </a:rPr>
              <a:t>Re-render </a:t>
            </a:r>
            <a:r>
              <a:rPr sz="7100" spc="15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7100" spc="-9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151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endParaRPr sz="7100">
              <a:latin typeface="Arial"/>
              <a:cs typeface="Arial"/>
            </a:endParaRPr>
          </a:p>
          <a:p>
            <a:pPr marL="862963" indent="-850898">
              <a:spcBef>
                <a:spcPts val="3405"/>
              </a:spcBef>
              <a:buAutoNum type="arabicPeriod"/>
              <a:tabLst>
                <a:tab pos="863598" algn="l"/>
              </a:tabLst>
            </a:pPr>
            <a:r>
              <a:rPr sz="7100" spc="210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7100" spc="-295" dirty="0">
                <a:solidFill>
                  <a:srgbClr val="FFFFFF"/>
                </a:solidFill>
                <a:latin typeface="Arial"/>
                <a:cs typeface="Arial"/>
              </a:rPr>
              <a:t>DOM </a:t>
            </a:r>
            <a:r>
              <a:rPr sz="7100" spc="-65" dirty="0">
                <a:solidFill>
                  <a:srgbClr val="FFFFFF"/>
                </a:solidFill>
                <a:latin typeface="Arial"/>
                <a:cs typeface="Arial"/>
              </a:rPr>
              <a:t>(and</a:t>
            </a:r>
            <a:r>
              <a:rPr sz="7100" spc="-15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-30" dirty="0">
                <a:solidFill>
                  <a:srgbClr val="FFFFFF"/>
                </a:solidFill>
                <a:latin typeface="Arial"/>
                <a:cs typeface="Arial"/>
              </a:rPr>
              <a:t>events)</a:t>
            </a:r>
            <a:endParaRPr sz="7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000" cy="9144000"/>
            <a:chOff x="0" y="0"/>
            <a:chExt cx="16256000" cy="9144000"/>
          </a:xfrm>
        </p:grpSpPr>
        <p:sp>
          <p:nvSpPr>
            <p:cNvPr id="3" name="object 3"/>
            <p:cNvSpPr/>
            <p:nvPr/>
          </p:nvSpPr>
          <p:spPr>
            <a:xfrm>
              <a:off x="3223665" y="1660724"/>
              <a:ext cx="9676119" cy="5195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87" y="1587"/>
              <a:ext cx="16252825" cy="9140825"/>
            </a:xfrm>
            <a:custGeom>
              <a:avLst/>
              <a:gdLst/>
              <a:ahLst/>
              <a:cxnLst/>
              <a:rect l="l" t="t" r="r" b="b"/>
              <a:pathLst>
                <a:path w="16252825" h="9140825">
                  <a:moveTo>
                    <a:pt x="0" y="9140825"/>
                  </a:moveTo>
                  <a:lnTo>
                    <a:pt x="16252825" y="9140825"/>
                  </a:lnTo>
                  <a:lnTo>
                    <a:pt x="16252825" y="0"/>
                  </a:lnTo>
                  <a:lnTo>
                    <a:pt x="0" y="0"/>
                  </a:lnTo>
                  <a:lnTo>
                    <a:pt x="0" y="91408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000" cy="9144000"/>
            <a:chOff x="0" y="0"/>
            <a:chExt cx="16256000" cy="9144000"/>
          </a:xfrm>
        </p:grpSpPr>
        <p:sp>
          <p:nvSpPr>
            <p:cNvPr id="3" name="object 3"/>
            <p:cNvSpPr/>
            <p:nvPr/>
          </p:nvSpPr>
          <p:spPr>
            <a:xfrm>
              <a:off x="3722166" y="3119967"/>
              <a:ext cx="8732103" cy="29040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87" y="1587"/>
              <a:ext cx="16252825" cy="9140825"/>
            </a:xfrm>
            <a:custGeom>
              <a:avLst/>
              <a:gdLst/>
              <a:ahLst/>
              <a:cxnLst/>
              <a:rect l="l" t="t" r="r" b="b"/>
              <a:pathLst>
                <a:path w="16252825" h="9140825">
                  <a:moveTo>
                    <a:pt x="0" y="9140825"/>
                  </a:moveTo>
                  <a:lnTo>
                    <a:pt x="16252825" y="9140825"/>
                  </a:lnTo>
                  <a:lnTo>
                    <a:pt x="16252825" y="0"/>
                  </a:lnTo>
                  <a:lnTo>
                    <a:pt x="0" y="0"/>
                  </a:lnTo>
                  <a:lnTo>
                    <a:pt x="0" y="91408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101" y="3943109"/>
            <a:ext cx="12198350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100" spc="-390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7100" spc="-30" dirty="0">
                <a:solidFill>
                  <a:srgbClr val="FFFFFF"/>
                </a:solidFill>
                <a:latin typeface="Arial"/>
                <a:cs typeface="Arial"/>
              </a:rPr>
              <a:t>Components, </a:t>
            </a:r>
            <a:r>
              <a:rPr sz="7100" spc="36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7100" spc="-1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151" dirty="0">
                <a:solidFill>
                  <a:srgbClr val="FFFFFF"/>
                </a:solidFill>
                <a:latin typeface="Arial"/>
                <a:cs typeface="Arial"/>
              </a:rPr>
              <a:t>templates</a:t>
            </a:r>
            <a:endParaRPr sz="7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38014" y="1524395"/>
            <a:ext cx="7779968" cy="3025775"/>
          </a:xfrm>
          <a:prstGeom prst="rect">
            <a:avLst/>
          </a:prstGeom>
        </p:spPr>
        <p:txBody>
          <a:bodyPr vert="horz" wrap="square" lIns="0" tIns="1015312" rIns="0" bIns="0" rtlCol="0">
            <a:spAutoFit/>
          </a:bodyPr>
          <a:lstStyle/>
          <a:p>
            <a:pPr marL="1901820" marR="5079" indent="-753109">
              <a:lnSpc>
                <a:spcPts val="7800"/>
              </a:lnSpc>
              <a:spcBef>
                <a:spcPts val="660"/>
              </a:spcBef>
            </a:pPr>
            <a:r>
              <a:rPr spc="30" dirty="0"/>
              <a:t>Separation</a:t>
            </a:r>
            <a:r>
              <a:rPr spc="-560" dirty="0"/>
              <a:t> </a:t>
            </a:r>
            <a:r>
              <a:rPr spc="305" dirty="0"/>
              <a:t>of  </a:t>
            </a:r>
            <a:r>
              <a:rPr spc="-51" dirty="0"/>
              <a:t>concerns: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7611" y="5484469"/>
            <a:ext cx="715581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500" spc="-100" dirty="0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sz="3500" spc="40" dirty="0">
                <a:solidFill>
                  <a:srgbClr val="51A7F9"/>
                </a:solidFill>
                <a:latin typeface="Arial"/>
                <a:cs typeface="Arial"/>
              </a:rPr>
              <a:t>coupling</a:t>
            </a:r>
            <a:r>
              <a:rPr sz="3500" spc="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3500" spc="-10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z="3500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5" dirty="0">
                <a:solidFill>
                  <a:srgbClr val="51A7F9"/>
                </a:solidFill>
                <a:latin typeface="Arial"/>
                <a:cs typeface="Arial"/>
              </a:rPr>
              <a:t>cohesion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8941" y="2864624"/>
            <a:ext cx="4478654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800" spc="35" dirty="0">
                <a:solidFill>
                  <a:srgbClr val="51A7F9"/>
                </a:solidFill>
                <a:latin typeface="Arial"/>
                <a:cs typeface="Arial"/>
              </a:rPr>
              <a:t>Coupling</a:t>
            </a:r>
            <a:r>
              <a:rPr sz="6800" spc="-579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6800" spc="-90" dirty="0">
                <a:solidFill>
                  <a:srgbClr val="FFFFFF"/>
                </a:solidFill>
                <a:latin typeface="Arial"/>
                <a:cs typeface="Arial"/>
              </a:rPr>
              <a:t>is:</a:t>
            </a:r>
            <a:endParaRPr sz="6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804" y="4292398"/>
            <a:ext cx="6438900" cy="14388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 marR="5079" algn="ctr">
              <a:lnSpc>
                <a:spcPts val="3600"/>
              </a:lnSpc>
              <a:spcBef>
                <a:spcPts val="421"/>
              </a:spcBef>
            </a:pP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“The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1" dirty="0">
                <a:solidFill>
                  <a:srgbClr val="FFFFFF"/>
                </a:solidFill>
                <a:latin typeface="Arial"/>
                <a:cs typeface="Arial"/>
              </a:rPr>
              <a:t>degree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spc="-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44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3200" spc="-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Arial"/>
                <a:cs typeface="Arial"/>
              </a:rPr>
              <a:t>program  </a:t>
            </a:r>
            <a:r>
              <a:rPr sz="3200" spc="56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3200" spc="-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relies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44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Arial"/>
                <a:cs typeface="Arial"/>
              </a:rPr>
              <a:t>other  </a:t>
            </a:r>
            <a:r>
              <a:rPr sz="3200" spc="14" dirty="0">
                <a:solidFill>
                  <a:srgbClr val="FFFFFF"/>
                </a:solidFill>
                <a:latin typeface="Arial"/>
                <a:cs typeface="Arial"/>
              </a:rPr>
              <a:t>modules.”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4759" y="6241823"/>
            <a:ext cx="47986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6" dirty="0">
                <a:solidFill>
                  <a:srgbClr val="F8F8F8"/>
                </a:solidFill>
                <a:latin typeface="Arial"/>
                <a:cs typeface="Arial"/>
                <a:hlinkClick r:id="rId2"/>
              </a:rPr>
              <a:t>http://en.wikipedia.org/wiki/Coupling_(computer_science)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4169" y="2864624"/>
            <a:ext cx="4608196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800" spc="-75" dirty="0">
                <a:solidFill>
                  <a:srgbClr val="51A7F9"/>
                </a:solidFill>
                <a:latin typeface="Arial"/>
                <a:cs typeface="Arial"/>
              </a:rPr>
              <a:t>Cohesion</a:t>
            </a:r>
            <a:r>
              <a:rPr sz="6800" spc="-570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6800" spc="-90" dirty="0">
                <a:solidFill>
                  <a:srgbClr val="FFFFFF"/>
                </a:solidFill>
                <a:latin typeface="Arial"/>
                <a:cs typeface="Arial"/>
              </a:rPr>
              <a:t>is:</a:t>
            </a:r>
            <a:endParaRPr sz="6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6844" y="4520998"/>
            <a:ext cx="6382386" cy="97719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87093" marR="5079" indent="-875028">
              <a:lnSpc>
                <a:spcPts val="3600"/>
              </a:lnSpc>
              <a:spcBef>
                <a:spcPts val="421"/>
              </a:spcBef>
            </a:pP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“The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1" dirty="0">
                <a:solidFill>
                  <a:srgbClr val="FFFFFF"/>
                </a:solidFill>
                <a:latin typeface="Arial"/>
                <a:cs typeface="Arial"/>
              </a:rPr>
              <a:t>degree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3200" spc="-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3200" spc="56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3200" spc="40" dirty="0">
                <a:solidFill>
                  <a:srgbClr val="FFFFFF"/>
                </a:solidFill>
                <a:latin typeface="Arial"/>
                <a:cs typeface="Arial"/>
              </a:rPr>
              <a:t>belong</a:t>
            </a:r>
            <a:r>
              <a:rPr sz="3200" spc="-5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56" dirty="0">
                <a:solidFill>
                  <a:srgbClr val="FFFFFF"/>
                </a:solidFill>
                <a:latin typeface="Arial"/>
                <a:cs typeface="Arial"/>
              </a:rPr>
              <a:t>together.”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7378" y="6241823"/>
            <a:ext cx="48533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6" dirty="0">
                <a:solidFill>
                  <a:srgbClr val="F8F8F8"/>
                </a:solidFill>
                <a:latin typeface="Arial"/>
                <a:cs typeface="Arial"/>
                <a:hlinkClick r:id="rId2"/>
              </a:rPr>
              <a:t>http://en.wikipedia.org/wiki/Cohesion_(computer_science)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5036" y="1999744"/>
            <a:ext cx="8006080" cy="3085461"/>
          </a:xfrm>
          <a:prstGeom prst="rect">
            <a:avLst/>
          </a:prstGeom>
        </p:spPr>
        <p:txBody>
          <a:bodyPr vert="horz" wrap="square" lIns="0" tIns="83821" rIns="0" bIns="0" rtlCol="0">
            <a:spAutoFit/>
          </a:bodyPr>
          <a:lstStyle/>
          <a:p>
            <a:pPr marL="12065" marR="5079" algn="ctr">
              <a:lnSpc>
                <a:spcPts val="7800"/>
              </a:lnSpc>
              <a:spcBef>
                <a:spcPts val="660"/>
              </a:spcBef>
            </a:pPr>
            <a:r>
              <a:rPr sz="6800" spc="170" dirty="0">
                <a:solidFill>
                  <a:srgbClr val="FFFFFF"/>
                </a:solidFill>
                <a:latin typeface="Arial"/>
                <a:cs typeface="Arial"/>
              </a:rPr>
              <a:t>“View </a:t>
            </a:r>
            <a:r>
              <a:rPr sz="6800" spc="186" dirty="0">
                <a:solidFill>
                  <a:srgbClr val="FFFFFF"/>
                </a:solidFill>
                <a:latin typeface="Arial"/>
                <a:cs typeface="Arial"/>
              </a:rPr>
              <a:t>model”</a:t>
            </a:r>
            <a:r>
              <a:rPr sz="6800" spc="-12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spc="356" dirty="0">
                <a:solidFill>
                  <a:srgbClr val="51A7F9"/>
                </a:solidFill>
                <a:latin typeface="Arial"/>
                <a:cs typeface="Arial"/>
              </a:rPr>
              <a:t>tightly  </a:t>
            </a:r>
            <a:r>
              <a:rPr sz="6800" spc="14" dirty="0">
                <a:solidFill>
                  <a:srgbClr val="51A7F9"/>
                </a:solidFill>
                <a:latin typeface="Arial"/>
                <a:cs typeface="Arial"/>
              </a:rPr>
              <a:t>couples </a:t>
            </a:r>
            <a:r>
              <a:rPr sz="6800" spc="200" dirty="0">
                <a:solidFill>
                  <a:srgbClr val="FFFFFF"/>
                </a:solidFill>
                <a:latin typeface="Arial"/>
                <a:cs typeface="Arial"/>
              </a:rPr>
              <a:t>template</a:t>
            </a:r>
            <a:r>
              <a:rPr sz="6800" spc="-10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spc="42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6800" spc="100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6800" spc="-5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spc="40" dirty="0">
                <a:solidFill>
                  <a:srgbClr val="FFFFFF"/>
                </a:solidFill>
                <a:latin typeface="Arial"/>
                <a:cs typeface="Arial"/>
              </a:rPr>
              <a:t>logic.</a:t>
            </a:r>
            <a:endParaRPr sz="6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2996" y="5272432"/>
            <a:ext cx="7430133" cy="142603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 marR="5079" algn="ctr">
              <a:lnSpc>
                <a:spcPts val="3600"/>
              </a:lnSpc>
              <a:spcBef>
                <a:spcPts val="421"/>
              </a:spcBef>
            </a:pPr>
            <a:r>
              <a:rPr sz="3200" spc="75" dirty="0">
                <a:solidFill>
                  <a:srgbClr val="FFFFFF"/>
                </a:solidFill>
                <a:latin typeface="Arial"/>
                <a:cs typeface="Arial"/>
              </a:rPr>
              <a:t>[{“price”: </a:t>
            </a:r>
            <a:r>
              <a:rPr sz="3200" spc="-51" dirty="0">
                <a:solidFill>
                  <a:srgbClr val="FFFFFF"/>
                </a:solidFill>
                <a:latin typeface="Arial"/>
                <a:cs typeface="Arial"/>
              </a:rPr>
              <a:t>“7.99”, </a:t>
            </a:r>
            <a:r>
              <a:rPr sz="3200" spc="100" dirty="0">
                <a:solidFill>
                  <a:srgbClr val="FFFFFF"/>
                </a:solidFill>
                <a:latin typeface="Arial"/>
                <a:cs typeface="Arial"/>
              </a:rPr>
              <a:t>“product”: </a:t>
            </a:r>
            <a:r>
              <a:rPr sz="3200" spc="-21" dirty="0">
                <a:solidFill>
                  <a:srgbClr val="FFFFFF"/>
                </a:solidFill>
                <a:latin typeface="Arial"/>
                <a:cs typeface="Arial"/>
              </a:rPr>
              <a:t>“Back  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scratcher”,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35" dirty="0">
                <a:solidFill>
                  <a:srgbClr val="51A7F9"/>
                </a:solidFill>
                <a:latin typeface="Arial"/>
                <a:cs typeface="Arial"/>
              </a:rPr>
              <a:t>“tableRowColor”:</a:t>
            </a:r>
            <a:r>
              <a:rPr sz="3200" spc="-244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3200" spc="-30" dirty="0">
                <a:solidFill>
                  <a:srgbClr val="51A7F9"/>
                </a:solidFill>
                <a:latin typeface="Arial"/>
                <a:cs typeface="Arial"/>
              </a:rPr>
              <a:t>“rgba(0,</a:t>
            </a:r>
            <a:r>
              <a:rPr sz="3200" spc="-244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3200" spc="-175" dirty="0">
                <a:solidFill>
                  <a:srgbClr val="51A7F9"/>
                </a:solidFill>
                <a:latin typeface="Arial"/>
                <a:cs typeface="Arial"/>
              </a:rPr>
              <a:t>0,</a:t>
            </a:r>
            <a:r>
              <a:rPr sz="3200" spc="-244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3200" spc="-175" dirty="0">
                <a:solidFill>
                  <a:srgbClr val="51A7F9"/>
                </a:solidFill>
                <a:latin typeface="Arial"/>
                <a:cs typeface="Arial"/>
              </a:rPr>
              <a:t>0,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521"/>
              </a:lnSpc>
            </a:pPr>
            <a:r>
              <a:rPr sz="3200" spc="-35" dirty="0">
                <a:solidFill>
                  <a:srgbClr val="51A7F9"/>
                </a:solidFill>
                <a:latin typeface="Arial"/>
                <a:cs typeface="Arial"/>
              </a:rPr>
              <a:t>0.5)”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}]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4920" y="2898077"/>
            <a:ext cx="7986395" cy="3249607"/>
          </a:xfrm>
          <a:prstGeom prst="rect">
            <a:avLst/>
          </a:prstGeom>
        </p:spPr>
        <p:txBody>
          <a:bodyPr vert="horz" wrap="square" lIns="0" tIns="93979" rIns="0" bIns="0" rtlCol="0">
            <a:spAutoFit/>
          </a:bodyPr>
          <a:lstStyle/>
          <a:p>
            <a:pPr marL="12700" marR="5079" algn="ctr">
              <a:lnSpc>
                <a:spcPts val="8200"/>
              </a:lnSpc>
              <a:spcBef>
                <a:spcPts val="740"/>
              </a:spcBef>
            </a:pPr>
            <a:r>
              <a:rPr sz="7100" spc="-60" dirty="0">
                <a:solidFill>
                  <a:srgbClr val="FFFFFF"/>
                </a:solidFill>
                <a:latin typeface="Arial"/>
                <a:cs typeface="Arial"/>
              </a:rPr>
              <a:t>Templates</a:t>
            </a:r>
            <a:r>
              <a:rPr sz="7100" spc="-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10" dirty="0">
                <a:solidFill>
                  <a:srgbClr val="FFFFFF"/>
                </a:solidFill>
                <a:latin typeface="Arial"/>
                <a:cs typeface="Arial"/>
              </a:rPr>
              <a:t>separate </a:t>
            </a:r>
            <a:r>
              <a:rPr sz="7100" spc="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60" dirty="0">
                <a:solidFill>
                  <a:srgbClr val="51A7F9"/>
                </a:solidFill>
                <a:latin typeface="Arial"/>
                <a:cs typeface="Arial"/>
              </a:rPr>
              <a:t>technologies</a:t>
            </a:r>
            <a:r>
              <a:rPr sz="7100" spc="6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7100" spc="365" dirty="0">
                <a:solidFill>
                  <a:srgbClr val="FFFFFF"/>
                </a:solidFill>
                <a:latin typeface="Arial"/>
                <a:cs typeface="Arial"/>
              </a:rPr>
              <a:t>not  </a:t>
            </a:r>
            <a:r>
              <a:rPr sz="7100" spc="-10" dirty="0">
                <a:solidFill>
                  <a:srgbClr val="51A7F9"/>
                </a:solidFill>
                <a:latin typeface="Arial"/>
                <a:cs typeface="Arial"/>
              </a:rPr>
              <a:t>concerns</a:t>
            </a:r>
            <a:endParaRPr sz="7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076" y="3407869"/>
            <a:ext cx="12227561" cy="2198037"/>
          </a:xfrm>
          <a:prstGeom prst="rect">
            <a:avLst/>
          </a:prstGeom>
        </p:spPr>
        <p:txBody>
          <a:bodyPr vert="horz" wrap="square" lIns="0" tIns="93979" rIns="0" bIns="0" rtlCol="0">
            <a:spAutoFit/>
          </a:bodyPr>
          <a:lstStyle/>
          <a:p>
            <a:pPr marL="353695" marR="5079" indent="-341630">
              <a:lnSpc>
                <a:spcPts val="8200"/>
              </a:lnSpc>
              <a:spcBef>
                <a:spcPts val="740"/>
              </a:spcBef>
            </a:pPr>
            <a:r>
              <a:rPr sz="7100" spc="-140" dirty="0">
                <a:solidFill>
                  <a:srgbClr val="FFFFFF"/>
                </a:solidFill>
                <a:latin typeface="Arial"/>
                <a:cs typeface="Arial"/>
              </a:rPr>
              <a:t>React </a:t>
            </a:r>
            <a:r>
              <a:rPr sz="7100" spc="90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r>
              <a:rPr sz="7100" spc="-1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-1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7100" spc="79" dirty="0">
                <a:solidFill>
                  <a:srgbClr val="FFFFFF"/>
                </a:solidFill>
                <a:latin typeface="Arial"/>
                <a:cs typeface="Arial"/>
              </a:rPr>
              <a:t>loosely  </a:t>
            </a:r>
            <a:r>
              <a:rPr sz="7100" spc="86" dirty="0">
                <a:solidFill>
                  <a:srgbClr val="FFFFFF"/>
                </a:solidFill>
                <a:latin typeface="Arial"/>
                <a:cs typeface="Arial"/>
              </a:rPr>
              <a:t>coupled</a:t>
            </a:r>
            <a:r>
              <a:rPr sz="7100" spc="-5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6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7100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205" dirty="0">
                <a:solidFill>
                  <a:srgbClr val="FFFFFF"/>
                </a:solidFill>
                <a:latin typeface="Arial"/>
                <a:cs typeface="Arial"/>
              </a:rPr>
              <a:t>highly</a:t>
            </a:r>
            <a:r>
              <a:rPr sz="7100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-30" dirty="0">
                <a:solidFill>
                  <a:srgbClr val="FFFFFF"/>
                </a:solidFill>
                <a:latin typeface="Arial"/>
                <a:cs typeface="Arial"/>
              </a:rPr>
              <a:t>cohesive</a:t>
            </a:r>
            <a:endParaRPr sz="7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943" y="3719274"/>
            <a:ext cx="13812519" cy="147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500" spc="9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9500" spc="4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9500" spc="-20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0" spc="-22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9500" spc="56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9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103" y="7899400"/>
            <a:ext cx="7797801" cy="1183658"/>
          </a:xfrm>
          <a:prstGeom prst="rect">
            <a:avLst/>
          </a:prstGeom>
          <a:solidFill>
            <a:srgbClr val="FFFFFF">
              <a:alpha val="9999"/>
            </a:srgbClr>
          </a:solidFill>
        </p:spPr>
        <p:txBody>
          <a:bodyPr vert="horz" wrap="square" lIns="0" tIns="44451" rIns="0" bIns="0" rtlCol="0">
            <a:spAutoFit/>
          </a:bodyPr>
          <a:lstStyle/>
          <a:p>
            <a:pPr marL="50800">
              <a:spcBef>
                <a:spcPts val="351"/>
              </a:spcBef>
            </a:pP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Counter initialCount</a:t>
            </a: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{</a:t>
            </a:r>
            <a:r>
              <a:rPr sz="3700" spc="-5" dirty="0">
                <a:solidFill>
                  <a:srgbClr val="3387CC"/>
                </a:solidFill>
                <a:latin typeface="Courier New"/>
                <a:cs typeface="Courier New"/>
              </a:rPr>
              <a:t>4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}</a:t>
            </a:r>
            <a:r>
              <a:rPr sz="3700" spc="-25" dirty="0">
                <a:solidFill>
                  <a:srgbClr val="F8F8F8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8F8F8"/>
                </a:solidFill>
                <a:latin typeface="Courier New"/>
                <a:cs typeface="Courier New"/>
              </a:rPr>
              <a:t>/</a:t>
            </a:r>
            <a:r>
              <a:rPr sz="3700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700" y="657810"/>
            <a:ext cx="6061710" cy="832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79" indent="-366395">
              <a:lnSpc>
                <a:spcPct val="111100"/>
              </a:lnSpc>
              <a:spcBef>
                <a:spcPts val="100"/>
              </a:spcBef>
              <a:tabLst>
                <a:tab pos="744220" algn="l"/>
                <a:tab pos="2573015" algn="l"/>
                <a:tab pos="3487414" algn="l"/>
              </a:tabLst>
            </a:pPr>
            <a:r>
              <a:rPr sz="2400" dirty="0">
                <a:solidFill>
                  <a:srgbClr val="99CF50"/>
                </a:solidFill>
              </a:rPr>
              <a:t>var	</a:t>
            </a:r>
            <a:r>
              <a:rPr sz="2400" spc="-5" dirty="0"/>
              <a:t>Counte</a:t>
            </a:r>
            <a:r>
              <a:rPr sz="2400" dirty="0"/>
              <a:t>r </a:t>
            </a:r>
            <a:r>
              <a:rPr sz="2400" dirty="0">
                <a:solidFill>
                  <a:srgbClr val="E28964"/>
                </a:solidFill>
              </a:rPr>
              <a:t>=	</a:t>
            </a:r>
            <a:r>
              <a:rPr sz="2400" dirty="0"/>
              <a:t>React.createClass({  </a:t>
            </a:r>
            <a:r>
              <a:rPr sz="2400" spc="-5" dirty="0">
                <a:solidFill>
                  <a:srgbClr val="89BDFF"/>
                </a:solidFill>
              </a:rPr>
              <a:t>getInitialState</a:t>
            </a:r>
            <a:r>
              <a:rPr sz="2400" spc="-5" dirty="0"/>
              <a:t>:	</a:t>
            </a:r>
            <a:r>
              <a:rPr sz="2400" spc="-5" dirty="0">
                <a:solidFill>
                  <a:srgbClr val="99CF50"/>
                </a:solidFill>
              </a:rPr>
              <a:t>function</a:t>
            </a:r>
            <a:r>
              <a:rPr sz="2400" spc="-5" dirty="0"/>
              <a:t>()</a:t>
            </a:r>
            <a:r>
              <a:rPr sz="2400" spc="-25" dirty="0"/>
              <a:t> </a:t>
            </a:r>
            <a:r>
              <a:rPr sz="2400" dirty="0"/>
              <a:t>{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55699" y="1470608"/>
            <a:ext cx="13926820" cy="614116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744220">
              <a:spcBef>
                <a:spcPts val="421"/>
              </a:spcBef>
              <a:tabLst>
                <a:tab pos="2024376" algn="l"/>
              </a:tabLst>
            </a:pPr>
            <a:r>
              <a:rPr dirty="0">
                <a:solidFill>
                  <a:srgbClr val="E28964"/>
                </a:solidFill>
              </a:rPr>
              <a:t>return	</a:t>
            </a:r>
            <a:r>
              <a:rPr spc="-5" dirty="0"/>
              <a:t>{count:</a:t>
            </a:r>
            <a:r>
              <a:rPr dirty="0"/>
              <a:t> 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.props.initialCount};</a:t>
            </a:r>
          </a:p>
          <a:p>
            <a:pPr marL="378460">
              <a:spcBef>
                <a:spcPts val="321"/>
              </a:spcBef>
            </a:pPr>
            <a:r>
              <a:rPr dirty="0"/>
              <a:t>},</a:t>
            </a:r>
          </a:p>
          <a:p>
            <a:pPr marL="744220" marR="4394827" indent="-366395">
              <a:lnSpc>
                <a:spcPct val="111100"/>
              </a:lnSpc>
              <a:tabLst>
                <a:tab pos="2573015" algn="l"/>
                <a:tab pos="8243554" algn="l"/>
              </a:tabLst>
            </a:pPr>
            <a:r>
              <a:rPr spc="-5" dirty="0">
                <a:solidFill>
                  <a:srgbClr val="89BDFF"/>
                </a:solidFill>
              </a:rPr>
              <a:t>addToCount</a:t>
            </a:r>
            <a:r>
              <a:rPr spc="-5" dirty="0"/>
              <a:t>:	</a:t>
            </a:r>
            <a:r>
              <a:rPr dirty="0">
                <a:solidFill>
                  <a:srgbClr val="99CF50"/>
                </a:solidFill>
              </a:rPr>
              <a:t>function</a:t>
            </a:r>
            <a:r>
              <a:rPr dirty="0"/>
              <a:t>(</a:t>
            </a:r>
            <a:r>
              <a:rPr dirty="0">
                <a:solidFill>
                  <a:srgbClr val="3E87E3"/>
                </a:solidFill>
              </a:rPr>
              <a:t>delta</a:t>
            </a:r>
            <a:r>
              <a:rPr dirty="0"/>
              <a:t>) {  </a:t>
            </a:r>
            <a:r>
              <a:rPr dirty="0">
                <a:solidFill>
                  <a:srgbClr val="3E87E3"/>
                </a:solidFill>
              </a:rPr>
              <a:t>this</a:t>
            </a:r>
            <a:r>
              <a:rPr spc="-5" dirty="0"/>
              <a:t>.setState({count</a:t>
            </a:r>
            <a:r>
              <a:rPr dirty="0"/>
              <a:t>: </a:t>
            </a:r>
            <a:r>
              <a:rPr dirty="0">
                <a:solidFill>
                  <a:srgbClr val="3E87E3"/>
                </a:solidFill>
              </a:rPr>
              <a:t>thi</a:t>
            </a:r>
            <a:r>
              <a:rPr spc="-5" dirty="0">
                <a:solidFill>
                  <a:srgbClr val="3E87E3"/>
                </a:solidFill>
              </a:rPr>
              <a:t>s</a:t>
            </a:r>
            <a:r>
              <a:rPr spc="-5" dirty="0"/>
              <a:t>.state.coun</a:t>
            </a:r>
            <a:r>
              <a:rPr dirty="0"/>
              <a:t>t </a:t>
            </a:r>
            <a:r>
              <a:rPr dirty="0">
                <a:solidFill>
                  <a:srgbClr val="E28964"/>
                </a:solidFill>
              </a:rPr>
              <a:t>+	</a:t>
            </a:r>
            <a:r>
              <a:rPr dirty="0"/>
              <a:t>delta})</a:t>
            </a:r>
          </a:p>
          <a:p>
            <a:pPr marL="378460">
              <a:spcBef>
                <a:spcPts val="321"/>
              </a:spcBef>
            </a:pPr>
            <a:r>
              <a:rPr dirty="0"/>
              <a:t>},</a:t>
            </a:r>
          </a:p>
          <a:p>
            <a:pPr marL="744220" marR="9881850" indent="-366395">
              <a:lnSpc>
                <a:spcPct val="111100"/>
              </a:lnSpc>
              <a:tabLst>
                <a:tab pos="1841497" algn="l"/>
                <a:tab pos="2024376" algn="l"/>
              </a:tabLst>
            </a:pPr>
            <a:r>
              <a:rPr dirty="0">
                <a:solidFill>
                  <a:srgbClr val="89BDFF"/>
                </a:solidFill>
              </a:rPr>
              <a:t>render</a:t>
            </a:r>
            <a:r>
              <a:rPr dirty="0"/>
              <a:t>:	</a:t>
            </a:r>
            <a:r>
              <a:rPr spc="-5" dirty="0">
                <a:solidFill>
                  <a:srgbClr val="99CF50"/>
                </a:solidFill>
              </a:rPr>
              <a:t>function</a:t>
            </a:r>
            <a:r>
              <a:rPr spc="-5" dirty="0"/>
              <a:t>()</a:t>
            </a:r>
            <a:r>
              <a:rPr spc="-60" dirty="0"/>
              <a:t> </a:t>
            </a:r>
            <a:r>
              <a:rPr dirty="0"/>
              <a:t>{  </a:t>
            </a:r>
            <a:r>
              <a:rPr dirty="0">
                <a:solidFill>
                  <a:srgbClr val="E28964"/>
                </a:solidFill>
              </a:rPr>
              <a:t>return	</a:t>
            </a:r>
            <a:r>
              <a:rPr dirty="0"/>
              <a:t>(</a:t>
            </a:r>
          </a:p>
          <a:p>
            <a:pPr marL="1109977">
              <a:spcBef>
                <a:spcPts val="321"/>
              </a:spcBef>
            </a:pPr>
            <a:r>
              <a:rPr dirty="0">
                <a:solidFill>
                  <a:srgbClr val="E28964"/>
                </a:solidFill>
              </a:rPr>
              <a:t>&lt;</a:t>
            </a:r>
            <a:r>
              <a:rPr dirty="0"/>
              <a:t>div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1475737">
              <a:spcBef>
                <a:spcPts val="321"/>
              </a:spcBef>
            </a:pP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h3</a:t>
            </a:r>
            <a:r>
              <a:rPr spc="-5" dirty="0">
                <a:solidFill>
                  <a:srgbClr val="E28964"/>
                </a:solidFill>
              </a:rPr>
              <a:t>&gt;</a:t>
            </a:r>
            <a:r>
              <a:rPr spc="-5" dirty="0"/>
              <a:t>Count: {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.state.count}</a:t>
            </a: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/h3</a:t>
            </a:r>
            <a:r>
              <a:rPr spc="-5" dirty="0">
                <a:solidFill>
                  <a:srgbClr val="E28964"/>
                </a:solidFill>
              </a:rPr>
              <a:t>&gt;</a:t>
            </a:r>
          </a:p>
          <a:p>
            <a:pPr marL="1475737">
              <a:spcBef>
                <a:spcPts val="321"/>
              </a:spcBef>
              <a:tabLst>
                <a:tab pos="5865483" algn="l"/>
                <a:tab pos="12633300" algn="l"/>
              </a:tabLst>
            </a:pP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ActionButton</a:t>
            </a:r>
            <a:r>
              <a:rPr dirty="0"/>
              <a:t> text</a:t>
            </a:r>
            <a:r>
              <a:rPr dirty="0">
                <a:solidFill>
                  <a:srgbClr val="E28964"/>
                </a:solidFill>
              </a:rPr>
              <a:t>=</a:t>
            </a:r>
            <a:r>
              <a:rPr dirty="0">
                <a:solidFill>
                  <a:srgbClr val="65B042"/>
                </a:solidFill>
              </a:rPr>
              <a:t>"+1"	</a:t>
            </a:r>
            <a:r>
              <a:rPr spc="-5" dirty="0"/>
              <a:t>onAction</a:t>
            </a:r>
            <a:r>
              <a:rPr spc="-5" dirty="0">
                <a:solidFill>
                  <a:srgbClr val="E28964"/>
                </a:solidFill>
              </a:rPr>
              <a:t>=</a:t>
            </a:r>
            <a:r>
              <a:rPr spc="-5" dirty="0"/>
              <a:t>{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.addToCount.bind(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,	</a:t>
            </a:r>
            <a:r>
              <a:rPr spc="-5" dirty="0">
                <a:solidFill>
                  <a:srgbClr val="3387CC"/>
                </a:solidFill>
              </a:rPr>
              <a:t>1</a:t>
            </a:r>
            <a:r>
              <a:rPr spc="-5" dirty="0"/>
              <a:t>)}</a:t>
            </a:r>
            <a:r>
              <a:rPr spc="-56" dirty="0"/>
              <a:t> </a:t>
            </a:r>
            <a:r>
              <a:rPr dirty="0"/>
              <a:t>/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1475737">
              <a:spcBef>
                <a:spcPts val="321"/>
              </a:spcBef>
              <a:tabLst>
                <a:tab pos="5865483" algn="l"/>
                <a:tab pos="12633300" algn="l"/>
              </a:tabLst>
            </a:pP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ActionButton</a:t>
            </a:r>
            <a:r>
              <a:rPr dirty="0"/>
              <a:t> text</a:t>
            </a:r>
            <a:r>
              <a:rPr dirty="0">
                <a:solidFill>
                  <a:srgbClr val="E28964"/>
                </a:solidFill>
              </a:rPr>
              <a:t>=</a:t>
            </a:r>
            <a:r>
              <a:rPr dirty="0">
                <a:solidFill>
                  <a:srgbClr val="65B042"/>
                </a:solidFill>
              </a:rPr>
              <a:t>"-1"	</a:t>
            </a:r>
            <a:r>
              <a:rPr spc="-5" dirty="0"/>
              <a:t>onAction</a:t>
            </a:r>
            <a:r>
              <a:rPr spc="-5" dirty="0">
                <a:solidFill>
                  <a:srgbClr val="E28964"/>
                </a:solidFill>
              </a:rPr>
              <a:t>=</a:t>
            </a:r>
            <a:r>
              <a:rPr spc="-5" dirty="0"/>
              <a:t>{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.addToCount.bind(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,	</a:t>
            </a:r>
            <a:r>
              <a:rPr spc="-5" dirty="0">
                <a:solidFill>
                  <a:srgbClr val="E28964"/>
                </a:solidFill>
              </a:rPr>
              <a:t>-</a:t>
            </a:r>
            <a:r>
              <a:rPr spc="-5" dirty="0">
                <a:solidFill>
                  <a:srgbClr val="3387CC"/>
                </a:solidFill>
              </a:rPr>
              <a:t>1</a:t>
            </a:r>
            <a:r>
              <a:rPr spc="-5" dirty="0"/>
              <a:t>)}</a:t>
            </a:r>
            <a:r>
              <a:rPr spc="-90" dirty="0"/>
              <a:t> </a:t>
            </a:r>
            <a:r>
              <a:rPr dirty="0"/>
              <a:t>/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1109977">
              <a:spcBef>
                <a:spcPts val="321"/>
              </a:spcBef>
            </a:pPr>
            <a:r>
              <a:rPr dirty="0">
                <a:solidFill>
                  <a:srgbClr val="E28964"/>
                </a:solidFill>
              </a:rPr>
              <a:t>&lt;</a:t>
            </a:r>
            <a:r>
              <a:rPr dirty="0"/>
              <a:t>/div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744220">
              <a:spcBef>
                <a:spcPts val="321"/>
              </a:spcBef>
            </a:pPr>
            <a:r>
              <a:rPr dirty="0"/>
              <a:t>);</a:t>
            </a:r>
          </a:p>
          <a:p>
            <a:pPr marR="13357199" algn="r">
              <a:spcBef>
                <a:spcPts val="321"/>
              </a:spcBef>
            </a:pPr>
            <a:r>
              <a:rPr dirty="0"/>
              <a:t>}</a:t>
            </a:r>
          </a:p>
          <a:p>
            <a:pPr marR="13357199" algn="r">
              <a:spcBef>
                <a:spcPts val="321"/>
              </a:spcBef>
            </a:pPr>
            <a:r>
              <a:rPr dirty="0"/>
              <a:t>});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100" y="3943109"/>
            <a:ext cx="11674475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100" spc="-390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sz="7100" spc="-55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-121" dirty="0">
                <a:solidFill>
                  <a:srgbClr val="FFFFFF"/>
                </a:solidFill>
                <a:latin typeface="Arial"/>
                <a:cs typeface="Arial"/>
              </a:rPr>
              <a:t>Re-render</a:t>
            </a:r>
            <a:r>
              <a:rPr sz="7100" spc="-55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15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7100" spc="-5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7100" spc="-55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-51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endParaRPr sz="7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103" y="7899400"/>
            <a:ext cx="7797801" cy="1183658"/>
          </a:xfrm>
          <a:prstGeom prst="rect">
            <a:avLst/>
          </a:prstGeom>
          <a:solidFill>
            <a:srgbClr val="FFFFFF">
              <a:alpha val="9999"/>
            </a:srgbClr>
          </a:solidFill>
        </p:spPr>
        <p:txBody>
          <a:bodyPr vert="horz" wrap="square" lIns="0" tIns="44451" rIns="0" bIns="0" rtlCol="0">
            <a:spAutoFit/>
          </a:bodyPr>
          <a:lstStyle/>
          <a:p>
            <a:pPr marL="50800">
              <a:spcBef>
                <a:spcPts val="351"/>
              </a:spcBef>
            </a:pP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Counter initialCount</a:t>
            </a: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{</a:t>
            </a:r>
            <a:r>
              <a:rPr sz="3700" spc="-5" dirty="0">
                <a:solidFill>
                  <a:srgbClr val="3387CC"/>
                </a:solidFill>
                <a:latin typeface="Courier New"/>
                <a:cs typeface="Courier New"/>
              </a:rPr>
              <a:t>4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}</a:t>
            </a:r>
            <a:r>
              <a:rPr sz="3700" spc="-25" dirty="0">
                <a:solidFill>
                  <a:srgbClr val="F8F8F8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8F8F8"/>
                </a:solidFill>
                <a:latin typeface="Courier New"/>
                <a:cs typeface="Courier New"/>
              </a:rPr>
              <a:t>/</a:t>
            </a:r>
            <a:r>
              <a:rPr sz="3700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700" y="657810"/>
            <a:ext cx="6061710" cy="832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79" indent="-366395">
              <a:lnSpc>
                <a:spcPct val="111100"/>
              </a:lnSpc>
              <a:spcBef>
                <a:spcPts val="100"/>
              </a:spcBef>
              <a:tabLst>
                <a:tab pos="744220" algn="l"/>
                <a:tab pos="2573015" algn="l"/>
                <a:tab pos="3487414" algn="l"/>
              </a:tabLst>
            </a:pPr>
            <a:r>
              <a:rPr sz="2400" dirty="0">
                <a:solidFill>
                  <a:srgbClr val="99CF50"/>
                </a:solidFill>
              </a:rPr>
              <a:t>var	</a:t>
            </a:r>
            <a:r>
              <a:rPr sz="2400" spc="-5" dirty="0"/>
              <a:t>Counte</a:t>
            </a:r>
            <a:r>
              <a:rPr sz="2400" dirty="0"/>
              <a:t>r </a:t>
            </a:r>
            <a:r>
              <a:rPr sz="2400" dirty="0">
                <a:solidFill>
                  <a:srgbClr val="E28964"/>
                </a:solidFill>
              </a:rPr>
              <a:t>=	</a:t>
            </a:r>
            <a:r>
              <a:rPr sz="2400" dirty="0"/>
              <a:t>React.createClass({  </a:t>
            </a:r>
            <a:r>
              <a:rPr sz="2400" spc="-5" dirty="0">
                <a:solidFill>
                  <a:srgbClr val="89BDFF"/>
                </a:solidFill>
              </a:rPr>
              <a:t>getInitialState</a:t>
            </a:r>
            <a:r>
              <a:rPr sz="2400" spc="-5" dirty="0"/>
              <a:t>:	</a:t>
            </a:r>
            <a:r>
              <a:rPr sz="2400" spc="-5" dirty="0">
                <a:solidFill>
                  <a:srgbClr val="99CF50"/>
                </a:solidFill>
              </a:rPr>
              <a:t>function</a:t>
            </a:r>
            <a:r>
              <a:rPr sz="2400" spc="-5" dirty="0"/>
              <a:t>()</a:t>
            </a:r>
            <a:r>
              <a:rPr sz="2400" spc="-25" dirty="0"/>
              <a:t> </a:t>
            </a:r>
            <a:r>
              <a:rPr sz="2400" dirty="0"/>
              <a:t>{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55699" y="1470608"/>
            <a:ext cx="13926820" cy="614116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744220">
              <a:spcBef>
                <a:spcPts val="421"/>
              </a:spcBef>
              <a:tabLst>
                <a:tab pos="2024376" algn="l"/>
              </a:tabLst>
            </a:pPr>
            <a:r>
              <a:rPr dirty="0">
                <a:solidFill>
                  <a:srgbClr val="E28964"/>
                </a:solidFill>
              </a:rPr>
              <a:t>return	</a:t>
            </a:r>
            <a:r>
              <a:rPr spc="-5" dirty="0"/>
              <a:t>{count:</a:t>
            </a:r>
            <a:r>
              <a:rPr dirty="0"/>
              <a:t> 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.props.initialCount};</a:t>
            </a:r>
          </a:p>
          <a:p>
            <a:pPr marL="378460">
              <a:spcBef>
                <a:spcPts val="321"/>
              </a:spcBef>
            </a:pPr>
            <a:r>
              <a:rPr dirty="0"/>
              <a:t>},</a:t>
            </a:r>
          </a:p>
          <a:p>
            <a:pPr marL="744220" marR="4394827" indent="-366395">
              <a:lnSpc>
                <a:spcPct val="111100"/>
              </a:lnSpc>
              <a:tabLst>
                <a:tab pos="2573015" algn="l"/>
                <a:tab pos="8243554" algn="l"/>
              </a:tabLst>
            </a:pPr>
            <a:r>
              <a:rPr spc="-5" dirty="0">
                <a:solidFill>
                  <a:srgbClr val="89BDFF"/>
                </a:solidFill>
              </a:rPr>
              <a:t>addToCount</a:t>
            </a:r>
            <a:r>
              <a:rPr spc="-5" dirty="0"/>
              <a:t>:	</a:t>
            </a:r>
            <a:r>
              <a:rPr dirty="0">
                <a:solidFill>
                  <a:srgbClr val="99CF50"/>
                </a:solidFill>
              </a:rPr>
              <a:t>function</a:t>
            </a:r>
            <a:r>
              <a:rPr dirty="0"/>
              <a:t>(</a:t>
            </a:r>
            <a:r>
              <a:rPr dirty="0">
                <a:solidFill>
                  <a:srgbClr val="3E87E3"/>
                </a:solidFill>
              </a:rPr>
              <a:t>delta</a:t>
            </a:r>
            <a:r>
              <a:rPr dirty="0"/>
              <a:t>) {  </a:t>
            </a:r>
            <a:r>
              <a:rPr dirty="0">
                <a:solidFill>
                  <a:srgbClr val="3E87E3"/>
                </a:solidFill>
              </a:rPr>
              <a:t>this</a:t>
            </a:r>
            <a:r>
              <a:rPr spc="-5" dirty="0"/>
              <a:t>.setState({count</a:t>
            </a:r>
            <a:r>
              <a:rPr dirty="0"/>
              <a:t>: </a:t>
            </a:r>
            <a:r>
              <a:rPr dirty="0">
                <a:solidFill>
                  <a:srgbClr val="3E87E3"/>
                </a:solidFill>
              </a:rPr>
              <a:t>thi</a:t>
            </a:r>
            <a:r>
              <a:rPr spc="-5" dirty="0">
                <a:solidFill>
                  <a:srgbClr val="3E87E3"/>
                </a:solidFill>
              </a:rPr>
              <a:t>s</a:t>
            </a:r>
            <a:r>
              <a:rPr spc="-5" dirty="0"/>
              <a:t>.state.coun</a:t>
            </a:r>
            <a:r>
              <a:rPr dirty="0"/>
              <a:t>t </a:t>
            </a:r>
            <a:r>
              <a:rPr dirty="0">
                <a:solidFill>
                  <a:srgbClr val="E28964"/>
                </a:solidFill>
              </a:rPr>
              <a:t>+	</a:t>
            </a:r>
            <a:r>
              <a:rPr dirty="0"/>
              <a:t>delta})</a:t>
            </a:r>
          </a:p>
          <a:p>
            <a:pPr marL="378460">
              <a:spcBef>
                <a:spcPts val="321"/>
              </a:spcBef>
            </a:pPr>
            <a:r>
              <a:rPr dirty="0"/>
              <a:t>},</a:t>
            </a:r>
          </a:p>
          <a:p>
            <a:pPr marL="744220" marR="9881850" indent="-366395">
              <a:lnSpc>
                <a:spcPct val="111100"/>
              </a:lnSpc>
              <a:tabLst>
                <a:tab pos="1841497" algn="l"/>
                <a:tab pos="2024376" algn="l"/>
              </a:tabLst>
            </a:pPr>
            <a:r>
              <a:rPr dirty="0">
                <a:solidFill>
                  <a:srgbClr val="89BDFF"/>
                </a:solidFill>
              </a:rPr>
              <a:t>render</a:t>
            </a:r>
            <a:r>
              <a:rPr dirty="0"/>
              <a:t>:	</a:t>
            </a:r>
            <a:r>
              <a:rPr spc="-5" dirty="0">
                <a:solidFill>
                  <a:srgbClr val="99CF50"/>
                </a:solidFill>
              </a:rPr>
              <a:t>function</a:t>
            </a:r>
            <a:r>
              <a:rPr spc="-5" dirty="0"/>
              <a:t>()</a:t>
            </a:r>
            <a:r>
              <a:rPr spc="-60" dirty="0"/>
              <a:t> </a:t>
            </a:r>
            <a:r>
              <a:rPr dirty="0"/>
              <a:t>{  </a:t>
            </a:r>
            <a:r>
              <a:rPr dirty="0">
                <a:solidFill>
                  <a:srgbClr val="E28964"/>
                </a:solidFill>
              </a:rPr>
              <a:t>return	</a:t>
            </a:r>
            <a:r>
              <a:rPr dirty="0"/>
              <a:t>(</a:t>
            </a:r>
          </a:p>
          <a:p>
            <a:pPr marL="1109977">
              <a:spcBef>
                <a:spcPts val="321"/>
              </a:spcBef>
            </a:pPr>
            <a:r>
              <a:rPr dirty="0">
                <a:solidFill>
                  <a:srgbClr val="E28964"/>
                </a:solidFill>
              </a:rPr>
              <a:t>&lt;</a:t>
            </a:r>
            <a:r>
              <a:rPr dirty="0"/>
              <a:t>div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1475737">
              <a:spcBef>
                <a:spcPts val="321"/>
              </a:spcBef>
            </a:pP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h3</a:t>
            </a:r>
            <a:r>
              <a:rPr spc="-5" dirty="0">
                <a:solidFill>
                  <a:srgbClr val="E28964"/>
                </a:solidFill>
              </a:rPr>
              <a:t>&gt;</a:t>
            </a:r>
            <a:r>
              <a:rPr spc="-5" dirty="0"/>
              <a:t>Count: {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.state.count}</a:t>
            </a: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/h3</a:t>
            </a:r>
            <a:r>
              <a:rPr spc="-5" dirty="0">
                <a:solidFill>
                  <a:srgbClr val="E28964"/>
                </a:solidFill>
              </a:rPr>
              <a:t>&gt;</a:t>
            </a:r>
          </a:p>
          <a:p>
            <a:pPr marL="1475737">
              <a:spcBef>
                <a:spcPts val="321"/>
              </a:spcBef>
              <a:tabLst>
                <a:tab pos="5865483" algn="l"/>
                <a:tab pos="12633300" algn="l"/>
              </a:tabLst>
            </a:pP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ActionButton</a:t>
            </a:r>
            <a:r>
              <a:rPr dirty="0"/>
              <a:t> text</a:t>
            </a:r>
            <a:r>
              <a:rPr dirty="0">
                <a:solidFill>
                  <a:srgbClr val="E28964"/>
                </a:solidFill>
              </a:rPr>
              <a:t>=</a:t>
            </a:r>
            <a:r>
              <a:rPr dirty="0">
                <a:solidFill>
                  <a:srgbClr val="65B042"/>
                </a:solidFill>
              </a:rPr>
              <a:t>"+1"	</a:t>
            </a:r>
            <a:r>
              <a:rPr spc="-5" dirty="0"/>
              <a:t>onAction</a:t>
            </a:r>
            <a:r>
              <a:rPr spc="-5" dirty="0">
                <a:solidFill>
                  <a:srgbClr val="E28964"/>
                </a:solidFill>
              </a:rPr>
              <a:t>=</a:t>
            </a:r>
            <a:r>
              <a:rPr spc="-5" dirty="0"/>
              <a:t>{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.addToCount.bind(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,	</a:t>
            </a:r>
            <a:r>
              <a:rPr spc="-5" dirty="0">
                <a:solidFill>
                  <a:srgbClr val="3387CC"/>
                </a:solidFill>
              </a:rPr>
              <a:t>1</a:t>
            </a:r>
            <a:r>
              <a:rPr spc="-5" dirty="0"/>
              <a:t>)}</a:t>
            </a:r>
            <a:r>
              <a:rPr spc="-56" dirty="0"/>
              <a:t> </a:t>
            </a:r>
            <a:r>
              <a:rPr dirty="0"/>
              <a:t>/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1475737">
              <a:spcBef>
                <a:spcPts val="321"/>
              </a:spcBef>
              <a:tabLst>
                <a:tab pos="5865483" algn="l"/>
                <a:tab pos="12633300" algn="l"/>
              </a:tabLst>
            </a:pPr>
            <a:r>
              <a:rPr spc="-5" dirty="0">
                <a:solidFill>
                  <a:srgbClr val="E28964"/>
                </a:solidFill>
              </a:rPr>
              <a:t>&lt;</a:t>
            </a:r>
            <a:r>
              <a:rPr spc="-5" dirty="0"/>
              <a:t>ActionButton</a:t>
            </a:r>
            <a:r>
              <a:rPr dirty="0"/>
              <a:t> text</a:t>
            </a:r>
            <a:r>
              <a:rPr dirty="0">
                <a:solidFill>
                  <a:srgbClr val="E28964"/>
                </a:solidFill>
              </a:rPr>
              <a:t>=</a:t>
            </a:r>
            <a:r>
              <a:rPr dirty="0">
                <a:solidFill>
                  <a:srgbClr val="65B042"/>
                </a:solidFill>
              </a:rPr>
              <a:t>"-1"	</a:t>
            </a:r>
            <a:r>
              <a:rPr spc="-5" dirty="0"/>
              <a:t>onAction</a:t>
            </a:r>
            <a:r>
              <a:rPr spc="-5" dirty="0">
                <a:solidFill>
                  <a:srgbClr val="E28964"/>
                </a:solidFill>
              </a:rPr>
              <a:t>=</a:t>
            </a:r>
            <a:r>
              <a:rPr spc="-5" dirty="0"/>
              <a:t>{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.addToCount.bind(</a:t>
            </a:r>
            <a:r>
              <a:rPr spc="-5" dirty="0">
                <a:solidFill>
                  <a:srgbClr val="3E87E3"/>
                </a:solidFill>
              </a:rPr>
              <a:t>this</a:t>
            </a:r>
            <a:r>
              <a:rPr spc="-5" dirty="0"/>
              <a:t>,	</a:t>
            </a:r>
            <a:r>
              <a:rPr spc="-5" dirty="0">
                <a:solidFill>
                  <a:srgbClr val="E28964"/>
                </a:solidFill>
              </a:rPr>
              <a:t>-</a:t>
            </a:r>
            <a:r>
              <a:rPr spc="-5" dirty="0">
                <a:solidFill>
                  <a:srgbClr val="3387CC"/>
                </a:solidFill>
              </a:rPr>
              <a:t>1</a:t>
            </a:r>
            <a:r>
              <a:rPr spc="-5" dirty="0"/>
              <a:t>)}</a:t>
            </a:r>
            <a:r>
              <a:rPr spc="-90" dirty="0"/>
              <a:t> </a:t>
            </a:r>
            <a:r>
              <a:rPr dirty="0"/>
              <a:t>/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1109977">
              <a:spcBef>
                <a:spcPts val="321"/>
              </a:spcBef>
            </a:pPr>
            <a:r>
              <a:rPr dirty="0">
                <a:solidFill>
                  <a:srgbClr val="E28964"/>
                </a:solidFill>
              </a:rPr>
              <a:t>&lt;</a:t>
            </a:r>
            <a:r>
              <a:rPr dirty="0"/>
              <a:t>/div</a:t>
            </a:r>
            <a:r>
              <a:rPr dirty="0">
                <a:solidFill>
                  <a:srgbClr val="E28964"/>
                </a:solidFill>
              </a:rPr>
              <a:t>&gt;</a:t>
            </a:r>
          </a:p>
          <a:p>
            <a:pPr marL="744220">
              <a:spcBef>
                <a:spcPts val="321"/>
              </a:spcBef>
            </a:pPr>
            <a:r>
              <a:rPr dirty="0"/>
              <a:t>);</a:t>
            </a:r>
          </a:p>
          <a:p>
            <a:pPr marR="13357199" algn="r">
              <a:spcBef>
                <a:spcPts val="321"/>
              </a:spcBef>
            </a:pPr>
            <a:r>
              <a:rPr dirty="0"/>
              <a:t>}</a:t>
            </a:r>
          </a:p>
          <a:p>
            <a:pPr marR="13357199" algn="r">
              <a:spcBef>
                <a:spcPts val="321"/>
              </a:spcBef>
            </a:pPr>
            <a:r>
              <a:rPr dirty="0"/>
              <a:t>});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248" y="3928568"/>
            <a:ext cx="13139419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100" spc="-86" dirty="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sz="7100" spc="-5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-5" dirty="0">
                <a:solidFill>
                  <a:srgbClr val="FFFFFF"/>
                </a:solidFill>
                <a:latin typeface="Arial"/>
                <a:cs typeface="Arial"/>
              </a:rPr>
              <a:t>analogy:</a:t>
            </a:r>
            <a:r>
              <a:rPr sz="7100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14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7100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286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7100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-405" dirty="0">
                <a:solidFill>
                  <a:srgbClr val="FFFFFF"/>
                </a:solidFill>
                <a:latin typeface="Arial"/>
                <a:cs typeface="Arial"/>
              </a:rPr>
              <a:t>1994</a:t>
            </a:r>
            <a:endParaRPr sz="7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6176" y="3407868"/>
            <a:ext cx="12411076" cy="2198037"/>
          </a:xfrm>
          <a:prstGeom prst="rect">
            <a:avLst/>
          </a:prstGeom>
        </p:spPr>
        <p:txBody>
          <a:bodyPr vert="horz" wrap="square" lIns="0" tIns="93979" rIns="0" bIns="0" rtlCol="0">
            <a:spAutoFit/>
          </a:bodyPr>
          <a:lstStyle/>
          <a:p>
            <a:pPr marL="3294373" marR="5079" indent="-3282308">
              <a:lnSpc>
                <a:spcPts val="8200"/>
              </a:lnSpc>
              <a:spcBef>
                <a:spcPts val="740"/>
              </a:spcBef>
            </a:pPr>
            <a:r>
              <a:rPr sz="7100" spc="4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7100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51" dirty="0">
                <a:solidFill>
                  <a:srgbClr val="FFFFFF"/>
                </a:solidFill>
                <a:latin typeface="Arial"/>
                <a:cs typeface="Arial"/>
              </a:rPr>
              <a:t>changing</a:t>
            </a:r>
            <a:r>
              <a:rPr sz="7100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60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7100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286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7100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4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7100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26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7100" spc="335" dirty="0">
                <a:solidFill>
                  <a:srgbClr val="51A7F9"/>
                </a:solidFill>
                <a:latin typeface="Arial"/>
                <a:cs typeface="Arial"/>
              </a:rPr>
              <a:t>root</a:t>
            </a:r>
            <a:r>
              <a:rPr sz="7100" spc="-540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7100" spc="321" dirty="0">
                <a:solidFill>
                  <a:srgbClr val="51A7F9"/>
                </a:solidFill>
                <a:latin typeface="Arial"/>
                <a:cs typeface="Arial"/>
              </a:rPr>
              <a:t>of</a:t>
            </a:r>
            <a:r>
              <a:rPr sz="7100" spc="-535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7100" spc="235" dirty="0">
                <a:solidFill>
                  <a:srgbClr val="51A7F9"/>
                </a:solidFill>
                <a:latin typeface="Arial"/>
                <a:cs typeface="Arial"/>
              </a:rPr>
              <a:t>all</a:t>
            </a:r>
            <a:r>
              <a:rPr sz="7100" spc="-540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7100" spc="56" dirty="0">
                <a:solidFill>
                  <a:srgbClr val="51A7F9"/>
                </a:solidFill>
                <a:latin typeface="Arial"/>
                <a:cs typeface="Arial"/>
              </a:rPr>
              <a:t>evil</a:t>
            </a:r>
            <a:r>
              <a:rPr sz="7100" spc="56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7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38014" y="1524396"/>
            <a:ext cx="7779968" cy="3085461"/>
          </a:xfrm>
          <a:prstGeom prst="rect">
            <a:avLst/>
          </a:prstGeom>
        </p:spPr>
        <p:txBody>
          <a:bodyPr vert="horz" wrap="square" lIns="0" tIns="83821" rIns="0" bIns="0" rtlCol="0">
            <a:spAutoFit/>
          </a:bodyPr>
          <a:lstStyle/>
          <a:p>
            <a:pPr marL="12700" marR="5079" algn="ctr">
              <a:lnSpc>
                <a:spcPts val="7800"/>
              </a:lnSpc>
              <a:spcBef>
                <a:spcPts val="660"/>
              </a:spcBef>
            </a:pPr>
            <a:r>
              <a:rPr spc="-44" dirty="0"/>
              <a:t>Re-rendering </a:t>
            </a:r>
            <a:r>
              <a:rPr spc="140" dirty="0"/>
              <a:t>on  </a:t>
            </a:r>
            <a:r>
              <a:rPr spc="5" dirty="0"/>
              <a:t>every</a:t>
            </a:r>
            <a:r>
              <a:rPr spc="-540" dirty="0"/>
              <a:t> </a:t>
            </a:r>
            <a:r>
              <a:rPr spc="-51" dirty="0"/>
              <a:t>change</a:t>
            </a:r>
            <a:r>
              <a:rPr spc="-535" dirty="0"/>
              <a:t> </a:t>
            </a:r>
            <a:r>
              <a:rPr spc="-90" dirty="0"/>
              <a:t>makes </a:t>
            </a:r>
            <a:r>
              <a:rPr spc="-44" dirty="0"/>
              <a:t> </a:t>
            </a:r>
            <a:r>
              <a:rPr spc="186" dirty="0"/>
              <a:t>things</a:t>
            </a:r>
            <a:r>
              <a:rPr spc="-514" dirty="0"/>
              <a:t> </a:t>
            </a:r>
            <a:r>
              <a:rPr spc="25" dirty="0"/>
              <a:t>simple.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0073" y="5011028"/>
            <a:ext cx="7776210" cy="97719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395850" marR="5079" indent="-2383785">
              <a:lnSpc>
                <a:spcPts val="3600"/>
              </a:lnSpc>
              <a:spcBef>
                <a:spcPts val="421"/>
              </a:spcBef>
            </a:pP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place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displayed</a:t>
            </a:r>
            <a:r>
              <a:rPr sz="32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guaranteed  </a:t>
            </a:r>
            <a:r>
              <a:rPr sz="3200" spc="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spc="-14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3200" spc="-6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up-to-date.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9941" y="4953763"/>
            <a:ext cx="451612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1" dirty="0">
                <a:solidFill>
                  <a:srgbClr val="FFFFFF"/>
                </a:solidFill>
                <a:latin typeface="Arial"/>
                <a:cs typeface="Arial"/>
              </a:rPr>
              <a:t>magical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Arial"/>
                <a:cs typeface="Arial"/>
              </a:rPr>
              <a:t>binding.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238014" y="1524396"/>
            <a:ext cx="7779968" cy="3085461"/>
          </a:xfrm>
          <a:prstGeom prst="rect">
            <a:avLst/>
          </a:prstGeom>
        </p:spPr>
        <p:txBody>
          <a:bodyPr vert="horz" wrap="square" lIns="0" tIns="83821" rIns="0" bIns="0" rtlCol="0">
            <a:spAutoFit/>
          </a:bodyPr>
          <a:lstStyle/>
          <a:p>
            <a:pPr marL="12700" marR="5079" algn="ctr">
              <a:lnSpc>
                <a:spcPts val="7800"/>
              </a:lnSpc>
              <a:spcBef>
                <a:spcPts val="660"/>
              </a:spcBef>
            </a:pPr>
            <a:r>
              <a:rPr spc="-44" dirty="0"/>
              <a:t>Re-rendering </a:t>
            </a:r>
            <a:r>
              <a:rPr spc="140" dirty="0"/>
              <a:t>on  </a:t>
            </a:r>
            <a:r>
              <a:rPr spc="5" dirty="0"/>
              <a:t>every</a:t>
            </a:r>
            <a:r>
              <a:rPr spc="-540" dirty="0"/>
              <a:t> </a:t>
            </a:r>
            <a:r>
              <a:rPr spc="-51" dirty="0"/>
              <a:t>change</a:t>
            </a:r>
            <a:r>
              <a:rPr spc="-535" dirty="0"/>
              <a:t> </a:t>
            </a:r>
            <a:r>
              <a:rPr spc="-90" dirty="0"/>
              <a:t>makes </a:t>
            </a:r>
            <a:r>
              <a:rPr spc="-44" dirty="0"/>
              <a:t> </a:t>
            </a:r>
            <a:r>
              <a:rPr spc="186" dirty="0"/>
              <a:t>things</a:t>
            </a:r>
            <a:r>
              <a:rPr spc="-514" dirty="0"/>
              <a:t> </a:t>
            </a:r>
            <a:r>
              <a:rPr spc="25" dirty="0"/>
              <a:t>simple.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4208" y="4953763"/>
            <a:ext cx="45078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5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Arial"/>
                <a:cs typeface="Arial"/>
              </a:rPr>
              <a:t>dirty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checking.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238014" y="1524396"/>
            <a:ext cx="7779968" cy="3085461"/>
          </a:xfrm>
          <a:prstGeom prst="rect">
            <a:avLst/>
          </a:prstGeom>
        </p:spPr>
        <p:txBody>
          <a:bodyPr vert="horz" wrap="square" lIns="0" tIns="83821" rIns="0" bIns="0" rtlCol="0">
            <a:spAutoFit/>
          </a:bodyPr>
          <a:lstStyle/>
          <a:p>
            <a:pPr marL="12700" marR="5079" algn="ctr">
              <a:lnSpc>
                <a:spcPts val="7800"/>
              </a:lnSpc>
              <a:spcBef>
                <a:spcPts val="660"/>
              </a:spcBef>
            </a:pPr>
            <a:r>
              <a:rPr spc="-44" dirty="0"/>
              <a:t>Re-rendering </a:t>
            </a:r>
            <a:r>
              <a:rPr spc="140" dirty="0"/>
              <a:t>on  </a:t>
            </a:r>
            <a:r>
              <a:rPr spc="5" dirty="0"/>
              <a:t>every</a:t>
            </a:r>
            <a:r>
              <a:rPr spc="-540" dirty="0"/>
              <a:t> </a:t>
            </a:r>
            <a:r>
              <a:rPr spc="-51" dirty="0"/>
              <a:t>change</a:t>
            </a:r>
            <a:r>
              <a:rPr spc="-535" dirty="0"/>
              <a:t> </a:t>
            </a:r>
            <a:r>
              <a:rPr spc="-90" dirty="0"/>
              <a:t>makes </a:t>
            </a:r>
            <a:r>
              <a:rPr spc="-44" dirty="0"/>
              <a:t> </a:t>
            </a:r>
            <a:r>
              <a:rPr spc="186" dirty="0"/>
              <a:t>things</a:t>
            </a:r>
            <a:r>
              <a:rPr spc="-514" dirty="0"/>
              <a:t> </a:t>
            </a:r>
            <a:r>
              <a:rPr spc="25" dirty="0"/>
              <a:t>simple.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xfrm>
            <a:off x="4965729" y="4972851"/>
            <a:ext cx="6324549" cy="97719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86458" marR="5079" indent="-874393">
              <a:lnSpc>
                <a:spcPts val="3600"/>
              </a:lnSpc>
              <a:spcBef>
                <a:spcPts val="421"/>
              </a:spcBef>
            </a:pPr>
            <a:r>
              <a:rPr spc="-35" dirty="0"/>
              <a:t>No</a:t>
            </a:r>
            <a:r>
              <a:rPr spc="-251" dirty="0"/>
              <a:t> </a:t>
            </a:r>
            <a:r>
              <a:rPr spc="40" dirty="0"/>
              <a:t>more</a:t>
            </a:r>
            <a:r>
              <a:rPr spc="-244" dirty="0"/>
              <a:t> </a:t>
            </a:r>
            <a:r>
              <a:rPr spc="105" dirty="0"/>
              <a:t>explicit</a:t>
            </a:r>
            <a:r>
              <a:rPr spc="-251" dirty="0"/>
              <a:t> </a:t>
            </a:r>
            <a:r>
              <a:rPr spc="-130" dirty="0"/>
              <a:t>DOM</a:t>
            </a:r>
            <a:r>
              <a:rPr spc="-244" dirty="0"/>
              <a:t> </a:t>
            </a:r>
            <a:r>
              <a:rPr spc="56" dirty="0"/>
              <a:t>operations</a:t>
            </a:r>
            <a:r>
              <a:rPr spc="-251" dirty="0"/>
              <a:t> </a:t>
            </a:r>
            <a:r>
              <a:rPr spc="-179" dirty="0"/>
              <a:t>–  </a:t>
            </a:r>
            <a:r>
              <a:rPr spc="65" dirty="0"/>
              <a:t>everything </a:t>
            </a:r>
            <a:r>
              <a:rPr spc="21" dirty="0"/>
              <a:t>is</a:t>
            </a:r>
            <a:r>
              <a:rPr spc="-551" dirty="0"/>
              <a:t> </a:t>
            </a:r>
            <a:r>
              <a:rPr spc="25" dirty="0"/>
              <a:t>declarative.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238014" y="1524396"/>
            <a:ext cx="7779968" cy="3085461"/>
          </a:xfrm>
          <a:prstGeom prst="rect">
            <a:avLst/>
          </a:prstGeom>
        </p:spPr>
        <p:txBody>
          <a:bodyPr vert="horz" wrap="square" lIns="0" tIns="83821" rIns="0" bIns="0" rtlCol="0">
            <a:spAutoFit/>
          </a:bodyPr>
          <a:lstStyle/>
          <a:p>
            <a:pPr marL="12700" marR="5079" algn="ctr">
              <a:lnSpc>
                <a:spcPts val="7800"/>
              </a:lnSpc>
              <a:spcBef>
                <a:spcPts val="660"/>
              </a:spcBef>
            </a:pPr>
            <a:r>
              <a:rPr spc="-44" dirty="0"/>
              <a:t>Re-rendering </a:t>
            </a:r>
            <a:r>
              <a:rPr spc="140" dirty="0"/>
              <a:t>on  </a:t>
            </a:r>
            <a:r>
              <a:rPr spc="5" dirty="0"/>
              <a:t>every</a:t>
            </a:r>
            <a:r>
              <a:rPr spc="-540" dirty="0"/>
              <a:t> </a:t>
            </a:r>
            <a:r>
              <a:rPr spc="-51" dirty="0"/>
              <a:t>change</a:t>
            </a:r>
            <a:r>
              <a:rPr spc="-535" dirty="0"/>
              <a:t> </a:t>
            </a:r>
            <a:r>
              <a:rPr spc="-90" dirty="0"/>
              <a:t>makes </a:t>
            </a:r>
            <a:r>
              <a:rPr spc="-44" dirty="0"/>
              <a:t> </a:t>
            </a:r>
            <a:r>
              <a:rPr spc="186" dirty="0"/>
              <a:t>things</a:t>
            </a:r>
            <a:r>
              <a:rPr spc="-514" dirty="0"/>
              <a:t> </a:t>
            </a:r>
            <a:r>
              <a:rPr spc="25" dirty="0"/>
              <a:t>simple.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100" y="3943109"/>
            <a:ext cx="5866130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100" spc="-39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7100" spc="210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7100" spc="-7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-295" dirty="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endParaRPr sz="7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3" y="4229102"/>
            <a:ext cx="15201900" cy="673100"/>
          </a:xfrm>
          <a:custGeom>
            <a:avLst/>
            <a:gdLst/>
            <a:ahLst/>
            <a:cxnLst/>
            <a:rect l="l" t="t" r="r" b="b"/>
            <a:pathLst>
              <a:path w="15201900" h="673100">
                <a:moveTo>
                  <a:pt x="0" y="0"/>
                </a:moveTo>
                <a:lnTo>
                  <a:pt x="15201900" y="0"/>
                </a:lnTo>
                <a:lnTo>
                  <a:pt x="15201900" y="673100"/>
                </a:ln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802" y="4260775"/>
            <a:ext cx="15115540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700" spc="-5" dirty="0">
                <a:solidFill>
                  <a:srgbClr val="E28964"/>
                </a:solidFill>
              </a:rPr>
              <a:t>&lt;</a:t>
            </a:r>
            <a:r>
              <a:rPr sz="3700" spc="-5" dirty="0"/>
              <a:t>ActionButton text</a:t>
            </a:r>
            <a:r>
              <a:rPr sz="3700" spc="-5" dirty="0">
                <a:solidFill>
                  <a:srgbClr val="E28964"/>
                </a:solidFill>
              </a:rPr>
              <a:t>=</a:t>
            </a:r>
            <a:r>
              <a:rPr sz="3700" spc="-5" dirty="0">
                <a:solidFill>
                  <a:srgbClr val="65B042"/>
                </a:solidFill>
              </a:rPr>
              <a:t>"Book </a:t>
            </a:r>
            <a:r>
              <a:rPr sz="3700" dirty="0">
                <a:solidFill>
                  <a:srgbClr val="65B042"/>
                </a:solidFill>
              </a:rPr>
              <a:t>flight" </a:t>
            </a:r>
            <a:r>
              <a:rPr sz="3700" spc="-5" dirty="0"/>
              <a:t>onAction</a:t>
            </a:r>
            <a:r>
              <a:rPr sz="3700" spc="-5" dirty="0">
                <a:solidFill>
                  <a:srgbClr val="E28964"/>
                </a:solidFill>
              </a:rPr>
              <a:t>=</a:t>
            </a:r>
            <a:r>
              <a:rPr sz="3700" spc="-5" dirty="0"/>
              <a:t>{someFunc}</a:t>
            </a:r>
            <a:r>
              <a:rPr sz="3700" spc="-14" dirty="0"/>
              <a:t> </a:t>
            </a:r>
            <a:r>
              <a:rPr sz="3700" dirty="0"/>
              <a:t>/</a:t>
            </a:r>
            <a:r>
              <a:rPr sz="3700" dirty="0">
                <a:solidFill>
                  <a:srgbClr val="E28964"/>
                </a:solidFill>
              </a:rPr>
              <a:t>&gt;</a:t>
            </a:r>
            <a:endParaRPr sz="3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753" y="3414219"/>
            <a:ext cx="12896850" cy="2198037"/>
          </a:xfrm>
          <a:prstGeom prst="rect">
            <a:avLst/>
          </a:prstGeom>
        </p:spPr>
        <p:txBody>
          <a:bodyPr vert="horz" wrap="square" lIns="0" tIns="93979" rIns="0" bIns="0" rtlCol="0">
            <a:spAutoFit/>
          </a:bodyPr>
          <a:lstStyle/>
          <a:p>
            <a:pPr marL="4281162" marR="5079" indent="-4269096">
              <a:lnSpc>
                <a:spcPts val="8200"/>
              </a:lnSpc>
              <a:spcBef>
                <a:spcPts val="740"/>
              </a:spcBef>
            </a:pPr>
            <a:r>
              <a:rPr sz="7100" spc="44" dirty="0">
                <a:solidFill>
                  <a:srgbClr val="FFFFFF"/>
                </a:solidFill>
                <a:latin typeface="Arial"/>
                <a:cs typeface="Arial"/>
              </a:rPr>
              <a:t>Won’t</a:t>
            </a:r>
            <a:r>
              <a:rPr sz="7100" spc="-5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121" dirty="0">
                <a:solidFill>
                  <a:srgbClr val="FFFFFF"/>
                </a:solidFill>
                <a:latin typeface="Arial"/>
                <a:cs typeface="Arial"/>
              </a:rPr>
              <a:t>rerendering</a:t>
            </a:r>
            <a:r>
              <a:rPr sz="7100" spc="-5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-3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7100" spc="-5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-26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7100" spc="-5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165" dirty="0">
                <a:solidFill>
                  <a:srgbClr val="FFFFFF"/>
                </a:solidFill>
                <a:latin typeface="Arial"/>
                <a:cs typeface="Arial"/>
              </a:rPr>
              <a:t>slow</a:t>
            </a:r>
            <a:r>
              <a:rPr sz="7100" spc="-5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spc="-26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7100" spc="-229" dirty="0">
                <a:solidFill>
                  <a:srgbClr val="FFFFFF"/>
                </a:solidFill>
                <a:latin typeface="Arial"/>
                <a:cs typeface="Arial"/>
              </a:rPr>
              <a:t>molasses?!</a:t>
            </a:r>
            <a:endParaRPr sz="7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3398" y="3295766"/>
            <a:ext cx="7502524" cy="26109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46709" marR="331470" algn="ctr">
              <a:lnSpc>
                <a:spcPts val="4800"/>
              </a:lnSpc>
              <a:spcBef>
                <a:spcPts val="459"/>
              </a:spcBef>
            </a:pPr>
            <a:r>
              <a:rPr sz="4100" spc="-79" dirty="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sz="41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6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41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1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170" dirty="0">
                <a:solidFill>
                  <a:srgbClr val="51A7F9"/>
                </a:solidFill>
                <a:latin typeface="Arial"/>
                <a:cs typeface="Arial"/>
              </a:rPr>
              <a:t>virtual</a:t>
            </a:r>
            <a:r>
              <a:rPr sz="4100" spc="-321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4100" spc="-170" dirty="0">
                <a:solidFill>
                  <a:srgbClr val="51A7F9"/>
                </a:solidFill>
                <a:latin typeface="Arial"/>
                <a:cs typeface="Arial"/>
              </a:rPr>
              <a:t>DOM</a:t>
            </a:r>
            <a:r>
              <a:rPr sz="4100" spc="-325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sz="4100" spc="-40" dirty="0">
                <a:solidFill>
                  <a:srgbClr val="FFFFFF"/>
                </a:solidFill>
                <a:latin typeface="Arial"/>
                <a:cs typeface="Arial"/>
              </a:rPr>
              <a:t>(and  </a:t>
            </a:r>
            <a:r>
              <a:rPr sz="4100" spc="21" dirty="0">
                <a:solidFill>
                  <a:srgbClr val="FFFFFF"/>
                </a:solidFill>
                <a:latin typeface="Arial"/>
                <a:cs typeface="Arial"/>
              </a:rPr>
              <a:t>events</a:t>
            </a:r>
            <a:r>
              <a:rPr sz="4100" spc="-3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51" dirty="0">
                <a:solidFill>
                  <a:srgbClr val="FFFFFF"/>
                </a:solidFill>
                <a:latin typeface="Arial"/>
                <a:cs typeface="Arial"/>
              </a:rPr>
              <a:t>system).</a:t>
            </a:r>
            <a:endParaRPr sz="4100">
              <a:latin typeface="Arial"/>
              <a:cs typeface="Arial"/>
            </a:endParaRPr>
          </a:p>
          <a:p>
            <a:pPr marL="12700" marR="5079" algn="ctr">
              <a:lnSpc>
                <a:spcPts val="4800"/>
              </a:lnSpc>
              <a:spcBef>
                <a:spcPts val="660"/>
              </a:spcBef>
            </a:pPr>
            <a:r>
              <a:rPr sz="4100" spc="60" dirty="0">
                <a:solidFill>
                  <a:srgbClr val="FFFFFF"/>
                </a:solidFill>
                <a:latin typeface="Arial"/>
                <a:cs typeface="Arial"/>
              </a:rPr>
              <a:t>Optimized</a:t>
            </a:r>
            <a:r>
              <a:rPr sz="41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19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1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56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41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3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4100" spc="56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4100" spc="-3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225" dirty="0">
                <a:solidFill>
                  <a:srgbClr val="FFFFFF"/>
                </a:solidFill>
                <a:latin typeface="Arial"/>
                <a:cs typeface="Arial"/>
              </a:rPr>
              <a:t>footprint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5056" y="811403"/>
            <a:ext cx="6894830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800" spc="-244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6800" spc="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6800" spc="-8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spc="-221" dirty="0">
                <a:solidFill>
                  <a:srgbClr val="FFFFFF"/>
                </a:solidFill>
                <a:latin typeface="Arial"/>
                <a:cs typeface="Arial"/>
              </a:rPr>
              <a:t>update…</a:t>
            </a:r>
            <a:endParaRPr sz="6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4472" y="2879474"/>
            <a:ext cx="8025765" cy="5778504"/>
          </a:xfrm>
          <a:prstGeom prst="rect">
            <a:avLst/>
          </a:prstGeom>
        </p:spPr>
        <p:txBody>
          <a:bodyPr vert="horz" wrap="square" lIns="0" tIns="43179" rIns="0" bIns="0" rtlCol="0">
            <a:spAutoFit/>
          </a:bodyPr>
          <a:lstStyle/>
          <a:p>
            <a:pPr marL="596898" marR="1066797" indent="-533398">
              <a:lnSpc>
                <a:spcPts val="4200"/>
              </a:lnSpc>
              <a:spcBef>
                <a:spcPts val="340"/>
              </a:spcBef>
              <a:buSzPct val="170833"/>
              <a:buChar char="•"/>
              <a:tabLst>
                <a:tab pos="596898" algn="l"/>
              </a:tabLst>
            </a:pPr>
            <a:r>
              <a:rPr sz="3700" spc="-70" dirty="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sz="3700" spc="-2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86" dirty="0">
                <a:solidFill>
                  <a:srgbClr val="FFFFFF"/>
                </a:solidFill>
                <a:latin typeface="Arial"/>
                <a:cs typeface="Arial"/>
              </a:rPr>
              <a:t>builds</a:t>
            </a:r>
            <a:r>
              <a:rPr sz="37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8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7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7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37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44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37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151" dirty="0">
                <a:solidFill>
                  <a:srgbClr val="FFFFFF"/>
                </a:solidFill>
                <a:latin typeface="Arial"/>
                <a:cs typeface="Arial"/>
              </a:rPr>
              <a:t>DOM  </a:t>
            </a:r>
            <a:r>
              <a:rPr sz="3700" spc="51" dirty="0">
                <a:solidFill>
                  <a:srgbClr val="FFFFFF"/>
                </a:solidFill>
                <a:latin typeface="Arial"/>
                <a:cs typeface="Arial"/>
              </a:rPr>
              <a:t>subtree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4100">
              <a:latin typeface="Arial"/>
              <a:cs typeface="Arial"/>
            </a:endParaRPr>
          </a:p>
          <a:p>
            <a:pPr marL="596898" indent="-533398">
              <a:buSzPct val="170833"/>
              <a:buChar char="•"/>
              <a:tabLst>
                <a:tab pos="596898" algn="l"/>
              </a:tabLst>
            </a:pPr>
            <a:r>
              <a:rPr sz="3700" spc="-100" dirty="0">
                <a:solidFill>
                  <a:srgbClr val="FFFFFF"/>
                </a:solidFill>
                <a:latin typeface="Arial"/>
                <a:cs typeface="Arial"/>
              </a:rPr>
              <a:t>…diffs</a:t>
            </a:r>
            <a:r>
              <a:rPr sz="37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31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24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7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10" dirty="0">
                <a:solidFill>
                  <a:srgbClr val="FFFFFF"/>
                </a:solidFill>
                <a:latin typeface="Arial"/>
                <a:cs typeface="Arial"/>
              </a:rPr>
              <a:t>old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endParaRPr sz="3700">
              <a:latin typeface="Arial"/>
              <a:cs typeface="Arial"/>
            </a:endParaRPr>
          </a:p>
          <a:p>
            <a:pPr marL="596898" marR="55879" indent="-533398">
              <a:lnSpc>
                <a:spcPts val="4200"/>
              </a:lnSpc>
              <a:spcBef>
                <a:spcPts val="5021"/>
              </a:spcBef>
              <a:buSzPct val="170833"/>
              <a:buChar char="•"/>
              <a:tabLst>
                <a:tab pos="596898" algn="l"/>
              </a:tabLst>
            </a:pPr>
            <a:r>
              <a:rPr sz="3700" spc="-110" dirty="0">
                <a:solidFill>
                  <a:srgbClr val="FFFFFF"/>
                </a:solidFill>
                <a:latin typeface="Arial"/>
                <a:cs typeface="Arial"/>
              </a:rPr>
              <a:t>…computes</a:t>
            </a:r>
            <a:r>
              <a:rPr sz="3700" spc="-2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7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14" dirty="0">
                <a:solidFill>
                  <a:srgbClr val="FFFFFF"/>
                </a:solidFill>
                <a:latin typeface="Arial"/>
                <a:cs typeface="Arial"/>
              </a:rPr>
              <a:t>minimal</a:t>
            </a:r>
            <a:r>
              <a:rPr sz="37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4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37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7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151" dirty="0">
                <a:solidFill>
                  <a:srgbClr val="FFFFFF"/>
                </a:solidFill>
                <a:latin typeface="Arial"/>
                <a:cs typeface="Arial"/>
              </a:rPr>
              <a:t>DOM  </a:t>
            </a:r>
            <a:r>
              <a:rPr sz="3700" spc="121" dirty="0">
                <a:solidFill>
                  <a:srgbClr val="FFFFFF"/>
                </a:solidFill>
                <a:latin typeface="Arial"/>
                <a:cs typeface="Arial"/>
              </a:rPr>
              <a:t>mutations</a:t>
            </a:r>
            <a:r>
              <a:rPr sz="3700" spc="-2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700" spc="-2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00" dirty="0">
                <a:solidFill>
                  <a:srgbClr val="FFFFFF"/>
                </a:solidFill>
                <a:latin typeface="Arial"/>
                <a:cs typeface="Arial"/>
              </a:rPr>
              <a:t>puts</a:t>
            </a:r>
            <a:r>
              <a:rPr sz="3700" spc="-2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14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3700" spc="-2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6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700" spc="-2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8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700" spc="-2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endParaRPr sz="3700">
              <a:latin typeface="Arial"/>
              <a:cs typeface="Arial"/>
            </a:endParaRPr>
          </a:p>
          <a:p>
            <a:pPr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4100">
              <a:latin typeface="Arial"/>
              <a:cs typeface="Arial"/>
            </a:endParaRPr>
          </a:p>
          <a:p>
            <a:pPr marL="596898" indent="-533398">
              <a:buSzPct val="170833"/>
              <a:buChar char="•"/>
              <a:tabLst>
                <a:tab pos="596898" algn="l"/>
              </a:tabLst>
            </a:pPr>
            <a:r>
              <a:rPr sz="3700" spc="-295" dirty="0">
                <a:solidFill>
                  <a:srgbClr val="FFFFFF"/>
                </a:solidFill>
                <a:latin typeface="Arial"/>
                <a:cs typeface="Arial"/>
              </a:rPr>
              <a:t>…and</a:t>
            </a:r>
            <a:r>
              <a:rPr sz="37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79" dirty="0">
                <a:solidFill>
                  <a:srgbClr val="FFFFFF"/>
                </a:solidFill>
                <a:latin typeface="Arial"/>
                <a:cs typeface="Arial"/>
              </a:rPr>
              <a:t>batch</a:t>
            </a:r>
            <a:r>
              <a:rPr sz="37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executes</a:t>
            </a:r>
            <a:r>
              <a:rPr sz="37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14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37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40" dirty="0">
                <a:solidFill>
                  <a:srgbClr val="FFFFFF"/>
                </a:solidFill>
                <a:latin typeface="Arial"/>
                <a:cs typeface="Arial"/>
              </a:rPr>
              <a:t>updates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8821" y="3361185"/>
            <a:ext cx="4611371" cy="1761379"/>
          </a:xfrm>
          <a:prstGeom prst="rect">
            <a:avLst/>
          </a:prstGeom>
        </p:spPr>
        <p:txBody>
          <a:bodyPr vert="horz" wrap="square" lIns="0" tIns="156844" rIns="0" bIns="0" rtlCol="0">
            <a:spAutoFit/>
          </a:bodyPr>
          <a:lstStyle/>
          <a:p>
            <a:pPr algn="ctr">
              <a:spcBef>
                <a:spcPts val="1235"/>
              </a:spcBef>
            </a:pPr>
            <a:r>
              <a:rPr sz="6800" spc="95" dirty="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sz="68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spc="114" dirty="0">
                <a:solidFill>
                  <a:srgbClr val="FFFFFF"/>
                </a:solidFill>
                <a:latin typeface="Arial"/>
                <a:cs typeface="Arial"/>
              </a:rPr>
              <a:t>fast!</a:t>
            </a:r>
            <a:endParaRPr sz="6800">
              <a:latin typeface="Arial"/>
              <a:cs typeface="Arial"/>
            </a:endParaRPr>
          </a:p>
          <a:p>
            <a:pPr algn="ctr">
              <a:spcBef>
                <a:spcPts val="540"/>
              </a:spcBef>
            </a:pP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Arial"/>
                <a:cs typeface="Arial"/>
              </a:rPr>
              <a:t>slow!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7556" y="3361185"/>
            <a:ext cx="6473826" cy="1761379"/>
          </a:xfrm>
          <a:prstGeom prst="rect">
            <a:avLst/>
          </a:prstGeom>
        </p:spPr>
        <p:txBody>
          <a:bodyPr vert="horz" wrap="square" lIns="0" tIns="156844" rIns="0" bIns="0" rtlCol="0">
            <a:spAutoFit/>
          </a:bodyPr>
          <a:lstStyle/>
          <a:p>
            <a:pPr algn="ctr">
              <a:spcBef>
                <a:spcPts val="1235"/>
              </a:spcBef>
            </a:pPr>
            <a:r>
              <a:rPr sz="6800" spc="95" dirty="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sz="6800" spc="-5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spc="114" dirty="0">
                <a:solidFill>
                  <a:srgbClr val="FFFFFF"/>
                </a:solidFill>
                <a:latin typeface="Arial"/>
                <a:cs typeface="Arial"/>
              </a:rPr>
              <a:t>fast!</a:t>
            </a:r>
            <a:endParaRPr sz="6800">
              <a:latin typeface="Arial"/>
              <a:cs typeface="Arial"/>
            </a:endParaRPr>
          </a:p>
          <a:p>
            <a:pPr algn="ctr">
              <a:spcBef>
                <a:spcPts val="540"/>
              </a:spcBef>
            </a:pPr>
            <a:r>
              <a:rPr sz="3200" spc="-14" dirty="0">
                <a:solidFill>
                  <a:srgbClr val="FFFFFF"/>
                </a:solidFill>
                <a:latin typeface="Arial"/>
                <a:cs typeface="Arial"/>
              </a:rPr>
              <a:t>Computes </a:t>
            </a:r>
            <a:r>
              <a:rPr sz="3200" spc="100" dirty="0">
                <a:solidFill>
                  <a:srgbClr val="FFFFFF"/>
                </a:solidFill>
                <a:latin typeface="Arial"/>
                <a:cs typeface="Arial"/>
              </a:rPr>
              <a:t>minimal</a:t>
            </a:r>
            <a:r>
              <a:rPr sz="3200" spc="-6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DOM </a:t>
            </a:r>
            <a:r>
              <a:rPr sz="3200" spc="56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673" y="3361184"/>
            <a:ext cx="7703820" cy="2243562"/>
          </a:xfrm>
          <a:prstGeom prst="rect">
            <a:avLst/>
          </a:prstGeom>
        </p:spPr>
        <p:txBody>
          <a:bodyPr vert="horz" wrap="square" lIns="0" tIns="156844" rIns="0" bIns="0" rtlCol="0">
            <a:spAutoFit/>
          </a:bodyPr>
          <a:lstStyle/>
          <a:p>
            <a:pPr algn="ctr">
              <a:spcBef>
                <a:spcPts val="1235"/>
              </a:spcBef>
            </a:pPr>
            <a:r>
              <a:rPr sz="6800" spc="95" dirty="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sz="6800" spc="-5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spc="114" dirty="0">
                <a:solidFill>
                  <a:srgbClr val="FFFFFF"/>
                </a:solidFill>
                <a:latin typeface="Arial"/>
                <a:cs typeface="Arial"/>
              </a:rPr>
              <a:t>fast!</a:t>
            </a:r>
            <a:endParaRPr sz="6800">
              <a:latin typeface="Arial"/>
              <a:cs typeface="Arial"/>
            </a:endParaRPr>
          </a:p>
          <a:p>
            <a:pPr marL="12700" marR="5079" algn="ctr">
              <a:lnSpc>
                <a:spcPts val="3600"/>
              </a:lnSpc>
              <a:spcBef>
                <a:spcPts val="86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Batched</a:t>
            </a:r>
            <a:r>
              <a:rPr sz="3200" spc="-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1" dirty="0">
                <a:solidFill>
                  <a:srgbClr val="FFFFFF"/>
                </a:solidFill>
                <a:latin typeface="Arial"/>
                <a:cs typeface="Arial"/>
              </a:rPr>
              <a:t>reads</a:t>
            </a:r>
            <a:r>
              <a:rPr sz="3200" spc="-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Arial"/>
                <a:cs typeface="Arial"/>
              </a:rPr>
              <a:t>writes</a:t>
            </a:r>
            <a:r>
              <a:rPr sz="3200" spc="-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5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Arial"/>
                <a:cs typeface="Arial"/>
              </a:rPr>
              <a:t>optimal</a:t>
            </a:r>
            <a:r>
              <a:rPr sz="3200" spc="-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DOM  </a:t>
            </a:r>
            <a:r>
              <a:rPr sz="3200" spc="40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4272" y="3361184"/>
            <a:ext cx="5900420" cy="2243562"/>
          </a:xfrm>
          <a:prstGeom prst="rect">
            <a:avLst/>
          </a:prstGeom>
        </p:spPr>
        <p:txBody>
          <a:bodyPr vert="horz" wrap="square" lIns="0" tIns="156844" rIns="0" bIns="0" rtlCol="0">
            <a:spAutoFit/>
          </a:bodyPr>
          <a:lstStyle/>
          <a:p>
            <a:pPr algn="ctr">
              <a:spcBef>
                <a:spcPts val="1235"/>
              </a:spcBef>
            </a:pPr>
            <a:r>
              <a:rPr sz="6800" spc="95" dirty="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sz="6800" spc="-5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spc="114" dirty="0">
                <a:solidFill>
                  <a:srgbClr val="FFFFFF"/>
                </a:solidFill>
                <a:latin typeface="Arial"/>
                <a:cs typeface="Arial"/>
              </a:rPr>
              <a:t>fast!</a:t>
            </a:r>
            <a:endParaRPr sz="6800">
              <a:latin typeface="Arial"/>
              <a:cs typeface="Arial"/>
            </a:endParaRPr>
          </a:p>
          <a:p>
            <a:pPr marL="12700" marR="5079" algn="ctr">
              <a:lnSpc>
                <a:spcPts val="3600"/>
              </a:lnSpc>
              <a:spcBef>
                <a:spcPts val="860"/>
              </a:spcBef>
            </a:pPr>
            <a:r>
              <a:rPr sz="3200" spc="21" dirty="0">
                <a:solidFill>
                  <a:srgbClr val="FFFFFF"/>
                </a:solidFill>
                <a:latin typeface="Arial"/>
                <a:cs typeface="Arial"/>
              </a:rPr>
              <a:t>Usually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Arial"/>
                <a:cs typeface="Arial"/>
              </a:rPr>
              <a:t>faster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44" dirty="0">
                <a:solidFill>
                  <a:srgbClr val="FFFFFF"/>
                </a:solidFill>
                <a:latin typeface="Arial"/>
                <a:cs typeface="Arial"/>
              </a:rPr>
              <a:t>manual</a:t>
            </a:r>
            <a:r>
              <a:rPr sz="3200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DOM  </a:t>
            </a:r>
            <a:r>
              <a:rPr sz="3200" spc="56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446" y="3361184"/>
            <a:ext cx="7758430" cy="2243562"/>
          </a:xfrm>
          <a:prstGeom prst="rect">
            <a:avLst/>
          </a:prstGeom>
        </p:spPr>
        <p:txBody>
          <a:bodyPr vert="horz" wrap="square" lIns="0" tIns="156844" rIns="0" bIns="0" rtlCol="0">
            <a:spAutoFit/>
          </a:bodyPr>
          <a:lstStyle/>
          <a:p>
            <a:pPr algn="ctr">
              <a:spcBef>
                <a:spcPts val="1235"/>
              </a:spcBef>
            </a:pPr>
            <a:r>
              <a:rPr sz="6800" spc="95" dirty="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sz="6800" spc="-5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spc="114" dirty="0">
                <a:solidFill>
                  <a:srgbClr val="FFFFFF"/>
                </a:solidFill>
                <a:latin typeface="Arial"/>
                <a:cs typeface="Arial"/>
              </a:rPr>
              <a:t>fast!</a:t>
            </a:r>
            <a:endParaRPr sz="6800">
              <a:latin typeface="Arial"/>
              <a:cs typeface="Arial"/>
            </a:endParaRPr>
          </a:p>
          <a:p>
            <a:pPr marL="12700" marR="5079" algn="ctr">
              <a:lnSpc>
                <a:spcPts val="3600"/>
              </a:lnSpc>
              <a:spcBef>
                <a:spcPts val="860"/>
              </a:spcBef>
            </a:pPr>
            <a:r>
              <a:rPr sz="3200" spc="70" dirty="0">
                <a:solidFill>
                  <a:srgbClr val="FFFFFF"/>
                </a:solidFill>
                <a:latin typeface="Arial"/>
                <a:cs typeface="Arial"/>
              </a:rPr>
              <a:t>Automatic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Arial"/>
                <a:cs typeface="Arial"/>
              </a:rPr>
              <a:t>top-level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51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32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Arial"/>
                <a:cs typeface="Arial"/>
              </a:rPr>
              <a:t>delegation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Arial"/>
                <a:cs typeface="Arial"/>
              </a:rPr>
              <a:t>(with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cross-browser 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HTML5</a:t>
            </a:r>
            <a:r>
              <a:rPr sz="32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4" dirty="0">
                <a:solidFill>
                  <a:srgbClr val="FFFFFF"/>
                </a:solidFill>
                <a:latin typeface="Arial"/>
                <a:cs typeface="Arial"/>
              </a:rPr>
              <a:t>events)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741" y="3361184"/>
            <a:ext cx="7415531" cy="2243562"/>
          </a:xfrm>
          <a:prstGeom prst="rect">
            <a:avLst/>
          </a:prstGeom>
        </p:spPr>
        <p:txBody>
          <a:bodyPr vert="horz" wrap="square" lIns="0" tIns="156844" rIns="0" bIns="0" rtlCol="0">
            <a:spAutoFit/>
          </a:bodyPr>
          <a:lstStyle/>
          <a:p>
            <a:pPr algn="ctr">
              <a:spcBef>
                <a:spcPts val="1235"/>
              </a:spcBef>
            </a:pPr>
            <a:r>
              <a:rPr sz="6800" spc="95" dirty="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sz="6800" spc="-5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spc="114" dirty="0">
                <a:solidFill>
                  <a:srgbClr val="FFFFFF"/>
                </a:solidFill>
                <a:latin typeface="Arial"/>
                <a:cs typeface="Arial"/>
              </a:rPr>
              <a:t>fast!</a:t>
            </a:r>
            <a:endParaRPr sz="6800">
              <a:latin typeface="Arial"/>
              <a:cs typeface="Arial"/>
            </a:endParaRPr>
          </a:p>
          <a:p>
            <a:pPr marL="12700" marR="5079" algn="ctr">
              <a:lnSpc>
                <a:spcPts val="3600"/>
              </a:lnSpc>
              <a:spcBef>
                <a:spcPts val="860"/>
              </a:spcBef>
            </a:pPr>
            <a:r>
              <a:rPr sz="3200" spc="-156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200" spc="-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5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2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60fps,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even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56" dirty="0">
                <a:solidFill>
                  <a:srgbClr val="FFFFFF"/>
                </a:solidFill>
                <a:latin typeface="Arial"/>
                <a:cs typeface="Arial"/>
              </a:rPr>
              <a:t>(non-JIT) 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UIWebView</a:t>
            </a:r>
            <a:r>
              <a:rPr sz="3200" spc="-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iPhone.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2031" y="630327"/>
            <a:ext cx="10099675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300" spc="21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6300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300" spc="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63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300" b="1" spc="-21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6300" b="1" spc="-6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-26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3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300" spc="-295" dirty="0">
                <a:solidFill>
                  <a:srgbClr val="FFFFFF"/>
                </a:solidFill>
                <a:latin typeface="Arial"/>
                <a:cs typeface="Arial"/>
              </a:rPr>
              <a:t>React?</a:t>
            </a:r>
            <a:endParaRPr sz="6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3833487"/>
            <a:ext cx="10267950" cy="31896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71498" indent="-533398">
              <a:spcBef>
                <a:spcPts val="579"/>
              </a:spcBef>
              <a:buSzPct val="170833"/>
              <a:buChar char="•"/>
              <a:tabLst>
                <a:tab pos="571498" algn="l"/>
              </a:tabLst>
            </a:pPr>
            <a:r>
              <a:rPr sz="3700" spc="-17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2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3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6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79" dirty="0">
                <a:solidFill>
                  <a:srgbClr val="FFFFFF"/>
                </a:solidFill>
                <a:latin typeface="Arial"/>
                <a:cs typeface="Arial"/>
              </a:rPr>
              <a:t>parts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9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37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9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3700">
              <a:latin typeface="Arial"/>
              <a:cs typeface="Arial"/>
            </a:endParaRPr>
          </a:p>
          <a:p>
            <a:pPr marL="571498" marR="30479" indent="-533398">
              <a:lnSpc>
                <a:spcPts val="4200"/>
              </a:lnSpc>
              <a:spcBef>
                <a:spcPts val="3621"/>
              </a:spcBef>
              <a:buSzPct val="170833"/>
              <a:buChar char="•"/>
              <a:tabLst>
                <a:tab pos="571498" algn="l"/>
              </a:tabLst>
            </a:pPr>
            <a:r>
              <a:rPr sz="3700" spc="-70" dirty="0">
                <a:solidFill>
                  <a:srgbClr val="FFFFFF"/>
                </a:solidFill>
                <a:latin typeface="Arial"/>
                <a:cs typeface="Arial"/>
              </a:rPr>
              <a:t>Plays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40" dirty="0">
                <a:solidFill>
                  <a:srgbClr val="FFFFFF"/>
                </a:solidFill>
                <a:latin typeface="Arial"/>
                <a:cs typeface="Arial"/>
              </a:rPr>
              <a:t>well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24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25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75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7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44" dirty="0">
                <a:solidFill>
                  <a:srgbClr val="FFFFFF"/>
                </a:solidFill>
                <a:latin typeface="Arial"/>
                <a:cs typeface="Arial"/>
              </a:rPr>
              <a:t>technologies  </a:t>
            </a:r>
            <a:r>
              <a:rPr sz="3700" spc="-10" dirty="0">
                <a:solidFill>
                  <a:srgbClr val="FFFFFF"/>
                </a:solidFill>
                <a:latin typeface="Arial"/>
                <a:cs typeface="Arial"/>
              </a:rPr>
              <a:t>(meteor, </a:t>
            </a:r>
            <a:r>
              <a:rPr sz="3700" spc="21" dirty="0">
                <a:solidFill>
                  <a:srgbClr val="FFFFFF"/>
                </a:solidFill>
                <a:latin typeface="Arial"/>
                <a:cs typeface="Arial"/>
              </a:rPr>
              <a:t>rails,</a:t>
            </a:r>
            <a:r>
              <a:rPr sz="3700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-21" dirty="0">
                <a:solidFill>
                  <a:srgbClr val="FFFFFF"/>
                </a:solidFill>
                <a:latin typeface="Arial"/>
                <a:cs typeface="Arial"/>
              </a:rPr>
              <a:t>node)</a:t>
            </a:r>
            <a:endParaRPr sz="3700">
              <a:latin typeface="Arial"/>
              <a:cs typeface="Arial"/>
            </a:endParaRPr>
          </a:p>
          <a:p>
            <a:pPr marL="571498" indent="-533398">
              <a:spcBef>
                <a:spcPts val="3260"/>
              </a:spcBef>
              <a:buSzPct val="170833"/>
              <a:buChar char="•"/>
              <a:tabLst>
                <a:tab pos="571498" algn="l"/>
              </a:tabLst>
            </a:pP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r>
              <a:rPr sz="37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25" dirty="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6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2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44" dirty="0">
                <a:solidFill>
                  <a:srgbClr val="FFFFFF"/>
                </a:solidFill>
                <a:latin typeface="Arial"/>
                <a:cs typeface="Arial"/>
              </a:rPr>
              <a:t>split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3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37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21" dirty="0">
                <a:solidFill>
                  <a:srgbClr val="FFFFFF"/>
                </a:solidFill>
                <a:latin typeface="Arial"/>
                <a:cs typeface="Arial"/>
              </a:rPr>
              <a:t>easily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3" y="7302500"/>
            <a:ext cx="15201900" cy="1183658"/>
          </a:xfrm>
          <a:prstGeom prst="rect">
            <a:avLst/>
          </a:prstGeom>
          <a:solidFill>
            <a:srgbClr val="FFFFFF">
              <a:alpha val="9999"/>
            </a:srgbClr>
          </a:solidFill>
        </p:spPr>
        <p:txBody>
          <a:bodyPr vert="horz" wrap="square" lIns="0" tIns="44451" rIns="0" bIns="0" rtlCol="0">
            <a:spAutoFit/>
          </a:bodyPr>
          <a:lstStyle/>
          <a:p>
            <a:pPr marL="50800">
              <a:spcBef>
                <a:spcPts val="351"/>
              </a:spcBef>
            </a:pP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ActionButton text</a:t>
            </a: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3700" spc="-5" dirty="0">
                <a:solidFill>
                  <a:srgbClr val="65B042"/>
                </a:solidFill>
                <a:latin typeface="Courier New"/>
                <a:cs typeface="Courier New"/>
              </a:rPr>
              <a:t>"Book </a:t>
            </a:r>
            <a:r>
              <a:rPr sz="3700" dirty="0">
                <a:solidFill>
                  <a:srgbClr val="65B042"/>
                </a:solidFill>
                <a:latin typeface="Courier New"/>
                <a:cs typeface="Courier New"/>
              </a:rPr>
              <a:t>flight" 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onAction</a:t>
            </a: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{someFunc}</a:t>
            </a:r>
            <a:r>
              <a:rPr sz="3700" spc="-14" dirty="0">
                <a:solidFill>
                  <a:srgbClr val="F8F8F8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8F8F8"/>
                </a:solidFill>
                <a:latin typeface="Courier New"/>
                <a:cs typeface="Courier New"/>
              </a:rPr>
              <a:t>/</a:t>
            </a:r>
            <a:r>
              <a:rPr sz="3700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3702" y="1149719"/>
            <a:ext cx="755523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39" marR="5079" indent="-396874">
              <a:lnSpc>
                <a:spcPct val="112200"/>
              </a:lnSpc>
              <a:spcBef>
                <a:spcPts val="100"/>
              </a:spcBef>
              <a:tabLst>
                <a:tab pos="805179" algn="l"/>
                <a:tab pos="1993896" algn="l"/>
                <a:tab pos="3776972" algn="l"/>
              </a:tabLst>
            </a:pPr>
            <a:r>
              <a:rPr dirty="0">
                <a:solidFill>
                  <a:srgbClr val="99CF50"/>
                </a:solidFill>
              </a:rPr>
              <a:t>var	</a:t>
            </a:r>
            <a:r>
              <a:rPr spc="-5" dirty="0"/>
              <a:t>ActionButto</a:t>
            </a:r>
            <a:r>
              <a:rPr dirty="0"/>
              <a:t>n </a:t>
            </a:r>
            <a:r>
              <a:rPr dirty="0">
                <a:solidFill>
                  <a:srgbClr val="E28964"/>
                </a:solidFill>
              </a:rPr>
              <a:t>=	</a:t>
            </a:r>
            <a:r>
              <a:rPr dirty="0"/>
              <a:t>React.createClass({  </a:t>
            </a:r>
            <a:r>
              <a:rPr spc="-5" dirty="0">
                <a:solidFill>
                  <a:srgbClr val="89BDFF"/>
                </a:solidFill>
              </a:rPr>
              <a:t>render</a:t>
            </a:r>
            <a:r>
              <a:rPr spc="-5" dirty="0"/>
              <a:t>:	</a:t>
            </a:r>
            <a:r>
              <a:rPr spc="-5" dirty="0">
                <a:solidFill>
                  <a:srgbClr val="99CF50"/>
                </a:solidFill>
              </a:rPr>
              <a:t>function</a:t>
            </a:r>
            <a:r>
              <a:rPr spc="-5" dirty="0"/>
              <a:t>()</a:t>
            </a:r>
            <a:r>
              <a:rPr spc="-10" dirty="0"/>
              <a:t> </a:t>
            </a:r>
            <a:r>
              <a:rPr dirty="0"/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3701" y="4261220"/>
            <a:ext cx="620395" cy="88229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R="5079" algn="r">
              <a:spcBef>
                <a:spcPts val="479"/>
              </a:spcBef>
            </a:pP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R="5079" algn="r">
              <a:spcBef>
                <a:spcPts val="379"/>
              </a:spcBef>
            </a:pP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});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703" y="7175502"/>
            <a:ext cx="15201900" cy="901700"/>
            <a:chOff x="520700" y="7175500"/>
            <a:chExt cx="15201900" cy="901700"/>
          </a:xfrm>
        </p:grpSpPr>
        <p:sp>
          <p:nvSpPr>
            <p:cNvPr id="3" name="object 3"/>
            <p:cNvSpPr/>
            <p:nvPr/>
          </p:nvSpPr>
          <p:spPr>
            <a:xfrm>
              <a:off x="520700" y="7302500"/>
              <a:ext cx="15201900" cy="673100"/>
            </a:xfrm>
            <a:custGeom>
              <a:avLst/>
              <a:gdLst/>
              <a:ahLst/>
              <a:cxnLst/>
              <a:rect l="l" t="t" r="r" b="b"/>
              <a:pathLst>
                <a:path w="15201900" h="673100">
                  <a:moveTo>
                    <a:pt x="0" y="0"/>
                  </a:moveTo>
                  <a:lnTo>
                    <a:pt x="15201900" y="0"/>
                  </a:lnTo>
                  <a:lnTo>
                    <a:pt x="15201900" y="673100"/>
                  </a:lnTo>
                  <a:lnTo>
                    <a:pt x="0" y="673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6900" y="7175500"/>
              <a:ext cx="3771900" cy="901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0703" y="7302500"/>
            <a:ext cx="15201900" cy="1183658"/>
          </a:xfrm>
          <a:prstGeom prst="rect">
            <a:avLst/>
          </a:prstGeom>
        </p:spPr>
        <p:txBody>
          <a:bodyPr vert="horz" wrap="square" lIns="0" tIns="44451" rIns="0" bIns="0" rtlCol="0">
            <a:spAutoFit/>
          </a:bodyPr>
          <a:lstStyle/>
          <a:p>
            <a:pPr marL="50800">
              <a:spcBef>
                <a:spcPts val="351"/>
              </a:spcBef>
              <a:tabLst>
                <a:tab pos="3891271" algn="l"/>
              </a:tabLst>
            </a:pPr>
            <a:r>
              <a:rPr sz="3700" dirty="0">
                <a:solidFill>
                  <a:srgbClr val="7A7A7A"/>
                </a:solidFill>
                <a:latin typeface="Courier New"/>
                <a:cs typeface="Courier New"/>
              </a:rPr>
              <a:t>&lt;</a:t>
            </a:r>
            <a:r>
              <a:rPr sz="3700" dirty="0">
                <a:solidFill>
                  <a:srgbClr val="00C7FC"/>
                </a:solidFill>
                <a:latin typeface="Courier New"/>
                <a:cs typeface="Courier New"/>
              </a:rPr>
              <a:t>ActionButton	</a:t>
            </a:r>
            <a:r>
              <a:rPr sz="3700" spc="-5" dirty="0">
                <a:solidFill>
                  <a:srgbClr val="7A7A7A"/>
                </a:solidFill>
                <a:latin typeface="Courier New"/>
                <a:cs typeface="Courier New"/>
              </a:rPr>
              <a:t>text="Book flight" onAction={someFunc}</a:t>
            </a:r>
            <a:r>
              <a:rPr sz="3700" spc="-86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7A7A7A"/>
                </a:solidFill>
                <a:latin typeface="Courier New"/>
                <a:cs typeface="Courier New"/>
              </a:rPr>
              <a:t>/&gt;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799" y="1016000"/>
            <a:ext cx="2870201" cy="78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63702" y="1149719"/>
            <a:ext cx="755523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39" marR="5079" indent="-396874">
              <a:lnSpc>
                <a:spcPct val="112200"/>
              </a:lnSpc>
              <a:spcBef>
                <a:spcPts val="100"/>
              </a:spcBef>
              <a:tabLst>
                <a:tab pos="3380733" algn="l"/>
              </a:tabLst>
            </a:pPr>
            <a:r>
              <a:rPr spc="-5" dirty="0">
                <a:solidFill>
                  <a:srgbClr val="7A7A7A"/>
                </a:solidFill>
              </a:rPr>
              <a:t>var</a:t>
            </a:r>
            <a:r>
              <a:rPr dirty="0">
                <a:solidFill>
                  <a:srgbClr val="7A7A7A"/>
                </a:solidFill>
              </a:rPr>
              <a:t> </a:t>
            </a:r>
            <a:r>
              <a:rPr dirty="0">
                <a:solidFill>
                  <a:srgbClr val="00C7FC"/>
                </a:solidFill>
              </a:rPr>
              <a:t>ActionButton	</a:t>
            </a:r>
            <a:r>
              <a:rPr dirty="0">
                <a:solidFill>
                  <a:srgbClr val="7A7A7A"/>
                </a:solidFill>
              </a:rPr>
              <a:t>=</a:t>
            </a:r>
            <a:r>
              <a:rPr spc="-105" dirty="0">
                <a:solidFill>
                  <a:srgbClr val="7A7A7A"/>
                </a:solidFill>
              </a:rPr>
              <a:t> </a:t>
            </a:r>
            <a:r>
              <a:rPr dirty="0">
                <a:solidFill>
                  <a:srgbClr val="7A7A7A"/>
                </a:solidFill>
              </a:rPr>
              <a:t>React.createClass({  </a:t>
            </a:r>
            <a:r>
              <a:rPr spc="-5" dirty="0">
                <a:solidFill>
                  <a:srgbClr val="7A7A7A"/>
                </a:solidFill>
              </a:rPr>
              <a:t>render: function()</a:t>
            </a:r>
            <a:r>
              <a:rPr spc="-14" dirty="0">
                <a:solidFill>
                  <a:srgbClr val="7A7A7A"/>
                </a:solidFill>
              </a:rPr>
              <a:t> </a:t>
            </a:r>
            <a:r>
              <a:rPr dirty="0">
                <a:solidFill>
                  <a:srgbClr val="7A7A7A"/>
                </a:solidFill>
              </a:rPr>
              <a:t>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63701" y="4261220"/>
            <a:ext cx="620395" cy="88229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R="5079" algn="r">
              <a:spcBef>
                <a:spcPts val="479"/>
              </a:spcBef>
            </a:pPr>
            <a:r>
              <a:rPr sz="2500" dirty="0">
                <a:solidFill>
                  <a:srgbClr val="7A7A7A"/>
                </a:solidFill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R="5079" algn="r">
              <a:spcBef>
                <a:spcPts val="379"/>
              </a:spcBef>
            </a:pPr>
            <a:r>
              <a:rPr sz="2500" dirty="0">
                <a:solidFill>
                  <a:srgbClr val="7A7A7A"/>
                </a:solidFill>
                <a:latin typeface="Courier New"/>
                <a:cs typeface="Courier New"/>
              </a:rPr>
              <a:t>});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3" y="7302500"/>
            <a:ext cx="15201900" cy="1183658"/>
          </a:xfrm>
          <a:prstGeom prst="rect">
            <a:avLst/>
          </a:prstGeom>
          <a:solidFill>
            <a:srgbClr val="FFFFFF">
              <a:alpha val="9999"/>
            </a:srgbClr>
          </a:solidFill>
        </p:spPr>
        <p:txBody>
          <a:bodyPr vert="horz" wrap="square" lIns="0" tIns="44451" rIns="0" bIns="0" rtlCol="0">
            <a:spAutoFit/>
          </a:bodyPr>
          <a:lstStyle/>
          <a:p>
            <a:pPr marL="50800">
              <a:spcBef>
                <a:spcPts val="351"/>
              </a:spcBef>
            </a:pP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ActionButton text</a:t>
            </a: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3700" spc="-5" dirty="0">
                <a:solidFill>
                  <a:srgbClr val="65B042"/>
                </a:solidFill>
                <a:latin typeface="Courier New"/>
                <a:cs typeface="Courier New"/>
              </a:rPr>
              <a:t>"Book </a:t>
            </a:r>
            <a:r>
              <a:rPr sz="3700" dirty="0">
                <a:solidFill>
                  <a:srgbClr val="65B042"/>
                </a:solidFill>
                <a:latin typeface="Courier New"/>
                <a:cs typeface="Courier New"/>
              </a:rPr>
              <a:t>flight" 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onAction</a:t>
            </a: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{someFunc}</a:t>
            </a:r>
            <a:r>
              <a:rPr sz="3700" spc="-14" dirty="0">
                <a:solidFill>
                  <a:srgbClr val="F8F8F8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8F8F8"/>
                </a:solidFill>
                <a:latin typeface="Courier New"/>
                <a:cs typeface="Courier New"/>
              </a:rPr>
              <a:t>/</a:t>
            </a:r>
            <a:r>
              <a:rPr sz="3700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3702" y="1149719"/>
            <a:ext cx="755523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39" marR="5079" indent="-396874">
              <a:lnSpc>
                <a:spcPct val="112200"/>
              </a:lnSpc>
              <a:spcBef>
                <a:spcPts val="100"/>
              </a:spcBef>
              <a:tabLst>
                <a:tab pos="805179" algn="l"/>
                <a:tab pos="1993896" algn="l"/>
                <a:tab pos="3776972" algn="l"/>
              </a:tabLst>
            </a:pPr>
            <a:r>
              <a:rPr dirty="0">
                <a:solidFill>
                  <a:srgbClr val="99CF50"/>
                </a:solidFill>
              </a:rPr>
              <a:t>var	</a:t>
            </a:r>
            <a:r>
              <a:rPr spc="-5" dirty="0"/>
              <a:t>ActionButto</a:t>
            </a:r>
            <a:r>
              <a:rPr dirty="0"/>
              <a:t>n </a:t>
            </a:r>
            <a:r>
              <a:rPr dirty="0">
                <a:solidFill>
                  <a:srgbClr val="E28964"/>
                </a:solidFill>
              </a:rPr>
              <a:t>=	</a:t>
            </a:r>
            <a:r>
              <a:rPr dirty="0"/>
              <a:t>React.createClass({  </a:t>
            </a:r>
            <a:r>
              <a:rPr spc="-5" dirty="0">
                <a:solidFill>
                  <a:srgbClr val="89BDFF"/>
                </a:solidFill>
              </a:rPr>
              <a:t>render</a:t>
            </a:r>
            <a:r>
              <a:rPr spc="-5" dirty="0"/>
              <a:t>:	</a:t>
            </a:r>
            <a:r>
              <a:rPr spc="-5" dirty="0">
                <a:solidFill>
                  <a:srgbClr val="99CF50"/>
                </a:solidFill>
              </a:rPr>
              <a:t>function</a:t>
            </a:r>
            <a:r>
              <a:rPr spc="-5" dirty="0"/>
              <a:t>()</a:t>
            </a:r>
            <a:r>
              <a:rPr spc="-10" dirty="0"/>
              <a:t> </a:t>
            </a:r>
            <a:r>
              <a:rPr dirty="0"/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3702" y="2038717"/>
            <a:ext cx="6960869" cy="306237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05179">
              <a:spcBef>
                <a:spcPts val="479"/>
              </a:spcBef>
              <a:tabLst>
                <a:tab pos="2192015" algn="l"/>
              </a:tabLst>
            </a:pPr>
            <a:r>
              <a:rPr sz="2500" dirty="0">
                <a:solidFill>
                  <a:srgbClr val="E28964"/>
                </a:solidFill>
                <a:latin typeface="Courier New"/>
                <a:cs typeface="Courier New"/>
              </a:rPr>
              <a:t>return	</a:t>
            </a: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(</a:t>
            </a:r>
            <a:endParaRPr sz="2500">
              <a:latin typeface="Courier New"/>
              <a:cs typeface="Courier New"/>
            </a:endParaRPr>
          </a:p>
          <a:p>
            <a:pPr marL="1201418">
              <a:spcBef>
                <a:spcPts val="379"/>
              </a:spcBef>
            </a:pP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button</a:t>
            </a:r>
            <a:r>
              <a:rPr sz="2500" spc="5" dirty="0">
                <a:solidFill>
                  <a:srgbClr val="F8F8F8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2500" spc="-5" dirty="0">
                <a:solidFill>
                  <a:srgbClr val="65B042"/>
                </a:solidFill>
                <a:latin typeface="Courier New"/>
                <a:cs typeface="Courier New"/>
              </a:rPr>
              <a:t>"ActionButton"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2500">
              <a:latin typeface="Courier New"/>
              <a:cs typeface="Courier New"/>
            </a:endParaRPr>
          </a:p>
          <a:p>
            <a:pPr marL="1597657">
              <a:spcBef>
                <a:spcPts val="379"/>
              </a:spcBef>
            </a:pP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span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button</a:t>
            </a:r>
            <a:r>
              <a:rPr sz="2500" spc="-25" dirty="0">
                <a:solidFill>
                  <a:srgbClr val="F8F8F8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text</a:t>
            </a:r>
            <a:r>
              <a:rPr sz="2500" dirty="0">
                <a:solidFill>
                  <a:srgbClr val="E28964"/>
                </a:solidFill>
                <a:latin typeface="Courier New"/>
                <a:cs typeface="Courier New"/>
              </a:rPr>
              <a:t>&lt;/</a:t>
            </a: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span</a:t>
            </a:r>
            <a:r>
              <a:rPr sz="2500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2500">
              <a:latin typeface="Courier New"/>
              <a:cs typeface="Courier New"/>
            </a:endParaRPr>
          </a:p>
          <a:p>
            <a:pPr marL="1201418">
              <a:spcBef>
                <a:spcPts val="379"/>
              </a:spcBef>
            </a:pP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/button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2500">
              <a:latin typeface="Courier New"/>
              <a:cs typeface="Courier New"/>
            </a:endParaRPr>
          </a:p>
          <a:p>
            <a:pPr marL="805179">
              <a:spcBef>
                <a:spcPts val="379"/>
              </a:spcBef>
            </a:pP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);</a:t>
            </a:r>
            <a:endParaRPr sz="2500">
              <a:latin typeface="Courier New"/>
              <a:cs typeface="Courier New"/>
            </a:endParaRPr>
          </a:p>
          <a:p>
            <a:pPr marR="6345543" algn="r">
              <a:spcBef>
                <a:spcPts val="379"/>
              </a:spcBef>
            </a:pP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R="6345543" algn="r">
              <a:spcBef>
                <a:spcPts val="379"/>
              </a:spcBef>
            </a:pP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});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3" y="7302500"/>
            <a:ext cx="15201900" cy="1183658"/>
          </a:xfrm>
          <a:prstGeom prst="rect">
            <a:avLst/>
          </a:prstGeom>
          <a:solidFill>
            <a:srgbClr val="FFFFFF">
              <a:alpha val="9999"/>
            </a:srgbClr>
          </a:solidFill>
        </p:spPr>
        <p:txBody>
          <a:bodyPr vert="horz" wrap="square" lIns="0" tIns="44451" rIns="0" bIns="0" rtlCol="0">
            <a:spAutoFit/>
          </a:bodyPr>
          <a:lstStyle/>
          <a:p>
            <a:pPr marL="50800">
              <a:spcBef>
                <a:spcPts val="351"/>
              </a:spcBef>
            </a:pP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ActionButton text</a:t>
            </a: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3700" spc="-5" dirty="0">
                <a:solidFill>
                  <a:srgbClr val="65B042"/>
                </a:solidFill>
                <a:latin typeface="Courier New"/>
                <a:cs typeface="Courier New"/>
              </a:rPr>
              <a:t>"Book </a:t>
            </a:r>
            <a:r>
              <a:rPr sz="3700" dirty="0">
                <a:solidFill>
                  <a:srgbClr val="65B042"/>
                </a:solidFill>
                <a:latin typeface="Courier New"/>
                <a:cs typeface="Courier New"/>
              </a:rPr>
              <a:t>flight" 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onAction</a:t>
            </a: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{someFunc}</a:t>
            </a:r>
            <a:r>
              <a:rPr sz="3700" spc="-14" dirty="0">
                <a:solidFill>
                  <a:srgbClr val="F8F8F8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8F8F8"/>
                </a:solidFill>
                <a:latin typeface="Courier New"/>
                <a:cs typeface="Courier New"/>
              </a:rPr>
              <a:t>/</a:t>
            </a:r>
            <a:r>
              <a:rPr sz="3700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3702" y="1149719"/>
            <a:ext cx="755523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39" marR="5079" indent="-396874">
              <a:lnSpc>
                <a:spcPct val="112200"/>
              </a:lnSpc>
              <a:spcBef>
                <a:spcPts val="100"/>
              </a:spcBef>
              <a:tabLst>
                <a:tab pos="805179" algn="l"/>
                <a:tab pos="1993896" algn="l"/>
                <a:tab pos="3776972" algn="l"/>
              </a:tabLst>
            </a:pPr>
            <a:r>
              <a:rPr dirty="0">
                <a:solidFill>
                  <a:srgbClr val="99CF50"/>
                </a:solidFill>
              </a:rPr>
              <a:t>var	</a:t>
            </a:r>
            <a:r>
              <a:rPr spc="-5" dirty="0"/>
              <a:t>ActionButto</a:t>
            </a:r>
            <a:r>
              <a:rPr dirty="0"/>
              <a:t>n </a:t>
            </a:r>
            <a:r>
              <a:rPr dirty="0">
                <a:solidFill>
                  <a:srgbClr val="E28964"/>
                </a:solidFill>
              </a:rPr>
              <a:t>=	</a:t>
            </a:r>
            <a:r>
              <a:rPr dirty="0"/>
              <a:t>React.createClass({  </a:t>
            </a:r>
            <a:r>
              <a:rPr spc="-5" dirty="0">
                <a:solidFill>
                  <a:srgbClr val="89BDFF"/>
                </a:solidFill>
              </a:rPr>
              <a:t>render</a:t>
            </a:r>
            <a:r>
              <a:rPr spc="-5" dirty="0"/>
              <a:t>:	</a:t>
            </a:r>
            <a:r>
              <a:rPr spc="-5" dirty="0">
                <a:solidFill>
                  <a:srgbClr val="99CF50"/>
                </a:solidFill>
              </a:rPr>
              <a:t>function</a:t>
            </a:r>
            <a:r>
              <a:rPr spc="-5" dirty="0"/>
              <a:t>()</a:t>
            </a:r>
            <a:r>
              <a:rPr spc="-10" dirty="0"/>
              <a:t> </a:t>
            </a:r>
            <a:r>
              <a:rPr dirty="0"/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3702" y="2038717"/>
            <a:ext cx="7555230" cy="306237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05179">
              <a:spcBef>
                <a:spcPts val="479"/>
              </a:spcBef>
              <a:tabLst>
                <a:tab pos="2192015" algn="l"/>
              </a:tabLst>
            </a:pPr>
            <a:r>
              <a:rPr sz="2500" dirty="0">
                <a:solidFill>
                  <a:srgbClr val="E28964"/>
                </a:solidFill>
                <a:latin typeface="Courier New"/>
                <a:cs typeface="Courier New"/>
              </a:rPr>
              <a:t>return	</a:t>
            </a: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(</a:t>
            </a:r>
            <a:endParaRPr sz="2500">
              <a:latin typeface="Courier New"/>
              <a:cs typeface="Courier New"/>
            </a:endParaRPr>
          </a:p>
          <a:p>
            <a:pPr marL="1201418">
              <a:spcBef>
                <a:spcPts val="379"/>
              </a:spcBef>
            </a:pP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button</a:t>
            </a: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2500" spc="-5" dirty="0">
                <a:solidFill>
                  <a:srgbClr val="65B042"/>
                </a:solidFill>
                <a:latin typeface="Courier New"/>
                <a:cs typeface="Courier New"/>
              </a:rPr>
              <a:t>"ActionButton"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2500">
              <a:latin typeface="Courier New"/>
              <a:cs typeface="Courier New"/>
            </a:endParaRPr>
          </a:p>
          <a:p>
            <a:pPr marL="1597657">
              <a:spcBef>
                <a:spcPts val="379"/>
              </a:spcBef>
            </a:pP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span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{</a:t>
            </a:r>
            <a:r>
              <a:rPr sz="2500" spc="-5" dirty="0">
                <a:solidFill>
                  <a:srgbClr val="3E87E3"/>
                </a:solidFill>
                <a:latin typeface="Courier New"/>
                <a:cs typeface="Courier New"/>
              </a:rPr>
              <a:t>this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.props.</a:t>
            </a:r>
            <a:r>
              <a:rPr sz="2500" spc="-5" dirty="0">
                <a:solidFill>
                  <a:srgbClr val="CF6A4C"/>
                </a:solidFill>
                <a:latin typeface="Courier New"/>
                <a:cs typeface="Courier New"/>
              </a:rPr>
              <a:t>text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}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&lt;/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span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2500">
              <a:latin typeface="Courier New"/>
              <a:cs typeface="Courier New"/>
            </a:endParaRPr>
          </a:p>
          <a:p>
            <a:pPr marL="1201418">
              <a:spcBef>
                <a:spcPts val="379"/>
              </a:spcBef>
            </a:pP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/button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2500">
              <a:latin typeface="Courier New"/>
              <a:cs typeface="Courier New"/>
            </a:endParaRPr>
          </a:p>
          <a:p>
            <a:pPr marL="805179">
              <a:spcBef>
                <a:spcPts val="379"/>
              </a:spcBef>
            </a:pP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);</a:t>
            </a:r>
            <a:endParaRPr sz="2500">
              <a:latin typeface="Courier New"/>
              <a:cs typeface="Courier New"/>
            </a:endParaRPr>
          </a:p>
          <a:p>
            <a:pPr marR="6939899" algn="r">
              <a:spcBef>
                <a:spcPts val="379"/>
              </a:spcBef>
            </a:pP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R="6939899" algn="r">
              <a:spcBef>
                <a:spcPts val="379"/>
              </a:spcBef>
            </a:pP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});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3" y="7302500"/>
            <a:ext cx="15201900" cy="1183658"/>
          </a:xfrm>
          <a:prstGeom prst="rect">
            <a:avLst/>
          </a:prstGeom>
          <a:solidFill>
            <a:srgbClr val="FFFFFF">
              <a:alpha val="9999"/>
            </a:srgbClr>
          </a:solidFill>
        </p:spPr>
        <p:txBody>
          <a:bodyPr vert="horz" wrap="square" lIns="0" tIns="44451" rIns="0" bIns="0" rtlCol="0">
            <a:spAutoFit/>
          </a:bodyPr>
          <a:lstStyle/>
          <a:p>
            <a:pPr marL="50800">
              <a:spcBef>
                <a:spcPts val="351"/>
              </a:spcBef>
            </a:pP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ActionButton text</a:t>
            </a: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3700" spc="-5" dirty="0">
                <a:solidFill>
                  <a:srgbClr val="65B042"/>
                </a:solidFill>
                <a:latin typeface="Courier New"/>
                <a:cs typeface="Courier New"/>
              </a:rPr>
              <a:t>"Book </a:t>
            </a:r>
            <a:r>
              <a:rPr sz="3700" dirty="0">
                <a:solidFill>
                  <a:srgbClr val="65B042"/>
                </a:solidFill>
                <a:latin typeface="Courier New"/>
                <a:cs typeface="Courier New"/>
              </a:rPr>
              <a:t>flight" 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onAction</a:t>
            </a:r>
            <a:r>
              <a:rPr sz="37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3700" spc="-5" dirty="0">
                <a:solidFill>
                  <a:srgbClr val="F8F8F8"/>
                </a:solidFill>
                <a:latin typeface="Courier New"/>
                <a:cs typeface="Courier New"/>
              </a:rPr>
              <a:t>{someFunc}</a:t>
            </a:r>
            <a:r>
              <a:rPr sz="3700" spc="-14" dirty="0">
                <a:solidFill>
                  <a:srgbClr val="F8F8F8"/>
                </a:solidFill>
                <a:latin typeface="Courier New"/>
                <a:cs typeface="Courier New"/>
              </a:rPr>
              <a:t> </a:t>
            </a:r>
            <a:r>
              <a:rPr sz="3700" dirty="0">
                <a:solidFill>
                  <a:srgbClr val="F8F8F8"/>
                </a:solidFill>
                <a:latin typeface="Courier New"/>
                <a:cs typeface="Courier New"/>
              </a:rPr>
              <a:t>/</a:t>
            </a:r>
            <a:r>
              <a:rPr sz="3700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3702" y="1149719"/>
            <a:ext cx="755523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39" marR="5079" indent="-396874">
              <a:lnSpc>
                <a:spcPct val="112200"/>
              </a:lnSpc>
              <a:spcBef>
                <a:spcPts val="100"/>
              </a:spcBef>
              <a:tabLst>
                <a:tab pos="805179" algn="l"/>
                <a:tab pos="1993896" algn="l"/>
                <a:tab pos="3776972" algn="l"/>
              </a:tabLst>
            </a:pPr>
            <a:r>
              <a:rPr dirty="0">
                <a:solidFill>
                  <a:srgbClr val="99CF50"/>
                </a:solidFill>
              </a:rPr>
              <a:t>var	</a:t>
            </a:r>
            <a:r>
              <a:rPr spc="-5" dirty="0"/>
              <a:t>ActionButto</a:t>
            </a:r>
            <a:r>
              <a:rPr dirty="0"/>
              <a:t>n </a:t>
            </a:r>
            <a:r>
              <a:rPr dirty="0">
                <a:solidFill>
                  <a:srgbClr val="E28964"/>
                </a:solidFill>
              </a:rPr>
              <a:t>=	</a:t>
            </a:r>
            <a:r>
              <a:rPr dirty="0"/>
              <a:t>React.createClass({  </a:t>
            </a:r>
            <a:r>
              <a:rPr spc="-5" dirty="0">
                <a:solidFill>
                  <a:srgbClr val="89BDFF"/>
                </a:solidFill>
              </a:rPr>
              <a:t>render</a:t>
            </a:r>
            <a:r>
              <a:rPr spc="-5" dirty="0"/>
              <a:t>:	</a:t>
            </a:r>
            <a:r>
              <a:rPr spc="-5" dirty="0">
                <a:solidFill>
                  <a:srgbClr val="99CF50"/>
                </a:solidFill>
              </a:rPr>
              <a:t>function</a:t>
            </a:r>
            <a:r>
              <a:rPr spc="-5" dirty="0"/>
              <a:t>()</a:t>
            </a:r>
            <a:r>
              <a:rPr spc="-10" dirty="0"/>
              <a:t> </a:t>
            </a:r>
            <a:r>
              <a:rPr dirty="0"/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3702" y="2038717"/>
            <a:ext cx="12905740" cy="306237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05179">
              <a:spcBef>
                <a:spcPts val="479"/>
              </a:spcBef>
              <a:tabLst>
                <a:tab pos="2192015" algn="l"/>
              </a:tabLst>
            </a:pPr>
            <a:r>
              <a:rPr sz="2500" dirty="0">
                <a:solidFill>
                  <a:srgbClr val="E28964"/>
                </a:solidFill>
                <a:latin typeface="Courier New"/>
                <a:cs typeface="Courier New"/>
              </a:rPr>
              <a:t>return	</a:t>
            </a: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(</a:t>
            </a:r>
            <a:endParaRPr sz="2500">
              <a:latin typeface="Courier New"/>
              <a:cs typeface="Courier New"/>
            </a:endParaRPr>
          </a:p>
          <a:p>
            <a:pPr marL="1201418">
              <a:spcBef>
                <a:spcPts val="379"/>
              </a:spcBef>
              <a:tabLst>
                <a:tab pos="6947518" algn="l"/>
              </a:tabLst>
            </a:pP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button</a:t>
            </a:r>
            <a:r>
              <a:rPr sz="2500" spc="5" dirty="0">
                <a:solidFill>
                  <a:srgbClr val="F8F8F8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r>
              <a:rPr sz="2500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2500" dirty="0">
                <a:solidFill>
                  <a:srgbClr val="65B042"/>
                </a:solidFill>
                <a:latin typeface="Courier New"/>
                <a:cs typeface="Courier New"/>
              </a:rPr>
              <a:t>"ActionButton"	</a:t>
            </a:r>
            <a:r>
              <a:rPr sz="2500" spc="-5" dirty="0">
                <a:solidFill>
                  <a:srgbClr val="FFFFFF"/>
                </a:solidFill>
                <a:latin typeface="Courier New"/>
                <a:cs typeface="Courier New"/>
              </a:rPr>
              <a:t>onClick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=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{</a:t>
            </a:r>
            <a:r>
              <a:rPr sz="2500" spc="-5" dirty="0">
                <a:solidFill>
                  <a:srgbClr val="3E87E3"/>
                </a:solidFill>
                <a:latin typeface="Courier New"/>
                <a:cs typeface="Courier New"/>
              </a:rPr>
              <a:t>this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.props.onAction}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2500">
              <a:latin typeface="Courier New"/>
              <a:cs typeface="Courier New"/>
            </a:endParaRPr>
          </a:p>
          <a:p>
            <a:pPr marL="1597657">
              <a:spcBef>
                <a:spcPts val="379"/>
              </a:spcBef>
            </a:pP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span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{</a:t>
            </a:r>
            <a:r>
              <a:rPr sz="2500" spc="-5" dirty="0">
                <a:solidFill>
                  <a:srgbClr val="3E87E3"/>
                </a:solidFill>
                <a:latin typeface="Courier New"/>
                <a:cs typeface="Courier New"/>
              </a:rPr>
              <a:t>this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.props.</a:t>
            </a:r>
            <a:r>
              <a:rPr sz="2500" spc="-5" dirty="0">
                <a:solidFill>
                  <a:srgbClr val="CF6A4C"/>
                </a:solidFill>
                <a:latin typeface="Courier New"/>
                <a:cs typeface="Courier New"/>
              </a:rPr>
              <a:t>text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}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&lt;/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span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2500">
              <a:latin typeface="Courier New"/>
              <a:cs typeface="Courier New"/>
            </a:endParaRPr>
          </a:p>
          <a:p>
            <a:pPr marL="1201418">
              <a:spcBef>
                <a:spcPts val="379"/>
              </a:spcBef>
            </a:pP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&lt;</a:t>
            </a:r>
            <a:r>
              <a:rPr sz="2500" spc="-5" dirty="0">
                <a:solidFill>
                  <a:srgbClr val="F8F8F8"/>
                </a:solidFill>
                <a:latin typeface="Courier New"/>
                <a:cs typeface="Courier New"/>
              </a:rPr>
              <a:t>/button</a:t>
            </a:r>
            <a:r>
              <a:rPr sz="2500" spc="-5" dirty="0">
                <a:solidFill>
                  <a:srgbClr val="E28964"/>
                </a:solidFill>
                <a:latin typeface="Courier New"/>
                <a:cs typeface="Courier New"/>
              </a:rPr>
              <a:t>&gt;</a:t>
            </a:r>
            <a:endParaRPr sz="2500">
              <a:latin typeface="Courier New"/>
              <a:cs typeface="Courier New"/>
            </a:endParaRPr>
          </a:p>
          <a:p>
            <a:pPr marL="805179">
              <a:spcBef>
                <a:spcPts val="379"/>
              </a:spcBef>
            </a:pP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);</a:t>
            </a:r>
            <a:endParaRPr sz="2500">
              <a:latin typeface="Courier New"/>
              <a:cs typeface="Courier New"/>
            </a:endParaRPr>
          </a:p>
          <a:p>
            <a:pPr marR="12290400" algn="r">
              <a:spcBef>
                <a:spcPts val="379"/>
              </a:spcBef>
            </a:pP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R="12290400" algn="r">
              <a:spcBef>
                <a:spcPts val="379"/>
              </a:spcBef>
            </a:pPr>
            <a:r>
              <a:rPr sz="2500" dirty="0">
                <a:solidFill>
                  <a:srgbClr val="F8F8F8"/>
                </a:solidFill>
                <a:latin typeface="Courier New"/>
                <a:cs typeface="Courier New"/>
              </a:rPr>
              <a:t>});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843</Words>
  <Application>Microsoft Office PowerPoint</Application>
  <PresentationFormat>Custom</PresentationFormat>
  <Paragraphs>231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Components</vt:lpstr>
      <vt:lpstr>Anatomy of a Component</vt:lpstr>
      <vt:lpstr>&lt;ActionButton text="Book flight" onAction={someFunc} /&gt;</vt:lpstr>
      <vt:lpstr>var ActionButton = React.createClass({  render: function() {</vt:lpstr>
      <vt:lpstr>var ActionButton = React.createClass({  render: function() {</vt:lpstr>
      <vt:lpstr>var ActionButton = React.createClass({  render: function() {</vt:lpstr>
      <vt:lpstr>var ActionButton = React.createClass({  render: function() {</vt:lpstr>
      <vt:lpstr>var ActionButton = React.createClass({  render: function() {</vt:lpstr>
      <vt:lpstr>var ActionButton = React.createClass({  render: function() {</vt:lpstr>
      <vt:lpstr>var ActionButton = React.createClass({  render: function() {</vt:lpstr>
      <vt:lpstr>var ActionButton = React.createClass({  render: function() {</vt:lpstr>
      <vt:lpstr>&lt;Counter initialCount={4} /&gt;</vt:lpstr>
      <vt:lpstr>var Counter = React.createClass({  getInitialState: function() {</vt:lpstr>
      <vt:lpstr>var Counter = React.createClass({  getInitialState: function() {</vt:lpstr>
      <vt:lpstr>var Counter = React.createClass({  getInitialState: function() {</vt:lpstr>
      <vt:lpstr>var Counter = React.createClass({  getInitialState: function() {</vt:lpstr>
      <vt:lpstr>var Counter = React.createClass({  getInitialState: function() {</vt:lpstr>
      <vt:lpstr>What makes React different?</vt:lpstr>
      <vt:lpstr>PowerPoint Presentation</vt:lpstr>
      <vt:lpstr>PowerPoint Presentation</vt:lpstr>
      <vt:lpstr>PowerPoint Presentation</vt:lpstr>
      <vt:lpstr>1. Components, not templates</vt:lpstr>
      <vt:lpstr>Separation of  concerns:</vt:lpstr>
      <vt:lpstr>Coupling is:</vt:lpstr>
      <vt:lpstr>Cohesion is:</vt:lpstr>
      <vt:lpstr>“View model” tightly  couples template to  display logic.</vt:lpstr>
      <vt:lpstr>Templates separate  technologies, not  concerns</vt:lpstr>
      <vt:lpstr>React components are loosely  coupled and highly cohesive</vt:lpstr>
      <vt:lpstr>var Counter = React.createClass({  getInitialState: function() {</vt:lpstr>
      <vt:lpstr>2. Re-render on every change</vt:lpstr>
      <vt:lpstr>var Counter = React.createClass({  getInitialState: function() {</vt:lpstr>
      <vt:lpstr>Best analogy: Website from 1994</vt:lpstr>
      <vt:lpstr>Data changing over time is the  root of all evil.</vt:lpstr>
      <vt:lpstr>Re-rendering on  every change makes  things simple.</vt:lpstr>
      <vt:lpstr>Re-rendering on  every change makes  things simple.</vt:lpstr>
      <vt:lpstr>Re-rendering on  every change makes  things simple.</vt:lpstr>
      <vt:lpstr>Re-rendering on  every change makes  things simple.</vt:lpstr>
      <vt:lpstr>3. Virtual DOM</vt:lpstr>
      <vt:lpstr>Won’t rerendering be as slow as  molasses?!</vt:lpstr>
      <vt:lpstr>React has a virtual DOM (and  events system). Optimized for performance and  memory footprint</vt:lpstr>
      <vt:lpstr>On every update…</vt:lpstr>
      <vt:lpstr>It’s fast! Because the DOM is slow!</vt:lpstr>
      <vt:lpstr>It’s fast! Computes minimal DOM operations</vt:lpstr>
      <vt:lpstr>It’s fast! Batched reads and writes for optimal DOM  performance</vt:lpstr>
      <vt:lpstr>It’s fast! Usually faster than manual DOM  operations</vt:lpstr>
      <vt:lpstr>It’s fast! Automatic top-level event delegation (with  cross-browser HTML5 events)</vt:lpstr>
      <vt:lpstr>It’s fast! Can do all this at 60fps, even in a (non-JIT)  UIWebView on the iPhone.</vt:lpstr>
      <vt:lpstr>Why Should YOU Use React?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1</cp:revision>
  <dcterms:created xsi:type="dcterms:W3CDTF">2021-02-01T04:59:43Z</dcterms:created>
  <dcterms:modified xsi:type="dcterms:W3CDTF">2021-02-01T05:00:56Z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2021-02-01T00:00:00Z</vt:filetime>
  </property>
</Properties>
</file>