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9"/>
  </p:notesMasterIdLst>
  <p:sldIdLst>
    <p:sldId id="350" r:id="rId2"/>
    <p:sldId id="265" r:id="rId3"/>
    <p:sldId id="292" r:id="rId4"/>
    <p:sldId id="345" r:id="rId5"/>
    <p:sldId id="317" r:id="rId6"/>
    <p:sldId id="334" r:id="rId7"/>
    <p:sldId id="335" r:id="rId8"/>
    <p:sldId id="336" r:id="rId9"/>
    <p:sldId id="332" r:id="rId10"/>
    <p:sldId id="337" r:id="rId11"/>
    <p:sldId id="342" r:id="rId12"/>
    <p:sldId id="346" r:id="rId13"/>
    <p:sldId id="330" r:id="rId14"/>
    <p:sldId id="333" r:id="rId15"/>
    <p:sldId id="343" r:id="rId16"/>
    <p:sldId id="347" r:id="rId17"/>
    <p:sldId id="318" r:id="rId18"/>
    <p:sldId id="319" r:id="rId19"/>
    <p:sldId id="344" r:id="rId20"/>
    <p:sldId id="338" r:id="rId21"/>
    <p:sldId id="339" r:id="rId22"/>
    <p:sldId id="320" r:id="rId23"/>
    <p:sldId id="348" r:id="rId24"/>
    <p:sldId id="324" r:id="rId25"/>
    <p:sldId id="340" r:id="rId26"/>
    <p:sldId id="341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F"/>
    <a:srgbClr val="616161"/>
    <a:srgbClr val="595959"/>
    <a:srgbClr val="E5F8FF"/>
    <a:srgbClr val="6FB7D7"/>
    <a:srgbClr val="E8232B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 autoAdjust="0"/>
    <p:restoredTop sz="92157" autoAdjust="0"/>
  </p:normalViewPr>
  <p:slideViewPr>
    <p:cSldViewPr snapToGrid="0" snapToObjects="1">
      <p:cViewPr varScale="1">
        <p:scale>
          <a:sx n="74" d="100"/>
          <a:sy n="7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3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7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2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6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5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1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2" y="1416241"/>
            <a:ext cx="4264643" cy="16508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3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8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6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463453" y="889130"/>
            <a:ext cx="6737207" cy="87478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5882" dirty="0"/>
              <a:t>Header</a:t>
            </a:r>
            <a:endParaRPr lang="en-US" sz="1765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165870" y="2630300"/>
            <a:ext cx="4055700" cy="423515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463453" y="1798716"/>
            <a:ext cx="11445655" cy="115862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Redux</a:t>
            </a:r>
            <a:endParaRPr lang="en-US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9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While Redux and Flux share similar concepts and principles, there are some differences</a:t>
            </a:r>
          </a:p>
          <a:p>
            <a:r>
              <a:rPr lang="en-US" sz="2800" dirty="0"/>
              <a:t>Flux differentiates between the dispatcher and store, this is because Flux supports multiple stores</a:t>
            </a:r>
          </a:p>
          <a:p>
            <a:r>
              <a:rPr lang="en-US" sz="2800" dirty="0"/>
              <a:t>Redux limits the application to one store which means the store and dispatcher can be combined into one dispatcher-store</a:t>
            </a:r>
          </a:p>
          <a:p>
            <a:r>
              <a:rPr lang="en-US" sz="2800" dirty="0"/>
              <a:t>This dispatcher-store is created by </a:t>
            </a:r>
            <a:r>
              <a:rPr lang="en-US" sz="2800" dirty="0" err="1"/>
              <a:t>Redux's</a:t>
            </a:r>
            <a:r>
              <a:rPr lang="en-US" sz="2800" dirty="0"/>
              <a:t> </a:t>
            </a:r>
            <a:r>
              <a:rPr lang="en-US" sz="2800" b="1" dirty="0" err="1"/>
              <a:t>createStore</a:t>
            </a:r>
            <a:r>
              <a:rPr lang="en-US" sz="28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270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86516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Visual Studio Code + Google Chrome </a:t>
            </a:r>
            <a:r>
              <a:rPr lang="mr-IN" sz="2800" dirty="0"/>
              <a:t>–</a:t>
            </a:r>
            <a:r>
              <a:rPr lang="en-US" sz="2800" dirty="0"/>
              <a:t> using the Chrome extension for Visual Studio Code, in editor debugging of TypeScript code will be available</a:t>
            </a:r>
          </a:p>
          <a:p>
            <a:r>
              <a:rPr lang="en-US" sz="2800" dirty="0"/>
              <a:t>REST Server provided by </a:t>
            </a:r>
            <a:r>
              <a:rPr lang="en-US" sz="2800" dirty="0" err="1"/>
              <a:t>json</a:t>
            </a:r>
            <a:r>
              <a:rPr lang="en-US" sz="2800" dirty="0"/>
              <a:t>-server, Web Server provided by browser-sync</a:t>
            </a:r>
          </a:p>
          <a:p>
            <a:r>
              <a:rPr lang="en-US" sz="2800" dirty="0"/>
              <a:t>TypeScript is used for module support and strong-typing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891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51398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Dynamic Module Loading with </a:t>
            </a:r>
            <a:r>
              <a:rPr lang="en-US" sz="2800" dirty="0" err="1"/>
              <a:t>SystemJS</a:t>
            </a:r>
            <a:endParaRPr lang="en-US" sz="2800" dirty="0"/>
          </a:p>
          <a:p>
            <a:r>
              <a:rPr lang="en-US" sz="2800" dirty="0"/>
              <a:t>ES2015 code is not transpiled to ES5.1, it will run as ES2015 natively</a:t>
            </a:r>
          </a:p>
          <a:p>
            <a:r>
              <a:rPr lang="en-US" sz="2800" dirty="0"/>
              <a:t>Node.js powers the development tooling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6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and Web Browser API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 err="1"/>
              <a:t>Object.assign</a:t>
            </a:r>
            <a:endParaRPr lang="en-US" sz="2800" dirty="0"/>
          </a:p>
          <a:p>
            <a:r>
              <a:rPr lang="en-US" sz="2800" dirty="0"/>
              <a:t>Immutable Array Functions</a:t>
            </a:r>
          </a:p>
          <a:p>
            <a:r>
              <a:rPr lang="en-US" sz="2800" dirty="0"/>
              <a:t>Function Parameter Default Values</a:t>
            </a:r>
          </a:p>
          <a:p>
            <a:r>
              <a:rPr lang="en-US" sz="2800" dirty="0"/>
              <a:t>Arrow Functions</a:t>
            </a:r>
          </a:p>
          <a:p>
            <a:r>
              <a:rPr lang="en-US" sz="2800" dirty="0"/>
              <a:t>Destructuring, Spread Operator, and Rest Operator</a:t>
            </a:r>
          </a:p>
          <a:p>
            <a:r>
              <a:rPr lang="en-US" sz="2800" dirty="0"/>
              <a:t>Fetch &amp; Promises</a:t>
            </a:r>
          </a:p>
          <a:p>
            <a:r>
              <a:rPr lang="en-US" sz="2800" dirty="0"/>
              <a:t>ES2015 Modules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21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32429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 err="1"/>
              <a:t>Object.assign</a:t>
            </a:r>
            <a:r>
              <a:rPr lang="en-US" sz="2800" dirty="0"/>
              <a:t> – used to copy properties from one object to another</a:t>
            </a:r>
          </a:p>
          <a:p>
            <a:r>
              <a:rPr lang="en-US" sz="2800" dirty="0"/>
              <a:t>Immutable Array Functions – produce a new array instead of mutating an existing array</a:t>
            </a:r>
          </a:p>
          <a:p>
            <a:r>
              <a:rPr lang="en-US" sz="2800" dirty="0"/>
              <a:t>Function Parameter Default Values – used to initialize state when the application loads</a:t>
            </a:r>
          </a:p>
          <a:p>
            <a:r>
              <a:rPr lang="en-US" sz="2800" dirty="0"/>
              <a:t>Arrow Functions – commonly used when lexical this or a simpler syntax is desired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2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40609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Destructuring, Spreads, and Rest – makes working with properties easier</a:t>
            </a:r>
          </a:p>
          <a:p>
            <a:r>
              <a:rPr lang="en-US" sz="2800" dirty="0"/>
              <a:t>Fetch &amp; Promises </a:t>
            </a:r>
            <a:r>
              <a:rPr lang="mr-IN" sz="2800" dirty="0"/>
              <a:t>–</a:t>
            </a:r>
            <a:r>
              <a:rPr lang="en-US" sz="2800" dirty="0"/>
              <a:t> Fetch is the new API for making REST service calls instead of libraries such as jQuery or using the XHR object directly</a:t>
            </a:r>
          </a:p>
          <a:p>
            <a:pPr lvl="1"/>
            <a:r>
              <a:rPr lang="en-US" sz="2800" dirty="0"/>
              <a:t>Fetch is not a standard, but hopefully will be soon</a:t>
            </a:r>
          </a:p>
          <a:p>
            <a:pPr lvl="1"/>
            <a:r>
              <a:rPr lang="en-US" sz="2800" dirty="0"/>
              <a:t>Promises are an ES2015 standard with wide support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2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52167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ES2015 Modules </a:t>
            </a:r>
            <a:r>
              <a:rPr lang="mr-IN" sz="2800" dirty="0"/>
              <a:t>–</a:t>
            </a:r>
            <a:r>
              <a:rPr lang="en-US" sz="2800" dirty="0"/>
              <a:t> Not supported natively, but TypeScript will transpile to UMD modules to be loaded by </a:t>
            </a:r>
            <a:r>
              <a:rPr lang="en-US" sz="2800" dirty="0" err="1"/>
              <a:t>SystemJS</a:t>
            </a:r>
            <a:endParaRPr lang="en-US" sz="2800" dirty="0"/>
          </a:p>
          <a:p>
            <a:pPr lvl="1"/>
            <a:r>
              <a:rPr lang="en-US" sz="2800" dirty="0"/>
              <a:t>Eventually, ES2015 modules (static and dynamic </a:t>
            </a:r>
            <a:r>
              <a:rPr lang="mr-IN" sz="2800" dirty="0"/>
              <a:t>–</a:t>
            </a:r>
            <a:r>
              <a:rPr lang="en-US" sz="2800" dirty="0"/>
              <a:t> through </a:t>
            </a:r>
            <a:r>
              <a:rPr lang="en-US" sz="2800" dirty="0" err="1"/>
              <a:t>SystemJS</a:t>
            </a:r>
            <a:r>
              <a:rPr lang="en-US" sz="2800" dirty="0"/>
              <a:t>) should be available natively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90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Follows the pattern of the </a:t>
            </a:r>
            <a:r>
              <a:rPr lang="en-US" sz="2800" b="1" dirty="0"/>
              <a:t>reduce</a:t>
            </a:r>
            <a:r>
              <a:rPr lang="en-US" sz="2800" dirty="0"/>
              <a:t> function available on the </a:t>
            </a:r>
            <a:r>
              <a:rPr lang="en-US" sz="2800" b="1" dirty="0"/>
              <a:t>Array</a:t>
            </a:r>
            <a:r>
              <a:rPr lang="en-US" sz="2800" dirty="0"/>
              <a:t> prototype in JavaScript</a:t>
            </a:r>
          </a:p>
          <a:p>
            <a:r>
              <a:rPr lang="en-US" sz="2800" dirty="0"/>
              <a:t>Receives the current state and an action, the function produces a new state based upon the type of action, and its associated data</a:t>
            </a:r>
          </a:p>
          <a:p>
            <a:r>
              <a:rPr lang="en-US" sz="2800" dirty="0"/>
              <a:t>Pure function – output results from inputs only, no side-effects</a:t>
            </a:r>
          </a:p>
          <a:p>
            <a:r>
              <a:rPr lang="en-US" sz="2800" dirty="0"/>
              <a:t>Should be configured to create an initial state during the first run</a:t>
            </a:r>
          </a:p>
        </p:txBody>
      </p:sp>
    </p:spTree>
    <p:extLst>
      <p:ext uri="{BB962C8B-B14F-4D97-AF65-F5344CB8AC3E}">
        <p14:creationId xmlns:p14="http://schemas.microsoft.com/office/powerpoint/2010/main" val="2109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Stores are the container for applying the action to the state using the reducer function, and they contain the current state</a:t>
            </a:r>
          </a:p>
          <a:p>
            <a:r>
              <a:rPr lang="en-US" sz="2800" dirty="0"/>
              <a:t>Created with the </a:t>
            </a:r>
            <a:r>
              <a:rPr lang="en-US" sz="2800" b="1" dirty="0" err="1"/>
              <a:t>createStore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The first parameter is the reducer function</a:t>
            </a:r>
          </a:p>
          <a:p>
            <a:r>
              <a:rPr lang="en-US" sz="2800" dirty="0"/>
              <a:t>The second parameter is an optional initial state, if this is not provided the default state initialized by the reducer function will be used on the first run-through</a:t>
            </a:r>
          </a:p>
        </p:txBody>
      </p:sp>
    </p:spTree>
    <p:extLst>
      <p:ext uri="{BB962C8B-B14F-4D97-AF65-F5344CB8AC3E}">
        <p14:creationId xmlns:p14="http://schemas.microsoft.com/office/powerpoint/2010/main" val="1377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42684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When a store is created, the reducer function is executed with no action allowing the default parameter value and the reducer functions to initialize the application state</a:t>
            </a:r>
          </a:p>
          <a:p>
            <a:r>
              <a:rPr lang="en-US" sz="2800" dirty="0"/>
              <a:t>If an initial state is passed into the </a:t>
            </a:r>
            <a:r>
              <a:rPr lang="en-US" sz="2800" b="1" dirty="0" err="1"/>
              <a:t>createStore</a:t>
            </a:r>
            <a:r>
              <a:rPr lang="en-US" sz="2800" dirty="0"/>
              <a:t> function, the initial state is passed in when the store is created</a:t>
            </a:r>
          </a:p>
        </p:txBody>
      </p:sp>
    </p:spTree>
    <p:extLst>
      <p:ext uri="{BB962C8B-B14F-4D97-AF65-F5344CB8AC3E}">
        <p14:creationId xmlns:p14="http://schemas.microsoft.com/office/powerpoint/2010/main" val="3449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92812"/>
            <a:ext cx="11681693" cy="4343400"/>
          </a:xfrm>
        </p:spPr>
        <p:txBody>
          <a:bodyPr/>
          <a:lstStyle/>
          <a:p>
            <a:r>
              <a:rPr lang="en-US" sz="2800" dirty="0"/>
              <a:t>Why Redux?</a:t>
            </a:r>
          </a:p>
          <a:p>
            <a:r>
              <a:rPr lang="en-US" sz="2800" dirty="0"/>
              <a:t>Three Principles of Redux</a:t>
            </a:r>
          </a:p>
          <a:p>
            <a:r>
              <a:rPr lang="en-US" sz="2800" dirty="0"/>
              <a:t>Essential JavaScript Concepts</a:t>
            </a:r>
          </a:p>
          <a:p>
            <a:r>
              <a:rPr lang="en-US" sz="2800" dirty="0"/>
              <a:t>Reducer Functions</a:t>
            </a:r>
          </a:p>
          <a:p>
            <a:r>
              <a:rPr lang="en-US" sz="2800" dirty="0"/>
              <a:t>Working with Stores</a:t>
            </a:r>
          </a:p>
          <a:p>
            <a:r>
              <a:rPr lang="en-US" sz="2800" dirty="0"/>
              <a:t>Combining Reducers</a:t>
            </a:r>
          </a:p>
          <a:p>
            <a:r>
              <a:rPr lang="en-US" sz="2800" dirty="0"/>
              <a:t>Integration with React and Asynchronous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Actions with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42684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Actions are sent to the store using the </a:t>
            </a:r>
            <a:r>
              <a:rPr lang="en-US" sz="2800" b="1" dirty="0"/>
              <a:t>dispatch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dispatch</a:t>
            </a:r>
            <a:r>
              <a:rPr lang="en-US" sz="2800" dirty="0"/>
              <a:t> function accepts the action object as an argument</a:t>
            </a:r>
          </a:p>
          <a:p>
            <a:r>
              <a:rPr lang="en-US" sz="2800" dirty="0"/>
              <a:t>The action object must have a </a:t>
            </a:r>
            <a:r>
              <a:rPr lang="en-US" sz="2800" b="1" dirty="0"/>
              <a:t>type</a:t>
            </a:r>
            <a:r>
              <a:rPr lang="en-US" sz="2800" dirty="0"/>
              <a:t> property to identify what the action is, additional properties with other relevant data may be specified as well</a:t>
            </a:r>
          </a:p>
        </p:txBody>
      </p:sp>
    </p:spTree>
    <p:extLst>
      <p:ext uri="{BB962C8B-B14F-4D97-AF65-F5344CB8AC3E}">
        <p14:creationId xmlns:p14="http://schemas.microsoft.com/office/powerpoint/2010/main" val="117537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New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42684"/>
            <a:ext cx="11681693" cy="380820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distribute the new state produced from a dispatched action, a publisher/subscriber model is used through a </a:t>
            </a:r>
            <a:r>
              <a:rPr lang="en-US" sz="2800" b="1" dirty="0"/>
              <a:t>subscribe</a:t>
            </a:r>
            <a:r>
              <a:rPr lang="en-US" sz="2800" dirty="0"/>
              <a:t> function available on the store</a:t>
            </a:r>
          </a:p>
          <a:p>
            <a:r>
              <a:rPr lang="en-US" sz="2800" dirty="0"/>
              <a:t>When actions are dispatched, they are processed by the reducer producing a new state, then all of the subscriber functions are invoked so they can process the new state</a:t>
            </a:r>
          </a:p>
          <a:p>
            <a:r>
              <a:rPr lang="en-US" sz="2800" dirty="0"/>
              <a:t>The new state is retrieved in the subscriber function through the </a:t>
            </a:r>
            <a:r>
              <a:rPr lang="en-US" sz="2800" b="1" dirty="0" err="1"/>
              <a:t>getState</a:t>
            </a:r>
            <a:r>
              <a:rPr lang="en-US" sz="2800" dirty="0"/>
              <a:t> function on the store</a:t>
            </a:r>
          </a:p>
        </p:txBody>
      </p:sp>
    </p:spTree>
    <p:extLst>
      <p:ext uri="{BB962C8B-B14F-4D97-AF65-F5344CB8AC3E}">
        <p14:creationId xmlns:p14="http://schemas.microsoft.com/office/powerpoint/2010/main" val="112542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7" y="129288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The state tree for an application can grow quickly especially when considering the first principle of Redux which is the entire state of the application is stored in one object</a:t>
            </a:r>
          </a:p>
          <a:p>
            <a:r>
              <a:rPr lang="en-US" sz="2800" dirty="0"/>
              <a:t>Writing a single reducer function for the whole state tree results in a long, bloated and difficult to maintain function</a:t>
            </a:r>
          </a:p>
        </p:txBody>
      </p:sp>
    </p:spTree>
    <p:extLst>
      <p:ext uri="{BB962C8B-B14F-4D97-AF65-F5344CB8AC3E}">
        <p14:creationId xmlns:p14="http://schemas.microsoft.com/office/powerpoint/2010/main" val="3455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7" y="129288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Commonly, reducer functions will be divided into multiple reducer functions with each function being responsible for one branch of the state tree</a:t>
            </a:r>
          </a:p>
          <a:p>
            <a:r>
              <a:rPr lang="en-US" sz="2800" dirty="0"/>
              <a:t>Redux provides a </a:t>
            </a:r>
            <a:r>
              <a:rPr lang="en-US" sz="2800" b="1" dirty="0" err="1"/>
              <a:t>combineReducers</a:t>
            </a:r>
            <a:r>
              <a:rPr lang="en-US" sz="2800" dirty="0"/>
              <a:t> function to combine these multiple reducer functions into a single function for the store</a:t>
            </a:r>
          </a:p>
        </p:txBody>
      </p:sp>
    </p:spTree>
    <p:extLst>
      <p:ext uri="{BB962C8B-B14F-4D97-AF65-F5344CB8AC3E}">
        <p14:creationId xmlns:p14="http://schemas.microsoft.com/office/powerpoint/2010/main" val="56472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React and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Redux works great with React, but Redux is not limited to only working React</a:t>
            </a:r>
          </a:p>
          <a:p>
            <a:pPr lvl="1"/>
            <a:r>
              <a:rPr lang="en-US" sz="2800" dirty="0"/>
              <a:t>Nevertheless, the React/Redux combination is so popular there are special libraries for tying the two together and there are lots of resources online which explore this common combination of libraries</a:t>
            </a:r>
          </a:p>
          <a:p>
            <a:r>
              <a:rPr lang="en-US" sz="2800" dirty="0"/>
              <a:t>Asynchronous programming introduces additional complexities to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8347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65516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This course will not focus on the </a:t>
            </a:r>
            <a:r>
              <a:rPr lang="en-US" sz="2800" b="1" dirty="0"/>
              <a:t>react-redux</a:t>
            </a:r>
            <a:r>
              <a:rPr lang="en-US" sz="2800" dirty="0"/>
              <a:t> available here: https://github.com/</a:t>
            </a:r>
            <a:r>
              <a:rPr lang="en-US" sz="2800" dirty="0" err="1"/>
              <a:t>reactjs</a:t>
            </a:r>
            <a:r>
              <a:rPr lang="en-US" sz="2800" dirty="0"/>
              <a:t>/react-redux</a:t>
            </a:r>
          </a:p>
          <a:p>
            <a:r>
              <a:rPr lang="en-US" sz="2800" dirty="0"/>
              <a:t>Instead, this course will connect Redux into React using appropriate coding patterns</a:t>
            </a:r>
          </a:p>
          <a:p>
            <a:pPr lvl="1"/>
            <a:r>
              <a:rPr lang="en-US" sz="2800" dirty="0"/>
              <a:t>The store will be passed in as property to the top level state component of the React UI</a:t>
            </a:r>
          </a:p>
          <a:p>
            <a:pPr lvl="1"/>
            <a:r>
              <a:rPr lang="en-US" sz="2800" dirty="0"/>
              <a:t>React component lifecycle functions will be used to interact with the store's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51291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65516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Asynchronous Redux programming appears difficult at first, but really its quite easy</a:t>
            </a:r>
          </a:p>
          <a:p>
            <a:r>
              <a:rPr lang="en-US" sz="2800" dirty="0"/>
              <a:t>The key is to understand how state and asynchronous operations work together</a:t>
            </a:r>
          </a:p>
          <a:p>
            <a:r>
              <a:rPr lang="en-US" sz="2800" dirty="0"/>
              <a:t>Asynchronous operations have two states:</a:t>
            </a:r>
          </a:p>
          <a:p>
            <a:pPr lvl="1"/>
            <a:r>
              <a:rPr lang="en-US" sz="2800" dirty="0"/>
              <a:t>Pending Request State</a:t>
            </a:r>
          </a:p>
          <a:p>
            <a:pPr lvl="1"/>
            <a:r>
              <a:rPr lang="en-US" sz="2800" dirty="0"/>
              <a:t>Fulfilled Request State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983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32423"/>
            <a:ext cx="11681693" cy="4343400"/>
          </a:xfrm>
        </p:spPr>
        <p:txBody>
          <a:bodyPr>
            <a:normAutofit/>
          </a:bodyPr>
          <a:lstStyle/>
          <a:p>
            <a:r>
              <a:rPr lang="en-US" sz="2800" dirty="0"/>
              <a:t>Redux, inspired by Flux, improves the management of state in JavaScript applications</a:t>
            </a:r>
          </a:p>
          <a:p>
            <a:r>
              <a:rPr lang="en-US" sz="2800" dirty="0"/>
              <a:t>Its built on three principles: single source of truth, immutable state, and pure reducer functions</a:t>
            </a:r>
          </a:p>
          <a:p>
            <a:r>
              <a:rPr lang="en-US" sz="2800" dirty="0"/>
              <a:t>Redux provides the container for applying the actions to produce new states based upon the logic of the reducer functions</a:t>
            </a:r>
          </a:p>
          <a:p>
            <a:r>
              <a:rPr lang="en-US" sz="2800" dirty="0"/>
              <a:t>Reducer functions can work on different parts of the state tree and be combined together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75310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Managing state in JavaScript applications is very challenging</a:t>
            </a:r>
          </a:p>
          <a:p>
            <a:r>
              <a:rPr lang="en-US" sz="2800" dirty="0"/>
              <a:t>Redux employs a predictable state container to simplify state management</a:t>
            </a:r>
          </a:p>
          <a:p>
            <a:r>
              <a:rPr lang="en-US" sz="2800" dirty="0"/>
              <a:t>Execution of an application is an initial state followed by a series of actions</a:t>
            </a:r>
          </a:p>
        </p:txBody>
      </p:sp>
    </p:spTree>
    <p:extLst>
      <p:ext uri="{BB962C8B-B14F-4D97-AF65-F5344CB8AC3E}">
        <p14:creationId xmlns:p14="http://schemas.microsoft.com/office/powerpoint/2010/main" val="206471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75310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Each action reduces the state to a new predictable state, to which the application user interface transitions</a:t>
            </a:r>
          </a:p>
          <a:p>
            <a:r>
              <a:rPr lang="en-US" sz="2800" dirty="0"/>
              <a:t>A state container, known as store, contains the reduction logic implemented as pure functions as well as the last reduced (current) state</a:t>
            </a:r>
          </a:p>
        </p:txBody>
      </p:sp>
    </p:spTree>
    <p:extLst>
      <p:ext uri="{BB962C8B-B14F-4D97-AF65-F5344CB8AC3E}">
        <p14:creationId xmlns:p14="http://schemas.microsoft.com/office/powerpoint/2010/main" val="16081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To enable state changes to be predictable, the following constraints applied to state changes</a:t>
            </a:r>
          </a:p>
          <a:p>
            <a:pPr lvl="1"/>
            <a:r>
              <a:rPr lang="en-US" sz="2800" dirty="0"/>
              <a:t>Single Source of Truth</a:t>
            </a:r>
          </a:p>
          <a:p>
            <a:pPr lvl="1"/>
            <a:r>
              <a:rPr lang="en-US" sz="2800" dirty="0"/>
              <a:t>State is Read-Only</a:t>
            </a:r>
          </a:p>
          <a:p>
            <a:pPr lvl="1"/>
            <a:r>
              <a:rPr lang="en-US" sz="2800" dirty="0"/>
              <a:t>Changes are made with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87457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of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Following the pattern of Flux, all data flows through a Redux system in a unidirectional matter</a:t>
            </a:r>
          </a:p>
          <a:p>
            <a:r>
              <a:rPr lang="en-US" smtClean="0"/>
              <a:t>All changes to the state comes from actions applied to the state, and all actions are funneled into Redux</a:t>
            </a:r>
          </a:p>
          <a:p>
            <a:r>
              <a:rPr lang="en-US" smtClean="0"/>
              <a:t>No part of the system can ever receive data from two sources</a:t>
            </a:r>
          </a:p>
          <a:p>
            <a:r>
              <a:rPr lang="en-US" smtClean="0"/>
              <a:t>Additionally, the state managed by Redux is the state of the whole application (with minor exceptions, such as form control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1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is Read-Only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State can never be mutated</a:t>
            </a:r>
          </a:p>
          <a:p>
            <a:r>
              <a:rPr lang="en-US" sz="2800" dirty="0"/>
              <a:t>New states are produced by applying an action to the current state (known as reduction) from which a new state object is produced</a:t>
            </a:r>
          </a:p>
          <a:p>
            <a:r>
              <a:rPr lang="en-US" sz="2800" dirty="0"/>
              <a:t>Immutable programming techniques need to be utilized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65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are made with 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Pure functions accept inputs, and using only those inputs produce a single output</a:t>
            </a:r>
          </a:p>
          <a:p>
            <a:r>
              <a:rPr lang="en-US" sz="2800" dirty="0"/>
              <a:t>The function produces no side effects</a:t>
            </a:r>
          </a:p>
          <a:p>
            <a:r>
              <a:rPr lang="en-US" sz="2800" dirty="0"/>
              <a:t>Many pure functions can be composed together to process different parts of the state tree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19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From the Redux website, "Redux is a predictable state container for JavaScript apps."</a:t>
            </a:r>
          </a:p>
          <a:p>
            <a:r>
              <a:rPr lang="en-US" sz="2800" dirty="0"/>
              <a:t>Predictable – state changes follow the three principles</a:t>
            </a:r>
          </a:p>
          <a:p>
            <a:r>
              <a:rPr lang="en-US" sz="2800" dirty="0"/>
              <a:t>State – the application's data, including data related to the UI itself</a:t>
            </a:r>
          </a:p>
          <a:p>
            <a:r>
              <a:rPr lang="en-US" sz="2800" dirty="0"/>
              <a:t>Container – Redux is the container which applies actions to the pure reducer functions to return a new state</a:t>
            </a:r>
          </a:p>
          <a:p>
            <a:r>
              <a:rPr lang="en-US" sz="2800" dirty="0"/>
              <a:t>Redux has been designed for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8356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1340</Words>
  <Application>Microsoft Office PowerPoint</Application>
  <PresentationFormat>Custom</PresentationFormat>
  <Paragraphs>148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Opulent</vt:lpstr>
      <vt:lpstr>PowerPoint Presentation</vt:lpstr>
      <vt:lpstr>Course Overview</vt:lpstr>
      <vt:lpstr>Why Redux?</vt:lpstr>
      <vt:lpstr>Why Redux?</vt:lpstr>
      <vt:lpstr>Three Principles of Redux</vt:lpstr>
      <vt:lpstr>Single Source of Truth</vt:lpstr>
      <vt:lpstr>State is Read-Only</vt:lpstr>
      <vt:lpstr>Changes are made with Pure Functions</vt:lpstr>
      <vt:lpstr>Definition of Redux</vt:lpstr>
      <vt:lpstr>Differences from Flux</vt:lpstr>
      <vt:lpstr>Development Environment</vt:lpstr>
      <vt:lpstr>Development Environment</vt:lpstr>
      <vt:lpstr>Essential JavaScript and Web Browser API Concepts</vt:lpstr>
      <vt:lpstr>Essential JavaScript Concepts</vt:lpstr>
      <vt:lpstr>Essential JavaScript Concepts</vt:lpstr>
      <vt:lpstr>Essential JavaScript Concepts</vt:lpstr>
      <vt:lpstr>Reducer Functions</vt:lpstr>
      <vt:lpstr>Working with Stores</vt:lpstr>
      <vt:lpstr>Store Initialization</vt:lpstr>
      <vt:lpstr>Handling Actions with the Store</vt:lpstr>
      <vt:lpstr>Distributing the New State</vt:lpstr>
      <vt:lpstr>Combining Reducers</vt:lpstr>
      <vt:lpstr>Combining Reducers</vt:lpstr>
      <vt:lpstr>Integration with React and Asynchronous Programming</vt:lpstr>
      <vt:lpstr>Integration with React</vt:lpstr>
      <vt:lpstr>Asynchronous Programming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Prosise</dc:creator>
  <cp:lastModifiedBy>DELL</cp:lastModifiedBy>
  <cp:revision>264</cp:revision>
  <dcterms:created xsi:type="dcterms:W3CDTF">2013-10-23T14:08:21Z</dcterms:created>
  <dcterms:modified xsi:type="dcterms:W3CDTF">2021-02-01T04:58:50Z</dcterms:modified>
</cp:coreProperties>
</file>