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65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  <p:sldId id="378" r:id="rId109"/>
    <p:sldId id="379" r:id="rId110"/>
    <p:sldId id="380" r:id="rId111"/>
    <p:sldId id="381" r:id="rId112"/>
    <p:sldId id="382" r:id="rId1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9100" y="152400"/>
            <a:ext cx="121666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Loma"/>
                <a:cs typeface="L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0AFA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Loma"/>
                <a:cs typeface="L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Loma"/>
                <a:cs typeface="L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6900" y="444500"/>
            <a:ext cx="11811000" cy="886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354512" y="1321892"/>
            <a:ext cx="6909434" cy="1724025"/>
          </a:xfrm>
          <a:custGeom>
            <a:avLst/>
            <a:gdLst/>
            <a:ahLst/>
            <a:cxnLst/>
            <a:rect l="l" t="t" r="r" b="b"/>
            <a:pathLst>
              <a:path w="6909434" h="1724025">
                <a:moveTo>
                  <a:pt x="0" y="0"/>
                </a:moveTo>
                <a:lnTo>
                  <a:pt x="6909142" y="0"/>
                </a:lnTo>
                <a:lnTo>
                  <a:pt x="6909142" y="1723872"/>
                </a:lnTo>
                <a:lnTo>
                  <a:pt x="0" y="1723872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152400"/>
            <a:ext cx="492506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Loma"/>
                <a:cs typeface="L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59" y="2908300"/>
            <a:ext cx="11663680" cy="6398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00AFA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ierremaoui/using-websockets-with-redux-sagas-a2bf26467cab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ierremaoui/using-websockets-with-redux-sagas-a2bf26467cab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ierremaoui/using-websockets-with-redux-sagas-a2bf26467cab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ierremaoui/using-websockets-with-redux-sagas-a2bf26467c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secret%2Bsauce'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secret%2Bsauce')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secret%2Bsauce'))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198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800" y="2286000"/>
            <a:ext cx="355155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860" dirty="0"/>
              <a:t>Ro</a:t>
            </a:r>
            <a:r>
              <a:rPr sz="7000" spc="-630" dirty="0"/>
              <a:t>a</a:t>
            </a:r>
            <a:r>
              <a:rPr sz="7000" spc="-425" dirty="0"/>
              <a:t>d</a:t>
            </a:r>
            <a:r>
              <a:rPr sz="7000" spc="-400" dirty="0"/>
              <a:t>m</a:t>
            </a:r>
            <a:r>
              <a:rPr sz="7000" spc="-630" dirty="0"/>
              <a:t>a</a:t>
            </a:r>
            <a:r>
              <a:rPr sz="7000" spc="-425" dirty="0"/>
              <a:t>p</a:t>
            </a:r>
            <a:r>
              <a:rPr sz="7000" spc="-55" dirty="0"/>
              <a:t>:</a:t>
            </a:r>
            <a:endParaRPr sz="7000"/>
          </a:p>
        </p:txBody>
      </p:sp>
      <p:sp>
        <p:nvSpPr>
          <p:cNvPr id="4" name="object 4"/>
          <p:cNvSpPr txBox="1"/>
          <p:nvPr/>
        </p:nvSpPr>
        <p:spPr>
          <a:xfrm>
            <a:off x="558800" y="3373120"/>
            <a:ext cx="8590280" cy="3327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840"/>
              </a:spcBef>
              <a:buChar char="•"/>
              <a:tabLst>
                <a:tab pos="392430" algn="l"/>
              </a:tabLst>
            </a:pPr>
            <a:r>
              <a:rPr sz="4800" b="1" spc="-365" dirty="0">
                <a:solidFill>
                  <a:srgbClr val="FFFFFF"/>
                </a:solidFill>
                <a:latin typeface="Loma"/>
                <a:cs typeface="Loma"/>
              </a:rPr>
              <a:t>Are </a:t>
            </a:r>
            <a:r>
              <a:rPr sz="4800" b="1" spc="-635" dirty="0">
                <a:solidFill>
                  <a:srgbClr val="FFFFFF"/>
                </a:solidFill>
                <a:latin typeface="Loma"/>
                <a:cs typeface="Loma"/>
              </a:rPr>
              <a:t>Sagas</a:t>
            </a:r>
            <a:r>
              <a:rPr sz="4800" b="1" spc="-509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800" b="1" spc="-325" dirty="0">
                <a:solidFill>
                  <a:srgbClr val="FFFFFF"/>
                </a:solidFill>
                <a:latin typeface="Loma"/>
                <a:cs typeface="Loma"/>
              </a:rPr>
              <a:t>indispensable?</a:t>
            </a:r>
            <a:endParaRPr sz="4800">
              <a:latin typeface="Loma"/>
              <a:cs typeface="Loma"/>
            </a:endParaRPr>
          </a:p>
          <a:p>
            <a:pPr marL="391795" indent="-379730">
              <a:lnSpc>
                <a:spcPct val="100000"/>
              </a:lnSpc>
              <a:spcBef>
                <a:spcPts val="740"/>
              </a:spcBef>
              <a:buChar char="•"/>
              <a:tabLst>
                <a:tab pos="392430" algn="l"/>
              </a:tabLst>
            </a:pPr>
            <a:r>
              <a:rPr sz="4800" b="1" spc="-345" dirty="0">
                <a:solidFill>
                  <a:srgbClr val="FFFFFF"/>
                </a:solidFill>
                <a:latin typeface="Loma"/>
                <a:cs typeface="Loma"/>
              </a:rPr>
              <a:t>Is </a:t>
            </a:r>
            <a:r>
              <a:rPr sz="4800" b="1" spc="-190" dirty="0">
                <a:solidFill>
                  <a:srgbClr val="FFFFFF"/>
                </a:solidFill>
                <a:latin typeface="Loma"/>
                <a:cs typeface="Loma"/>
              </a:rPr>
              <a:t>there </a:t>
            </a:r>
            <a:r>
              <a:rPr sz="4800" b="1" spc="-430" dirty="0">
                <a:solidFill>
                  <a:srgbClr val="FFFFFF"/>
                </a:solidFill>
                <a:latin typeface="Loma"/>
                <a:cs typeface="Loma"/>
              </a:rPr>
              <a:t>a </a:t>
            </a:r>
            <a:r>
              <a:rPr sz="4800" b="1" spc="-175" dirty="0">
                <a:solidFill>
                  <a:srgbClr val="FFFFFF"/>
                </a:solidFill>
                <a:latin typeface="Loma"/>
                <a:cs typeface="Loma"/>
              </a:rPr>
              <a:t>theoretical</a:t>
            </a:r>
            <a:r>
              <a:rPr sz="4800" b="1" spc="-765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800" b="1" spc="-355" dirty="0">
                <a:solidFill>
                  <a:srgbClr val="FFFFFF"/>
                </a:solidFill>
                <a:latin typeface="Loma"/>
                <a:cs typeface="Loma"/>
              </a:rPr>
              <a:t>background?</a:t>
            </a:r>
            <a:endParaRPr sz="4800">
              <a:latin typeface="Loma"/>
              <a:cs typeface="Loma"/>
            </a:endParaRPr>
          </a:p>
          <a:p>
            <a:pPr marL="391795" indent="-379730">
              <a:lnSpc>
                <a:spcPct val="100000"/>
              </a:lnSpc>
              <a:spcBef>
                <a:spcPts val="740"/>
              </a:spcBef>
              <a:buChar char="•"/>
              <a:tabLst>
                <a:tab pos="392430" algn="l"/>
              </a:tabLst>
            </a:pPr>
            <a:r>
              <a:rPr sz="4800" b="1" spc="-910" dirty="0">
                <a:solidFill>
                  <a:srgbClr val="FFFFFF"/>
                </a:solidFill>
                <a:latin typeface="Loma"/>
                <a:cs typeface="Loma"/>
              </a:rPr>
              <a:t>ES6</a:t>
            </a:r>
            <a:r>
              <a:rPr sz="4800" b="1" spc="-44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800" b="1" spc="-315" dirty="0">
                <a:solidFill>
                  <a:srgbClr val="FFFFFF"/>
                </a:solidFill>
                <a:latin typeface="Loma"/>
                <a:cs typeface="Loma"/>
              </a:rPr>
              <a:t>Generators</a:t>
            </a:r>
            <a:endParaRPr sz="4800">
              <a:latin typeface="Loma"/>
              <a:cs typeface="Loma"/>
            </a:endParaRPr>
          </a:p>
          <a:p>
            <a:pPr marL="391795" indent="-379730">
              <a:lnSpc>
                <a:spcPct val="100000"/>
              </a:lnSpc>
              <a:spcBef>
                <a:spcPts val="740"/>
              </a:spcBef>
              <a:buChar char="•"/>
              <a:tabLst>
                <a:tab pos="392430" algn="l"/>
              </a:tabLst>
            </a:pPr>
            <a:r>
              <a:rPr sz="4800" b="1" spc="-635" dirty="0">
                <a:solidFill>
                  <a:srgbClr val="FFFFFF"/>
                </a:solidFill>
                <a:latin typeface="Loma"/>
                <a:cs typeface="Loma"/>
              </a:rPr>
              <a:t>Sagas</a:t>
            </a:r>
            <a:endParaRPr sz="48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6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>
                <a:solidFill>
                  <a:srgbClr val="198CB5"/>
                </a:solidFill>
              </a:rPr>
              <a:t>What </a:t>
            </a:r>
            <a:r>
              <a:rPr spc="-290" dirty="0">
                <a:solidFill>
                  <a:srgbClr val="198CB5"/>
                </a:solidFill>
              </a:rPr>
              <a:t>we</a:t>
            </a:r>
            <a:r>
              <a:rPr spc="-790" dirty="0">
                <a:solidFill>
                  <a:srgbClr val="198CB5"/>
                </a:solidFill>
              </a:rPr>
              <a:t> </a:t>
            </a:r>
            <a:r>
              <a:rPr spc="-455" dirty="0">
                <a:solidFill>
                  <a:srgbClr val="198CB5"/>
                </a:solidFill>
              </a:rPr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0" y="1549400"/>
            <a:ext cx="407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‘API_REQUEST’})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54" y="3128962"/>
            <a:ext cx="332549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460"/>
              </a:spcBef>
            </a:pPr>
            <a:r>
              <a:rPr sz="4200" b="1" spc="-370" dirty="0">
                <a:solidFill>
                  <a:srgbClr val="F30284"/>
                </a:solidFill>
                <a:latin typeface="Loma"/>
                <a:cs typeface="Loma"/>
              </a:rPr>
              <a:t>Reducer</a:t>
            </a:r>
            <a:endParaRPr sz="42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5168900"/>
            <a:ext cx="9676130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9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E4E4E"/>
                </a:solidFill>
                <a:latin typeface="Arial"/>
                <a:cs typeface="Arial"/>
              </a:rPr>
              <a:t>‘API_REQUEST_ERROR’})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state </a:t>
            </a:r>
            <a:r>
              <a:rPr sz="2400" dirty="0">
                <a:solidFill>
                  <a:srgbClr val="4E4E4E"/>
                </a:solidFill>
                <a:latin typeface="Arial"/>
                <a:cs typeface="Arial"/>
              </a:rPr>
              <a:t>= </a:t>
            </a:r>
            <a:r>
              <a:rPr sz="2400" spc="-80" dirty="0">
                <a:solidFill>
                  <a:srgbClr val="4E4E4E"/>
                </a:solidFill>
                <a:latin typeface="Arial"/>
                <a:cs typeface="Arial"/>
              </a:rPr>
              <a:t>{…state, </a:t>
            </a:r>
            <a:r>
              <a:rPr sz="2400" spc="-55" dirty="0">
                <a:solidFill>
                  <a:srgbClr val="4E4E4E"/>
                </a:solidFill>
                <a:latin typeface="Arial"/>
                <a:cs typeface="Arial"/>
              </a:rPr>
              <a:t>showError: </a:t>
            </a:r>
            <a:r>
              <a:rPr sz="2400" spc="-10" dirty="0">
                <a:solidFill>
                  <a:srgbClr val="4E4E4E"/>
                </a:solidFill>
                <a:latin typeface="Arial"/>
                <a:cs typeface="Arial"/>
              </a:rPr>
              <a:t>true</a:t>
            </a:r>
            <a:r>
              <a:rPr sz="2400" spc="-26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65" y="68754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2997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36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Store</a:t>
            </a:r>
            <a:endParaRPr sz="4200">
              <a:latin typeface="Loma"/>
              <a:cs typeface="L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9654" y="31289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1225550">
              <a:lnSpc>
                <a:spcPct val="100000"/>
              </a:lnSpc>
              <a:spcBef>
                <a:spcPts val="2460"/>
              </a:spcBef>
            </a:pP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Middleware</a:t>
            </a:r>
            <a:endParaRPr sz="4200">
              <a:latin typeface="Loma"/>
              <a:cs typeface="L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73113" y="1957387"/>
            <a:ext cx="1971675" cy="1133475"/>
            <a:chOff x="6873113" y="1957387"/>
            <a:chExt cx="1971675" cy="1133475"/>
          </a:xfrm>
        </p:grpSpPr>
        <p:sp>
          <p:nvSpPr>
            <p:cNvPr id="9" name="object 9"/>
            <p:cNvSpPr/>
            <p:nvPr/>
          </p:nvSpPr>
          <p:spPr>
            <a:xfrm>
              <a:off x="6904863" y="1989137"/>
              <a:ext cx="1742439" cy="989965"/>
            </a:xfrm>
            <a:custGeom>
              <a:avLst/>
              <a:gdLst/>
              <a:ahLst/>
              <a:cxnLst/>
              <a:rect l="l" t="t" r="r" b="b"/>
              <a:pathLst>
                <a:path w="1742440" h="989964">
                  <a:moveTo>
                    <a:pt x="0" y="0"/>
                  </a:moveTo>
                  <a:lnTo>
                    <a:pt x="1714334" y="973735"/>
                  </a:lnTo>
                  <a:lnTo>
                    <a:pt x="1741995" y="98945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55278" y="2850273"/>
              <a:ext cx="289560" cy="240665"/>
            </a:xfrm>
            <a:custGeom>
              <a:avLst/>
              <a:gdLst/>
              <a:ahLst/>
              <a:cxnLst/>
              <a:rect l="l" t="t" r="r" b="b"/>
              <a:pathLst>
                <a:path w="289559" h="240664">
                  <a:moveTo>
                    <a:pt x="127952" y="0"/>
                  </a:moveTo>
                  <a:lnTo>
                    <a:pt x="0" y="225272"/>
                  </a:lnTo>
                  <a:lnTo>
                    <a:pt x="289255" y="240588"/>
                  </a:lnTo>
                  <a:lnTo>
                    <a:pt x="127952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001250" y="1227137"/>
            <a:ext cx="819150" cy="1066800"/>
            <a:chOff x="10001250" y="1227137"/>
            <a:chExt cx="819150" cy="1066800"/>
          </a:xfrm>
        </p:grpSpPr>
        <p:sp>
          <p:nvSpPr>
            <p:cNvPr id="12" name="object 12"/>
            <p:cNvSpPr/>
            <p:nvPr/>
          </p:nvSpPr>
          <p:spPr>
            <a:xfrm>
              <a:off x="10001250" y="1227137"/>
              <a:ext cx="812800" cy="1066800"/>
            </a:xfrm>
            <a:custGeom>
              <a:avLst/>
              <a:gdLst/>
              <a:ahLst/>
              <a:cxnLst/>
              <a:rect l="l" t="t" r="r" b="b"/>
              <a:pathLst>
                <a:path w="812800" h="1066800">
                  <a:moveTo>
                    <a:pt x="812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12800" y="10668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07600" y="1295400"/>
              <a:ext cx="812800" cy="81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01250" y="1227137"/>
            <a:ext cx="825500" cy="1066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35"/>
              </a:spcBef>
            </a:pPr>
            <a:r>
              <a:rPr sz="6400" spc="355" dirty="0">
                <a:solidFill>
                  <a:srgbClr val="333333"/>
                </a:solidFill>
                <a:latin typeface="Noto Sans Symbols"/>
                <a:cs typeface="Noto Sans Symbols"/>
              </a:rPr>
              <a:t>⚙</a:t>
            </a:r>
            <a:endParaRPr sz="6400">
              <a:latin typeface="Noto Sans Symbols"/>
              <a:cs typeface="Noto Sans Symbol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877550" y="1892058"/>
            <a:ext cx="850900" cy="1230630"/>
            <a:chOff x="10877550" y="1892058"/>
            <a:chExt cx="850900" cy="1230630"/>
          </a:xfrm>
        </p:grpSpPr>
        <p:sp>
          <p:nvSpPr>
            <p:cNvPr id="16" name="object 16"/>
            <p:cNvSpPr/>
            <p:nvPr/>
          </p:nvSpPr>
          <p:spPr>
            <a:xfrm>
              <a:off x="11087431" y="1999467"/>
              <a:ext cx="608965" cy="1091565"/>
            </a:xfrm>
            <a:custGeom>
              <a:avLst/>
              <a:gdLst/>
              <a:ahLst/>
              <a:cxnLst/>
              <a:rect l="l" t="t" r="r" b="b"/>
              <a:pathLst>
                <a:path w="608965" h="1091564">
                  <a:moveTo>
                    <a:pt x="267571" y="1091398"/>
                  </a:moveTo>
                  <a:lnTo>
                    <a:pt x="310997" y="1056891"/>
                  </a:lnTo>
                  <a:lnTo>
                    <a:pt x="351469" y="1022601"/>
                  </a:lnTo>
                  <a:lnTo>
                    <a:pt x="388986" y="988526"/>
                  </a:lnTo>
                  <a:lnTo>
                    <a:pt x="423548" y="954667"/>
                  </a:lnTo>
                  <a:lnTo>
                    <a:pt x="455156" y="921025"/>
                  </a:lnTo>
                  <a:lnTo>
                    <a:pt x="483808" y="887598"/>
                  </a:lnTo>
                  <a:lnTo>
                    <a:pt x="509506" y="854388"/>
                  </a:lnTo>
                  <a:lnTo>
                    <a:pt x="532249" y="821394"/>
                  </a:lnTo>
                  <a:lnTo>
                    <a:pt x="552037" y="788615"/>
                  </a:lnTo>
                  <a:lnTo>
                    <a:pt x="582748" y="723707"/>
                  </a:lnTo>
                  <a:lnTo>
                    <a:pt x="601640" y="659663"/>
                  </a:lnTo>
                  <a:lnTo>
                    <a:pt x="608713" y="596484"/>
                  </a:lnTo>
                  <a:lnTo>
                    <a:pt x="607817" y="565218"/>
                  </a:lnTo>
                  <a:lnTo>
                    <a:pt x="597160" y="503335"/>
                  </a:lnTo>
                  <a:lnTo>
                    <a:pt x="574685" y="442316"/>
                  </a:lnTo>
                  <a:lnTo>
                    <a:pt x="540390" y="382161"/>
                  </a:lnTo>
                  <a:lnTo>
                    <a:pt x="494275" y="322871"/>
                  </a:lnTo>
                  <a:lnTo>
                    <a:pt x="466786" y="293550"/>
                  </a:lnTo>
                  <a:lnTo>
                    <a:pt x="436341" y="264445"/>
                  </a:lnTo>
                  <a:lnTo>
                    <a:pt x="402942" y="235556"/>
                  </a:lnTo>
                  <a:lnTo>
                    <a:pt x="366588" y="206884"/>
                  </a:lnTo>
                  <a:lnTo>
                    <a:pt x="327279" y="178427"/>
                  </a:lnTo>
                  <a:lnTo>
                    <a:pt x="285016" y="150186"/>
                  </a:lnTo>
                  <a:lnTo>
                    <a:pt x="239797" y="122162"/>
                  </a:lnTo>
                  <a:lnTo>
                    <a:pt x="191624" y="94353"/>
                  </a:lnTo>
                  <a:lnTo>
                    <a:pt x="140495" y="66761"/>
                  </a:lnTo>
                  <a:lnTo>
                    <a:pt x="86412" y="39385"/>
                  </a:lnTo>
                  <a:lnTo>
                    <a:pt x="29375" y="1222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77550" y="1892058"/>
              <a:ext cx="289560" cy="239395"/>
            </a:xfrm>
            <a:custGeom>
              <a:avLst/>
              <a:gdLst/>
              <a:ahLst/>
              <a:cxnLst/>
              <a:rect l="l" t="t" r="r" b="b"/>
              <a:pathLst>
                <a:path w="289559" h="239394">
                  <a:moveTo>
                    <a:pt x="288963" y="0"/>
                  </a:moveTo>
                  <a:lnTo>
                    <a:pt x="0" y="20066"/>
                  </a:lnTo>
                  <a:lnTo>
                    <a:pt x="189420" y="239204"/>
                  </a:lnTo>
                  <a:lnTo>
                    <a:pt x="28896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084659" y="1833803"/>
            <a:ext cx="897890" cy="1257300"/>
            <a:chOff x="9084659" y="1833803"/>
            <a:chExt cx="897890" cy="1257300"/>
          </a:xfrm>
        </p:grpSpPr>
        <p:sp>
          <p:nvSpPr>
            <p:cNvPr id="19" name="object 19"/>
            <p:cNvSpPr/>
            <p:nvPr/>
          </p:nvSpPr>
          <p:spPr>
            <a:xfrm>
              <a:off x="9116409" y="1865553"/>
              <a:ext cx="834390" cy="1033144"/>
            </a:xfrm>
            <a:custGeom>
              <a:avLst/>
              <a:gdLst/>
              <a:ahLst/>
              <a:cxnLst/>
              <a:rect l="l" t="t" r="r" b="b"/>
              <a:pathLst>
                <a:path w="834390" h="1033144">
                  <a:moveTo>
                    <a:pt x="834063" y="0"/>
                  </a:moveTo>
                  <a:lnTo>
                    <a:pt x="769070" y="19382"/>
                  </a:lnTo>
                  <a:lnTo>
                    <a:pt x="706713" y="39457"/>
                  </a:lnTo>
                  <a:lnTo>
                    <a:pt x="646992" y="60226"/>
                  </a:lnTo>
                  <a:lnTo>
                    <a:pt x="589907" y="81688"/>
                  </a:lnTo>
                  <a:lnTo>
                    <a:pt x="535458" y="103843"/>
                  </a:lnTo>
                  <a:lnTo>
                    <a:pt x="483645" y="126692"/>
                  </a:lnTo>
                  <a:lnTo>
                    <a:pt x="434467" y="150233"/>
                  </a:lnTo>
                  <a:lnTo>
                    <a:pt x="387926" y="174468"/>
                  </a:lnTo>
                  <a:lnTo>
                    <a:pt x="344021" y="199396"/>
                  </a:lnTo>
                  <a:lnTo>
                    <a:pt x="302752" y="225017"/>
                  </a:lnTo>
                  <a:lnTo>
                    <a:pt x="264119" y="251331"/>
                  </a:lnTo>
                  <a:lnTo>
                    <a:pt x="228121" y="278338"/>
                  </a:lnTo>
                  <a:lnTo>
                    <a:pt x="194760" y="306039"/>
                  </a:lnTo>
                  <a:lnTo>
                    <a:pt x="164035" y="334433"/>
                  </a:lnTo>
                  <a:lnTo>
                    <a:pt x="135946" y="363519"/>
                  </a:lnTo>
                  <a:lnTo>
                    <a:pt x="110492" y="393300"/>
                  </a:lnTo>
                  <a:lnTo>
                    <a:pt x="67494" y="454939"/>
                  </a:lnTo>
                  <a:lnTo>
                    <a:pt x="35039" y="519352"/>
                  </a:lnTo>
                  <a:lnTo>
                    <a:pt x="13128" y="586537"/>
                  </a:lnTo>
                  <a:lnTo>
                    <a:pt x="1761" y="656495"/>
                  </a:lnTo>
                  <a:lnTo>
                    <a:pt x="32" y="692514"/>
                  </a:lnTo>
                  <a:lnTo>
                    <a:pt x="938" y="729226"/>
                  </a:lnTo>
                  <a:lnTo>
                    <a:pt x="10659" y="804729"/>
                  </a:lnTo>
                  <a:lnTo>
                    <a:pt x="19474" y="843521"/>
                  </a:lnTo>
                  <a:lnTo>
                    <a:pt x="30924" y="883005"/>
                  </a:lnTo>
                  <a:lnTo>
                    <a:pt x="45010" y="923183"/>
                  </a:lnTo>
                  <a:lnTo>
                    <a:pt x="61733" y="964054"/>
                  </a:lnTo>
                  <a:lnTo>
                    <a:pt x="81091" y="1005619"/>
                  </a:lnTo>
                  <a:lnTo>
                    <a:pt x="97960" y="1032586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87688" y="2802521"/>
              <a:ext cx="247650" cy="288925"/>
            </a:xfrm>
            <a:custGeom>
              <a:avLst/>
              <a:gdLst/>
              <a:ahLst/>
              <a:cxnLst/>
              <a:rect l="l" t="t" r="r" b="b"/>
              <a:pathLst>
                <a:path w="247650" h="288925">
                  <a:moveTo>
                    <a:pt x="219633" y="0"/>
                  </a:moveTo>
                  <a:lnTo>
                    <a:pt x="0" y="137401"/>
                  </a:lnTo>
                  <a:lnTo>
                    <a:pt x="247218" y="288340"/>
                  </a:lnTo>
                  <a:lnTo>
                    <a:pt x="21963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00027" y="4405325"/>
            <a:ext cx="937260" cy="2432685"/>
            <a:chOff x="1000027" y="4405325"/>
            <a:chExt cx="937260" cy="2432685"/>
          </a:xfrm>
        </p:grpSpPr>
        <p:sp>
          <p:nvSpPr>
            <p:cNvPr id="22" name="object 22"/>
            <p:cNvSpPr/>
            <p:nvPr/>
          </p:nvSpPr>
          <p:spPr>
            <a:xfrm>
              <a:off x="1031777" y="4437075"/>
              <a:ext cx="873760" cy="2256155"/>
            </a:xfrm>
            <a:custGeom>
              <a:avLst/>
              <a:gdLst/>
              <a:ahLst/>
              <a:cxnLst/>
              <a:rect l="l" t="t" r="r" b="b"/>
              <a:pathLst>
                <a:path w="873760" h="2256154">
                  <a:moveTo>
                    <a:pt x="873688" y="0"/>
                  </a:moveTo>
                  <a:lnTo>
                    <a:pt x="824259" y="39287"/>
                  </a:lnTo>
                  <a:lnTo>
                    <a:pt x="776268" y="78487"/>
                  </a:lnTo>
                  <a:lnTo>
                    <a:pt x="729717" y="117599"/>
                  </a:lnTo>
                  <a:lnTo>
                    <a:pt x="684605" y="156623"/>
                  </a:lnTo>
                  <a:lnTo>
                    <a:pt x="640932" y="195560"/>
                  </a:lnTo>
                  <a:lnTo>
                    <a:pt x="598699" y="234409"/>
                  </a:lnTo>
                  <a:lnTo>
                    <a:pt x="557905" y="273170"/>
                  </a:lnTo>
                  <a:lnTo>
                    <a:pt x="518550" y="311843"/>
                  </a:lnTo>
                  <a:lnTo>
                    <a:pt x="480634" y="350429"/>
                  </a:lnTo>
                  <a:lnTo>
                    <a:pt x="444158" y="388927"/>
                  </a:lnTo>
                  <a:lnTo>
                    <a:pt x="409121" y="427337"/>
                  </a:lnTo>
                  <a:lnTo>
                    <a:pt x="375523" y="465659"/>
                  </a:lnTo>
                  <a:lnTo>
                    <a:pt x="343365" y="503893"/>
                  </a:lnTo>
                  <a:lnTo>
                    <a:pt x="312646" y="542040"/>
                  </a:lnTo>
                  <a:lnTo>
                    <a:pt x="283366" y="580099"/>
                  </a:lnTo>
                  <a:lnTo>
                    <a:pt x="255525" y="618070"/>
                  </a:lnTo>
                  <a:lnTo>
                    <a:pt x="229124" y="655954"/>
                  </a:lnTo>
                  <a:lnTo>
                    <a:pt x="204162" y="693749"/>
                  </a:lnTo>
                  <a:lnTo>
                    <a:pt x="180639" y="731457"/>
                  </a:lnTo>
                  <a:lnTo>
                    <a:pt x="158556" y="769078"/>
                  </a:lnTo>
                  <a:lnTo>
                    <a:pt x="137911" y="806610"/>
                  </a:lnTo>
                  <a:lnTo>
                    <a:pt x="118706" y="844055"/>
                  </a:lnTo>
                  <a:lnTo>
                    <a:pt x="100941" y="881412"/>
                  </a:lnTo>
                  <a:lnTo>
                    <a:pt x="84614" y="918681"/>
                  </a:lnTo>
                  <a:lnTo>
                    <a:pt x="69727" y="955862"/>
                  </a:lnTo>
                  <a:lnTo>
                    <a:pt x="56280" y="992956"/>
                  </a:lnTo>
                  <a:lnTo>
                    <a:pt x="44271" y="1029961"/>
                  </a:lnTo>
                  <a:lnTo>
                    <a:pt x="33702" y="1066879"/>
                  </a:lnTo>
                  <a:lnTo>
                    <a:pt x="16881" y="1140452"/>
                  </a:lnTo>
                  <a:lnTo>
                    <a:pt x="5818" y="1213674"/>
                  </a:lnTo>
                  <a:lnTo>
                    <a:pt x="512" y="1286545"/>
                  </a:lnTo>
                  <a:lnTo>
                    <a:pt x="17" y="1322848"/>
                  </a:lnTo>
                  <a:lnTo>
                    <a:pt x="962" y="1359064"/>
                  </a:lnTo>
                  <a:lnTo>
                    <a:pt x="7170" y="1431233"/>
                  </a:lnTo>
                  <a:lnTo>
                    <a:pt x="19135" y="1503050"/>
                  </a:lnTo>
                  <a:lnTo>
                    <a:pt x="36858" y="1574516"/>
                  </a:lnTo>
                  <a:lnTo>
                    <a:pt x="60337" y="1645632"/>
                  </a:lnTo>
                  <a:lnTo>
                    <a:pt x="89573" y="1716396"/>
                  </a:lnTo>
                  <a:lnTo>
                    <a:pt x="106350" y="1751646"/>
                  </a:lnTo>
                  <a:lnTo>
                    <a:pt x="124567" y="1786809"/>
                  </a:lnTo>
                  <a:lnTo>
                    <a:pt x="144222" y="1821884"/>
                  </a:lnTo>
                  <a:lnTo>
                    <a:pt x="165317" y="1856871"/>
                  </a:lnTo>
                  <a:lnTo>
                    <a:pt x="187852" y="1891770"/>
                  </a:lnTo>
                  <a:lnTo>
                    <a:pt x="211825" y="1926582"/>
                  </a:lnTo>
                  <a:lnTo>
                    <a:pt x="237238" y="1961306"/>
                  </a:lnTo>
                  <a:lnTo>
                    <a:pt x="264090" y="1995942"/>
                  </a:lnTo>
                  <a:lnTo>
                    <a:pt x="292381" y="2030490"/>
                  </a:lnTo>
                  <a:lnTo>
                    <a:pt x="322112" y="2064950"/>
                  </a:lnTo>
                  <a:lnTo>
                    <a:pt x="353282" y="2099323"/>
                  </a:lnTo>
                  <a:lnTo>
                    <a:pt x="385891" y="2133608"/>
                  </a:lnTo>
                  <a:lnTo>
                    <a:pt x="419940" y="2167805"/>
                  </a:lnTo>
                  <a:lnTo>
                    <a:pt x="455427" y="2201915"/>
                  </a:lnTo>
                  <a:lnTo>
                    <a:pt x="492354" y="2235936"/>
                  </a:lnTo>
                  <a:lnTo>
                    <a:pt x="516936" y="2256104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1983" y="6572897"/>
              <a:ext cx="282575" cy="264795"/>
            </a:xfrm>
            <a:custGeom>
              <a:avLst/>
              <a:gdLst/>
              <a:ahLst/>
              <a:cxnLst/>
              <a:rect l="l" t="t" r="r" b="b"/>
              <a:pathLst>
                <a:path w="282575" h="264795">
                  <a:moveTo>
                    <a:pt x="164337" y="0"/>
                  </a:moveTo>
                  <a:lnTo>
                    <a:pt x="0" y="200291"/>
                  </a:lnTo>
                  <a:lnTo>
                    <a:pt x="282460" y="264490"/>
                  </a:lnTo>
                  <a:lnTo>
                    <a:pt x="16433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903751" y="4405312"/>
            <a:ext cx="5010785" cy="722630"/>
            <a:chOff x="3903751" y="4405312"/>
            <a:chExt cx="5010785" cy="722630"/>
          </a:xfrm>
        </p:grpSpPr>
        <p:sp>
          <p:nvSpPr>
            <p:cNvPr id="25" name="object 25"/>
            <p:cNvSpPr/>
            <p:nvPr/>
          </p:nvSpPr>
          <p:spPr>
            <a:xfrm>
              <a:off x="4103550" y="4437062"/>
              <a:ext cx="4779010" cy="659130"/>
            </a:xfrm>
            <a:custGeom>
              <a:avLst/>
              <a:gdLst/>
              <a:ahLst/>
              <a:cxnLst/>
              <a:rect l="l" t="t" r="r" b="b"/>
              <a:pathLst>
                <a:path w="4779009" h="659129">
                  <a:moveTo>
                    <a:pt x="4778994" y="0"/>
                  </a:moveTo>
                  <a:lnTo>
                    <a:pt x="4728585" y="24578"/>
                  </a:lnTo>
                  <a:lnTo>
                    <a:pt x="4678244" y="48689"/>
                  </a:lnTo>
                  <a:lnTo>
                    <a:pt x="4627970" y="72333"/>
                  </a:lnTo>
                  <a:lnTo>
                    <a:pt x="4577763" y="95510"/>
                  </a:lnTo>
                  <a:lnTo>
                    <a:pt x="4527624" y="118220"/>
                  </a:lnTo>
                  <a:lnTo>
                    <a:pt x="4477552" y="140463"/>
                  </a:lnTo>
                  <a:lnTo>
                    <a:pt x="4427548" y="162239"/>
                  </a:lnTo>
                  <a:lnTo>
                    <a:pt x="4377611" y="183548"/>
                  </a:lnTo>
                  <a:lnTo>
                    <a:pt x="4327741" y="204390"/>
                  </a:lnTo>
                  <a:lnTo>
                    <a:pt x="4277939" y="224764"/>
                  </a:lnTo>
                  <a:lnTo>
                    <a:pt x="4228204" y="244672"/>
                  </a:lnTo>
                  <a:lnTo>
                    <a:pt x="4178537" y="264113"/>
                  </a:lnTo>
                  <a:lnTo>
                    <a:pt x="4128937" y="283086"/>
                  </a:lnTo>
                  <a:lnTo>
                    <a:pt x="4079404" y="301592"/>
                  </a:lnTo>
                  <a:lnTo>
                    <a:pt x="4029939" y="319632"/>
                  </a:lnTo>
                  <a:lnTo>
                    <a:pt x="3980541" y="337204"/>
                  </a:lnTo>
                  <a:lnTo>
                    <a:pt x="3931211" y="354309"/>
                  </a:lnTo>
                  <a:lnTo>
                    <a:pt x="3881948" y="370947"/>
                  </a:lnTo>
                  <a:lnTo>
                    <a:pt x="3832752" y="387118"/>
                  </a:lnTo>
                  <a:lnTo>
                    <a:pt x="3783624" y="402822"/>
                  </a:lnTo>
                  <a:lnTo>
                    <a:pt x="3734563" y="418058"/>
                  </a:lnTo>
                  <a:lnTo>
                    <a:pt x="3685570" y="432828"/>
                  </a:lnTo>
                  <a:lnTo>
                    <a:pt x="3636644" y="447131"/>
                  </a:lnTo>
                  <a:lnTo>
                    <a:pt x="3587785" y="460966"/>
                  </a:lnTo>
                  <a:lnTo>
                    <a:pt x="3538994" y="474335"/>
                  </a:lnTo>
                  <a:lnTo>
                    <a:pt x="3490270" y="487236"/>
                  </a:lnTo>
                  <a:lnTo>
                    <a:pt x="3441614" y="499671"/>
                  </a:lnTo>
                  <a:lnTo>
                    <a:pt x="3393024" y="511638"/>
                  </a:lnTo>
                  <a:lnTo>
                    <a:pt x="3344503" y="523138"/>
                  </a:lnTo>
                  <a:lnTo>
                    <a:pt x="3296049" y="534171"/>
                  </a:lnTo>
                  <a:lnTo>
                    <a:pt x="3247662" y="544737"/>
                  </a:lnTo>
                  <a:lnTo>
                    <a:pt x="3199342" y="554836"/>
                  </a:lnTo>
                  <a:lnTo>
                    <a:pt x="3151090" y="564468"/>
                  </a:lnTo>
                  <a:lnTo>
                    <a:pt x="3102906" y="573633"/>
                  </a:lnTo>
                  <a:lnTo>
                    <a:pt x="3054788" y="582330"/>
                  </a:lnTo>
                  <a:lnTo>
                    <a:pt x="3006738" y="590561"/>
                  </a:lnTo>
                  <a:lnTo>
                    <a:pt x="2958756" y="598325"/>
                  </a:lnTo>
                  <a:lnTo>
                    <a:pt x="2910841" y="605621"/>
                  </a:lnTo>
                  <a:lnTo>
                    <a:pt x="2862993" y="612450"/>
                  </a:lnTo>
                  <a:lnTo>
                    <a:pt x="2815213" y="618813"/>
                  </a:lnTo>
                  <a:lnTo>
                    <a:pt x="2767500" y="624708"/>
                  </a:lnTo>
                  <a:lnTo>
                    <a:pt x="2719855" y="630136"/>
                  </a:lnTo>
                  <a:lnTo>
                    <a:pt x="2672276" y="635097"/>
                  </a:lnTo>
                  <a:lnTo>
                    <a:pt x="2624766" y="639591"/>
                  </a:lnTo>
                  <a:lnTo>
                    <a:pt x="2577322" y="643618"/>
                  </a:lnTo>
                  <a:lnTo>
                    <a:pt x="2529947" y="647178"/>
                  </a:lnTo>
                  <a:lnTo>
                    <a:pt x="2482638" y="650271"/>
                  </a:lnTo>
                  <a:lnTo>
                    <a:pt x="2435397" y="652896"/>
                  </a:lnTo>
                  <a:lnTo>
                    <a:pt x="2388223" y="655055"/>
                  </a:lnTo>
                  <a:lnTo>
                    <a:pt x="2341117" y="656746"/>
                  </a:lnTo>
                  <a:lnTo>
                    <a:pt x="2294078" y="657971"/>
                  </a:lnTo>
                  <a:lnTo>
                    <a:pt x="2247106" y="658728"/>
                  </a:lnTo>
                  <a:lnTo>
                    <a:pt x="2200202" y="659019"/>
                  </a:lnTo>
                  <a:lnTo>
                    <a:pt x="2153366" y="658842"/>
                  </a:lnTo>
                  <a:lnTo>
                    <a:pt x="2106596" y="658198"/>
                  </a:lnTo>
                  <a:lnTo>
                    <a:pt x="2059894" y="657087"/>
                  </a:lnTo>
                  <a:lnTo>
                    <a:pt x="2013260" y="655509"/>
                  </a:lnTo>
                  <a:lnTo>
                    <a:pt x="1966693" y="653464"/>
                  </a:lnTo>
                  <a:lnTo>
                    <a:pt x="1920193" y="650952"/>
                  </a:lnTo>
                  <a:lnTo>
                    <a:pt x="1873760" y="647973"/>
                  </a:lnTo>
                  <a:lnTo>
                    <a:pt x="1827395" y="644526"/>
                  </a:lnTo>
                  <a:lnTo>
                    <a:pt x="1781098" y="640613"/>
                  </a:lnTo>
                  <a:lnTo>
                    <a:pt x="1734868" y="636232"/>
                  </a:lnTo>
                  <a:lnTo>
                    <a:pt x="1688705" y="631385"/>
                  </a:lnTo>
                  <a:lnTo>
                    <a:pt x="1642609" y="626070"/>
                  </a:lnTo>
                  <a:lnTo>
                    <a:pt x="1596581" y="620288"/>
                  </a:lnTo>
                  <a:lnTo>
                    <a:pt x="1550621" y="614040"/>
                  </a:lnTo>
                  <a:lnTo>
                    <a:pt x="1504727" y="607324"/>
                  </a:lnTo>
                  <a:lnTo>
                    <a:pt x="1458902" y="600141"/>
                  </a:lnTo>
                  <a:lnTo>
                    <a:pt x="1413143" y="592491"/>
                  </a:lnTo>
                  <a:lnTo>
                    <a:pt x="1367452" y="584374"/>
                  </a:lnTo>
                  <a:lnTo>
                    <a:pt x="1321828" y="575790"/>
                  </a:lnTo>
                  <a:lnTo>
                    <a:pt x="1276272" y="566738"/>
                  </a:lnTo>
                  <a:lnTo>
                    <a:pt x="1230783" y="557220"/>
                  </a:lnTo>
                  <a:lnTo>
                    <a:pt x="1185362" y="547235"/>
                  </a:lnTo>
                  <a:lnTo>
                    <a:pt x="1140008" y="536782"/>
                  </a:lnTo>
                  <a:lnTo>
                    <a:pt x="1094721" y="525863"/>
                  </a:lnTo>
                  <a:lnTo>
                    <a:pt x="1049502" y="514476"/>
                  </a:lnTo>
                  <a:lnTo>
                    <a:pt x="1004350" y="502622"/>
                  </a:lnTo>
                  <a:lnTo>
                    <a:pt x="959265" y="490301"/>
                  </a:lnTo>
                  <a:lnTo>
                    <a:pt x="914248" y="477514"/>
                  </a:lnTo>
                  <a:lnTo>
                    <a:pt x="869298" y="464259"/>
                  </a:lnTo>
                  <a:lnTo>
                    <a:pt x="824416" y="450537"/>
                  </a:lnTo>
                  <a:lnTo>
                    <a:pt x="779601" y="436347"/>
                  </a:lnTo>
                  <a:lnTo>
                    <a:pt x="734854" y="421691"/>
                  </a:lnTo>
                  <a:lnTo>
                    <a:pt x="690173" y="406568"/>
                  </a:lnTo>
                  <a:lnTo>
                    <a:pt x="645561" y="390978"/>
                  </a:lnTo>
                  <a:lnTo>
                    <a:pt x="601015" y="374920"/>
                  </a:lnTo>
                  <a:lnTo>
                    <a:pt x="556537" y="358396"/>
                  </a:lnTo>
                  <a:lnTo>
                    <a:pt x="512127" y="341404"/>
                  </a:lnTo>
                  <a:lnTo>
                    <a:pt x="467783" y="323946"/>
                  </a:lnTo>
                  <a:lnTo>
                    <a:pt x="423508" y="306020"/>
                  </a:lnTo>
                  <a:lnTo>
                    <a:pt x="379299" y="287627"/>
                  </a:lnTo>
                  <a:lnTo>
                    <a:pt x="335158" y="268767"/>
                  </a:lnTo>
                  <a:lnTo>
                    <a:pt x="291084" y="249440"/>
                  </a:lnTo>
                  <a:lnTo>
                    <a:pt x="247078" y="229646"/>
                  </a:lnTo>
                  <a:lnTo>
                    <a:pt x="203139" y="209385"/>
                  </a:lnTo>
                  <a:lnTo>
                    <a:pt x="159268" y="188657"/>
                  </a:lnTo>
                  <a:lnTo>
                    <a:pt x="115464" y="167462"/>
                  </a:lnTo>
                  <a:lnTo>
                    <a:pt x="71727" y="145799"/>
                  </a:lnTo>
                  <a:lnTo>
                    <a:pt x="28058" y="123670"/>
                  </a:lnTo>
                  <a:lnTo>
                    <a:pt x="0" y="10844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03751" y="4437062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0" y="0"/>
                  </a:moveTo>
                  <a:lnTo>
                    <a:pt x="165912" y="237439"/>
                  </a:lnTo>
                  <a:lnTo>
                    <a:pt x="289496" y="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91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solidFill>
                  <a:srgbClr val="198CB5"/>
                </a:solidFill>
              </a:rPr>
              <a:t>Cancellation</a:t>
            </a:r>
            <a:r>
              <a:rPr spc="-620" dirty="0">
                <a:solidFill>
                  <a:srgbClr val="198CB5"/>
                </a:solidFill>
              </a:rPr>
              <a:t> </a:t>
            </a:r>
            <a:r>
              <a:rPr spc="-370" dirty="0">
                <a:solidFill>
                  <a:srgbClr val="198CB5"/>
                </a:solidFill>
              </a:rPr>
              <a:t>(cancel)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5168900"/>
            <a:ext cx="7466330" cy="41706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356489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-10" dirty="0">
                <a:solidFill>
                  <a:srgbClr val="0087D7"/>
                </a:solidFill>
                <a:latin typeface="Trebuchet MS"/>
                <a:cs typeface="Trebuchet MS"/>
              </a:rPr>
              <a:t>game</a:t>
            </a:r>
            <a:r>
              <a:rPr sz="2200" spc="-10" dirty="0">
                <a:solidFill>
                  <a:srgbClr val="4E4E4E"/>
                </a:solidFill>
                <a:latin typeface="Arial"/>
                <a:cs typeface="Arial"/>
              </a:rPr>
              <a:t>(socket, </a:t>
            </a:r>
            <a:r>
              <a:rPr sz="2200" spc="-155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r>
              <a:rPr sz="2200" spc="-23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60" dirty="0">
                <a:solidFill>
                  <a:srgbClr val="87AF00"/>
                </a:solidFill>
                <a:latin typeface="Arial"/>
                <a:cs typeface="Arial"/>
              </a:rPr>
              <a:t>try</a:t>
            </a:r>
            <a:r>
              <a:rPr sz="22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8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result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call(joinChannel, socket,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4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40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endParaRPr sz="2200">
              <a:latin typeface="Arial"/>
              <a:cs typeface="Arial"/>
            </a:endParaRPr>
          </a:p>
          <a:p>
            <a:pPr marL="633095" marR="514984">
              <a:lnSpc>
                <a:spcPts val="2500"/>
              </a:lnSpc>
              <a:spcBef>
                <a:spcPts val="130"/>
              </a:spcBef>
            </a:pPr>
            <a:r>
              <a:rPr sz="2200" spc="5" dirty="0">
                <a:solidFill>
                  <a:srgbClr val="5F8787"/>
                </a:solidFill>
                <a:latin typeface="Arial"/>
                <a:cs typeface="Arial"/>
              </a:rPr>
              <a:t>// </a:t>
            </a:r>
            <a:r>
              <a:rPr sz="2200" spc="-85" dirty="0">
                <a:solidFill>
                  <a:srgbClr val="5F8787"/>
                </a:solidFill>
                <a:latin typeface="Arial"/>
                <a:cs typeface="Arial"/>
              </a:rPr>
              <a:t>Call </a:t>
            </a:r>
            <a:r>
              <a:rPr sz="2200" spc="-120" dirty="0">
                <a:solidFill>
                  <a:srgbClr val="5F8787"/>
                </a:solidFill>
                <a:latin typeface="Arial"/>
                <a:cs typeface="Arial"/>
              </a:rPr>
              <a:t>instead </a:t>
            </a:r>
            <a:r>
              <a:rPr sz="2200" spc="-40" dirty="0">
                <a:solidFill>
                  <a:srgbClr val="5F8787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5F8787"/>
                </a:solidFill>
                <a:latin typeface="Arial"/>
                <a:cs typeface="Arial"/>
              </a:rPr>
              <a:t>fork </a:t>
            </a:r>
            <a:r>
              <a:rPr sz="2200" spc="-135" dirty="0">
                <a:solidFill>
                  <a:srgbClr val="5F8787"/>
                </a:solidFill>
                <a:latin typeface="Arial"/>
                <a:cs typeface="Arial"/>
              </a:rPr>
              <a:t>so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</a:t>
            </a:r>
            <a:r>
              <a:rPr sz="2200" spc="-100" dirty="0">
                <a:solidFill>
                  <a:srgbClr val="5F8787"/>
                </a:solidFill>
                <a:latin typeface="Arial"/>
                <a:cs typeface="Arial"/>
              </a:rPr>
              <a:t>blocks </a:t>
            </a:r>
            <a:r>
              <a:rPr sz="2200" spc="-175" dirty="0">
                <a:solidFill>
                  <a:srgbClr val="5F8787"/>
                </a:solidFill>
                <a:latin typeface="Arial"/>
                <a:cs typeface="Arial"/>
              </a:rPr>
              <a:t>and </a:t>
            </a:r>
            <a:r>
              <a:rPr sz="2200" spc="-114" dirty="0">
                <a:solidFill>
                  <a:srgbClr val="5F8787"/>
                </a:solidFill>
                <a:latin typeface="Arial"/>
                <a:cs typeface="Arial"/>
              </a:rPr>
              <a:t>we </a:t>
            </a:r>
            <a:r>
              <a:rPr sz="2200" spc="-185" dirty="0">
                <a:solidFill>
                  <a:srgbClr val="5F8787"/>
                </a:solidFill>
                <a:latin typeface="Arial"/>
                <a:cs typeface="Arial"/>
              </a:rPr>
              <a:t>can </a:t>
            </a:r>
            <a:r>
              <a:rPr sz="2200" spc="-145" dirty="0">
                <a:solidFill>
                  <a:srgbClr val="5F8787"/>
                </a:solidFill>
                <a:latin typeface="Arial"/>
                <a:cs typeface="Arial"/>
              </a:rPr>
              <a:t>cancel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65" dirty="0">
                <a:solidFill>
                  <a:srgbClr val="4E4E4E"/>
                </a:solidFill>
                <a:latin typeface="Arial"/>
                <a:cs typeface="Arial"/>
              </a:rPr>
              <a:t>call(gameSequence,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result.channel,</a:t>
            </a:r>
            <a:r>
              <a:rPr sz="2200" spc="-24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4E4E4E"/>
                </a:solidFill>
                <a:latin typeface="Arial"/>
                <a:cs typeface="Arial"/>
              </a:rPr>
              <a:t>result.response)</a:t>
            </a:r>
            <a:endParaRPr sz="2200">
              <a:latin typeface="Arial"/>
              <a:cs typeface="Arial"/>
            </a:endParaRPr>
          </a:p>
          <a:p>
            <a:pPr marL="633095" marR="4759325" indent="-31115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114" dirty="0">
                <a:solidFill>
                  <a:srgbClr val="87AF00"/>
                </a:solidFill>
                <a:latin typeface="Arial"/>
                <a:cs typeface="Arial"/>
              </a:rPr>
              <a:t>catch </a:t>
            </a:r>
            <a:r>
              <a:rPr sz="2200" spc="15" dirty="0">
                <a:solidFill>
                  <a:srgbClr val="4E4E4E"/>
                </a:solidFill>
                <a:latin typeface="Arial"/>
                <a:cs typeface="Arial"/>
              </a:rPr>
              <a:t>(error)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60" dirty="0">
                <a:solidFill>
                  <a:srgbClr val="00AFAF"/>
                </a:solidFill>
                <a:latin typeface="Arial"/>
                <a:cs typeface="Arial"/>
              </a:rPr>
              <a:t>console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.log(error)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finally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3610" marR="1868805" indent="-310515">
              <a:lnSpc>
                <a:spcPts val="2500"/>
              </a:lnSpc>
              <a:spcBef>
                <a:spcPts val="130"/>
              </a:spcBef>
            </a:pPr>
            <a:r>
              <a:rPr sz="2200" spc="-40" dirty="0">
                <a:solidFill>
                  <a:srgbClr val="87AF00"/>
                </a:solidFill>
                <a:latin typeface="Arial"/>
                <a:cs typeface="Arial"/>
              </a:rPr>
              <a:t>if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7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cancelled())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socket.channel(</a:t>
            </a:r>
            <a:r>
              <a:rPr sz="2200" spc="-13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3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gameId,</a:t>
            </a:r>
            <a:r>
              <a:rPr sz="22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{}).leave()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1308100"/>
            <a:ext cx="6386830" cy="2583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93548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25" dirty="0">
                <a:solidFill>
                  <a:srgbClr val="0087D7"/>
                </a:solidFill>
                <a:latin typeface="Trebuchet MS"/>
                <a:cs typeface="Trebuchet MS"/>
              </a:rPr>
              <a:t>watchJoinGame</a:t>
            </a:r>
            <a:r>
              <a:rPr sz="2200" spc="25" dirty="0">
                <a:solidFill>
                  <a:srgbClr val="4E4E4E"/>
                </a:solidFill>
                <a:latin typeface="Arial"/>
                <a:cs typeface="Arial"/>
              </a:rPr>
              <a:t>(socket)</a:t>
            </a:r>
            <a:r>
              <a:rPr sz="2200" spc="-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2200" spc="-5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AF8700"/>
                </a:solidFill>
                <a:latin typeface="Arial"/>
                <a:cs typeface="Arial"/>
              </a:rPr>
              <a:t>null</a:t>
            </a:r>
            <a:r>
              <a:rPr sz="2200" spc="-80" dirty="0">
                <a:solidFill>
                  <a:srgbClr val="4E4E4E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 marR="5080">
              <a:lnSpc>
                <a:spcPts val="2500"/>
              </a:lnSpc>
              <a:spcBef>
                <a:spcPts val="130"/>
              </a:spcBef>
            </a:pP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take(Constants.JOIN_GAME) 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fork(game, socket, </a:t>
            </a:r>
            <a:r>
              <a:rPr sz="2200" spc="-120" dirty="0">
                <a:solidFill>
                  <a:srgbClr val="4E4E4E"/>
                </a:solidFill>
                <a:latin typeface="Arial"/>
                <a:cs typeface="Arial"/>
              </a:rPr>
              <a:t>action.gameId)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14" dirty="0">
                <a:solidFill>
                  <a:srgbClr val="4E4E4E"/>
                </a:solidFill>
                <a:latin typeface="Arial"/>
                <a:cs typeface="Arial"/>
              </a:rPr>
              <a:t>fork(watchLeaveGame,</a:t>
            </a:r>
            <a:r>
              <a:rPr sz="2200" spc="-1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4E4E4E"/>
                </a:solidFill>
                <a:latin typeface="Arial"/>
                <a:cs typeface="Arial"/>
              </a:rPr>
              <a:t>gameSaga)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4900" y="3289300"/>
            <a:ext cx="5080000" cy="1313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651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-30" dirty="0">
                <a:solidFill>
                  <a:srgbClr val="0087D7"/>
                </a:solidFill>
                <a:latin typeface="Trebuchet MS"/>
                <a:cs typeface="Trebuchet MS"/>
              </a:rPr>
              <a:t>watchLeaveGame</a:t>
            </a:r>
            <a:r>
              <a:rPr sz="2200" spc="-30" dirty="0">
                <a:solidFill>
                  <a:srgbClr val="4E4E4E"/>
                </a:solidFill>
                <a:latin typeface="Arial"/>
                <a:cs typeface="Arial"/>
              </a:rPr>
              <a:t>(gameSaga)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2200" spc="-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take(Constants.GAME_LEAVE)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570"/>
              </a:lnSpc>
            </a:pPr>
            <a:r>
              <a:rPr sz="2200" spc="-40" dirty="0">
                <a:solidFill>
                  <a:srgbClr val="4E4E4E"/>
                </a:solidFill>
                <a:latin typeface="Arial"/>
                <a:cs typeface="Arial"/>
              </a:rPr>
              <a:t>if </a:t>
            </a:r>
            <a:r>
              <a:rPr sz="2200" spc="-225" dirty="0">
                <a:solidFill>
                  <a:srgbClr val="4E4E4E"/>
                </a:solidFill>
                <a:latin typeface="Arial"/>
                <a:cs typeface="Arial"/>
              </a:rPr>
              <a:t>(gameSaga)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95" dirty="0">
                <a:solidFill>
                  <a:srgbClr val="4E4E4E"/>
                </a:solidFill>
                <a:latin typeface="Arial"/>
                <a:cs typeface="Arial"/>
              </a:rPr>
              <a:t>cancel(gameSaga)</a:t>
            </a:r>
            <a:r>
              <a:rPr sz="2200" spc="-1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00" y="4559300"/>
            <a:ext cx="429259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ts val="2570"/>
              </a:lnSpc>
              <a:spcBef>
                <a:spcPts val="100"/>
              </a:spcBef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66514" y="4299470"/>
            <a:ext cx="744220" cy="306070"/>
          </a:xfrm>
          <a:custGeom>
            <a:avLst/>
            <a:gdLst/>
            <a:ahLst/>
            <a:cxnLst/>
            <a:rect l="l" t="t" r="r" b="b"/>
            <a:pathLst>
              <a:path w="744220" h="306070">
                <a:moveTo>
                  <a:pt x="0" y="0"/>
                </a:moveTo>
                <a:lnTo>
                  <a:pt x="743892" y="0"/>
                </a:lnTo>
                <a:lnTo>
                  <a:pt x="743892" y="305989"/>
                </a:lnTo>
                <a:lnTo>
                  <a:pt x="0" y="3059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650471" y="3125597"/>
            <a:ext cx="1882775" cy="692150"/>
            <a:chOff x="5650471" y="3125597"/>
            <a:chExt cx="1882775" cy="692150"/>
          </a:xfrm>
        </p:grpSpPr>
        <p:sp>
          <p:nvSpPr>
            <p:cNvPr id="9" name="object 9"/>
            <p:cNvSpPr/>
            <p:nvPr/>
          </p:nvSpPr>
          <p:spPr>
            <a:xfrm>
              <a:off x="5682221" y="3157347"/>
              <a:ext cx="1635760" cy="548005"/>
            </a:xfrm>
            <a:custGeom>
              <a:avLst/>
              <a:gdLst/>
              <a:ahLst/>
              <a:cxnLst/>
              <a:rect l="l" t="t" r="r" b="b"/>
              <a:pathLst>
                <a:path w="1635759" h="548004">
                  <a:moveTo>
                    <a:pt x="0" y="0"/>
                  </a:moveTo>
                  <a:lnTo>
                    <a:pt x="1605109" y="537438"/>
                  </a:lnTo>
                  <a:lnTo>
                    <a:pt x="1635216" y="547519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6201" y="3571938"/>
              <a:ext cx="287020" cy="245745"/>
            </a:xfrm>
            <a:custGeom>
              <a:avLst/>
              <a:gdLst/>
              <a:ahLst/>
              <a:cxnLst/>
              <a:rect l="l" t="t" r="r" b="b"/>
              <a:pathLst>
                <a:path w="287020" h="245745">
                  <a:moveTo>
                    <a:pt x="82257" y="0"/>
                  </a:moveTo>
                  <a:lnTo>
                    <a:pt x="0" y="245681"/>
                  </a:lnTo>
                  <a:lnTo>
                    <a:pt x="286804" y="205104"/>
                  </a:lnTo>
                  <a:lnTo>
                    <a:pt x="8225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43467" y="2880829"/>
            <a:ext cx="1543685" cy="2390775"/>
            <a:chOff x="2243467" y="2880829"/>
            <a:chExt cx="1543685" cy="2390775"/>
          </a:xfrm>
        </p:grpSpPr>
        <p:sp>
          <p:nvSpPr>
            <p:cNvPr id="12" name="object 12"/>
            <p:cNvSpPr/>
            <p:nvPr/>
          </p:nvSpPr>
          <p:spPr>
            <a:xfrm>
              <a:off x="2366148" y="2912579"/>
              <a:ext cx="1389380" cy="2167255"/>
            </a:xfrm>
            <a:custGeom>
              <a:avLst/>
              <a:gdLst/>
              <a:ahLst/>
              <a:cxnLst/>
              <a:rect l="l" t="t" r="r" b="b"/>
              <a:pathLst>
                <a:path w="1389379" h="2167254">
                  <a:moveTo>
                    <a:pt x="1389190" y="0"/>
                  </a:moveTo>
                  <a:lnTo>
                    <a:pt x="17134" y="2140401"/>
                  </a:lnTo>
                  <a:lnTo>
                    <a:pt x="0" y="2167131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3467" y="4983086"/>
              <a:ext cx="248920" cy="288290"/>
            </a:xfrm>
            <a:custGeom>
              <a:avLst/>
              <a:gdLst/>
              <a:ahLst/>
              <a:cxnLst/>
              <a:rect l="l" t="t" r="r" b="b"/>
              <a:pathLst>
                <a:path w="248919" h="288289">
                  <a:moveTo>
                    <a:pt x="30759" y="0"/>
                  </a:moveTo>
                  <a:lnTo>
                    <a:pt x="0" y="288023"/>
                  </a:lnTo>
                  <a:lnTo>
                    <a:pt x="248869" y="139814"/>
                  </a:lnTo>
                  <a:lnTo>
                    <a:pt x="3075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91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solidFill>
                  <a:srgbClr val="198CB5"/>
                </a:solidFill>
              </a:rPr>
              <a:t>Cancellation</a:t>
            </a:r>
            <a:r>
              <a:rPr spc="-620" dirty="0">
                <a:solidFill>
                  <a:srgbClr val="198CB5"/>
                </a:solidFill>
              </a:rPr>
              <a:t> </a:t>
            </a:r>
            <a:r>
              <a:rPr spc="-370" dirty="0">
                <a:solidFill>
                  <a:srgbClr val="198CB5"/>
                </a:solidFill>
              </a:rPr>
              <a:t>(cancel)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5168900"/>
            <a:ext cx="7466330" cy="41706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356489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-10" dirty="0">
                <a:solidFill>
                  <a:srgbClr val="0087D7"/>
                </a:solidFill>
                <a:latin typeface="Trebuchet MS"/>
                <a:cs typeface="Trebuchet MS"/>
              </a:rPr>
              <a:t>game</a:t>
            </a:r>
            <a:r>
              <a:rPr sz="2200" spc="-10" dirty="0">
                <a:solidFill>
                  <a:srgbClr val="4E4E4E"/>
                </a:solidFill>
                <a:latin typeface="Arial"/>
                <a:cs typeface="Arial"/>
              </a:rPr>
              <a:t>(socket, </a:t>
            </a:r>
            <a:r>
              <a:rPr sz="2200" spc="-155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r>
              <a:rPr sz="2200" spc="-23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60" dirty="0">
                <a:solidFill>
                  <a:srgbClr val="87AF00"/>
                </a:solidFill>
                <a:latin typeface="Arial"/>
                <a:cs typeface="Arial"/>
              </a:rPr>
              <a:t>try</a:t>
            </a:r>
            <a:r>
              <a:rPr sz="22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8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result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call(joinChannel, socket,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4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40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endParaRPr sz="2200">
              <a:latin typeface="Arial"/>
              <a:cs typeface="Arial"/>
            </a:endParaRPr>
          </a:p>
          <a:p>
            <a:pPr marL="633095" marR="514984">
              <a:lnSpc>
                <a:spcPts val="2500"/>
              </a:lnSpc>
              <a:spcBef>
                <a:spcPts val="130"/>
              </a:spcBef>
            </a:pPr>
            <a:r>
              <a:rPr sz="2200" spc="5" dirty="0">
                <a:solidFill>
                  <a:srgbClr val="5F8787"/>
                </a:solidFill>
                <a:latin typeface="Arial"/>
                <a:cs typeface="Arial"/>
              </a:rPr>
              <a:t>// </a:t>
            </a:r>
            <a:r>
              <a:rPr sz="2200" spc="-85" dirty="0">
                <a:solidFill>
                  <a:srgbClr val="5F8787"/>
                </a:solidFill>
                <a:latin typeface="Arial"/>
                <a:cs typeface="Arial"/>
              </a:rPr>
              <a:t>Call </a:t>
            </a:r>
            <a:r>
              <a:rPr sz="2200" spc="-120" dirty="0">
                <a:solidFill>
                  <a:srgbClr val="5F8787"/>
                </a:solidFill>
                <a:latin typeface="Arial"/>
                <a:cs typeface="Arial"/>
              </a:rPr>
              <a:t>instead </a:t>
            </a:r>
            <a:r>
              <a:rPr sz="2200" spc="-40" dirty="0">
                <a:solidFill>
                  <a:srgbClr val="5F8787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5F8787"/>
                </a:solidFill>
                <a:latin typeface="Arial"/>
                <a:cs typeface="Arial"/>
              </a:rPr>
              <a:t>fork </a:t>
            </a:r>
            <a:r>
              <a:rPr sz="2200" spc="-135" dirty="0">
                <a:solidFill>
                  <a:srgbClr val="5F8787"/>
                </a:solidFill>
                <a:latin typeface="Arial"/>
                <a:cs typeface="Arial"/>
              </a:rPr>
              <a:t>so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</a:t>
            </a:r>
            <a:r>
              <a:rPr sz="2200" spc="-100" dirty="0">
                <a:solidFill>
                  <a:srgbClr val="5F8787"/>
                </a:solidFill>
                <a:latin typeface="Arial"/>
                <a:cs typeface="Arial"/>
              </a:rPr>
              <a:t>blocks </a:t>
            </a:r>
            <a:r>
              <a:rPr sz="2200" spc="-175" dirty="0">
                <a:solidFill>
                  <a:srgbClr val="5F8787"/>
                </a:solidFill>
                <a:latin typeface="Arial"/>
                <a:cs typeface="Arial"/>
              </a:rPr>
              <a:t>and </a:t>
            </a:r>
            <a:r>
              <a:rPr sz="2200" spc="-114" dirty="0">
                <a:solidFill>
                  <a:srgbClr val="5F8787"/>
                </a:solidFill>
                <a:latin typeface="Arial"/>
                <a:cs typeface="Arial"/>
              </a:rPr>
              <a:t>we </a:t>
            </a:r>
            <a:r>
              <a:rPr sz="2200" spc="-185" dirty="0">
                <a:solidFill>
                  <a:srgbClr val="5F8787"/>
                </a:solidFill>
                <a:latin typeface="Arial"/>
                <a:cs typeface="Arial"/>
              </a:rPr>
              <a:t>can </a:t>
            </a:r>
            <a:r>
              <a:rPr sz="2200" spc="-145" dirty="0">
                <a:solidFill>
                  <a:srgbClr val="5F8787"/>
                </a:solidFill>
                <a:latin typeface="Arial"/>
                <a:cs typeface="Arial"/>
              </a:rPr>
              <a:t>cancel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65" dirty="0">
                <a:solidFill>
                  <a:srgbClr val="4E4E4E"/>
                </a:solidFill>
                <a:latin typeface="Arial"/>
                <a:cs typeface="Arial"/>
              </a:rPr>
              <a:t>call(gameSequence,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result.channel,</a:t>
            </a:r>
            <a:r>
              <a:rPr sz="2200" spc="-24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4E4E4E"/>
                </a:solidFill>
                <a:latin typeface="Arial"/>
                <a:cs typeface="Arial"/>
              </a:rPr>
              <a:t>result.response)</a:t>
            </a:r>
            <a:endParaRPr sz="2200">
              <a:latin typeface="Arial"/>
              <a:cs typeface="Arial"/>
            </a:endParaRPr>
          </a:p>
          <a:p>
            <a:pPr marL="633095" marR="4759325" indent="-31115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114" dirty="0">
                <a:solidFill>
                  <a:srgbClr val="87AF00"/>
                </a:solidFill>
                <a:latin typeface="Arial"/>
                <a:cs typeface="Arial"/>
              </a:rPr>
              <a:t>catch </a:t>
            </a:r>
            <a:r>
              <a:rPr sz="2200" spc="15" dirty="0">
                <a:solidFill>
                  <a:srgbClr val="4E4E4E"/>
                </a:solidFill>
                <a:latin typeface="Arial"/>
                <a:cs typeface="Arial"/>
              </a:rPr>
              <a:t>(error)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60" dirty="0">
                <a:solidFill>
                  <a:srgbClr val="00AFAF"/>
                </a:solidFill>
                <a:latin typeface="Arial"/>
                <a:cs typeface="Arial"/>
              </a:rPr>
              <a:t>console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.log(error)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finally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3610" marR="1868805" indent="-310515">
              <a:lnSpc>
                <a:spcPts val="2500"/>
              </a:lnSpc>
              <a:spcBef>
                <a:spcPts val="130"/>
              </a:spcBef>
            </a:pPr>
            <a:r>
              <a:rPr sz="2200" spc="-40" dirty="0">
                <a:solidFill>
                  <a:srgbClr val="87AF00"/>
                </a:solidFill>
                <a:latin typeface="Arial"/>
                <a:cs typeface="Arial"/>
              </a:rPr>
              <a:t>if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7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cancelled())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socket.channel(</a:t>
            </a:r>
            <a:r>
              <a:rPr sz="2200" spc="-13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3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gameId,</a:t>
            </a:r>
            <a:r>
              <a:rPr sz="22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{}).leave()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1308100"/>
            <a:ext cx="6386830" cy="2583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93548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25" dirty="0">
                <a:solidFill>
                  <a:srgbClr val="0087D7"/>
                </a:solidFill>
                <a:latin typeface="Trebuchet MS"/>
                <a:cs typeface="Trebuchet MS"/>
              </a:rPr>
              <a:t>watchJoinGame</a:t>
            </a:r>
            <a:r>
              <a:rPr sz="2200" spc="25" dirty="0">
                <a:solidFill>
                  <a:srgbClr val="4E4E4E"/>
                </a:solidFill>
                <a:latin typeface="Arial"/>
                <a:cs typeface="Arial"/>
              </a:rPr>
              <a:t>(socket)</a:t>
            </a:r>
            <a:r>
              <a:rPr sz="2200" spc="-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2200" spc="-5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AF8700"/>
                </a:solidFill>
                <a:latin typeface="Arial"/>
                <a:cs typeface="Arial"/>
              </a:rPr>
              <a:t>null</a:t>
            </a:r>
            <a:r>
              <a:rPr sz="2200" spc="-80" dirty="0">
                <a:solidFill>
                  <a:srgbClr val="4E4E4E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 marR="5080">
              <a:lnSpc>
                <a:spcPts val="2500"/>
              </a:lnSpc>
              <a:spcBef>
                <a:spcPts val="130"/>
              </a:spcBef>
            </a:pP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take(Constants.JOIN_GAME) 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fork(game, socket, </a:t>
            </a:r>
            <a:r>
              <a:rPr sz="2200" spc="-120" dirty="0">
                <a:solidFill>
                  <a:srgbClr val="4E4E4E"/>
                </a:solidFill>
                <a:latin typeface="Arial"/>
                <a:cs typeface="Arial"/>
              </a:rPr>
              <a:t>action.gameId)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14" dirty="0">
                <a:solidFill>
                  <a:srgbClr val="4E4E4E"/>
                </a:solidFill>
                <a:latin typeface="Arial"/>
                <a:cs typeface="Arial"/>
              </a:rPr>
              <a:t>fork(watchLeaveGame,</a:t>
            </a:r>
            <a:r>
              <a:rPr sz="2200" spc="-1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4E4E4E"/>
                </a:solidFill>
                <a:latin typeface="Arial"/>
                <a:cs typeface="Arial"/>
              </a:rPr>
              <a:t>gameSaga)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4900" y="3289300"/>
            <a:ext cx="5080000" cy="1313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651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-30" dirty="0">
                <a:solidFill>
                  <a:srgbClr val="0087D7"/>
                </a:solidFill>
                <a:latin typeface="Trebuchet MS"/>
                <a:cs typeface="Trebuchet MS"/>
              </a:rPr>
              <a:t>watchLeaveGame</a:t>
            </a:r>
            <a:r>
              <a:rPr sz="2200" spc="-30" dirty="0">
                <a:solidFill>
                  <a:srgbClr val="4E4E4E"/>
                </a:solidFill>
                <a:latin typeface="Arial"/>
                <a:cs typeface="Arial"/>
              </a:rPr>
              <a:t>(gameSaga)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2200" spc="-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take(Constants.GAME_LEAVE)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570"/>
              </a:lnSpc>
            </a:pPr>
            <a:r>
              <a:rPr sz="2200" spc="-40" dirty="0">
                <a:solidFill>
                  <a:srgbClr val="4E4E4E"/>
                </a:solidFill>
                <a:latin typeface="Arial"/>
                <a:cs typeface="Arial"/>
              </a:rPr>
              <a:t>if </a:t>
            </a:r>
            <a:r>
              <a:rPr sz="2200" spc="-225" dirty="0">
                <a:solidFill>
                  <a:srgbClr val="4E4E4E"/>
                </a:solidFill>
                <a:latin typeface="Arial"/>
                <a:cs typeface="Arial"/>
              </a:rPr>
              <a:t>(gameSaga)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95" dirty="0">
                <a:solidFill>
                  <a:srgbClr val="4E4E4E"/>
                </a:solidFill>
                <a:latin typeface="Arial"/>
                <a:cs typeface="Arial"/>
              </a:rPr>
              <a:t>cancel(gameSaga)</a:t>
            </a:r>
            <a:r>
              <a:rPr sz="2200" spc="-1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00" y="4559300"/>
            <a:ext cx="429259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ts val="2570"/>
              </a:lnSpc>
              <a:spcBef>
                <a:spcPts val="100"/>
              </a:spcBef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66514" y="4299470"/>
            <a:ext cx="744220" cy="306070"/>
          </a:xfrm>
          <a:custGeom>
            <a:avLst/>
            <a:gdLst/>
            <a:ahLst/>
            <a:cxnLst/>
            <a:rect l="l" t="t" r="r" b="b"/>
            <a:pathLst>
              <a:path w="744220" h="306070">
                <a:moveTo>
                  <a:pt x="0" y="0"/>
                </a:moveTo>
                <a:lnTo>
                  <a:pt x="743892" y="0"/>
                </a:lnTo>
                <a:lnTo>
                  <a:pt x="743892" y="305989"/>
                </a:lnTo>
                <a:lnTo>
                  <a:pt x="0" y="3059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6274" y="7818805"/>
            <a:ext cx="1309370" cy="306070"/>
          </a:xfrm>
          <a:custGeom>
            <a:avLst/>
            <a:gdLst/>
            <a:ahLst/>
            <a:cxnLst/>
            <a:rect l="l" t="t" r="r" b="b"/>
            <a:pathLst>
              <a:path w="1309370" h="306070">
                <a:moveTo>
                  <a:pt x="0" y="0"/>
                </a:moveTo>
                <a:lnTo>
                  <a:pt x="1308849" y="0"/>
                </a:lnTo>
                <a:lnTo>
                  <a:pt x="1308849" y="305989"/>
                </a:lnTo>
                <a:lnTo>
                  <a:pt x="0" y="3059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650471" y="3125597"/>
            <a:ext cx="1882775" cy="692150"/>
            <a:chOff x="5650471" y="3125597"/>
            <a:chExt cx="1882775" cy="692150"/>
          </a:xfrm>
        </p:grpSpPr>
        <p:sp>
          <p:nvSpPr>
            <p:cNvPr id="10" name="object 10"/>
            <p:cNvSpPr/>
            <p:nvPr/>
          </p:nvSpPr>
          <p:spPr>
            <a:xfrm>
              <a:off x="5682221" y="3157347"/>
              <a:ext cx="1635760" cy="548005"/>
            </a:xfrm>
            <a:custGeom>
              <a:avLst/>
              <a:gdLst/>
              <a:ahLst/>
              <a:cxnLst/>
              <a:rect l="l" t="t" r="r" b="b"/>
              <a:pathLst>
                <a:path w="1635759" h="548004">
                  <a:moveTo>
                    <a:pt x="0" y="0"/>
                  </a:moveTo>
                  <a:lnTo>
                    <a:pt x="1605109" y="537438"/>
                  </a:lnTo>
                  <a:lnTo>
                    <a:pt x="1635216" y="547519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6201" y="3571938"/>
              <a:ext cx="287020" cy="245745"/>
            </a:xfrm>
            <a:custGeom>
              <a:avLst/>
              <a:gdLst/>
              <a:ahLst/>
              <a:cxnLst/>
              <a:rect l="l" t="t" r="r" b="b"/>
              <a:pathLst>
                <a:path w="287020" h="245745">
                  <a:moveTo>
                    <a:pt x="82257" y="0"/>
                  </a:moveTo>
                  <a:lnTo>
                    <a:pt x="0" y="245681"/>
                  </a:lnTo>
                  <a:lnTo>
                    <a:pt x="286804" y="205104"/>
                  </a:lnTo>
                  <a:lnTo>
                    <a:pt x="8225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43467" y="2880829"/>
            <a:ext cx="1543685" cy="2390775"/>
            <a:chOff x="2243467" y="2880829"/>
            <a:chExt cx="1543685" cy="2390775"/>
          </a:xfrm>
        </p:grpSpPr>
        <p:sp>
          <p:nvSpPr>
            <p:cNvPr id="13" name="object 13"/>
            <p:cNvSpPr/>
            <p:nvPr/>
          </p:nvSpPr>
          <p:spPr>
            <a:xfrm>
              <a:off x="2366148" y="2912579"/>
              <a:ext cx="1389380" cy="2167255"/>
            </a:xfrm>
            <a:custGeom>
              <a:avLst/>
              <a:gdLst/>
              <a:ahLst/>
              <a:cxnLst/>
              <a:rect l="l" t="t" r="r" b="b"/>
              <a:pathLst>
                <a:path w="1389379" h="2167254">
                  <a:moveTo>
                    <a:pt x="1389190" y="0"/>
                  </a:moveTo>
                  <a:lnTo>
                    <a:pt x="17134" y="2140401"/>
                  </a:lnTo>
                  <a:lnTo>
                    <a:pt x="0" y="2167131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3467" y="4983086"/>
              <a:ext cx="248920" cy="288290"/>
            </a:xfrm>
            <a:custGeom>
              <a:avLst/>
              <a:gdLst/>
              <a:ahLst/>
              <a:cxnLst/>
              <a:rect l="l" t="t" r="r" b="b"/>
              <a:pathLst>
                <a:path w="248919" h="288289">
                  <a:moveTo>
                    <a:pt x="30759" y="0"/>
                  </a:moveTo>
                  <a:lnTo>
                    <a:pt x="0" y="288023"/>
                  </a:lnTo>
                  <a:lnTo>
                    <a:pt x="248869" y="139814"/>
                  </a:lnTo>
                  <a:lnTo>
                    <a:pt x="3075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95599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solidFill>
                  <a:srgbClr val="198CB5"/>
                </a:solidFill>
              </a:rPr>
              <a:t>Non-blocking </a:t>
            </a:r>
            <a:r>
              <a:rPr spc="-405" dirty="0">
                <a:solidFill>
                  <a:srgbClr val="198CB5"/>
                </a:solidFill>
              </a:rPr>
              <a:t>detached</a:t>
            </a:r>
            <a:r>
              <a:rPr spc="-819" dirty="0">
                <a:solidFill>
                  <a:srgbClr val="198CB5"/>
                </a:solidFill>
              </a:rPr>
              <a:t> </a:t>
            </a:r>
            <a:r>
              <a:rPr spc="-295" dirty="0">
                <a:solidFill>
                  <a:srgbClr val="198CB5"/>
                </a:solidFill>
              </a:rPr>
              <a:t>(spawn)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100" y="1567180"/>
            <a:ext cx="7136765" cy="692150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979930" algn="ctr">
              <a:lnSpc>
                <a:spcPct val="100000"/>
              </a:lnSpc>
              <a:spcBef>
                <a:spcPts val="176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Fork</a:t>
            </a:r>
            <a:endParaRPr sz="4200">
              <a:latin typeface="Loma"/>
              <a:cs typeface="Loma"/>
            </a:endParaRPr>
          </a:p>
          <a:p>
            <a:pPr marL="12700" marR="5080">
              <a:lnSpc>
                <a:spcPct val="113100"/>
              </a:lnSpc>
              <a:spcBef>
                <a:spcPts val="1000"/>
              </a:spcBef>
            </a:pPr>
            <a:r>
              <a:rPr sz="4200" spc="-1600" dirty="0">
                <a:latin typeface="Arial Black"/>
                <a:cs typeface="Arial Black"/>
              </a:rPr>
              <a:t>A</a:t>
            </a:r>
            <a:r>
              <a:rPr sz="4200" spc="-615" dirty="0">
                <a:latin typeface="Arial Black"/>
                <a:cs typeface="Arial Black"/>
              </a:rPr>
              <a:t> </a:t>
            </a:r>
            <a:r>
              <a:rPr sz="4200" spc="-1200" dirty="0">
                <a:latin typeface="Arial Black"/>
                <a:cs typeface="Arial Black"/>
              </a:rPr>
              <a:t>tasks </a:t>
            </a:r>
            <a:r>
              <a:rPr sz="4200" b="1" spc="-130" dirty="0">
                <a:latin typeface="Loma"/>
                <a:cs typeface="Loma"/>
              </a:rPr>
              <a:t>waits </a:t>
            </a:r>
            <a:r>
              <a:rPr sz="4200" spc="-830" dirty="0">
                <a:latin typeface="Arial Black"/>
                <a:cs typeface="Arial Black"/>
              </a:rPr>
              <a:t>for </a:t>
            </a:r>
            <a:r>
              <a:rPr sz="4200" spc="-810" dirty="0">
                <a:latin typeface="Arial Black"/>
                <a:cs typeface="Arial Black"/>
              </a:rPr>
              <a:t>all </a:t>
            </a:r>
            <a:r>
              <a:rPr sz="4200" spc="-935" dirty="0">
                <a:latin typeface="Arial Black"/>
                <a:cs typeface="Arial Black"/>
              </a:rPr>
              <a:t>its </a:t>
            </a:r>
            <a:r>
              <a:rPr sz="4200" spc="-1019" dirty="0">
                <a:latin typeface="Arial Black"/>
                <a:cs typeface="Arial Black"/>
              </a:rPr>
              <a:t>forks </a:t>
            </a:r>
            <a:r>
              <a:rPr sz="4200" spc="-1005" dirty="0">
                <a:latin typeface="Arial Black"/>
                <a:cs typeface="Arial Black"/>
              </a:rPr>
              <a:t>to </a:t>
            </a:r>
            <a:r>
              <a:rPr sz="4200" spc="-1035" dirty="0">
                <a:latin typeface="Arial Black"/>
                <a:cs typeface="Arial Black"/>
              </a:rPr>
              <a:t>terminate  </a:t>
            </a:r>
            <a:r>
              <a:rPr sz="4200" spc="-1000" dirty="0">
                <a:latin typeface="Arial Black"/>
                <a:cs typeface="Arial Black"/>
              </a:rPr>
              <a:t>Errors </a:t>
            </a:r>
            <a:r>
              <a:rPr sz="4200" spc="-1055" dirty="0">
                <a:latin typeface="Arial Black"/>
                <a:cs typeface="Arial Black"/>
              </a:rPr>
              <a:t>are </a:t>
            </a:r>
            <a:r>
              <a:rPr sz="4200" b="1" spc="-225" dirty="0">
                <a:latin typeface="Loma"/>
                <a:cs typeface="Loma"/>
              </a:rPr>
              <a:t>bubbled</a:t>
            </a:r>
            <a:r>
              <a:rPr sz="4200" b="1" spc="-30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up</a:t>
            </a:r>
            <a:endParaRPr sz="4200">
              <a:latin typeface="Loma"/>
              <a:cs typeface="L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4200" spc="-1055" dirty="0">
                <a:latin typeface="Arial Black"/>
                <a:cs typeface="Arial Black"/>
              </a:rPr>
              <a:t>Cancelling </a:t>
            </a:r>
            <a:r>
              <a:rPr sz="4200" spc="-1195" dirty="0">
                <a:latin typeface="Arial Black"/>
                <a:cs typeface="Arial Black"/>
              </a:rPr>
              <a:t>a </a:t>
            </a:r>
            <a:r>
              <a:rPr sz="4200" spc="-1200" dirty="0">
                <a:latin typeface="Arial Black"/>
                <a:cs typeface="Arial Black"/>
              </a:rPr>
              <a:t>tasks </a:t>
            </a:r>
            <a:r>
              <a:rPr sz="4200" b="1" spc="-365" dirty="0">
                <a:latin typeface="Loma"/>
                <a:cs typeface="Loma"/>
              </a:rPr>
              <a:t>cancels </a:t>
            </a:r>
            <a:r>
              <a:rPr sz="4200" b="1" spc="-80" dirty="0">
                <a:latin typeface="Loma"/>
                <a:cs typeface="Loma"/>
              </a:rPr>
              <a:t>all </a:t>
            </a:r>
            <a:r>
              <a:rPr sz="4200" b="1" spc="-90" dirty="0">
                <a:latin typeface="Loma"/>
                <a:cs typeface="Loma"/>
              </a:rPr>
              <a:t>its</a:t>
            </a:r>
            <a:r>
              <a:rPr sz="4200" b="1" spc="-655" dirty="0">
                <a:latin typeface="Loma"/>
                <a:cs typeface="Loma"/>
              </a:rPr>
              <a:t> </a:t>
            </a:r>
            <a:r>
              <a:rPr sz="4200" b="1" spc="-165" dirty="0">
                <a:latin typeface="Loma"/>
                <a:cs typeface="Loma"/>
              </a:rPr>
              <a:t>forks</a:t>
            </a:r>
            <a:endParaRPr sz="4200">
              <a:latin typeface="Loma"/>
              <a:cs typeface="L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Loma"/>
              <a:cs typeface="Loma"/>
            </a:endParaRPr>
          </a:p>
          <a:p>
            <a:pPr marL="1974214" algn="ctr">
              <a:lnSpc>
                <a:spcPct val="100000"/>
              </a:lnSpc>
            </a:pP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Spawn</a:t>
            </a:r>
            <a:endParaRPr sz="4200">
              <a:latin typeface="Loma"/>
              <a:cs typeface="Loma"/>
            </a:endParaRPr>
          </a:p>
          <a:p>
            <a:pPr marL="50800">
              <a:lnSpc>
                <a:spcPct val="100000"/>
              </a:lnSpc>
              <a:spcBef>
                <a:spcPts val="2760"/>
              </a:spcBef>
            </a:pPr>
            <a:r>
              <a:rPr sz="4200" spc="-1390" dirty="0">
                <a:latin typeface="Arial Black"/>
                <a:cs typeface="Arial Black"/>
              </a:rPr>
              <a:t>New </a:t>
            </a:r>
            <a:r>
              <a:rPr sz="4200" spc="-1200" dirty="0">
                <a:latin typeface="Arial Black"/>
                <a:cs typeface="Arial Black"/>
              </a:rPr>
              <a:t>tasks </a:t>
            </a:r>
            <a:r>
              <a:rPr sz="4200" spc="-1055" dirty="0">
                <a:latin typeface="Arial Black"/>
                <a:cs typeface="Arial Black"/>
              </a:rPr>
              <a:t>are</a:t>
            </a:r>
            <a:r>
              <a:rPr sz="4200" spc="-990" dirty="0">
                <a:latin typeface="Arial Black"/>
                <a:cs typeface="Arial Black"/>
              </a:rPr>
              <a:t> </a:t>
            </a:r>
            <a:r>
              <a:rPr sz="4200" b="1" spc="-285" dirty="0">
                <a:latin typeface="Loma"/>
                <a:cs typeface="Loma"/>
              </a:rPr>
              <a:t>detached</a:t>
            </a:r>
            <a:endParaRPr sz="4200">
              <a:latin typeface="Loma"/>
              <a:cs typeface="Loma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z="4200" spc="-1000" dirty="0">
                <a:latin typeface="Arial Black"/>
                <a:cs typeface="Arial Black"/>
              </a:rPr>
              <a:t>Errors </a:t>
            </a:r>
            <a:r>
              <a:rPr sz="4200" b="1" spc="-175" dirty="0">
                <a:latin typeface="Loma"/>
                <a:cs typeface="Loma"/>
              </a:rPr>
              <a:t>don’t </a:t>
            </a:r>
            <a:r>
              <a:rPr sz="4200" b="1" spc="-220" dirty="0">
                <a:latin typeface="Loma"/>
                <a:cs typeface="Loma"/>
              </a:rPr>
              <a:t>bubble</a:t>
            </a:r>
            <a:r>
              <a:rPr sz="4200" b="1" spc="-610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up</a:t>
            </a:r>
            <a:endParaRPr sz="4200">
              <a:latin typeface="Loma"/>
              <a:cs typeface="Loma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z="4200" spc="-1290" dirty="0">
                <a:latin typeface="Arial Black"/>
                <a:cs typeface="Arial Black"/>
              </a:rPr>
              <a:t>We </a:t>
            </a:r>
            <a:r>
              <a:rPr sz="4200" spc="-1155" dirty="0">
                <a:latin typeface="Arial Black"/>
                <a:cs typeface="Arial Black"/>
              </a:rPr>
              <a:t>have </a:t>
            </a:r>
            <a:r>
              <a:rPr sz="4200" spc="-1005" dirty="0">
                <a:latin typeface="Arial Black"/>
                <a:cs typeface="Arial Black"/>
              </a:rPr>
              <a:t>to </a:t>
            </a:r>
            <a:r>
              <a:rPr sz="4200" b="1" spc="-335" dirty="0">
                <a:latin typeface="Loma"/>
                <a:cs typeface="Loma"/>
              </a:rPr>
              <a:t>cancel </a:t>
            </a:r>
            <a:r>
              <a:rPr sz="4200" b="1" spc="-170" dirty="0">
                <a:latin typeface="Loma"/>
                <a:cs typeface="Loma"/>
              </a:rPr>
              <a:t>them</a:t>
            </a:r>
            <a:r>
              <a:rPr sz="4200" b="1" spc="-395" dirty="0">
                <a:latin typeface="Loma"/>
                <a:cs typeface="Loma"/>
              </a:rPr>
              <a:t> </a:t>
            </a:r>
            <a:r>
              <a:rPr sz="4200" b="1" spc="-190" dirty="0">
                <a:latin typeface="Loma"/>
                <a:cs typeface="Loma"/>
              </a:rPr>
              <a:t>manually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95834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198CB5"/>
                </a:solidFill>
              </a:rPr>
              <a:t>Implement </a:t>
            </a:r>
            <a:r>
              <a:rPr spc="-395" dirty="0">
                <a:solidFill>
                  <a:srgbClr val="198CB5"/>
                </a:solidFill>
              </a:rPr>
              <a:t>takeEvery </a:t>
            </a:r>
            <a:r>
              <a:rPr spc="-150" dirty="0">
                <a:solidFill>
                  <a:srgbClr val="198CB5"/>
                </a:solidFill>
              </a:rPr>
              <a:t>from</a:t>
            </a:r>
            <a:r>
              <a:rPr spc="-1015" dirty="0">
                <a:solidFill>
                  <a:srgbClr val="198CB5"/>
                </a:solidFill>
              </a:rPr>
              <a:t> </a:t>
            </a:r>
            <a:r>
              <a:rPr spc="-254" dirty="0">
                <a:solidFill>
                  <a:srgbClr val="198CB5"/>
                </a:solidFill>
              </a:rPr>
              <a:t>take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4600" y="3098800"/>
            <a:ext cx="7843520" cy="45059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2095" marR="5080" indent="-240029">
              <a:lnSpc>
                <a:spcPts val="3900"/>
              </a:lnSpc>
              <a:spcBef>
                <a:spcPts val="380"/>
              </a:spcBef>
            </a:pPr>
            <a:r>
              <a:rPr sz="3400" spc="-7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400" b="1" spc="40" dirty="0">
                <a:solidFill>
                  <a:srgbClr val="0087D7"/>
                </a:solidFill>
                <a:latin typeface="Trebuchet MS"/>
                <a:cs typeface="Trebuchet MS"/>
              </a:rPr>
              <a:t>takeEvery</a:t>
            </a:r>
            <a:r>
              <a:rPr sz="3400" spc="40" dirty="0">
                <a:solidFill>
                  <a:srgbClr val="4E4E4E"/>
                </a:solidFill>
                <a:latin typeface="Arial"/>
                <a:cs typeface="Arial"/>
              </a:rPr>
              <a:t>(pattern, </a:t>
            </a:r>
            <a:r>
              <a:rPr sz="3400" spc="-385" dirty="0">
                <a:solidFill>
                  <a:srgbClr val="4E4E4E"/>
                </a:solidFill>
                <a:latin typeface="Arial"/>
                <a:cs typeface="Arial"/>
              </a:rPr>
              <a:t>saga, </a:t>
            </a:r>
            <a:r>
              <a:rPr sz="3400" spc="-215" dirty="0">
                <a:solidFill>
                  <a:srgbClr val="87AF00"/>
                </a:solidFill>
                <a:latin typeface="Arial"/>
                <a:cs typeface="Arial"/>
              </a:rPr>
              <a:t>...</a:t>
            </a:r>
            <a:r>
              <a:rPr sz="3400" spc="-215" dirty="0">
                <a:solidFill>
                  <a:srgbClr val="4E4E4E"/>
                </a:solidFill>
                <a:latin typeface="Arial"/>
                <a:cs typeface="Arial"/>
              </a:rPr>
              <a:t>args) </a:t>
            </a: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400" spc="-13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400" spc="-185" dirty="0">
                <a:solidFill>
                  <a:srgbClr val="4E4E4E"/>
                </a:solidFill>
                <a:latin typeface="Arial"/>
                <a:cs typeface="Arial"/>
              </a:rPr>
              <a:t>task </a:t>
            </a:r>
            <a:r>
              <a:rPr sz="34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400" spc="-13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400" spc="-50" dirty="0">
                <a:solidFill>
                  <a:srgbClr val="4E4E4E"/>
                </a:solidFill>
                <a:latin typeface="Arial"/>
                <a:cs typeface="Arial"/>
              </a:rPr>
              <a:t>fork(</a:t>
            </a:r>
            <a:r>
              <a:rPr sz="34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400" spc="-4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400" spc="49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400">
              <a:latin typeface="Arial"/>
              <a:cs typeface="Arial"/>
            </a:endParaRPr>
          </a:p>
          <a:p>
            <a:pPr marL="492125">
              <a:lnSpc>
                <a:spcPts val="3710"/>
              </a:lnSpc>
            </a:pPr>
            <a:r>
              <a:rPr sz="3400" spc="-100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3400" spc="-2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3400" spc="-20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3400" spc="-2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3400" spc="9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400">
              <a:latin typeface="Arial"/>
              <a:cs typeface="Arial"/>
            </a:endParaRPr>
          </a:p>
          <a:p>
            <a:pPr marL="732155" marR="697865">
              <a:lnSpc>
                <a:spcPts val="3900"/>
              </a:lnSpc>
              <a:spcBef>
                <a:spcPts val="190"/>
              </a:spcBef>
            </a:pPr>
            <a:r>
              <a:rPr sz="3400" spc="-13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400" spc="-114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34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400" spc="-13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400" spc="-100" dirty="0">
                <a:solidFill>
                  <a:srgbClr val="4E4E4E"/>
                </a:solidFill>
                <a:latin typeface="Arial"/>
                <a:cs typeface="Arial"/>
              </a:rPr>
              <a:t>take(pattern)  </a:t>
            </a:r>
            <a:r>
              <a:rPr sz="3400" spc="-13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400" spc="-195" dirty="0">
                <a:solidFill>
                  <a:srgbClr val="4E4E4E"/>
                </a:solidFill>
                <a:latin typeface="Arial"/>
                <a:cs typeface="Arial"/>
              </a:rPr>
              <a:t>fork(saga,</a:t>
            </a:r>
            <a:r>
              <a:rPr sz="3400" spc="-2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400" spc="-155" dirty="0">
                <a:solidFill>
                  <a:srgbClr val="4E4E4E"/>
                </a:solidFill>
                <a:latin typeface="Arial"/>
                <a:cs typeface="Arial"/>
              </a:rPr>
              <a:t>...args.concat(action))</a:t>
            </a:r>
            <a:endParaRPr sz="3400">
              <a:latin typeface="Arial"/>
              <a:cs typeface="Arial"/>
            </a:endParaRPr>
          </a:p>
          <a:p>
            <a:pPr marR="7198995" algn="r">
              <a:lnSpc>
                <a:spcPts val="3710"/>
              </a:lnSpc>
            </a:pP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  <a:p>
            <a:pPr marR="7299325" algn="r">
              <a:lnSpc>
                <a:spcPts val="3900"/>
              </a:lnSpc>
            </a:pPr>
            <a:r>
              <a:rPr sz="3400" spc="-20" dirty="0">
                <a:solidFill>
                  <a:srgbClr val="4E4E4E"/>
                </a:solidFill>
                <a:latin typeface="Arial"/>
                <a:cs typeface="Arial"/>
              </a:rPr>
              <a:t>})</a:t>
            </a:r>
            <a:endParaRPr sz="3400">
              <a:latin typeface="Arial"/>
              <a:cs typeface="Arial"/>
            </a:endParaRPr>
          </a:p>
          <a:p>
            <a:pPr marL="252095">
              <a:lnSpc>
                <a:spcPts val="3900"/>
              </a:lnSpc>
            </a:pPr>
            <a:r>
              <a:rPr sz="34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4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400" spc="-185" dirty="0">
                <a:solidFill>
                  <a:srgbClr val="4E4E4E"/>
                </a:solidFill>
                <a:latin typeface="Arial"/>
                <a:cs typeface="Arial"/>
              </a:rPr>
              <a:t>task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3990"/>
              </a:lnSpc>
            </a:pP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8300" y="2070100"/>
            <a:ext cx="7268209" cy="36982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0700" marR="5080" indent="-508634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3600" spc="-150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3600" spc="-7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600" b="1" spc="170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z="3600" spc="170" dirty="0">
                <a:solidFill>
                  <a:srgbClr val="4E4E4E"/>
                </a:solidFill>
                <a:latin typeface="Arial"/>
                <a:cs typeface="Arial"/>
              </a:rPr>
              <a:t>()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600" spc="-140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36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4E4E4E"/>
                </a:solidFill>
                <a:latin typeface="Arial"/>
                <a:cs typeface="Arial"/>
              </a:rPr>
              <a:t>all([</a:t>
            </a:r>
            <a:endParaRPr sz="3600">
              <a:latin typeface="Arial"/>
              <a:cs typeface="Arial"/>
            </a:endParaRPr>
          </a:p>
          <a:p>
            <a:pPr marL="1028700" marR="2939415">
              <a:lnSpc>
                <a:spcPts val="4100"/>
              </a:lnSpc>
            </a:pPr>
            <a:r>
              <a:rPr sz="3600" spc="-240" dirty="0">
                <a:solidFill>
                  <a:srgbClr val="4E4E4E"/>
                </a:solidFill>
                <a:latin typeface="Arial"/>
                <a:cs typeface="Arial"/>
              </a:rPr>
              <a:t>playSounds(),  </a:t>
            </a:r>
            <a:r>
              <a:rPr sz="3600" spc="-20" dirty="0">
                <a:solidFill>
                  <a:srgbClr val="4E4E4E"/>
                </a:solidFill>
                <a:latin typeface="Arial"/>
                <a:cs typeface="Arial"/>
              </a:rPr>
              <a:t>w</a:t>
            </a:r>
            <a:r>
              <a:rPr sz="3600" spc="-470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3600" spc="-275" dirty="0">
                <a:solidFill>
                  <a:srgbClr val="4E4E4E"/>
                </a:solidFill>
                <a:latin typeface="Arial"/>
                <a:cs typeface="Arial"/>
              </a:rPr>
              <a:t>tch</a:t>
            </a:r>
            <a:r>
              <a:rPr sz="3600" spc="-385" dirty="0">
                <a:solidFill>
                  <a:srgbClr val="4E4E4E"/>
                </a:solidFill>
                <a:latin typeface="Arial"/>
                <a:cs typeface="Arial"/>
              </a:rPr>
              <a:t>J</a:t>
            </a:r>
            <a:r>
              <a:rPr sz="3600" spc="-20" dirty="0">
                <a:solidFill>
                  <a:srgbClr val="4E4E4E"/>
                </a:solidFill>
                <a:latin typeface="Arial"/>
                <a:cs typeface="Arial"/>
              </a:rPr>
              <a:t>oi</a:t>
            </a:r>
            <a:r>
              <a:rPr sz="3600" spc="-170" dirty="0">
                <a:solidFill>
                  <a:srgbClr val="4E4E4E"/>
                </a:solidFill>
                <a:latin typeface="Arial"/>
                <a:cs typeface="Arial"/>
              </a:rPr>
              <a:t>nG</a:t>
            </a:r>
            <a:r>
              <a:rPr sz="3600" spc="-470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3600" spc="-180" dirty="0">
                <a:solidFill>
                  <a:srgbClr val="4E4E4E"/>
                </a:solidFill>
                <a:latin typeface="Arial"/>
                <a:cs typeface="Arial"/>
              </a:rPr>
              <a:t>me(</a:t>
            </a:r>
            <a:r>
              <a:rPr sz="3600" spc="-4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3600" spc="-215" dirty="0">
                <a:solidFill>
                  <a:srgbClr val="4E4E4E"/>
                </a:solidFill>
                <a:latin typeface="Arial"/>
                <a:cs typeface="Arial"/>
              </a:rPr>
              <a:t>,</a:t>
            </a:r>
            <a:endParaRPr sz="3600">
              <a:latin typeface="Arial"/>
              <a:cs typeface="Arial"/>
            </a:endParaRPr>
          </a:p>
          <a:p>
            <a:pPr marL="1028700">
              <a:lnSpc>
                <a:spcPts val="3890"/>
              </a:lnSpc>
            </a:pPr>
            <a:r>
              <a:rPr sz="3600" spc="5" dirty="0">
                <a:solidFill>
                  <a:srgbClr val="A6AAA9"/>
                </a:solidFill>
                <a:latin typeface="Arial"/>
                <a:cs typeface="Arial"/>
              </a:rPr>
              <a:t>//…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ts val="4100"/>
              </a:lnSpc>
            </a:pPr>
            <a:r>
              <a:rPr sz="3600" spc="80" dirty="0">
                <a:solidFill>
                  <a:srgbClr val="4E4E4E"/>
                </a:solidFill>
                <a:latin typeface="Arial"/>
                <a:cs typeface="Arial"/>
              </a:rPr>
              <a:t>])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10"/>
              </a:lnSpc>
            </a:pP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6582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solidFill>
                  <a:srgbClr val="198CB5"/>
                </a:solidFill>
              </a:rPr>
              <a:t>Parallel</a:t>
            </a:r>
            <a:r>
              <a:rPr spc="-605" dirty="0">
                <a:solidFill>
                  <a:srgbClr val="198CB5"/>
                </a:solidFill>
              </a:rPr>
              <a:t> </a:t>
            </a:r>
            <a:r>
              <a:rPr spc="-90" dirty="0">
                <a:solidFill>
                  <a:srgbClr val="198CB5"/>
                </a:solidFill>
              </a:rPr>
              <a:t>(all)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92500" y="7569200"/>
            <a:ext cx="60166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05" dirty="0">
                <a:solidFill>
                  <a:srgbClr val="F30284"/>
                </a:solidFill>
                <a:latin typeface="Loma"/>
                <a:cs typeface="Loma"/>
              </a:rPr>
              <a:t>Will</a:t>
            </a:r>
            <a:r>
              <a:rPr sz="4200" b="1" spc="-39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25" dirty="0">
                <a:solidFill>
                  <a:srgbClr val="F30284"/>
                </a:solidFill>
                <a:latin typeface="Loma"/>
                <a:cs typeface="Loma"/>
              </a:rPr>
              <a:t>block</a:t>
            </a:r>
            <a:r>
              <a:rPr sz="4200" b="1" spc="-39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0" dirty="0">
                <a:solidFill>
                  <a:srgbClr val="F30284"/>
                </a:solidFill>
                <a:latin typeface="Loma"/>
                <a:cs typeface="Loma"/>
              </a:rPr>
              <a:t>until</a:t>
            </a:r>
            <a:r>
              <a:rPr sz="4200" b="1" spc="-39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80" dirty="0">
                <a:solidFill>
                  <a:srgbClr val="F30284"/>
                </a:solidFill>
                <a:latin typeface="Loma"/>
                <a:cs typeface="Loma"/>
              </a:rPr>
              <a:t>all</a:t>
            </a:r>
            <a:r>
              <a:rPr sz="4200" b="1" spc="-39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30" dirty="0">
                <a:solidFill>
                  <a:srgbClr val="F30284"/>
                </a:solidFill>
                <a:latin typeface="Loma"/>
                <a:cs typeface="Loma"/>
              </a:rPr>
              <a:t>terminate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6099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>
                <a:solidFill>
                  <a:srgbClr val="198CB5"/>
                </a:solidFill>
              </a:rPr>
              <a:t>Races</a:t>
            </a:r>
            <a:r>
              <a:rPr spc="-620" dirty="0">
                <a:solidFill>
                  <a:srgbClr val="198CB5"/>
                </a:solidFill>
              </a:rPr>
              <a:t> </a:t>
            </a:r>
            <a:r>
              <a:rPr spc="-330" dirty="0">
                <a:solidFill>
                  <a:srgbClr val="198CB5"/>
                </a:solidFill>
              </a:rPr>
              <a:t>(race)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900" y="1612900"/>
            <a:ext cx="9429115" cy="575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600" spc="-130" dirty="0">
                <a:solidFill>
                  <a:srgbClr val="4E4E4E"/>
                </a:solidFill>
                <a:latin typeface="Arial"/>
                <a:cs typeface="Arial"/>
              </a:rPr>
              <a:t>race, </a:t>
            </a:r>
            <a:r>
              <a:rPr sz="2600" spc="-135" dirty="0">
                <a:solidFill>
                  <a:srgbClr val="4E4E4E"/>
                </a:solidFill>
                <a:latin typeface="Arial"/>
                <a:cs typeface="Arial"/>
              </a:rPr>
              <a:t>take </a:t>
            </a: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600" spc="-40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2600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Arial"/>
              <a:cs typeface="Arial"/>
            </a:endParaRPr>
          </a:p>
          <a:p>
            <a:pPr marL="195580" marR="5826760" indent="-183515">
              <a:lnSpc>
                <a:spcPts val="3000"/>
              </a:lnSpc>
            </a:pPr>
            <a:r>
              <a:rPr sz="2600" spc="-5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600" b="1" spc="75" dirty="0">
                <a:solidFill>
                  <a:srgbClr val="0087D7"/>
                </a:solidFill>
                <a:latin typeface="Trebuchet MS"/>
                <a:cs typeface="Trebuchet MS"/>
              </a:rPr>
              <a:t>aiCalculate</a:t>
            </a:r>
            <a:r>
              <a:rPr sz="2600" spc="75" dirty="0">
                <a:solidFill>
                  <a:srgbClr val="4E4E4E"/>
                </a:solidFill>
                <a:latin typeface="Arial"/>
                <a:cs typeface="Arial"/>
              </a:rPr>
              <a:t>() </a:t>
            </a: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600" spc="-80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6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6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600" spc="-15" dirty="0">
                <a:solidFill>
                  <a:srgbClr val="4E4E4E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600" spc="-160" dirty="0">
                <a:solidFill>
                  <a:srgbClr val="4E4E4E"/>
                </a:solidFill>
                <a:latin typeface="Arial"/>
                <a:cs typeface="Arial"/>
              </a:rPr>
              <a:t>...</a:t>
            </a:r>
            <a:r>
              <a:rPr sz="2600" spc="-19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920"/>
              </a:lnSpc>
            </a:pP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Arial"/>
              <a:cs typeface="Arial"/>
            </a:endParaRPr>
          </a:p>
          <a:p>
            <a:pPr marL="195580" marR="3017520" indent="-183515">
              <a:lnSpc>
                <a:spcPts val="3000"/>
              </a:lnSpc>
            </a:pPr>
            <a:r>
              <a:rPr sz="2600" spc="-5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600" b="1" spc="140" dirty="0">
                <a:solidFill>
                  <a:srgbClr val="0087D7"/>
                </a:solidFill>
                <a:latin typeface="Trebuchet MS"/>
                <a:cs typeface="Trebuchet MS"/>
              </a:rPr>
              <a:t>watchStartBackgroundTask</a:t>
            </a:r>
            <a:r>
              <a:rPr sz="2600" spc="14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2600" spc="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600" spc="-80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6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6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6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600" spc="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379095" marR="3293745">
              <a:lnSpc>
                <a:spcPts val="3000"/>
              </a:lnSpc>
            </a:pPr>
            <a:r>
              <a:rPr sz="2600" spc="-10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600" spc="-160" dirty="0">
                <a:solidFill>
                  <a:srgbClr val="4E4E4E"/>
                </a:solidFill>
                <a:latin typeface="Arial"/>
                <a:cs typeface="Arial"/>
              </a:rPr>
              <a:t>take(</a:t>
            </a:r>
            <a:r>
              <a:rPr sz="2600" spc="-160" dirty="0">
                <a:solidFill>
                  <a:srgbClr val="00AFAF"/>
                </a:solidFill>
                <a:latin typeface="Arial"/>
                <a:cs typeface="Arial"/>
              </a:rPr>
              <a:t>'START_AI_COMPUTE_PLAYS'</a:t>
            </a:r>
            <a:r>
              <a:rPr sz="2600" spc="-160" dirty="0">
                <a:solidFill>
                  <a:srgbClr val="4E4E4E"/>
                </a:solidFill>
                <a:latin typeface="Arial"/>
                <a:cs typeface="Arial"/>
              </a:rPr>
              <a:t>)  </a:t>
            </a:r>
            <a:r>
              <a:rPr sz="2600" spc="-100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26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4E4E4E"/>
                </a:solidFill>
                <a:latin typeface="Arial"/>
                <a:cs typeface="Arial"/>
              </a:rPr>
              <a:t>race({</a:t>
            </a:r>
            <a:endParaRPr sz="2600">
              <a:latin typeface="Arial"/>
              <a:cs typeface="Arial"/>
            </a:endParaRPr>
          </a:p>
          <a:p>
            <a:pPr marL="562610">
              <a:lnSpc>
                <a:spcPts val="2860"/>
              </a:lnSpc>
            </a:pPr>
            <a:r>
              <a:rPr sz="2600" spc="-145" dirty="0">
                <a:solidFill>
                  <a:srgbClr val="4E4E4E"/>
                </a:solidFill>
                <a:latin typeface="Arial"/>
                <a:cs typeface="Arial"/>
              </a:rPr>
              <a:t>task:</a:t>
            </a:r>
            <a:r>
              <a:rPr sz="2600" spc="-26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E4E4E"/>
                </a:solidFill>
                <a:latin typeface="Arial"/>
                <a:cs typeface="Arial"/>
              </a:rPr>
              <a:t>call(aiCalculate),</a:t>
            </a:r>
            <a:endParaRPr sz="2600">
              <a:latin typeface="Arial"/>
              <a:cs typeface="Arial"/>
            </a:endParaRPr>
          </a:p>
          <a:p>
            <a:pPr marL="562610">
              <a:lnSpc>
                <a:spcPts val="3000"/>
              </a:lnSpc>
            </a:pPr>
            <a:r>
              <a:rPr sz="2600" spc="-135" dirty="0">
                <a:solidFill>
                  <a:srgbClr val="4E4E4E"/>
                </a:solidFill>
                <a:latin typeface="Arial"/>
                <a:cs typeface="Arial"/>
              </a:rPr>
              <a:t>cancelAi:</a:t>
            </a:r>
            <a:r>
              <a:rPr sz="2600" spc="-229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4E4E4E"/>
                </a:solidFill>
                <a:latin typeface="Arial"/>
                <a:cs typeface="Arial"/>
              </a:rPr>
              <a:t>take(</a:t>
            </a:r>
            <a:r>
              <a:rPr sz="2600" spc="-130" dirty="0">
                <a:solidFill>
                  <a:srgbClr val="00AFAF"/>
                </a:solidFill>
                <a:latin typeface="Arial"/>
                <a:cs typeface="Arial"/>
              </a:rPr>
              <a:t>'FORCE_MOVE_USER_IS_TIRED_OF_WAITING'</a:t>
            </a:r>
            <a:r>
              <a:rPr sz="2600" spc="-13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79095">
              <a:lnSpc>
                <a:spcPts val="3000"/>
              </a:lnSpc>
            </a:pPr>
            <a:r>
              <a:rPr sz="2600" spc="-15" dirty="0">
                <a:solidFill>
                  <a:srgbClr val="4E4E4E"/>
                </a:solidFill>
                <a:latin typeface="Arial"/>
                <a:cs typeface="Arial"/>
              </a:rPr>
              <a:t>})</a:t>
            </a:r>
            <a:endParaRPr sz="2600">
              <a:latin typeface="Arial"/>
              <a:cs typeface="Arial"/>
            </a:endParaRPr>
          </a:p>
          <a:p>
            <a:pPr marL="195580">
              <a:lnSpc>
                <a:spcPts val="3000"/>
              </a:lnSpc>
            </a:pP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060"/>
              </a:lnSpc>
            </a:pPr>
            <a:r>
              <a:rPr sz="2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200" y="7975600"/>
            <a:ext cx="118402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45" dirty="0">
                <a:solidFill>
                  <a:srgbClr val="F30284"/>
                </a:solidFill>
                <a:latin typeface="Loma"/>
                <a:cs typeface="Loma"/>
              </a:rPr>
              <a:t>In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70" dirty="0">
                <a:solidFill>
                  <a:srgbClr val="F30284"/>
                </a:solidFill>
                <a:latin typeface="Loma"/>
                <a:cs typeface="Loma"/>
              </a:rPr>
              <a:t>race,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85" dirty="0">
                <a:solidFill>
                  <a:srgbClr val="F30284"/>
                </a:solidFill>
                <a:latin typeface="Loma"/>
                <a:cs typeface="Loma"/>
              </a:rPr>
              <a:t>if</a:t>
            </a: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95" dirty="0">
                <a:solidFill>
                  <a:srgbClr val="F30284"/>
                </a:solidFill>
                <a:latin typeface="Loma"/>
                <a:cs typeface="Loma"/>
              </a:rPr>
              <a:t>one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75" dirty="0">
                <a:solidFill>
                  <a:srgbClr val="F30284"/>
                </a:solidFill>
                <a:latin typeface="Loma"/>
                <a:cs typeface="Loma"/>
              </a:rPr>
              <a:t>tasks</a:t>
            </a: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60" dirty="0">
                <a:solidFill>
                  <a:srgbClr val="F30284"/>
                </a:solidFill>
                <a:latin typeface="Loma"/>
                <a:cs typeface="Loma"/>
              </a:rPr>
              <a:t>terminates,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45" dirty="0">
                <a:solidFill>
                  <a:srgbClr val="F30284"/>
                </a:solidFill>
                <a:latin typeface="Loma"/>
                <a:cs typeface="Loma"/>
              </a:rPr>
              <a:t>the</a:t>
            </a: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04" dirty="0">
                <a:solidFill>
                  <a:srgbClr val="F30284"/>
                </a:solidFill>
                <a:latin typeface="Loma"/>
                <a:cs typeface="Loma"/>
              </a:rPr>
              <a:t>others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60" dirty="0">
                <a:solidFill>
                  <a:srgbClr val="F30284"/>
                </a:solidFill>
                <a:latin typeface="Loma"/>
                <a:cs typeface="Loma"/>
              </a:rPr>
              <a:t>are</a:t>
            </a: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90" dirty="0">
                <a:solidFill>
                  <a:srgbClr val="F30284"/>
                </a:solidFill>
                <a:latin typeface="Loma"/>
                <a:cs typeface="Loma"/>
              </a:rPr>
              <a:t>cancelled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7015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>
                <a:solidFill>
                  <a:srgbClr val="198CB5"/>
                </a:solidFill>
              </a:rPr>
              <a:t>Watch </a:t>
            </a:r>
            <a:r>
              <a:rPr spc="-400" dirty="0">
                <a:solidFill>
                  <a:srgbClr val="198CB5"/>
                </a:solidFill>
              </a:rPr>
              <a:t>and </a:t>
            </a:r>
            <a:r>
              <a:rPr spc="-105" dirty="0">
                <a:solidFill>
                  <a:srgbClr val="198CB5"/>
                </a:solidFill>
              </a:rPr>
              <a:t>fork</a:t>
            </a:r>
            <a:r>
              <a:rPr spc="-805" dirty="0">
                <a:solidFill>
                  <a:srgbClr val="198CB5"/>
                </a:solidFill>
              </a:rPr>
              <a:t> </a:t>
            </a:r>
            <a:r>
              <a:rPr spc="-175" dirty="0">
                <a:solidFill>
                  <a:srgbClr val="198CB5"/>
                </a:solidFill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4100" y="8978900"/>
            <a:ext cx="788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53585F"/>
                </a:solidFill>
                <a:latin typeface="Loma"/>
                <a:cs typeface="Loma"/>
                <a:hlinkClick r:id="rId2"/>
              </a:rPr>
              <a:t>https://medium.com/@pierremaoui/using-websockets-with-redux-sagas-a2bf26467cab</a:t>
            </a:r>
            <a:endParaRPr sz="1800">
              <a:latin typeface="Loma"/>
              <a:cs typeface="L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900" y="2641600"/>
            <a:ext cx="9878060" cy="37922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15595" marR="2807970" indent="-303530">
              <a:lnSpc>
                <a:spcPts val="4900"/>
              </a:lnSpc>
              <a:spcBef>
                <a:spcPts val="480"/>
              </a:spcBef>
            </a:pPr>
            <a:r>
              <a:rPr sz="4300" spc="-9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4300" b="1" spc="175" dirty="0">
                <a:solidFill>
                  <a:srgbClr val="0087D7"/>
                </a:solidFill>
                <a:latin typeface="Trebuchet MS"/>
                <a:cs typeface="Trebuchet MS"/>
              </a:rPr>
              <a:t>watchRequests</a:t>
            </a:r>
            <a:r>
              <a:rPr sz="4300" spc="175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4300" spc="6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43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4300" spc="-12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4300" spc="-2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4300" spc="-2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4300" spc="-2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4300" spc="1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4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4300">
              <a:latin typeface="Arial"/>
              <a:cs typeface="Arial"/>
            </a:endParaRPr>
          </a:p>
          <a:p>
            <a:pPr marL="619125" marR="5080">
              <a:lnSpc>
                <a:spcPts val="4900"/>
              </a:lnSpc>
              <a:tabLst>
                <a:tab pos="4117340" algn="l"/>
                <a:tab pos="4921885" algn="l"/>
              </a:tabLst>
            </a:pPr>
            <a:r>
              <a:rPr sz="4300" spc="-160" dirty="0">
                <a:solidFill>
                  <a:srgbClr val="AF8700"/>
                </a:solidFill>
                <a:latin typeface="Arial"/>
                <a:cs typeface="Arial"/>
              </a:rPr>
              <a:t>const</a:t>
            </a:r>
            <a:r>
              <a:rPr sz="4300" dirty="0">
                <a:solidFill>
                  <a:srgbClr val="AF8700"/>
                </a:solidFill>
                <a:latin typeface="Arial"/>
                <a:cs typeface="Arial"/>
              </a:rPr>
              <a:t> </a:t>
            </a:r>
            <a:r>
              <a:rPr sz="4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r>
              <a:rPr sz="430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4300" spc="-290" dirty="0">
                <a:solidFill>
                  <a:srgbClr val="4E4E4E"/>
                </a:solidFill>
                <a:latin typeface="Arial"/>
                <a:cs typeface="Arial"/>
              </a:rPr>
              <a:t>payload	</a:t>
            </a:r>
            <a:r>
              <a:rPr sz="4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r>
              <a:rPr sz="430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87AF00"/>
                </a:solidFill>
                <a:latin typeface="Arial"/>
                <a:cs typeface="Arial"/>
              </a:rPr>
              <a:t>=	</a:t>
            </a:r>
            <a:r>
              <a:rPr sz="4300" spc="-16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4300" spc="-250" dirty="0">
                <a:solidFill>
                  <a:srgbClr val="4E4E4E"/>
                </a:solidFill>
                <a:latin typeface="Arial"/>
                <a:cs typeface="Arial"/>
              </a:rPr>
              <a:t>take(</a:t>
            </a:r>
            <a:r>
              <a:rPr sz="4300" spc="-250" dirty="0">
                <a:solidFill>
                  <a:srgbClr val="00AFAF"/>
                </a:solidFill>
                <a:latin typeface="Arial"/>
                <a:cs typeface="Arial"/>
              </a:rPr>
              <a:t>'REQUEST'</a:t>
            </a:r>
            <a:r>
              <a:rPr sz="4300" spc="-250" dirty="0">
                <a:solidFill>
                  <a:srgbClr val="4E4E4E"/>
                </a:solidFill>
                <a:latin typeface="Arial"/>
                <a:cs typeface="Arial"/>
              </a:rPr>
              <a:t>)  </a:t>
            </a:r>
            <a:r>
              <a:rPr sz="4300" spc="-16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4300" spc="-204" dirty="0">
                <a:solidFill>
                  <a:srgbClr val="4E4E4E"/>
                </a:solidFill>
                <a:latin typeface="Arial"/>
                <a:cs typeface="Arial"/>
              </a:rPr>
              <a:t>fork(handleRequest,</a:t>
            </a:r>
            <a:r>
              <a:rPr sz="4300" spc="-27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4300" spc="-260" dirty="0">
                <a:solidFill>
                  <a:srgbClr val="4E4E4E"/>
                </a:solidFill>
                <a:latin typeface="Arial"/>
                <a:cs typeface="Arial"/>
              </a:rPr>
              <a:t>payload)</a:t>
            </a:r>
            <a:endParaRPr sz="4300">
              <a:latin typeface="Arial"/>
              <a:cs typeface="Arial"/>
            </a:endParaRPr>
          </a:p>
          <a:p>
            <a:pPr marL="315595">
              <a:lnSpc>
                <a:spcPts val="4650"/>
              </a:lnSpc>
            </a:pPr>
            <a:r>
              <a:rPr sz="4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ts val="5030"/>
              </a:lnSpc>
            </a:pPr>
            <a:r>
              <a:rPr sz="4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469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198CB5"/>
                </a:solidFill>
              </a:rPr>
              <a:t>Sequentially, </a:t>
            </a:r>
            <a:r>
              <a:rPr spc="-370" dirty="0">
                <a:solidFill>
                  <a:srgbClr val="198CB5"/>
                </a:solidFill>
              </a:rPr>
              <a:t>using</a:t>
            </a:r>
            <a:r>
              <a:rPr spc="-825" dirty="0">
                <a:solidFill>
                  <a:srgbClr val="198CB5"/>
                </a:solidFill>
              </a:rPr>
              <a:t> </a:t>
            </a:r>
            <a:r>
              <a:rPr spc="-434" dirty="0">
                <a:solidFill>
                  <a:srgbClr val="198CB5"/>
                </a:solidFill>
              </a:rPr>
              <a:t>channels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4100" y="8978900"/>
            <a:ext cx="788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53585F"/>
                </a:solidFill>
                <a:latin typeface="Loma"/>
                <a:cs typeface="Loma"/>
                <a:hlinkClick r:id="rId2"/>
              </a:rPr>
              <a:t>https://medium.com/@pierremaoui/using-websockets-with-redux-sagas-a2bf26467cab</a:t>
            </a:r>
            <a:endParaRPr sz="1800">
              <a:latin typeface="Loma"/>
              <a:cs typeface="L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100" y="2120900"/>
            <a:ext cx="951103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D75F00"/>
                </a:solidFill>
                <a:latin typeface="Arial"/>
                <a:cs typeface="Arial"/>
              </a:rPr>
              <a:t>import</a:t>
            </a:r>
            <a:r>
              <a:rPr sz="3000" spc="-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000" spc="-150" dirty="0">
                <a:solidFill>
                  <a:srgbClr val="4E4E4E"/>
                </a:solidFill>
                <a:latin typeface="Arial"/>
                <a:cs typeface="Arial"/>
              </a:rPr>
              <a:t>take,</a:t>
            </a:r>
            <a:r>
              <a:rPr sz="30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40" dirty="0">
                <a:solidFill>
                  <a:srgbClr val="4E4E4E"/>
                </a:solidFill>
                <a:latin typeface="Arial"/>
                <a:cs typeface="Arial"/>
              </a:rPr>
              <a:t>actionChannel,</a:t>
            </a:r>
            <a:r>
              <a:rPr sz="3000" spc="-3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4E4E4E"/>
                </a:solidFill>
                <a:latin typeface="Arial"/>
                <a:cs typeface="Arial"/>
              </a:rPr>
              <a:t>call,</a:t>
            </a:r>
            <a:r>
              <a:rPr sz="30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80" dirty="0">
                <a:solidFill>
                  <a:srgbClr val="4E4E4E"/>
                </a:solidFill>
                <a:latin typeface="Arial"/>
                <a:cs typeface="Arial"/>
              </a:rPr>
              <a:t>...</a:t>
            </a:r>
            <a:r>
              <a:rPr sz="30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r>
              <a:rPr sz="300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000" spc="-30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00AFAF"/>
                </a:solidFill>
                <a:latin typeface="Arial"/>
                <a:cs typeface="Arial"/>
              </a:rPr>
              <a:t>‘redux-saga/effects'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ts val="3550"/>
              </a:lnSpc>
            </a:pPr>
            <a:r>
              <a:rPr sz="3000" spc="-6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000" b="1" spc="120" dirty="0">
                <a:solidFill>
                  <a:srgbClr val="0087D7"/>
                </a:solidFill>
                <a:latin typeface="Trebuchet MS"/>
                <a:cs typeface="Trebuchet MS"/>
              </a:rPr>
              <a:t>watchRequests</a:t>
            </a:r>
            <a:r>
              <a:rPr sz="3000" spc="12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0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435609" marR="694055">
              <a:lnSpc>
                <a:spcPts val="3500"/>
              </a:lnSpc>
              <a:spcBef>
                <a:spcPts val="150"/>
              </a:spcBef>
            </a:pPr>
            <a:r>
              <a:rPr sz="3000" spc="-114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000" spc="-150" dirty="0">
                <a:solidFill>
                  <a:srgbClr val="4E4E4E"/>
                </a:solidFill>
                <a:latin typeface="Arial"/>
                <a:cs typeface="Arial"/>
              </a:rPr>
              <a:t>requestChan </a:t>
            </a:r>
            <a:r>
              <a:rPr sz="30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000" spc="-160" dirty="0">
                <a:solidFill>
                  <a:srgbClr val="4E4E4E"/>
                </a:solidFill>
                <a:latin typeface="Arial"/>
                <a:cs typeface="Arial"/>
              </a:rPr>
              <a:t>actionChannel(</a:t>
            </a:r>
            <a:r>
              <a:rPr sz="3000" spc="-160" dirty="0">
                <a:solidFill>
                  <a:srgbClr val="00AFAF"/>
                </a:solidFill>
                <a:latin typeface="Arial"/>
                <a:cs typeface="Arial"/>
              </a:rPr>
              <a:t>'REQUEST'</a:t>
            </a:r>
            <a:r>
              <a:rPr sz="3000" spc="-160" dirty="0">
                <a:solidFill>
                  <a:srgbClr val="4E4E4E"/>
                </a:solidFill>
                <a:latin typeface="Arial"/>
                <a:cs typeface="Arial"/>
              </a:rPr>
              <a:t>)  </a:t>
            </a:r>
            <a:r>
              <a:rPr sz="3000" spc="-90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3000" spc="-2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3000" spc="-20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3000" spc="-2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3000" spc="8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859155" marR="1959610">
              <a:lnSpc>
                <a:spcPts val="3500"/>
              </a:lnSpc>
            </a:pPr>
            <a:r>
              <a:rPr sz="3000" spc="-114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000" spc="-204" dirty="0">
                <a:solidFill>
                  <a:srgbClr val="4E4E4E"/>
                </a:solidFill>
                <a:latin typeface="Arial"/>
                <a:cs typeface="Arial"/>
              </a:rPr>
              <a:t>payload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0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000" spc="-140" dirty="0">
                <a:solidFill>
                  <a:srgbClr val="4E4E4E"/>
                </a:solidFill>
                <a:latin typeface="Arial"/>
                <a:cs typeface="Arial"/>
              </a:rPr>
              <a:t>take(requestChan)  </a:t>
            </a: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000" spc="-175" dirty="0">
                <a:solidFill>
                  <a:srgbClr val="4E4E4E"/>
                </a:solidFill>
                <a:latin typeface="Arial"/>
                <a:cs typeface="Arial"/>
              </a:rPr>
              <a:t>call(handleRequest,</a:t>
            </a:r>
            <a:r>
              <a:rPr sz="3000" spc="-19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85" dirty="0">
                <a:solidFill>
                  <a:srgbClr val="4E4E4E"/>
                </a:solidFill>
                <a:latin typeface="Arial"/>
                <a:cs typeface="Arial"/>
              </a:rPr>
              <a:t>payload)</a:t>
            </a:r>
            <a:endParaRPr sz="3000">
              <a:latin typeface="Arial"/>
              <a:cs typeface="Arial"/>
            </a:endParaRPr>
          </a:p>
          <a:p>
            <a:pPr marL="435609">
              <a:lnSpc>
                <a:spcPts val="3350"/>
              </a:lnSpc>
            </a:pP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550"/>
              </a:lnSpc>
            </a:pP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469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198CB5"/>
                </a:solidFill>
              </a:rPr>
              <a:t>Sequentially, </a:t>
            </a:r>
            <a:r>
              <a:rPr spc="-370" dirty="0">
                <a:solidFill>
                  <a:srgbClr val="198CB5"/>
                </a:solidFill>
              </a:rPr>
              <a:t>using</a:t>
            </a:r>
            <a:r>
              <a:rPr spc="-825" dirty="0">
                <a:solidFill>
                  <a:srgbClr val="198CB5"/>
                </a:solidFill>
              </a:rPr>
              <a:t> </a:t>
            </a:r>
            <a:r>
              <a:rPr spc="-434" dirty="0">
                <a:solidFill>
                  <a:srgbClr val="198CB5"/>
                </a:solidFill>
              </a:rPr>
              <a:t>channels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4100" y="8978900"/>
            <a:ext cx="788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53585F"/>
                </a:solidFill>
                <a:latin typeface="Loma"/>
                <a:cs typeface="Loma"/>
                <a:hlinkClick r:id="rId2"/>
              </a:rPr>
              <a:t>https://medium.com/@pierremaoui/using-websockets-with-redux-sagas-a2bf26467cab</a:t>
            </a:r>
            <a:endParaRPr sz="1800">
              <a:latin typeface="Loma"/>
              <a:cs typeface="L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100" y="2120900"/>
            <a:ext cx="9511030" cy="601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D75F00"/>
                </a:solidFill>
                <a:latin typeface="Arial"/>
                <a:cs typeface="Arial"/>
              </a:rPr>
              <a:t>import</a:t>
            </a:r>
            <a:r>
              <a:rPr sz="3000" spc="-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000" spc="-150" dirty="0">
                <a:solidFill>
                  <a:srgbClr val="4E4E4E"/>
                </a:solidFill>
                <a:latin typeface="Arial"/>
                <a:cs typeface="Arial"/>
              </a:rPr>
              <a:t>take,</a:t>
            </a:r>
            <a:r>
              <a:rPr sz="30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40" dirty="0">
                <a:solidFill>
                  <a:srgbClr val="4E4E4E"/>
                </a:solidFill>
                <a:latin typeface="Arial"/>
                <a:cs typeface="Arial"/>
              </a:rPr>
              <a:t>actionChannel,</a:t>
            </a:r>
            <a:r>
              <a:rPr sz="3000" spc="-3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4E4E4E"/>
                </a:solidFill>
                <a:latin typeface="Arial"/>
                <a:cs typeface="Arial"/>
              </a:rPr>
              <a:t>call,</a:t>
            </a:r>
            <a:r>
              <a:rPr sz="30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80" dirty="0">
                <a:solidFill>
                  <a:srgbClr val="4E4E4E"/>
                </a:solidFill>
                <a:latin typeface="Arial"/>
                <a:cs typeface="Arial"/>
              </a:rPr>
              <a:t>...</a:t>
            </a:r>
            <a:r>
              <a:rPr sz="30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r>
              <a:rPr sz="300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4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000" spc="-30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00AFAF"/>
                </a:solidFill>
                <a:latin typeface="Arial"/>
                <a:cs typeface="Arial"/>
              </a:rPr>
              <a:t>‘redux-saga/effects'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ts val="3550"/>
              </a:lnSpc>
            </a:pPr>
            <a:r>
              <a:rPr sz="3000" spc="-6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000" b="1" spc="120" dirty="0">
                <a:solidFill>
                  <a:srgbClr val="0087D7"/>
                </a:solidFill>
                <a:latin typeface="Trebuchet MS"/>
                <a:cs typeface="Trebuchet MS"/>
              </a:rPr>
              <a:t>watchRequests</a:t>
            </a:r>
            <a:r>
              <a:rPr sz="3000" spc="12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0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435609" marR="694055">
              <a:lnSpc>
                <a:spcPts val="3500"/>
              </a:lnSpc>
              <a:spcBef>
                <a:spcPts val="150"/>
              </a:spcBef>
            </a:pPr>
            <a:r>
              <a:rPr sz="3000" spc="-114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000" spc="-150" dirty="0">
                <a:solidFill>
                  <a:srgbClr val="4E4E4E"/>
                </a:solidFill>
                <a:latin typeface="Arial"/>
                <a:cs typeface="Arial"/>
              </a:rPr>
              <a:t>requestChan </a:t>
            </a:r>
            <a:r>
              <a:rPr sz="30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000" spc="-160" dirty="0">
                <a:solidFill>
                  <a:srgbClr val="4E4E4E"/>
                </a:solidFill>
                <a:latin typeface="Arial"/>
                <a:cs typeface="Arial"/>
              </a:rPr>
              <a:t>actionChannel(</a:t>
            </a:r>
            <a:r>
              <a:rPr sz="3000" spc="-160" dirty="0">
                <a:solidFill>
                  <a:srgbClr val="00AFAF"/>
                </a:solidFill>
                <a:latin typeface="Arial"/>
                <a:cs typeface="Arial"/>
              </a:rPr>
              <a:t>'REQUEST'</a:t>
            </a:r>
            <a:r>
              <a:rPr sz="3000" spc="-160" dirty="0">
                <a:solidFill>
                  <a:srgbClr val="4E4E4E"/>
                </a:solidFill>
                <a:latin typeface="Arial"/>
                <a:cs typeface="Arial"/>
              </a:rPr>
              <a:t>)  </a:t>
            </a:r>
            <a:r>
              <a:rPr sz="3000" spc="-90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3000" spc="-2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3000" spc="-20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3000" spc="-2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3000" spc="8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859155" marR="1959610">
              <a:lnSpc>
                <a:spcPts val="3500"/>
              </a:lnSpc>
            </a:pPr>
            <a:r>
              <a:rPr sz="3000" spc="-114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000" spc="-204" dirty="0">
                <a:solidFill>
                  <a:srgbClr val="4E4E4E"/>
                </a:solidFill>
                <a:latin typeface="Arial"/>
                <a:cs typeface="Arial"/>
              </a:rPr>
              <a:t>payload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0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000" spc="-140" dirty="0">
                <a:solidFill>
                  <a:srgbClr val="4E4E4E"/>
                </a:solidFill>
                <a:latin typeface="Arial"/>
                <a:cs typeface="Arial"/>
              </a:rPr>
              <a:t>take(requestChan)  </a:t>
            </a: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000" spc="-175" dirty="0">
                <a:solidFill>
                  <a:srgbClr val="4E4E4E"/>
                </a:solidFill>
                <a:latin typeface="Arial"/>
                <a:cs typeface="Arial"/>
              </a:rPr>
              <a:t>call(handleRequest,</a:t>
            </a:r>
            <a:r>
              <a:rPr sz="3000" spc="-19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85" dirty="0">
                <a:solidFill>
                  <a:srgbClr val="4E4E4E"/>
                </a:solidFill>
                <a:latin typeface="Arial"/>
                <a:cs typeface="Arial"/>
              </a:rPr>
              <a:t>payload)</a:t>
            </a:r>
            <a:endParaRPr sz="3000">
              <a:latin typeface="Arial"/>
              <a:cs typeface="Arial"/>
            </a:endParaRPr>
          </a:p>
          <a:p>
            <a:pPr marL="435609">
              <a:lnSpc>
                <a:spcPts val="3350"/>
              </a:lnSpc>
            </a:pP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550"/>
              </a:lnSpc>
            </a:pP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723900" marR="589280" indent="1612900">
              <a:lnSpc>
                <a:spcPct val="113100"/>
              </a:lnSpc>
            </a:pP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Channels </a:t>
            </a:r>
            <a:r>
              <a:rPr sz="4200" b="1" spc="-245" dirty="0">
                <a:solidFill>
                  <a:srgbClr val="F30284"/>
                </a:solidFill>
                <a:latin typeface="Loma"/>
                <a:cs typeface="Loma"/>
              </a:rPr>
              <a:t>act </a:t>
            </a:r>
            <a:r>
              <a:rPr sz="4200" b="1" spc="-455" dirty="0">
                <a:solidFill>
                  <a:srgbClr val="F30284"/>
                </a:solidFill>
                <a:latin typeface="Loma"/>
                <a:cs typeface="Loma"/>
              </a:rPr>
              <a:t>as </a:t>
            </a:r>
            <a:r>
              <a:rPr sz="4200" b="1" spc="-150" dirty="0">
                <a:solidFill>
                  <a:srgbClr val="F30284"/>
                </a:solidFill>
                <a:latin typeface="Loma"/>
                <a:cs typeface="Loma"/>
              </a:rPr>
              <a:t>buﬀers,  </a:t>
            </a:r>
            <a:r>
              <a:rPr sz="4200" b="1" spc="-125" dirty="0">
                <a:solidFill>
                  <a:srgbClr val="F30284"/>
                </a:solidFill>
                <a:latin typeface="Loma"/>
                <a:cs typeface="Loma"/>
              </a:rPr>
              <a:t>buﬀering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40" dirty="0">
                <a:solidFill>
                  <a:srgbClr val="F30284"/>
                </a:solidFill>
                <a:latin typeface="Loma"/>
                <a:cs typeface="Loma"/>
              </a:rPr>
              <a:t>actions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95" dirty="0">
                <a:solidFill>
                  <a:srgbClr val="F30284"/>
                </a:solidFill>
                <a:latin typeface="Loma"/>
                <a:cs typeface="Loma"/>
              </a:rPr>
              <a:t>while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04" dirty="0">
                <a:solidFill>
                  <a:srgbClr val="F30284"/>
                </a:solidFill>
                <a:latin typeface="Loma"/>
                <a:cs typeface="Loma"/>
              </a:rPr>
              <a:t>we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25" dirty="0">
                <a:solidFill>
                  <a:srgbClr val="F30284"/>
                </a:solidFill>
                <a:latin typeface="Loma"/>
                <a:cs typeface="Loma"/>
              </a:rPr>
              <a:t>block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65" dirty="0">
                <a:solidFill>
                  <a:srgbClr val="F30284"/>
                </a:solidFill>
                <a:latin typeface="Loma"/>
                <a:cs typeface="Loma"/>
              </a:rPr>
              <a:t>in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95" dirty="0">
                <a:solidFill>
                  <a:srgbClr val="F30284"/>
                </a:solidFill>
                <a:latin typeface="Loma"/>
                <a:cs typeface="Loma"/>
              </a:rPr>
              <a:t>call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491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>
                <a:solidFill>
                  <a:srgbClr val="198CB5"/>
                </a:solidFill>
              </a:rPr>
              <a:t>Connect </a:t>
            </a:r>
            <a:r>
              <a:rPr spc="-815" dirty="0">
                <a:solidFill>
                  <a:srgbClr val="198CB5"/>
                </a:solidFill>
              </a:rPr>
              <a:t>+ </a:t>
            </a:r>
            <a:r>
              <a:rPr spc="-190" dirty="0">
                <a:solidFill>
                  <a:srgbClr val="198CB5"/>
                </a:solidFill>
              </a:rPr>
              <a:t>listen </a:t>
            </a:r>
            <a:r>
              <a:rPr spc="-150" dirty="0">
                <a:solidFill>
                  <a:srgbClr val="198CB5"/>
                </a:solidFill>
              </a:rPr>
              <a:t>from</a:t>
            </a:r>
            <a:r>
              <a:rPr spc="-655" dirty="0">
                <a:solidFill>
                  <a:srgbClr val="198CB5"/>
                </a:solidFill>
              </a:rPr>
              <a:t> </a:t>
            </a:r>
            <a:r>
              <a:rPr spc="-400" dirty="0">
                <a:solidFill>
                  <a:srgbClr val="198CB5"/>
                </a:solidFill>
              </a:rPr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600" y="2616200"/>
            <a:ext cx="4537075" cy="9956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7640" marR="5080" indent="-155575">
              <a:lnSpc>
                <a:spcPts val="2500"/>
              </a:lnSpc>
              <a:spcBef>
                <a:spcPts val="300"/>
              </a:spcBef>
            </a:pPr>
            <a:r>
              <a:rPr sz="2200" spc="-60" dirty="0">
                <a:solidFill>
                  <a:srgbClr val="AF8700"/>
                </a:solidFill>
                <a:latin typeface="Arial"/>
                <a:cs typeface="Arial"/>
              </a:rPr>
              <a:t>function </a:t>
            </a:r>
            <a:r>
              <a:rPr sz="2200" b="1" spc="95" dirty="0">
                <a:solidFill>
                  <a:srgbClr val="0087D7"/>
                </a:solidFill>
                <a:latin typeface="Trebuchet MS"/>
                <a:cs typeface="Trebuchet MS"/>
              </a:rPr>
              <a:t>websocketInitChannel</a:t>
            </a:r>
            <a:r>
              <a:rPr sz="2200" spc="95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 {  </a:t>
            </a:r>
            <a:r>
              <a:rPr sz="2200" spc="-15" dirty="0">
                <a:solidFill>
                  <a:srgbClr val="87AF00"/>
                </a:solidFill>
                <a:latin typeface="Arial"/>
                <a:cs typeface="Arial"/>
              </a:rPr>
              <a:t>return </a:t>
            </a:r>
            <a:r>
              <a:rPr sz="2200" spc="-114" dirty="0">
                <a:solidFill>
                  <a:srgbClr val="4E4E4E"/>
                </a:solidFill>
                <a:latin typeface="Arial"/>
                <a:cs typeface="Arial"/>
              </a:rPr>
              <a:t>eventChannel(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emitter </a:t>
            </a:r>
            <a:r>
              <a:rPr sz="22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8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200" spc="-135" dirty="0">
                <a:solidFill>
                  <a:srgbClr val="5F8787"/>
                </a:solidFill>
                <a:latin typeface="Arial"/>
                <a:cs typeface="Arial"/>
              </a:rPr>
              <a:t>ws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114" dirty="0">
                <a:solidFill>
                  <a:srgbClr val="87AF00"/>
                </a:solidFill>
                <a:latin typeface="Arial"/>
                <a:cs typeface="Arial"/>
              </a:rPr>
              <a:t>new</a:t>
            </a:r>
            <a:r>
              <a:rPr sz="2200" spc="-7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5F8787"/>
                </a:solidFill>
                <a:latin typeface="Arial"/>
                <a:cs typeface="Arial"/>
              </a:rPr>
              <a:t>WebSocket()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3834" y="3886200"/>
            <a:ext cx="5232400" cy="290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>
              <a:lnSpc>
                <a:spcPts val="2570"/>
              </a:lnSpc>
              <a:spcBef>
                <a:spcPts val="100"/>
              </a:spcBef>
            </a:pPr>
            <a:r>
              <a:rPr sz="2200" spc="-175" dirty="0">
                <a:solidFill>
                  <a:srgbClr val="4E4E4E"/>
                </a:solidFill>
                <a:latin typeface="Arial"/>
                <a:cs typeface="Arial"/>
              </a:rPr>
              <a:t>ws.onmessage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229" dirty="0">
                <a:solidFill>
                  <a:srgbClr val="4E4E4E"/>
                </a:solidFill>
                <a:latin typeface="Arial"/>
                <a:cs typeface="Arial"/>
              </a:rPr>
              <a:t>msg </a:t>
            </a:r>
            <a:r>
              <a:rPr sz="2200" dirty="0">
                <a:solidFill>
                  <a:srgbClr val="AF8700"/>
                </a:solidFill>
                <a:latin typeface="Arial"/>
                <a:cs typeface="Arial"/>
              </a:rPr>
              <a:t>=&gt;</a:t>
            </a:r>
            <a:r>
              <a:rPr sz="2200" spc="-430" dirty="0">
                <a:solidFill>
                  <a:srgbClr val="AF87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45110">
              <a:lnSpc>
                <a:spcPts val="2500"/>
              </a:lnSpc>
            </a:pPr>
            <a:r>
              <a:rPr sz="2200" spc="-15" dirty="0">
                <a:solidFill>
                  <a:srgbClr val="87AF00"/>
                </a:solidFill>
                <a:latin typeface="Arial"/>
                <a:cs typeface="Arial"/>
              </a:rPr>
              <a:t>return </a:t>
            </a:r>
            <a:r>
              <a:rPr sz="2200" spc="-20" dirty="0">
                <a:solidFill>
                  <a:srgbClr val="5F8787"/>
                </a:solidFill>
                <a:latin typeface="Arial"/>
                <a:cs typeface="Arial"/>
              </a:rPr>
              <a:t>emitter( </a:t>
            </a:r>
            <a:r>
              <a:rPr sz="2200" spc="-5" dirty="0">
                <a:solidFill>
                  <a:srgbClr val="5F8787"/>
                </a:solidFill>
                <a:latin typeface="Arial"/>
                <a:cs typeface="Arial"/>
              </a:rPr>
              <a:t>{ </a:t>
            </a:r>
            <a:r>
              <a:rPr sz="2200" spc="-90" dirty="0">
                <a:solidFill>
                  <a:srgbClr val="5F8787"/>
                </a:solidFill>
                <a:latin typeface="Arial"/>
                <a:cs typeface="Arial"/>
              </a:rPr>
              <a:t>type: </a:t>
            </a:r>
            <a:r>
              <a:rPr sz="2200" spc="-110" dirty="0">
                <a:solidFill>
                  <a:srgbClr val="00AFAF"/>
                </a:solidFill>
                <a:latin typeface="Arial"/>
                <a:cs typeface="Arial"/>
              </a:rPr>
              <a:t>‘WS_EVENT’</a:t>
            </a:r>
            <a:r>
              <a:rPr sz="2200" spc="-110" dirty="0">
                <a:solidFill>
                  <a:srgbClr val="5F8787"/>
                </a:solidFill>
                <a:latin typeface="Arial"/>
                <a:cs typeface="Arial"/>
              </a:rPr>
              <a:t>, </a:t>
            </a:r>
            <a:r>
              <a:rPr sz="2200" spc="-229" dirty="0">
                <a:solidFill>
                  <a:srgbClr val="5F8787"/>
                </a:solidFill>
                <a:latin typeface="Arial"/>
                <a:cs typeface="Arial"/>
              </a:rPr>
              <a:t>msg </a:t>
            </a:r>
            <a:r>
              <a:rPr sz="2200" spc="-5" dirty="0">
                <a:solidFill>
                  <a:srgbClr val="5F8787"/>
                </a:solidFill>
                <a:latin typeface="Arial"/>
                <a:cs typeface="Arial"/>
              </a:rPr>
              <a:t>}</a:t>
            </a:r>
            <a:r>
              <a:rPr sz="2200" spc="-180" dirty="0">
                <a:solidFill>
                  <a:srgbClr val="5F8787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F8787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6764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67640" marR="2482215">
              <a:lnSpc>
                <a:spcPts val="2500"/>
              </a:lnSpc>
              <a:spcBef>
                <a:spcPts val="130"/>
              </a:spcBef>
            </a:pPr>
            <a:r>
              <a:rPr sz="2200" spc="5" dirty="0">
                <a:solidFill>
                  <a:srgbClr val="5F8787"/>
                </a:solidFill>
                <a:latin typeface="Arial"/>
                <a:cs typeface="Arial"/>
              </a:rPr>
              <a:t>// </a:t>
            </a:r>
            <a:r>
              <a:rPr sz="2200" spc="-120" dirty="0">
                <a:solidFill>
                  <a:srgbClr val="5F8787"/>
                </a:solidFill>
                <a:latin typeface="Arial"/>
                <a:cs typeface="Arial"/>
              </a:rPr>
              <a:t>unsubscribe </a:t>
            </a:r>
            <a:r>
              <a:rPr sz="2200" spc="-60" dirty="0">
                <a:solidFill>
                  <a:srgbClr val="5F8787"/>
                </a:solidFill>
                <a:latin typeface="Arial"/>
                <a:cs typeface="Arial"/>
              </a:rPr>
              <a:t>function  </a:t>
            </a:r>
            <a:r>
              <a:rPr sz="2200" spc="-15" dirty="0">
                <a:solidFill>
                  <a:srgbClr val="87AF00"/>
                </a:solidFill>
                <a:latin typeface="Arial"/>
                <a:cs typeface="Arial"/>
              </a:rPr>
              <a:t>return </a:t>
            </a:r>
            <a:r>
              <a:rPr sz="2200" spc="-25" dirty="0">
                <a:solidFill>
                  <a:srgbClr val="AF8700"/>
                </a:solidFill>
                <a:latin typeface="Arial"/>
                <a:cs typeface="Arial"/>
              </a:rPr>
              <a:t>() </a:t>
            </a:r>
            <a:r>
              <a:rPr sz="22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ws.close()  </a:t>
            </a:r>
            <a:r>
              <a:rPr sz="2200" spc="-30" dirty="0">
                <a:solidFill>
                  <a:srgbClr val="4E4E4E"/>
                </a:solidFill>
                <a:latin typeface="Arial"/>
                <a:cs typeface="Arial"/>
              </a:rPr>
              <a:t>emitter(END)</a:t>
            </a:r>
            <a:endParaRPr sz="2200">
              <a:latin typeface="Arial"/>
              <a:cs typeface="Arial"/>
            </a:endParaRPr>
          </a:p>
          <a:p>
            <a:pPr marL="16764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})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600" y="6743700"/>
            <a:ext cx="118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8128000"/>
            <a:ext cx="11720195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295" dirty="0">
                <a:solidFill>
                  <a:srgbClr val="F30284"/>
                </a:solidFill>
                <a:latin typeface="Loma"/>
                <a:cs typeface="Loma"/>
              </a:rPr>
              <a:t>eventChannel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55" dirty="0">
                <a:solidFill>
                  <a:srgbClr val="F30284"/>
                </a:solidFill>
                <a:latin typeface="Loma"/>
                <a:cs typeface="Loma"/>
              </a:rPr>
              <a:t>turns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45" dirty="0">
                <a:solidFill>
                  <a:srgbClr val="F30284"/>
                </a:solidFill>
                <a:latin typeface="Loma"/>
                <a:cs typeface="Loma"/>
              </a:rPr>
              <a:t>the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65" dirty="0">
                <a:solidFill>
                  <a:srgbClr val="F30284"/>
                </a:solidFill>
                <a:latin typeface="Loma"/>
                <a:cs typeface="Loma"/>
              </a:rPr>
              <a:t>ws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40" dirty="0">
                <a:solidFill>
                  <a:srgbClr val="F30284"/>
                </a:solidFill>
                <a:latin typeface="Loma"/>
                <a:cs typeface="Loma"/>
              </a:rPr>
              <a:t>connection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50" dirty="0">
                <a:solidFill>
                  <a:srgbClr val="F30284"/>
                </a:solidFill>
                <a:latin typeface="Loma"/>
                <a:cs typeface="Loma"/>
              </a:rPr>
              <a:t>into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a</a:t>
            </a: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70" dirty="0">
                <a:solidFill>
                  <a:srgbClr val="F30284"/>
                </a:solidFill>
                <a:latin typeface="Loma"/>
                <a:cs typeface="Loma"/>
              </a:rPr>
              <a:t>channel</a:t>
            </a:r>
            <a:endParaRPr sz="4200">
              <a:latin typeface="Loma"/>
              <a:cs typeface="Loma"/>
            </a:endParaRPr>
          </a:p>
          <a:p>
            <a:pPr marL="3848100">
              <a:lnSpc>
                <a:spcPct val="100000"/>
              </a:lnSpc>
              <a:spcBef>
                <a:spcPts val="1660"/>
              </a:spcBef>
            </a:pPr>
            <a:r>
              <a:rPr sz="1800" b="1" spc="-90" dirty="0">
                <a:solidFill>
                  <a:srgbClr val="53585F"/>
                </a:solidFill>
                <a:latin typeface="Loma"/>
                <a:cs typeface="Loma"/>
                <a:hlinkClick r:id="rId2"/>
              </a:rPr>
              <a:t>https://medium.com/@pierremaoui/using-websockets-with-redux-sagas-a2bf26467cab</a:t>
            </a:r>
            <a:endParaRPr sz="1800">
              <a:latin typeface="Loma"/>
              <a:cs typeface="L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578100"/>
            <a:ext cx="5693410" cy="22656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7640" marR="5080" indent="-155575">
              <a:lnSpc>
                <a:spcPts val="2500"/>
              </a:lnSpc>
              <a:spcBef>
                <a:spcPts val="300"/>
              </a:spcBef>
            </a:pPr>
            <a:r>
              <a:rPr sz="22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2200" spc="-95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95" dirty="0">
                <a:solidFill>
                  <a:srgbClr val="0087D7"/>
                </a:solidFill>
                <a:latin typeface="Trebuchet MS"/>
                <a:cs typeface="Trebuchet MS"/>
              </a:rPr>
              <a:t>websocketSagas</a:t>
            </a:r>
            <a:r>
              <a:rPr sz="2200" spc="95" dirty="0">
                <a:solidFill>
                  <a:srgbClr val="4E4E4E"/>
                </a:solidFill>
                <a:latin typeface="Arial"/>
                <a:cs typeface="Arial"/>
              </a:rPr>
              <a:t>()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8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200" spc="-140" dirty="0">
                <a:solidFill>
                  <a:srgbClr val="4E4E4E"/>
                </a:solidFill>
                <a:latin typeface="Arial"/>
                <a:cs typeface="Arial"/>
              </a:rPr>
              <a:t>channel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95" dirty="0">
                <a:solidFill>
                  <a:srgbClr val="4E4E4E"/>
                </a:solidFill>
                <a:latin typeface="Arial"/>
                <a:cs typeface="Arial"/>
              </a:rPr>
              <a:t>call(websocketInitChannel)  </a:t>
            </a: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22580" marR="1552575">
              <a:lnSpc>
                <a:spcPts val="2500"/>
              </a:lnSpc>
            </a:pPr>
            <a:r>
              <a:rPr sz="2200" spc="-8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14" dirty="0">
                <a:solidFill>
                  <a:srgbClr val="4E4E4E"/>
                </a:solidFill>
                <a:latin typeface="Arial"/>
                <a:cs typeface="Arial"/>
              </a:rPr>
              <a:t>take(channel)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22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put(action)</a:t>
            </a:r>
            <a:endParaRPr sz="2200">
              <a:latin typeface="Arial"/>
              <a:cs typeface="Arial"/>
            </a:endParaRPr>
          </a:p>
          <a:p>
            <a:pPr marL="16764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1562100"/>
            <a:ext cx="54667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200" spc="-120" dirty="0">
                <a:solidFill>
                  <a:srgbClr val="4E4E4E"/>
                </a:solidFill>
                <a:latin typeface="Arial"/>
                <a:cs typeface="Arial"/>
              </a:rPr>
              <a:t>eventChannel, </a:t>
            </a:r>
            <a:r>
              <a:rPr sz="2200" spc="-65" dirty="0">
                <a:solidFill>
                  <a:srgbClr val="4E4E4E"/>
                </a:solidFill>
                <a:latin typeface="Arial"/>
                <a:cs typeface="Arial"/>
              </a:rPr>
              <a:t>END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3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2200" spc="-40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0AFAF"/>
                </a:solidFill>
                <a:latin typeface="Arial"/>
                <a:cs typeface="Arial"/>
              </a:rPr>
              <a:t>'redux-saga'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6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>
                <a:solidFill>
                  <a:srgbClr val="198CB5"/>
                </a:solidFill>
              </a:rPr>
              <a:t>What </a:t>
            </a:r>
            <a:r>
              <a:rPr spc="-290" dirty="0">
                <a:solidFill>
                  <a:srgbClr val="198CB5"/>
                </a:solidFill>
              </a:rPr>
              <a:t>we</a:t>
            </a:r>
            <a:r>
              <a:rPr spc="-790" dirty="0">
                <a:solidFill>
                  <a:srgbClr val="198CB5"/>
                </a:solidFill>
              </a:rPr>
              <a:t> </a:t>
            </a:r>
            <a:r>
              <a:rPr spc="-455" dirty="0">
                <a:solidFill>
                  <a:srgbClr val="198CB5"/>
                </a:solidFill>
              </a:rPr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1549400"/>
            <a:ext cx="407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‘API_REQUEST’})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54" y="3128962"/>
            <a:ext cx="332549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460"/>
              </a:spcBef>
            </a:pPr>
            <a:r>
              <a:rPr sz="4200" b="1" spc="-370" dirty="0">
                <a:solidFill>
                  <a:srgbClr val="F30284"/>
                </a:solidFill>
                <a:latin typeface="Loma"/>
                <a:cs typeface="Loma"/>
              </a:rPr>
              <a:t>Reducer</a:t>
            </a:r>
            <a:endParaRPr sz="42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5803900"/>
            <a:ext cx="426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state </a:t>
            </a:r>
            <a:r>
              <a:rPr sz="2400" dirty="0">
                <a:solidFill>
                  <a:srgbClr val="4E4E4E"/>
                </a:solidFill>
                <a:latin typeface="Arial"/>
                <a:cs typeface="Arial"/>
              </a:rPr>
              <a:t>= </a:t>
            </a:r>
            <a:r>
              <a:rPr sz="2400" spc="-80" dirty="0">
                <a:solidFill>
                  <a:srgbClr val="4E4E4E"/>
                </a:solidFill>
                <a:latin typeface="Arial"/>
                <a:cs typeface="Arial"/>
              </a:rPr>
              <a:t>{…state, </a:t>
            </a:r>
            <a:r>
              <a:rPr sz="2400" spc="-55" dirty="0">
                <a:solidFill>
                  <a:srgbClr val="4E4E4E"/>
                </a:solidFill>
                <a:latin typeface="Arial"/>
                <a:cs typeface="Arial"/>
              </a:rPr>
              <a:t>showError: </a:t>
            </a:r>
            <a:r>
              <a:rPr sz="2400" spc="-10" dirty="0">
                <a:solidFill>
                  <a:srgbClr val="4E4E4E"/>
                </a:solidFill>
                <a:latin typeface="Arial"/>
                <a:cs typeface="Arial"/>
              </a:rPr>
              <a:t>true</a:t>
            </a:r>
            <a:r>
              <a:rPr sz="2400" spc="-31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965" y="6868324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06705" rIns="0" bIns="0" rtlCol="0">
            <a:spAutoFit/>
          </a:bodyPr>
          <a:lstStyle/>
          <a:p>
            <a:pPr marR="417830" algn="ctr">
              <a:lnSpc>
                <a:spcPct val="100000"/>
              </a:lnSpc>
              <a:spcBef>
                <a:spcPts val="2415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Store</a:t>
            </a:r>
            <a:endParaRPr sz="4200">
              <a:latin typeface="Loma"/>
              <a:cs typeface="L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9654" y="31289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1225550">
              <a:lnSpc>
                <a:spcPct val="100000"/>
              </a:lnSpc>
              <a:spcBef>
                <a:spcPts val="2460"/>
              </a:spcBef>
            </a:pP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Middleware</a:t>
            </a:r>
            <a:endParaRPr sz="4200">
              <a:latin typeface="Loma"/>
              <a:cs typeface="L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9300" y="5168900"/>
            <a:ext cx="518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9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E4E4E"/>
                </a:solidFill>
                <a:latin typeface="Arial"/>
                <a:cs typeface="Arial"/>
              </a:rPr>
              <a:t>‘API_REQUEST_ERROR’})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91647" y="1227137"/>
            <a:ext cx="6529070" cy="1910714"/>
            <a:chOff x="4291647" y="1227137"/>
            <a:chExt cx="6529070" cy="1910714"/>
          </a:xfrm>
        </p:grpSpPr>
        <p:sp>
          <p:nvSpPr>
            <p:cNvPr id="10" name="object 10"/>
            <p:cNvSpPr/>
            <p:nvPr/>
          </p:nvSpPr>
          <p:spPr>
            <a:xfrm>
              <a:off x="4323397" y="1989137"/>
              <a:ext cx="3325495" cy="1034415"/>
            </a:xfrm>
            <a:custGeom>
              <a:avLst/>
              <a:gdLst/>
              <a:ahLst/>
              <a:cxnLst/>
              <a:rect l="l" t="t" r="r" b="b"/>
              <a:pathLst>
                <a:path w="3325495" h="1034414">
                  <a:moveTo>
                    <a:pt x="0" y="0"/>
                  </a:moveTo>
                  <a:lnTo>
                    <a:pt x="3294672" y="1024761"/>
                  </a:lnTo>
                  <a:lnTo>
                    <a:pt x="3325037" y="1034207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9652" y="2890215"/>
              <a:ext cx="286385" cy="247650"/>
            </a:xfrm>
            <a:custGeom>
              <a:avLst/>
              <a:gdLst/>
              <a:ahLst/>
              <a:cxnLst/>
              <a:rect l="l" t="t" r="r" b="b"/>
              <a:pathLst>
                <a:path w="286384" h="247650">
                  <a:moveTo>
                    <a:pt x="76949" y="0"/>
                  </a:moveTo>
                  <a:lnTo>
                    <a:pt x="0" y="247396"/>
                  </a:lnTo>
                  <a:lnTo>
                    <a:pt x="285864" y="200647"/>
                  </a:lnTo>
                  <a:lnTo>
                    <a:pt x="7694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01250" y="1227137"/>
              <a:ext cx="812800" cy="1066800"/>
            </a:xfrm>
            <a:custGeom>
              <a:avLst/>
              <a:gdLst/>
              <a:ahLst/>
              <a:cxnLst/>
              <a:rect l="l" t="t" r="r" b="b"/>
              <a:pathLst>
                <a:path w="812800" h="1066800">
                  <a:moveTo>
                    <a:pt x="812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12800" y="10668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07600" y="1295400"/>
              <a:ext cx="812800" cy="81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01250" y="1227137"/>
            <a:ext cx="825500" cy="1066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35"/>
              </a:spcBef>
            </a:pPr>
            <a:r>
              <a:rPr sz="6400" spc="355" dirty="0">
                <a:solidFill>
                  <a:srgbClr val="333333"/>
                </a:solidFill>
                <a:latin typeface="Noto Sans Symbols"/>
                <a:cs typeface="Noto Sans Symbols"/>
              </a:rPr>
              <a:t>⚙</a:t>
            </a:r>
            <a:endParaRPr sz="6400">
              <a:latin typeface="Noto Sans Symbols"/>
              <a:cs typeface="Noto Sans Symbol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0546" y="1159078"/>
            <a:ext cx="12559665" cy="7296784"/>
            <a:chOff x="330546" y="1159078"/>
            <a:chExt cx="12559665" cy="7296784"/>
          </a:xfrm>
        </p:grpSpPr>
        <p:sp>
          <p:nvSpPr>
            <p:cNvPr id="16" name="object 16"/>
            <p:cNvSpPr/>
            <p:nvPr/>
          </p:nvSpPr>
          <p:spPr>
            <a:xfrm>
              <a:off x="9116409" y="1865553"/>
              <a:ext cx="834390" cy="1033144"/>
            </a:xfrm>
            <a:custGeom>
              <a:avLst/>
              <a:gdLst/>
              <a:ahLst/>
              <a:cxnLst/>
              <a:rect l="l" t="t" r="r" b="b"/>
              <a:pathLst>
                <a:path w="834390" h="1033144">
                  <a:moveTo>
                    <a:pt x="834063" y="0"/>
                  </a:moveTo>
                  <a:lnTo>
                    <a:pt x="769070" y="19382"/>
                  </a:lnTo>
                  <a:lnTo>
                    <a:pt x="706713" y="39457"/>
                  </a:lnTo>
                  <a:lnTo>
                    <a:pt x="646992" y="60226"/>
                  </a:lnTo>
                  <a:lnTo>
                    <a:pt x="589907" y="81688"/>
                  </a:lnTo>
                  <a:lnTo>
                    <a:pt x="535458" y="103843"/>
                  </a:lnTo>
                  <a:lnTo>
                    <a:pt x="483645" y="126692"/>
                  </a:lnTo>
                  <a:lnTo>
                    <a:pt x="434467" y="150233"/>
                  </a:lnTo>
                  <a:lnTo>
                    <a:pt x="387926" y="174468"/>
                  </a:lnTo>
                  <a:lnTo>
                    <a:pt x="344021" y="199396"/>
                  </a:lnTo>
                  <a:lnTo>
                    <a:pt x="302752" y="225017"/>
                  </a:lnTo>
                  <a:lnTo>
                    <a:pt x="264119" y="251331"/>
                  </a:lnTo>
                  <a:lnTo>
                    <a:pt x="228121" y="278338"/>
                  </a:lnTo>
                  <a:lnTo>
                    <a:pt x="194760" y="306039"/>
                  </a:lnTo>
                  <a:lnTo>
                    <a:pt x="164035" y="334433"/>
                  </a:lnTo>
                  <a:lnTo>
                    <a:pt x="135946" y="363519"/>
                  </a:lnTo>
                  <a:lnTo>
                    <a:pt x="110492" y="393300"/>
                  </a:lnTo>
                  <a:lnTo>
                    <a:pt x="67494" y="454939"/>
                  </a:lnTo>
                  <a:lnTo>
                    <a:pt x="35039" y="519352"/>
                  </a:lnTo>
                  <a:lnTo>
                    <a:pt x="13128" y="586537"/>
                  </a:lnTo>
                  <a:lnTo>
                    <a:pt x="1761" y="656495"/>
                  </a:lnTo>
                  <a:lnTo>
                    <a:pt x="32" y="692514"/>
                  </a:lnTo>
                  <a:lnTo>
                    <a:pt x="938" y="729226"/>
                  </a:lnTo>
                  <a:lnTo>
                    <a:pt x="10659" y="804729"/>
                  </a:lnTo>
                  <a:lnTo>
                    <a:pt x="19474" y="843521"/>
                  </a:lnTo>
                  <a:lnTo>
                    <a:pt x="30924" y="883005"/>
                  </a:lnTo>
                  <a:lnTo>
                    <a:pt x="45010" y="923183"/>
                  </a:lnTo>
                  <a:lnTo>
                    <a:pt x="61733" y="964054"/>
                  </a:lnTo>
                  <a:lnTo>
                    <a:pt x="81091" y="1005619"/>
                  </a:lnTo>
                  <a:lnTo>
                    <a:pt x="97960" y="1032586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87688" y="2802521"/>
              <a:ext cx="247650" cy="288925"/>
            </a:xfrm>
            <a:custGeom>
              <a:avLst/>
              <a:gdLst/>
              <a:ahLst/>
              <a:cxnLst/>
              <a:rect l="l" t="t" r="r" b="b"/>
              <a:pathLst>
                <a:path w="247650" h="288925">
                  <a:moveTo>
                    <a:pt x="219633" y="0"/>
                  </a:moveTo>
                  <a:lnTo>
                    <a:pt x="0" y="137401"/>
                  </a:lnTo>
                  <a:lnTo>
                    <a:pt x="247218" y="288340"/>
                  </a:lnTo>
                  <a:lnTo>
                    <a:pt x="21963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87431" y="1999467"/>
              <a:ext cx="608965" cy="1091565"/>
            </a:xfrm>
            <a:custGeom>
              <a:avLst/>
              <a:gdLst/>
              <a:ahLst/>
              <a:cxnLst/>
              <a:rect l="l" t="t" r="r" b="b"/>
              <a:pathLst>
                <a:path w="608965" h="1091564">
                  <a:moveTo>
                    <a:pt x="267571" y="1091398"/>
                  </a:moveTo>
                  <a:lnTo>
                    <a:pt x="310997" y="1056891"/>
                  </a:lnTo>
                  <a:lnTo>
                    <a:pt x="351469" y="1022601"/>
                  </a:lnTo>
                  <a:lnTo>
                    <a:pt x="388986" y="988526"/>
                  </a:lnTo>
                  <a:lnTo>
                    <a:pt x="423548" y="954667"/>
                  </a:lnTo>
                  <a:lnTo>
                    <a:pt x="455156" y="921025"/>
                  </a:lnTo>
                  <a:lnTo>
                    <a:pt x="483808" y="887598"/>
                  </a:lnTo>
                  <a:lnTo>
                    <a:pt x="509506" y="854388"/>
                  </a:lnTo>
                  <a:lnTo>
                    <a:pt x="532249" y="821394"/>
                  </a:lnTo>
                  <a:lnTo>
                    <a:pt x="552037" y="788615"/>
                  </a:lnTo>
                  <a:lnTo>
                    <a:pt x="582748" y="723707"/>
                  </a:lnTo>
                  <a:lnTo>
                    <a:pt x="601640" y="659663"/>
                  </a:lnTo>
                  <a:lnTo>
                    <a:pt x="608713" y="596484"/>
                  </a:lnTo>
                  <a:lnTo>
                    <a:pt x="607817" y="565218"/>
                  </a:lnTo>
                  <a:lnTo>
                    <a:pt x="597160" y="503335"/>
                  </a:lnTo>
                  <a:lnTo>
                    <a:pt x="574685" y="442316"/>
                  </a:lnTo>
                  <a:lnTo>
                    <a:pt x="540390" y="382161"/>
                  </a:lnTo>
                  <a:lnTo>
                    <a:pt x="494275" y="322871"/>
                  </a:lnTo>
                  <a:lnTo>
                    <a:pt x="466786" y="293550"/>
                  </a:lnTo>
                  <a:lnTo>
                    <a:pt x="436341" y="264445"/>
                  </a:lnTo>
                  <a:lnTo>
                    <a:pt x="402942" y="235556"/>
                  </a:lnTo>
                  <a:lnTo>
                    <a:pt x="366588" y="206884"/>
                  </a:lnTo>
                  <a:lnTo>
                    <a:pt x="327279" y="178427"/>
                  </a:lnTo>
                  <a:lnTo>
                    <a:pt x="285016" y="150186"/>
                  </a:lnTo>
                  <a:lnTo>
                    <a:pt x="239797" y="122162"/>
                  </a:lnTo>
                  <a:lnTo>
                    <a:pt x="191624" y="94353"/>
                  </a:lnTo>
                  <a:lnTo>
                    <a:pt x="140495" y="66761"/>
                  </a:lnTo>
                  <a:lnTo>
                    <a:pt x="86412" y="39385"/>
                  </a:lnTo>
                  <a:lnTo>
                    <a:pt x="29375" y="1222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77550" y="1892058"/>
              <a:ext cx="289560" cy="239395"/>
            </a:xfrm>
            <a:custGeom>
              <a:avLst/>
              <a:gdLst/>
              <a:ahLst/>
              <a:cxnLst/>
              <a:rect l="l" t="t" r="r" b="b"/>
              <a:pathLst>
                <a:path w="289559" h="239394">
                  <a:moveTo>
                    <a:pt x="288963" y="0"/>
                  </a:moveTo>
                  <a:lnTo>
                    <a:pt x="0" y="20066"/>
                  </a:lnTo>
                  <a:lnTo>
                    <a:pt x="189420" y="239204"/>
                  </a:lnTo>
                  <a:lnTo>
                    <a:pt x="28896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3550" y="4437062"/>
              <a:ext cx="4779010" cy="659130"/>
            </a:xfrm>
            <a:custGeom>
              <a:avLst/>
              <a:gdLst/>
              <a:ahLst/>
              <a:cxnLst/>
              <a:rect l="l" t="t" r="r" b="b"/>
              <a:pathLst>
                <a:path w="4779009" h="659129">
                  <a:moveTo>
                    <a:pt x="4778994" y="0"/>
                  </a:moveTo>
                  <a:lnTo>
                    <a:pt x="4728585" y="24578"/>
                  </a:lnTo>
                  <a:lnTo>
                    <a:pt x="4678244" y="48689"/>
                  </a:lnTo>
                  <a:lnTo>
                    <a:pt x="4627970" y="72333"/>
                  </a:lnTo>
                  <a:lnTo>
                    <a:pt x="4577763" y="95510"/>
                  </a:lnTo>
                  <a:lnTo>
                    <a:pt x="4527624" y="118220"/>
                  </a:lnTo>
                  <a:lnTo>
                    <a:pt x="4477552" y="140463"/>
                  </a:lnTo>
                  <a:lnTo>
                    <a:pt x="4427548" y="162239"/>
                  </a:lnTo>
                  <a:lnTo>
                    <a:pt x="4377611" y="183548"/>
                  </a:lnTo>
                  <a:lnTo>
                    <a:pt x="4327741" y="204390"/>
                  </a:lnTo>
                  <a:lnTo>
                    <a:pt x="4277939" y="224764"/>
                  </a:lnTo>
                  <a:lnTo>
                    <a:pt x="4228204" y="244672"/>
                  </a:lnTo>
                  <a:lnTo>
                    <a:pt x="4178537" y="264113"/>
                  </a:lnTo>
                  <a:lnTo>
                    <a:pt x="4128937" y="283086"/>
                  </a:lnTo>
                  <a:lnTo>
                    <a:pt x="4079404" y="301592"/>
                  </a:lnTo>
                  <a:lnTo>
                    <a:pt x="4029939" y="319632"/>
                  </a:lnTo>
                  <a:lnTo>
                    <a:pt x="3980541" y="337204"/>
                  </a:lnTo>
                  <a:lnTo>
                    <a:pt x="3931211" y="354309"/>
                  </a:lnTo>
                  <a:lnTo>
                    <a:pt x="3881948" y="370947"/>
                  </a:lnTo>
                  <a:lnTo>
                    <a:pt x="3832752" y="387118"/>
                  </a:lnTo>
                  <a:lnTo>
                    <a:pt x="3783624" y="402822"/>
                  </a:lnTo>
                  <a:lnTo>
                    <a:pt x="3734563" y="418058"/>
                  </a:lnTo>
                  <a:lnTo>
                    <a:pt x="3685570" y="432828"/>
                  </a:lnTo>
                  <a:lnTo>
                    <a:pt x="3636644" y="447131"/>
                  </a:lnTo>
                  <a:lnTo>
                    <a:pt x="3587785" y="460966"/>
                  </a:lnTo>
                  <a:lnTo>
                    <a:pt x="3538994" y="474335"/>
                  </a:lnTo>
                  <a:lnTo>
                    <a:pt x="3490270" y="487236"/>
                  </a:lnTo>
                  <a:lnTo>
                    <a:pt x="3441614" y="499671"/>
                  </a:lnTo>
                  <a:lnTo>
                    <a:pt x="3393024" y="511638"/>
                  </a:lnTo>
                  <a:lnTo>
                    <a:pt x="3344503" y="523138"/>
                  </a:lnTo>
                  <a:lnTo>
                    <a:pt x="3296049" y="534171"/>
                  </a:lnTo>
                  <a:lnTo>
                    <a:pt x="3247662" y="544737"/>
                  </a:lnTo>
                  <a:lnTo>
                    <a:pt x="3199342" y="554836"/>
                  </a:lnTo>
                  <a:lnTo>
                    <a:pt x="3151090" y="564468"/>
                  </a:lnTo>
                  <a:lnTo>
                    <a:pt x="3102906" y="573633"/>
                  </a:lnTo>
                  <a:lnTo>
                    <a:pt x="3054788" y="582330"/>
                  </a:lnTo>
                  <a:lnTo>
                    <a:pt x="3006738" y="590561"/>
                  </a:lnTo>
                  <a:lnTo>
                    <a:pt x="2958756" y="598325"/>
                  </a:lnTo>
                  <a:lnTo>
                    <a:pt x="2910841" y="605621"/>
                  </a:lnTo>
                  <a:lnTo>
                    <a:pt x="2862993" y="612450"/>
                  </a:lnTo>
                  <a:lnTo>
                    <a:pt x="2815213" y="618813"/>
                  </a:lnTo>
                  <a:lnTo>
                    <a:pt x="2767500" y="624708"/>
                  </a:lnTo>
                  <a:lnTo>
                    <a:pt x="2719855" y="630136"/>
                  </a:lnTo>
                  <a:lnTo>
                    <a:pt x="2672276" y="635097"/>
                  </a:lnTo>
                  <a:lnTo>
                    <a:pt x="2624766" y="639591"/>
                  </a:lnTo>
                  <a:lnTo>
                    <a:pt x="2577322" y="643618"/>
                  </a:lnTo>
                  <a:lnTo>
                    <a:pt x="2529947" y="647178"/>
                  </a:lnTo>
                  <a:lnTo>
                    <a:pt x="2482638" y="650271"/>
                  </a:lnTo>
                  <a:lnTo>
                    <a:pt x="2435397" y="652896"/>
                  </a:lnTo>
                  <a:lnTo>
                    <a:pt x="2388223" y="655055"/>
                  </a:lnTo>
                  <a:lnTo>
                    <a:pt x="2341117" y="656746"/>
                  </a:lnTo>
                  <a:lnTo>
                    <a:pt x="2294078" y="657971"/>
                  </a:lnTo>
                  <a:lnTo>
                    <a:pt x="2247106" y="658728"/>
                  </a:lnTo>
                  <a:lnTo>
                    <a:pt x="2200202" y="659019"/>
                  </a:lnTo>
                  <a:lnTo>
                    <a:pt x="2153366" y="658842"/>
                  </a:lnTo>
                  <a:lnTo>
                    <a:pt x="2106596" y="658198"/>
                  </a:lnTo>
                  <a:lnTo>
                    <a:pt x="2059894" y="657087"/>
                  </a:lnTo>
                  <a:lnTo>
                    <a:pt x="2013260" y="655509"/>
                  </a:lnTo>
                  <a:lnTo>
                    <a:pt x="1966693" y="653464"/>
                  </a:lnTo>
                  <a:lnTo>
                    <a:pt x="1920193" y="650952"/>
                  </a:lnTo>
                  <a:lnTo>
                    <a:pt x="1873760" y="647973"/>
                  </a:lnTo>
                  <a:lnTo>
                    <a:pt x="1827395" y="644526"/>
                  </a:lnTo>
                  <a:lnTo>
                    <a:pt x="1781098" y="640613"/>
                  </a:lnTo>
                  <a:lnTo>
                    <a:pt x="1734868" y="636232"/>
                  </a:lnTo>
                  <a:lnTo>
                    <a:pt x="1688705" y="631385"/>
                  </a:lnTo>
                  <a:lnTo>
                    <a:pt x="1642609" y="626070"/>
                  </a:lnTo>
                  <a:lnTo>
                    <a:pt x="1596581" y="620288"/>
                  </a:lnTo>
                  <a:lnTo>
                    <a:pt x="1550621" y="614040"/>
                  </a:lnTo>
                  <a:lnTo>
                    <a:pt x="1504727" y="607324"/>
                  </a:lnTo>
                  <a:lnTo>
                    <a:pt x="1458902" y="600141"/>
                  </a:lnTo>
                  <a:lnTo>
                    <a:pt x="1413143" y="592491"/>
                  </a:lnTo>
                  <a:lnTo>
                    <a:pt x="1367452" y="584374"/>
                  </a:lnTo>
                  <a:lnTo>
                    <a:pt x="1321828" y="575790"/>
                  </a:lnTo>
                  <a:lnTo>
                    <a:pt x="1276272" y="566738"/>
                  </a:lnTo>
                  <a:lnTo>
                    <a:pt x="1230783" y="557220"/>
                  </a:lnTo>
                  <a:lnTo>
                    <a:pt x="1185362" y="547235"/>
                  </a:lnTo>
                  <a:lnTo>
                    <a:pt x="1140008" y="536782"/>
                  </a:lnTo>
                  <a:lnTo>
                    <a:pt x="1094721" y="525863"/>
                  </a:lnTo>
                  <a:lnTo>
                    <a:pt x="1049502" y="514476"/>
                  </a:lnTo>
                  <a:lnTo>
                    <a:pt x="1004350" y="502622"/>
                  </a:lnTo>
                  <a:lnTo>
                    <a:pt x="959265" y="490301"/>
                  </a:lnTo>
                  <a:lnTo>
                    <a:pt x="914248" y="477514"/>
                  </a:lnTo>
                  <a:lnTo>
                    <a:pt x="869298" y="464259"/>
                  </a:lnTo>
                  <a:lnTo>
                    <a:pt x="824416" y="450537"/>
                  </a:lnTo>
                  <a:lnTo>
                    <a:pt x="779601" y="436347"/>
                  </a:lnTo>
                  <a:lnTo>
                    <a:pt x="734854" y="421691"/>
                  </a:lnTo>
                  <a:lnTo>
                    <a:pt x="690173" y="406568"/>
                  </a:lnTo>
                  <a:lnTo>
                    <a:pt x="645561" y="390978"/>
                  </a:lnTo>
                  <a:lnTo>
                    <a:pt x="601015" y="374920"/>
                  </a:lnTo>
                  <a:lnTo>
                    <a:pt x="556537" y="358396"/>
                  </a:lnTo>
                  <a:lnTo>
                    <a:pt x="512127" y="341404"/>
                  </a:lnTo>
                  <a:lnTo>
                    <a:pt x="467783" y="323946"/>
                  </a:lnTo>
                  <a:lnTo>
                    <a:pt x="423508" y="306020"/>
                  </a:lnTo>
                  <a:lnTo>
                    <a:pt x="379299" y="287627"/>
                  </a:lnTo>
                  <a:lnTo>
                    <a:pt x="335158" y="268767"/>
                  </a:lnTo>
                  <a:lnTo>
                    <a:pt x="291084" y="249440"/>
                  </a:lnTo>
                  <a:lnTo>
                    <a:pt x="247078" y="229646"/>
                  </a:lnTo>
                  <a:lnTo>
                    <a:pt x="203139" y="209385"/>
                  </a:lnTo>
                  <a:lnTo>
                    <a:pt x="159268" y="188657"/>
                  </a:lnTo>
                  <a:lnTo>
                    <a:pt x="115464" y="167462"/>
                  </a:lnTo>
                  <a:lnTo>
                    <a:pt x="71727" y="145799"/>
                  </a:lnTo>
                  <a:lnTo>
                    <a:pt x="28058" y="123670"/>
                  </a:lnTo>
                  <a:lnTo>
                    <a:pt x="0" y="10844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3751" y="4437062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0" y="0"/>
                  </a:moveTo>
                  <a:lnTo>
                    <a:pt x="165912" y="237439"/>
                  </a:lnTo>
                  <a:lnTo>
                    <a:pt x="289496" y="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67892" y="1190828"/>
              <a:ext cx="5790565" cy="3859529"/>
            </a:xfrm>
            <a:custGeom>
              <a:avLst/>
              <a:gdLst/>
              <a:ahLst/>
              <a:cxnLst/>
              <a:rect l="l" t="t" r="r" b="b"/>
              <a:pathLst>
                <a:path w="5790565" h="3859529">
                  <a:moveTo>
                    <a:pt x="0" y="0"/>
                  </a:moveTo>
                  <a:lnTo>
                    <a:pt x="5790450" y="0"/>
                  </a:lnTo>
                  <a:lnTo>
                    <a:pt x="5790450" y="3859504"/>
                  </a:lnTo>
                  <a:lnTo>
                    <a:pt x="0" y="385950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198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8180" y="4437113"/>
              <a:ext cx="866140" cy="2251075"/>
            </a:xfrm>
            <a:custGeom>
              <a:avLst/>
              <a:gdLst/>
              <a:ahLst/>
              <a:cxnLst/>
              <a:rect l="l" t="t" r="r" b="b"/>
              <a:pathLst>
                <a:path w="866139" h="2251075">
                  <a:moveTo>
                    <a:pt x="865905" y="0"/>
                  </a:moveTo>
                  <a:lnTo>
                    <a:pt x="816138" y="42899"/>
                  </a:lnTo>
                  <a:lnTo>
                    <a:pt x="767844" y="85622"/>
                  </a:lnTo>
                  <a:lnTo>
                    <a:pt x="721023" y="128170"/>
                  </a:lnTo>
                  <a:lnTo>
                    <a:pt x="675674" y="170543"/>
                  </a:lnTo>
                  <a:lnTo>
                    <a:pt x="631799" y="212740"/>
                  </a:lnTo>
                  <a:lnTo>
                    <a:pt x="589396" y="254762"/>
                  </a:lnTo>
                  <a:lnTo>
                    <a:pt x="548466" y="296609"/>
                  </a:lnTo>
                  <a:lnTo>
                    <a:pt x="509008" y="338280"/>
                  </a:lnTo>
                  <a:lnTo>
                    <a:pt x="471024" y="379775"/>
                  </a:lnTo>
                  <a:lnTo>
                    <a:pt x="434512" y="421096"/>
                  </a:lnTo>
                  <a:lnTo>
                    <a:pt x="399473" y="462240"/>
                  </a:lnTo>
                  <a:lnTo>
                    <a:pt x="365907" y="503210"/>
                  </a:lnTo>
                  <a:lnTo>
                    <a:pt x="333814" y="544004"/>
                  </a:lnTo>
                  <a:lnTo>
                    <a:pt x="303193" y="584622"/>
                  </a:lnTo>
                  <a:lnTo>
                    <a:pt x="274045" y="625065"/>
                  </a:lnTo>
                  <a:lnTo>
                    <a:pt x="246370" y="665333"/>
                  </a:lnTo>
                  <a:lnTo>
                    <a:pt x="220167" y="705425"/>
                  </a:lnTo>
                  <a:lnTo>
                    <a:pt x="195438" y="745342"/>
                  </a:lnTo>
                  <a:lnTo>
                    <a:pt x="172181" y="785083"/>
                  </a:lnTo>
                  <a:lnTo>
                    <a:pt x="150397" y="824649"/>
                  </a:lnTo>
                  <a:lnTo>
                    <a:pt x="130086" y="864039"/>
                  </a:lnTo>
                  <a:lnTo>
                    <a:pt x="111247" y="903254"/>
                  </a:lnTo>
                  <a:lnTo>
                    <a:pt x="93882" y="942294"/>
                  </a:lnTo>
                  <a:lnTo>
                    <a:pt x="77989" y="981158"/>
                  </a:lnTo>
                  <a:lnTo>
                    <a:pt x="63569" y="1019846"/>
                  </a:lnTo>
                  <a:lnTo>
                    <a:pt x="50621" y="1058360"/>
                  </a:lnTo>
                  <a:lnTo>
                    <a:pt x="39147" y="1096697"/>
                  </a:lnTo>
                  <a:lnTo>
                    <a:pt x="29145" y="1134860"/>
                  </a:lnTo>
                  <a:lnTo>
                    <a:pt x="20616" y="1172847"/>
                  </a:lnTo>
                  <a:lnTo>
                    <a:pt x="13559" y="1210658"/>
                  </a:lnTo>
                  <a:lnTo>
                    <a:pt x="3865" y="1285755"/>
                  </a:lnTo>
                  <a:lnTo>
                    <a:pt x="62" y="1360149"/>
                  </a:lnTo>
                  <a:lnTo>
                    <a:pt x="369" y="1397083"/>
                  </a:lnTo>
                  <a:lnTo>
                    <a:pt x="5403" y="1470426"/>
                  </a:lnTo>
                  <a:lnTo>
                    <a:pt x="16327" y="1543066"/>
                  </a:lnTo>
                  <a:lnTo>
                    <a:pt x="33143" y="1615004"/>
                  </a:lnTo>
                  <a:lnTo>
                    <a:pt x="55850" y="1686241"/>
                  </a:lnTo>
                  <a:lnTo>
                    <a:pt x="84448" y="1756776"/>
                  </a:lnTo>
                  <a:lnTo>
                    <a:pt x="100956" y="1791780"/>
                  </a:lnTo>
                  <a:lnTo>
                    <a:pt x="118937" y="1826609"/>
                  </a:lnTo>
                  <a:lnTo>
                    <a:pt x="138390" y="1861262"/>
                  </a:lnTo>
                  <a:lnTo>
                    <a:pt x="159317" y="1895740"/>
                  </a:lnTo>
                  <a:lnTo>
                    <a:pt x="181716" y="1930043"/>
                  </a:lnTo>
                  <a:lnTo>
                    <a:pt x="205588" y="1964170"/>
                  </a:lnTo>
                  <a:lnTo>
                    <a:pt x="230933" y="1998121"/>
                  </a:lnTo>
                  <a:lnTo>
                    <a:pt x="257750" y="2031897"/>
                  </a:lnTo>
                  <a:lnTo>
                    <a:pt x="286040" y="2065498"/>
                  </a:lnTo>
                  <a:lnTo>
                    <a:pt x="315803" y="2098923"/>
                  </a:lnTo>
                  <a:lnTo>
                    <a:pt x="347039" y="2132173"/>
                  </a:lnTo>
                  <a:lnTo>
                    <a:pt x="379748" y="2165247"/>
                  </a:lnTo>
                  <a:lnTo>
                    <a:pt x="413929" y="2198146"/>
                  </a:lnTo>
                  <a:lnTo>
                    <a:pt x="449583" y="2230869"/>
                  </a:lnTo>
                  <a:lnTo>
                    <a:pt x="474385" y="2250782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6646" y="6567017"/>
              <a:ext cx="283210" cy="263525"/>
            </a:xfrm>
            <a:custGeom>
              <a:avLst/>
              <a:gdLst/>
              <a:ahLst/>
              <a:cxnLst/>
              <a:rect l="l" t="t" r="r" b="b"/>
              <a:pathLst>
                <a:path w="283210" h="263525">
                  <a:moveTo>
                    <a:pt x="162191" y="0"/>
                  </a:moveTo>
                  <a:lnTo>
                    <a:pt x="0" y="202018"/>
                  </a:lnTo>
                  <a:lnTo>
                    <a:pt x="283133" y="263207"/>
                  </a:lnTo>
                  <a:lnTo>
                    <a:pt x="162191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2296" y="1190828"/>
              <a:ext cx="5790565" cy="7233284"/>
            </a:xfrm>
            <a:custGeom>
              <a:avLst/>
              <a:gdLst/>
              <a:ahLst/>
              <a:cxnLst/>
              <a:rect l="l" t="t" r="r" b="b"/>
              <a:pathLst>
                <a:path w="5790565" h="7233284">
                  <a:moveTo>
                    <a:pt x="0" y="0"/>
                  </a:moveTo>
                  <a:lnTo>
                    <a:pt x="5790450" y="0"/>
                  </a:lnTo>
                  <a:lnTo>
                    <a:pt x="5790450" y="7233145"/>
                  </a:lnTo>
                  <a:lnTo>
                    <a:pt x="0" y="7233145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198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763000" y="5740400"/>
            <a:ext cx="23971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409" dirty="0">
                <a:solidFill>
                  <a:srgbClr val="198CB5"/>
                </a:solidFill>
                <a:latin typeface="Loma"/>
                <a:cs typeface="Loma"/>
              </a:rPr>
              <a:t>Side</a:t>
            </a:r>
            <a:r>
              <a:rPr sz="4200" b="1" spc="-465" dirty="0">
                <a:solidFill>
                  <a:srgbClr val="198CB5"/>
                </a:solidFill>
                <a:latin typeface="Loma"/>
                <a:cs typeface="Loma"/>
              </a:rPr>
              <a:t> </a:t>
            </a:r>
            <a:r>
              <a:rPr sz="4200" b="1" spc="-215" dirty="0">
                <a:solidFill>
                  <a:srgbClr val="198CB5"/>
                </a:solidFill>
                <a:latin typeface="Loma"/>
                <a:cs typeface="Loma"/>
              </a:rPr>
              <a:t>eﬀects</a:t>
            </a:r>
            <a:endParaRPr sz="4200">
              <a:latin typeface="Loma"/>
              <a:cs typeface="L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0900" y="8636000"/>
            <a:ext cx="20796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50" dirty="0">
                <a:solidFill>
                  <a:srgbClr val="198CB5"/>
                </a:solidFill>
                <a:latin typeface="Loma"/>
                <a:cs typeface="Loma"/>
              </a:rPr>
              <a:t>Pure</a:t>
            </a:r>
            <a:r>
              <a:rPr sz="4200" b="1" spc="-450" dirty="0">
                <a:solidFill>
                  <a:srgbClr val="198CB5"/>
                </a:solidFill>
                <a:latin typeface="Loma"/>
                <a:cs typeface="Loma"/>
              </a:rPr>
              <a:t> </a:t>
            </a:r>
            <a:r>
              <a:rPr sz="4200" b="1" spc="-370" dirty="0">
                <a:solidFill>
                  <a:srgbClr val="198CB5"/>
                </a:solidFill>
                <a:latin typeface="Loma"/>
                <a:cs typeface="Loma"/>
              </a:rPr>
              <a:t>code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176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solidFill>
                  <a:srgbClr val="198CB5"/>
                </a:solidFill>
              </a:rPr>
              <a:t>Obtaining </a:t>
            </a:r>
            <a:r>
              <a:rPr spc="-204" dirty="0">
                <a:solidFill>
                  <a:srgbClr val="198CB5"/>
                </a:solidFill>
              </a:rPr>
              <a:t>the </a:t>
            </a:r>
            <a:r>
              <a:rPr spc="-265" dirty="0">
                <a:solidFill>
                  <a:srgbClr val="198CB5"/>
                </a:solidFill>
              </a:rPr>
              <a:t>state</a:t>
            </a:r>
            <a:r>
              <a:rPr spc="-1165" dirty="0">
                <a:solidFill>
                  <a:srgbClr val="198CB5"/>
                </a:solidFill>
              </a:rPr>
              <a:t> </a:t>
            </a:r>
            <a:r>
              <a:rPr spc="-305" dirty="0">
                <a:solidFill>
                  <a:srgbClr val="198CB5"/>
                </a:solidFill>
              </a:rPr>
              <a:t>(select)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752600"/>
            <a:ext cx="11619865" cy="651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000" spc="-145" dirty="0">
                <a:solidFill>
                  <a:srgbClr val="4E4E4E"/>
                </a:solidFill>
                <a:latin typeface="Arial"/>
                <a:cs typeface="Arial"/>
              </a:rPr>
              <a:t>select, </a:t>
            </a:r>
            <a:r>
              <a:rPr sz="3000" spc="-170" dirty="0">
                <a:solidFill>
                  <a:srgbClr val="4E4E4E"/>
                </a:solidFill>
                <a:latin typeface="Arial"/>
                <a:cs typeface="Arial"/>
              </a:rPr>
              <a:t>takeEvery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000" spc="-4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000" spc="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000" spc="-150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1727200">
              <a:lnSpc>
                <a:spcPts val="3550"/>
              </a:lnSpc>
            </a:pPr>
            <a:r>
              <a:rPr sz="3000" spc="-6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000" b="1" spc="160" dirty="0">
                <a:solidFill>
                  <a:srgbClr val="0087D7"/>
                </a:solidFill>
                <a:latin typeface="Trebuchet MS"/>
                <a:cs typeface="Trebuchet MS"/>
              </a:rPr>
              <a:t>watchAndLog</a:t>
            </a:r>
            <a:r>
              <a:rPr sz="3000" spc="16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0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2573655" marR="2425700" indent="-423545">
              <a:lnSpc>
                <a:spcPts val="3500"/>
              </a:lnSpc>
              <a:spcBef>
                <a:spcPts val="150"/>
              </a:spcBef>
            </a:pP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000" spc="-120" dirty="0">
                <a:solidFill>
                  <a:srgbClr val="4E4E4E"/>
                </a:solidFill>
                <a:latin typeface="Arial"/>
                <a:cs typeface="Arial"/>
              </a:rPr>
              <a:t>takeEvery(</a:t>
            </a:r>
            <a:r>
              <a:rPr sz="3000" spc="-120" dirty="0">
                <a:solidFill>
                  <a:srgbClr val="00AFAF"/>
                </a:solidFill>
                <a:latin typeface="Arial"/>
                <a:cs typeface="Arial"/>
              </a:rPr>
              <a:t>'*'</a:t>
            </a:r>
            <a:r>
              <a:rPr sz="3000" spc="-120" dirty="0">
                <a:solidFill>
                  <a:srgbClr val="4E4E4E"/>
                </a:solidFill>
                <a:latin typeface="Arial"/>
                <a:cs typeface="Arial"/>
              </a:rPr>
              <a:t>, </a:t>
            </a:r>
            <a:r>
              <a:rPr sz="3000" spc="-6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000" b="1" spc="10" dirty="0">
                <a:solidFill>
                  <a:srgbClr val="0087D7"/>
                </a:solidFill>
                <a:latin typeface="Trebuchet MS"/>
                <a:cs typeface="Trebuchet MS"/>
              </a:rPr>
              <a:t>logger</a:t>
            </a:r>
            <a:r>
              <a:rPr sz="3000" spc="10" dirty="0">
                <a:solidFill>
                  <a:srgbClr val="4E4E4E"/>
                </a:solidFill>
                <a:latin typeface="Arial"/>
                <a:cs typeface="Arial"/>
              </a:rPr>
              <a:t>(action) </a:t>
            </a: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000" spc="-114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000" spc="-130" dirty="0">
                <a:solidFill>
                  <a:srgbClr val="4E4E4E"/>
                </a:solidFill>
                <a:latin typeface="Arial"/>
                <a:cs typeface="Arial"/>
              </a:rPr>
              <a:t>state </a:t>
            </a:r>
            <a:r>
              <a:rPr sz="30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000" spc="-114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3000" spc="229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4E4E4E"/>
                </a:solidFill>
                <a:latin typeface="Arial"/>
                <a:cs typeface="Arial"/>
              </a:rPr>
              <a:t>select()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2573655" marR="4444365">
              <a:lnSpc>
                <a:spcPts val="3500"/>
              </a:lnSpc>
            </a:pPr>
            <a:r>
              <a:rPr sz="3000" spc="-114" dirty="0">
                <a:solidFill>
                  <a:srgbClr val="00AFAF"/>
                </a:solidFill>
                <a:latin typeface="Arial"/>
                <a:cs typeface="Arial"/>
              </a:rPr>
              <a:t>console</a:t>
            </a:r>
            <a:r>
              <a:rPr sz="3000" spc="-114" dirty="0">
                <a:solidFill>
                  <a:srgbClr val="4E4E4E"/>
                </a:solidFill>
                <a:latin typeface="Arial"/>
                <a:cs typeface="Arial"/>
              </a:rPr>
              <a:t>.log(</a:t>
            </a:r>
            <a:r>
              <a:rPr sz="3000" spc="-114" dirty="0">
                <a:solidFill>
                  <a:srgbClr val="00AFAF"/>
                </a:solidFill>
                <a:latin typeface="Arial"/>
                <a:cs typeface="Arial"/>
              </a:rPr>
              <a:t>'action'</a:t>
            </a:r>
            <a:r>
              <a:rPr sz="3000" spc="-114" dirty="0">
                <a:solidFill>
                  <a:srgbClr val="4E4E4E"/>
                </a:solidFill>
                <a:latin typeface="Arial"/>
                <a:cs typeface="Arial"/>
              </a:rPr>
              <a:t>, </a:t>
            </a:r>
            <a:r>
              <a:rPr sz="3000" spc="-90" dirty="0">
                <a:solidFill>
                  <a:srgbClr val="4E4E4E"/>
                </a:solidFill>
                <a:latin typeface="Arial"/>
                <a:cs typeface="Arial"/>
              </a:rPr>
              <a:t>action)  </a:t>
            </a:r>
            <a:r>
              <a:rPr sz="3000" spc="-125" dirty="0">
                <a:solidFill>
                  <a:srgbClr val="00AFAF"/>
                </a:solidFill>
                <a:latin typeface="Arial"/>
                <a:cs typeface="Arial"/>
              </a:rPr>
              <a:t>console</a:t>
            </a:r>
            <a:r>
              <a:rPr sz="3000" spc="-125" dirty="0">
                <a:solidFill>
                  <a:srgbClr val="4E4E4E"/>
                </a:solidFill>
                <a:latin typeface="Arial"/>
                <a:cs typeface="Arial"/>
              </a:rPr>
              <a:t>.log(</a:t>
            </a:r>
            <a:r>
              <a:rPr sz="3000" spc="-125" dirty="0">
                <a:solidFill>
                  <a:srgbClr val="00AFAF"/>
                </a:solidFill>
                <a:latin typeface="Arial"/>
                <a:cs typeface="Arial"/>
              </a:rPr>
              <a:t>'state </a:t>
            </a:r>
            <a:r>
              <a:rPr sz="3000" spc="-80" dirty="0">
                <a:solidFill>
                  <a:srgbClr val="00AFAF"/>
                </a:solidFill>
                <a:latin typeface="Arial"/>
                <a:cs typeface="Arial"/>
              </a:rPr>
              <a:t>after'</a:t>
            </a:r>
            <a:r>
              <a:rPr sz="3000" spc="-80" dirty="0">
                <a:solidFill>
                  <a:srgbClr val="4E4E4E"/>
                </a:solidFill>
                <a:latin typeface="Arial"/>
                <a:cs typeface="Arial"/>
              </a:rPr>
              <a:t>,</a:t>
            </a:r>
            <a:r>
              <a:rPr sz="3000" spc="-20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000" spc="-114" dirty="0">
                <a:solidFill>
                  <a:srgbClr val="4E4E4E"/>
                </a:solidFill>
                <a:latin typeface="Arial"/>
                <a:cs typeface="Arial"/>
              </a:rPr>
              <a:t>state)</a:t>
            </a:r>
            <a:endParaRPr sz="3000">
              <a:latin typeface="Arial"/>
              <a:cs typeface="Arial"/>
            </a:endParaRPr>
          </a:p>
          <a:p>
            <a:pPr marL="2150110">
              <a:lnSpc>
                <a:spcPts val="3350"/>
              </a:lnSpc>
            </a:pPr>
            <a:r>
              <a:rPr sz="3000" spc="-20" dirty="0">
                <a:solidFill>
                  <a:srgbClr val="4E4E4E"/>
                </a:solidFill>
                <a:latin typeface="Arial"/>
                <a:cs typeface="Arial"/>
              </a:rPr>
              <a:t>})</a:t>
            </a:r>
            <a:endParaRPr sz="3000">
              <a:latin typeface="Arial"/>
              <a:cs typeface="Arial"/>
            </a:endParaRPr>
          </a:p>
          <a:p>
            <a:pPr marL="1727200">
              <a:lnSpc>
                <a:spcPts val="3550"/>
              </a:lnSpc>
            </a:pPr>
            <a:r>
              <a:rPr sz="30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890"/>
              </a:spcBef>
            </a:pPr>
            <a:r>
              <a:rPr sz="3600" b="1" spc="-185" dirty="0">
                <a:solidFill>
                  <a:srgbClr val="F30284"/>
                </a:solidFill>
                <a:latin typeface="Loma"/>
                <a:cs typeface="Loma"/>
              </a:rPr>
              <a:t>select() </a:t>
            </a:r>
            <a:r>
              <a:rPr sz="3600" spc="-950" dirty="0">
                <a:solidFill>
                  <a:srgbClr val="F30284"/>
                </a:solidFill>
                <a:latin typeface="Arial Black"/>
                <a:cs typeface="Arial Black"/>
              </a:rPr>
              <a:t>gives </a:t>
            </a:r>
            <a:r>
              <a:rPr sz="3600" spc="-969" dirty="0">
                <a:solidFill>
                  <a:srgbClr val="F30284"/>
                </a:solidFill>
                <a:latin typeface="Arial Black"/>
                <a:cs typeface="Arial Black"/>
              </a:rPr>
              <a:t>us </a:t>
            </a:r>
            <a:r>
              <a:rPr sz="3600" spc="-894" dirty="0">
                <a:solidFill>
                  <a:srgbClr val="F30284"/>
                </a:solidFill>
                <a:latin typeface="Arial Black"/>
                <a:cs typeface="Arial Black"/>
              </a:rPr>
              <a:t>the </a:t>
            </a:r>
            <a:r>
              <a:rPr sz="3600" spc="-944" dirty="0">
                <a:solidFill>
                  <a:srgbClr val="F30284"/>
                </a:solidFill>
                <a:latin typeface="Arial Black"/>
                <a:cs typeface="Arial Black"/>
              </a:rPr>
              <a:t>state </a:t>
            </a:r>
            <a:r>
              <a:rPr sz="3600" b="1" spc="-85" dirty="0">
                <a:solidFill>
                  <a:srgbClr val="F30284"/>
                </a:solidFill>
                <a:latin typeface="Loma"/>
                <a:cs typeface="Loma"/>
              </a:rPr>
              <a:t>after </a:t>
            </a:r>
            <a:r>
              <a:rPr sz="3600" spc="-894" dirty="0">
                <a:solidFill>
                  <a:srgbClr val="F30284"/>
                </a:solidFill>
                <a:latin typeface="Arial Black"/>
                <a:cs typeface="Arial Black"/>
              </a:rPr>
              <a:t>the </a:t>
            </a:r>
            <a:r>
              <a:rPr sz="3600" spc="-919" dirty="0">
                <a:solidFill>
                  <a:srgbClr val="F30284"/>
                </a:solidFill>
                <a:latin typeface="Arial Black"/>
                <a:cs typeface="Arial Black"/>
              </a:rPr>
              <a:t>reducers </a:t>
            </a:r>
            <a:r>
              <a:rPr sz="3600" spc="-990" dirty="0">
                <a:solidFill>
                  <a:srgbClr val="F30284"/>
                </a:solidFill>
                <a:latin typeface="Arial Black"/>
                <a:cs typeface="Arial Black"/>
              </a:rPr>
              <a:t>have </a:t>
            </a:r>
            <a:r>
              <a:rPr sz="3600" spc="-800" dirty="0">
                <a:solidFill>
                  <a:srgbClr val="F30284"/>
                </a:solidFill>
                <a:latin typeface="Arial Black"/>
                <a:cs typeface="Arial Black"/>
              </a:rPr>
              <a:t>applied </a:t>
            </a:r>
            <a:r>
              <a:rPr sz="3600" spc="-894" dirty="0">
                <a:solidFill>
                  <a:srgbClr val="F30284"/>
                </a:solidFill>
                <a:latin typeface="Arial Black"/>
                <a:cs typeface="Arial Black"/>
              </a:rPr>
              <a:t>the</a:t>
            </a:r>
            <a:r>
              <a:rPr sz="3600" spc="-675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3600" spc="-905" dirty="0">
                <a:solidFill>
                  <a:srgbClr val="F30284"/>
                </a:solidFill>
                <a:latin typeface="Arial Black"/>
                <a:cs typeface="Arial Black"/>
              </a:rPr>
              <a:t>action</a:t>
            </a:r>
            <a:endParaRPr sz="3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3600" b="1" spc="50" dirty="0">
                <a:solidFill>
                  <a:srgbClr val="F30284"/>
                </a:solidFill>
                <a:latin typeface="Loma"/>
                <a:cs typeface="Loma"/>
              </a:rPr>
              <a:t>It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195" dirty="0">
                <a:solidFill>
                  <a:srgbClr val="F30284"/>
                </a:solidFill>
                <a:latin typeface="Loma"/>
                <a:cs typeface="Loma"/>
              </a:rPr>
              <a:t>is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95" dirty="0">
                <a:solidFill>
                  <a:srgbClr val="F30284"/>
                </a:solidFill>
                <a:latin typeface="Loma"/>
                <a:cs typeface="Loma"/>
              </a:rPr>
              <a:t>better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45" dirty="0">
                <a:solidFill>
                  <a:srgbClr val="F30284"/>
                </a:solidFill>
                <a:latin typeface="Loma"/>
                <a:cs typeface="Loma"/>
              </a:rPr>
              <a:t>that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390" dirty="0">
                <a:solidFill>
                  <a:srgbClr val="F30284"/>
                </a:solidFill>
                <a:latin typeface="Loma"/>
                <a:cs typeface="Loma"/>
              </a:rPr>
              <a:t>sagas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150" dirty="0">
                <a:solidFill>
                  <a:srgbClr val="F30284"/>
                </a:solidFill>
                <a:latin typeface="Loma"/>
                <a:cs typeface="Loma"/>
              </a:rPr>
              <a:t>don’t</a:t>
            </a:r>
            <a:r>
              <a:rPr sz="3600" b="1" spc="-32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35" dirty="0">
                <a:solidFill>
                  <a:srgbClr val="F30284"/>
                </a:solidFill>
                <a:latin typeface="Loma"/>
                <a:cs typeface="Loma"/>
              </a:rPr>
              <a:t>to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120" dirty="0">
                <a:solidFill>
                  <a:srgbClr val="F30284"/>
                </a:solidFill>
                <a:latin typeface="Loma"/>
                <a:cs typeface="Loma"/>
              </a:rPr>
              <a:t>rely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204" dirty="0">
                <a:solidFill>
                  <a:srgbClr val="F30284"/>
                </a:solidFill>
                <a:latin typeface="Loma"/>
                <a:cs typeface="Loma"/>
              </a:rPr>
              <a:t>on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125" dirty="0">
                <a:solidFill>
                  <a:srgbClr val="F30284"/>
                </a:solidFill>
                <a:latin typeface="Loma"/>
                <a:cs typeface="Loma"/>
              </a:rPr>
              <a:t>the</a:t>
            </a:r>
            <a:r>
              <a:rPr sz="3600" b="1" spc="-32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3600" b="1" spc="-210" dirty="0">
                <a:solidFill>
                  <a:srgbClr val="F30284"/>
                </a:solidFill>
                <a:latin typeface="Loma"/>
                <a:cs typeface="Loma"/>
              </a:rPr>
              <a:t>state</a:t>
            </a:r>
            <a:r>
              <a:rPr sz="3600" spc="-210" dirty="0">
                <a:solidFill>
                  <a:srgbClr val="F30284"/>
                </a:solidFill>
                <a:latin typeface="Arial Black"/>
                <a:cs typeface="Arial Black"/>
              </a:rPr>
              <a:t>,</a:t>
            </a:r>
            <a:r>
              <a:rPr sz="3600" spc="-525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3600" spc="-844" dirty="0">
                <a:solidFill>
                  <a:srgbClr val="F30284"/>
                </a:solidFill>
                <a:latin typeface="Arial Black"/>
                <a:cs typeface="Arial Black"/>
              </a:rPr>
              <a:t>but</a:t>
            </a:r>
            <a:r>
              <a:rPr sz="3600" spc="-520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3600" spc="-670" dirty="0">
                <a:solidFill>
                  <a:srgbClr val="F30284"/>
                </a:solidFill>
                <a:latin typeface="Arial Black"/>
                <a:cs typeface="Arial Black"/>
              </a:rPr>
              <a:t>it</a:t>
            </a:r>
            <a:r>
              <a:rPr sz="3600" spc="-525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3600" spc="-795" dirty="0">
                <a:solidFill>
                  <a:srgbClr val="F30284"/>
                </a:solidFill>
                <a:latin typeface="Arial Black"/>
                <a:cs typeface="Arial Black"/>
              </a:rPr>
              <a:t>is</a:t>
            </a:r>
            <a:r>
              <a:rPr sz="3600" spc="-525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3600" spc="-690" dirty="0">
                <a:solidFill>
                  <a:srgbClr val="F30284"/>
                </a:solidFill>
                <a:latin typeface="Arial Black"/>
                <a:cs typeface="Arial Black"/>
              </a:rPr>
              <a:t>still</a:t>
            </a:r>
            <a:r>
              <a:rPr sz="3600" spc="-525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3600" spc="-844" dirty="0">
                <a:solidFill>
                  <a:srgbClr val="F30284"/>
                </a:solidFill>
                <a:latin typeface="Arial Black"/>
                <a:cs typeface="Arial Black"/>
              </a:rPr>
              <a:t>possible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198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2861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000" y="1732279"/>
            <a:ext cx="5767705" cy="58166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4200" b="1" spc="-450" dirty="0">
                <a:solidFill>
                  <a:srgbClr val="FFFFFF"/>
                </a:solidFill>
                <a:latin typeface="Loma"/>
                <a:cs typeface="Loma"/>
              </a:rPr>
              <a:t>Take </a:t>
            </a:r>
            <a:r>
              <a:rPr sz="4200" b="1" spc="-235" dirty="0">
                <a:solidFill>
                  <a:srgbClr val="FFFFFF"/>
                </a:solidFill>
                <a:latin typeface="Loma"/>
                <a:cs typeface="Loma"/>
              </a:rPr>
              <a:t>(takeEvery,</a:t>
            </a:r>
            <a:r>
              <a:rPr sz="4200" b="1" spc="-365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235" dirty="0">
                <a:solidFill>
                  <a:srgbClr val="FFFFFF"/>
                </a:solidFill>
                <a:latin typeface="Loma"/>
                <a:cs typeface="Loma"/>
              </a:rPr>
              <a:t>takeLast)</a:t>
            </a:r>
            <a:endParaRPr sz="42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4200" b="1" spc="-335" dirty="0">
                <a:solidFill>
                  <a:srgbClr val="FFFFFF"/>
                </a:solidFill>
                <a:latin typeface="Loma"/>
                <a:cs typeface="Loma"/>
              </a:rPr>
              <a:t>Call</a:t>
            </a:r>
            <a:endParaRPr sz="42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4200" b="1" spc="-270" dirty="0">
                <a:solidFill>
                  <a:srgbClr val="FFFFFF"/>
                </a:solidFill>
                <a:latin typeface="Loma"/>
                <a:cs typeface="Loma"/>
              </a:rPr>
              <a:t>Put</a:t>
            </a:r>
            <a:endParaRPr sz="42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4200" b="1" spc="-310" dirty="0">
                <a:solidFill>
                  <a:srgbClr val="FFFFFF"/>
                </a:solidFill>
                <a:latin typeface="Loma"/>
                <a:cs typeface="Loma"/>
              </a:rPr>
              <a:t>Fork </a:t>
            </a:r>
            <a:r>
              <a:rPr sz="4200" b="1" spc="-365" dirty="0">
                <a:solidFill>
                  <a:srgbClr val="FFFFFF"/>
                </a:solidFill>
                <a:latin typeface="Loma"/>
                <a:cs typeface="Loma"/>
              </a:rPr>
              <a:t>&amp;</a:t>
            </a:r>
            <a:r>
              <a:rPr sz="4200" b="1" spc="-459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385" dirty="0">
                <a:solidFill>
                  <a:srgbClr val="FFFFFF"/>
                </a:solidFill>
                <a:latin typeface="Loma"/>
                <a:cs typeface="Loma"/>
              </a:rPr>
              <a:t>Spawn</a:t>
            </a:r>
            <a:endParaRPr sz="42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4200" b="1" spc="-430" dirty="0">
                <a:solidFill>
                  <a:srgbClr val="FFFFFF"/>
                </a:solidFill>
                <a:latin typeface="Loma"/>
                <a:cs typeface="Loma"/>
              </a:rPr>
              <a:t>Cancel</a:t>
            </a:r>
            <a:endParaRPr sz="42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4200" b="1" spc="-375" dirty="0">
                <a:solidFill>
                  <a:srgbClr val="FFFFFF"/>
                </a:solidFill>
                <a:latin typeface="Loma"/>
                <a:cs typeface="Loma"/>
              </a:rPr>
              <a:t>Channels </a:t>
            </a:r>
            <a:r>
              <a:rPr sz="4200" b="1" spc="-365" dirty="0">
                <a:solidFill>
                  <a:srgbClr val="FFFFFF"/>
                </a:solidFill>
                <a:latin typeface="Loma"/>
                <a:cs typeface="Loma"/>
              </a:rPr>
              <a:t>&amp;</a:t>
            </a:r>
            <a:r>
              <a:rPr sz="4200" b="1" spc="-434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350" dirty="0">
                <a:solidFill>
                  <a:srgbClr val="FFFFFF"/>
                </a:solidFill>
                <a:latin typeface="Loma"/>
                <a:cs typeface="Loma"/>
              </a:rPr>
              <a:t>EventChannels</a:t>
            </a:r>
            <a:endParaRPr sz="42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4200" b="1" spc="-140" dirty="0">
                <a:solidFill>
                  <a:srgbClr val="FFFFFF"/>
                </a:solidFill>
                <a:latin typeface="Loma"/>
                <a:cs typeface="Loma"/>
              </a:rPr>
              <a:t>All </a:t>
            </a:r>
            <a:r>
              <a:rPr sz="4200" b="1" spc="-365" dirty="0">
                <a:solidFill>
                  <a:srgbClr val="FFFFFF"/>
                </a:solidFill>
                <a:latin typeface="Loma"/>
                <a:cs typeface="Loma"/>
              </a:rPr>
              <a:t>&amp;</a:t>
            </a:r>
            <a:r>
              <a:rPr sz="4200" b="1" spc="-63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330" dirty="0">
                <a:solidFill>
                  <a:srgbClr val="FFFFFF"/>
                </a:solidFill>
                <a:latin typeface="Loma"/>
                <a:cs typeface="Loma"/>
              </a:rPr>
              <a:t>race</a:t>
            </a:r>
            <a:endParaRPr sz="42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4200" b="1" spc="-360" dirty="0">
                <a:solidFill>
                  <a:srgbClr val="FFFFFF"/>
                </a:solidFill>
                <a:latin typeface="Loma"/>
                <a:cs typeface="Loma"/>
              </a:rPr>
              <a:t>Select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198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280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Takeaways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000" y="1732279"/>
            <a:ext cx="11121390" cy="654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3664" indent="-228600">
              <a:lnSpc>
                <a:spcPct val="113100"/>
              </a:lnSpc>
              <a:spcBef>
                <a:spcPts val="100"/>
              </a:spcBef>
              <a:buClr>
                <a:srgbClr val="FFFFFF"/>
              </a:buClr>
              <a:buFont typeface="Loma"/>
              <a:buChar char="•"/>
              <a:tabLst>
                <a:tab pos="373380" algn="l"/>
              </a:tabLst>
            </a:pPr>
            <a:r>
              <a:rPr dirty="0"/>
              <a:t>	</a:t>
            </a:r>
            <a:r>
              <a:rPr sz="4200" b="1" spc="-260" dirty="0">
                <a:solidFill>
                  <a:srgbClr val="FFFFFF"/>
                </a:solidFill>
                <a:latin typeface="Loma"/>
                <a:cs typeface="Loma"/>
              </a:rPr>
              <a:t>Don’t </a:t>
            </a:r>
            <a:r>
              <a:rPr sz="4200" b="1" spc="-385" dirty="0">
                <a:solidFill>
                  <a:srgbClr val="FFFFFF"/>
                </a:solidFill>
                <a:latin typeface="Loma"/>
                <a:cs typeface="Loma"/>
              </a:rPr>
              <a:t>use </a:t>
            </a:r>
            <a:r>
              <a:rPr sz="4200" b="1" spc="-450" dirty="0">
                <a:solidFill>
                  <a:srgbClr val="FFFFFF"/>
                </a:solidFill>
                <a:latin typeface="Loma"/>
                <a:cs typeface="Loma"/>
              </a:rPr>
              <a:t>sagas </a:t>
            </a:r>
            <a:r>
              <a:rPr sz="4200" b="1" spc="-20" dirty="0">
                <a:solidFill>
                  <a:srgbClr val="FFFFFF"/>
                </a:solidFill>
                <a:latin typeface="Loma"/>
                <a:cs typeface="Loma"/>
              </a:rPr>
              <a:t>until </a:t>
            </a:r>
            <a:r>
              <a:rPr sz="4200" b="1" spc="-235" dirty="0">
                <a:solidFill>
                  <a:srgbClr val="FFFFFF"/>
                </a:solidFill>
                <a:latin typeface="Loma"/>
                <a:cs typeface="Loma"/>
              </a:rPr>
              <a:t>you </a:t>
            </a:r>
            <a:r>
              <a:rPr sz="4200" b="1" spc="-320" dirty="0">
                <a:solidFill>
                  <a:srgbClr val="FFFFFF"/>
                </a:solidFill>
                <a:latin typeface="Loma"/>
                <a:cs typeface="Loma"/>
              </a:rPr>
              <a:t>need </a:t>
            </a:r>
            <a:r>
              <a:rPr sz="4200" b="1" spc="-40" dirty="0">
                <a:solidFill>
                  <a:srgbClr val="FFFFFF"/>
                </a:solidFill>
                <a:latin typeface="Loma"/>
                <a:cs typeface="Loma"/>
              </a:rPr>
              <a:t>to </a:t>
            </a:r>
            <a:r>
              <a:rPr sz="4200" b="1" spc="-215" dirty="0">
                <a:solidFill>
                  <a:srgbClr val="FFFFFF"/>
                </a:solidFill>
                <a:latin typeface="Loma"/>
                <a:cs typeface="Loma"/>
              </a:rPr>
              <a:t>orchestrate  </a:t>
            </a:r>
            <a:r>
              <a:rPr sz="4200" b="1" spc="-275" dirty="0">
                <a:solidFill>
                  <a:srgbClr val="FFFFFF"/>
                </a:solidFill>
                <a:latin typeface="Loma"/>
                <a:cs typeface="Loma"/>
              </a:rPr>
              <a:t>complex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280" dirty="0">
                <a:solidFill>
                  <a:srgbClr val="FFFFFF"/>
                </a:solidFill>
                <a:latin typeface="Loma"/>
                <a:cs typeface="Loma"/>
              </a:rPr>
              <a:t>side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90" dirty="0">
                <a:solidFill>
                  <a:srgbClr val="FFFFFF"/>
                </a:solidFill>
                <a:latin typeface="Loma"/>
                <a:cs typeface="Loma"/>
              </a:rPr>
              <a:t>eﬀects,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90" dirty="0">
                <a:solidFill>
                  <a:srgbClr val="FFFFFF"/>
                </a:solidFill>
                <a:latin typeface="Loma"/>
                <a:cs typeface="Loma"/>
              </a:rPr>
              <a:t>but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240" dirty="0">
                <a:solidFill>
                  <a:srgbClr val="FFFFFF"/>
                </a:solidFill>
                <a:latin typeface="Loma"/>
                <a:cs typeface="Loma"/>
              </a:rPr>
              <a:t>prepare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60" dirty="0">
                <a:solidFill>
                  <a:srgbClr val="FFFFFF"/>
                </a:solidFill>
                <a:latin typeface="Loma"/>
                <a:cs typeface="Loma"/>
              </a:rPr>
              <a:t>for</a:t>
            </a:r>
            <a:r>
              <a:rPr sz="4200" b="1" spc="-375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55" dirty="0">
                <a:solidFill>
                  <a:srgbClr val="FFFFFF"/>
                </a:solidFill>
                <a:latin typeface="Loma"/>
                <a:cs typeface="Loma"/>
              </a:rPr>
              <a:t>that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75" dirty="0">
                <a:solidFill>
                  <a:srgbClr val="FFFFFF"/>
                </a:solidFill>
                <a:latin typeface="Loma"/>
                <a:cs typeface="Loma"/>
              </a:rPr>
              <a:t>moment.</a:t>
            </a:r>
            <a:endParaRPr sz="4200">
              <a:latin typeface="Loma"/>
              <a:cs typeface="Lom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Loma"/>
              <a:buChar char="•"/>
            </a:pPr>
            <a:endParaRPr sz="4500">
              <a:latin typeface="Loma"/>
              <a:cs typeface="Loma"/>
            </a:endParaRPr>
          </a:p>
          <a:p>
            <a:pPr marL="372745" indent="-360680">
              <a:lnSpc>
                <a:spcPct val="100000"/>
              </a:lnSpc>
              <a:buChar char="•"/>
              <a:tabLst>
                <a:tab pos="373380" algn="l"/>
              </a:tabLst>
            </a:pPr>
            <a:r>
              <a:rPr sz="4200" b="1" spc="-290" dirty="0">
                <a:solidFill>
                  <a:srgbClr val="FFFFFF"/>
                </a:solidFill>
                <a:latin typeface="Loma"/>
                <a:cs typeface="Loma"/>
              </a:rPr>
              <a:t>Forget </a:t>
            </a:r>
            <a:r>
              <a:rPr sz="4200" b="1" spc="-185" dirty="0">
                <a:solidFill>
                  <a:srgbClr val="FFFFFF"/>
                </a:solidFill>
                <a:latin typeface="Loma"/>
                <a:cs typeface="Loma"/>
              </a:rPr>
              <a:t>about </a:t>
            </a:r>
            <a:r>
              <a:rPr sz="4200" b="1" spc="-145" dirty="0">
                <a:solidFill>
                  <a:srgbClr val="FFFFFF"/>
                </a:solidFill>
                <a:latin typeface="Loma"/>
                <a:cs typeface="Loma"/>
              </a:rPr>
              <a:t>the </a:t>
            </a:r>
            <a:r>
              <a:rPr sz="4200" b="1" spc="-450" dirty="0">
                <a:solidFill>
                  <a:srgbClr val="FFFFFF"/>
                </a:solidFill>
                <a:latin typeface="Loma"/>
                <a:cs typeface="Loma"/>
              </a:rPr>
              <a:t>sagas </a:t>
            </a:r>
            <a:r>
              <a:rPr sz="4200" b="1" spc="-254" dirty="0">
                <a:solidFill>
                  <a:srgbClr val="FFFFFF"/>
                </a:solidFill>
                <a:latin typeface="Loma"/>
                <a:cs typeface="Loma"/>
              </a:rPr>
              <a:t>paper </a:t>
            </a:r>
            <a:r>
              <a:rPr sz="4200" b="1" spc="-40" dirty="0">
                <a:solidFill>
                  <a:srgbClr val="FFFFFF"/>
                </a:solidFill>
                <a:latin typeface="Loma"/>
                <a:cs typeface="Loma"/>
              </a:rPr>
              <a:t>to</a:t>
            </a:r>
            <a:r>
              <a:rPr sz="4200" b="1" spc="-975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385" dirty="0">
                <a:solidFill>
                  <a:srgbClr val="FFFFFF"/>
                </a:solidFill>
                <a:latin typeface="Loma"/>
                <a:cs typeface="Loma"/>
              </a:rPr>
              <a:t>use </a:t>
            </a:r>
            <a:r>
              <a:rPr sz="4200" b="1" spc="-270" dirty="0">
                <a:solidFill>
                  <a:srgbClr val="FFFFFF"/>
                </a:solidFill>
                <a:latin typeface="Loma"/>
                <a:cs typeface="Loma"/>
              </a:rPr>
              <a:t>redux-saga.</a:t>
            </a:r>
            <a:endParaRPr sz="4200">
              <a:latin typeface="Loma"/>
              <a:cs typeface="Lom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Loma"/>
              <a:buChar char="•"/>
            </a:pPr>
            <a:endParaRPr sz="4500">
              <a:latin typeface="Loma"/>
              <a:cs typeface="Loma"/>
            </a:endParaRPr>
          </a:p>
          <a:p>
            <a:pPr marL="372745" indent="-360680">
              <a:lnSpc>
                <a:spcPct val="100000"/>
              </a:lnSpc>
              <a:buChar char="•"/>
              <a:tabLst>
                <a:tab pos="373380" algn="l"/>
              </a:tabLst>
            </a:pPr>
            <a:r>
              <a:rPr sz="4200" b="1" spc="-275" dirty="0">
                <a:solidFill>
                  <a:srgbClr val="FFFFFF"/>
                </a:solidFill>
                <a:latin typeface="Loma"/>
                <a:cs typeface="Loma"/>
              </a:rPr>
              <a:t>Generators </a:t>
            </a:r>
            <a:r>
              <a:rPr sz="4200" b="1" spc="-575" dirty="0">
                <a:solidFill>
                  <a:srgbClr val="FFFFFF"/>
                </a:solidFill>
                <a:latin typeface="Loma"/>
                <a:cs typeface="Loma"/>
              </a:rPr>
              <a:t>= </a:t>
            </a:r>
            <a:r>
              <a:rPr sz="4200" b="1" spc="-160" dirty="0">
                <a:solidFill>
                  <a:srgbClr val="FFFFFF"/>
                </a:solidFill>
                <a:latin typeface="Loma"/>
                <a:cs typeface="Loma"/>
              </a:rPr>
              <a:t>friends. </a:t>
            </a:r>
            <a:r>
              <a:rPr sz="4200" b="1" spc="-275" dirty="0">
                <a:solidFill>
                  <a:srgbClr val="FFFFFF"/>
                </a:solidFill>
                <a:latin typeface="Loma"/>
                <a:cs typeface="Loma"/>
              </a:rPr>
              <a:t>Generators </a:t>
            </a:r>
            <a:r>
              <a:rPr sz="4200" b="1" spc="-575" dirty="0">
                <a:solidFill>
                  <a:srgbClr val="FFFFFF"/>
                </a:solidFill>
                <a:latin typeface="Loma"/>
                <a:cs typeface="Loma"/>
              </a:rPr>
              <a:t>+ </a:t>
            </a:r>
            <a:r>
              <a:rPr sz="4200" b="1" spc="-270" dirty="0">
                <a:solidFill>
                  <a:srgbClr val="FFFFFF"/>
                </a:solidFill>
                <a:latin typeface="Loma"/>
                <a:cs typeface="Loma"/>
              </a:rPr>
              <a:t>promises </a:t>
            </a:r>
            <a:r>
              <a:rPr sz="4200" b="1" spc="-575" dirty="0">
                <a:solidFill>
                  <a:srgbClr val="FFFFFF"/>
                </a:solidFill>
                <a:latin typeface="Loma"/>
                <a:cs typeface="Loma"/>
              </a:rPr>
              <a:t>=</a:t>
            </a:r>
            <a:r>
              <a:rPr sz="4200" b="1" spc="-515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75" dirty="0">
                <a:solidFill>
                  <a:srgbClr val="FFFFFF"/>
                </a:solidFill>
                <a:latin typeface="Loma"/>
                <a:cs typeface="Loma"/>
              </a:rPr>
              <a:t>love.</a:t>
            </a:r>
            <a:endParaRPr sz="4200">
              <a:latin typeface="Loma"/>
              <a:cs typeface="L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Loma"/>
              <a:buChar char="•"/>
            </a:pPr>
            <a:endParaRPr sz="4000">
              <a:latin typeface="Loma"/>
              <a:cs typeface="Loma"/>
            </a:endParaRPr>
          </a:p>
          <a:p>
            <a:pPr marL="241300" marR="126364" indent="-228600">
              <a:lnSpc>
                <a:spcPct val="113100"/>
              </a:lnSpc>
              <a:spcBef>
                <a:spcPts val="5"/>
              </a:spcBef>
              <a:buClr>
                <a:srgbClr val="FFFFFF"/>
              </a:buClr>
              <a:buFont typeface="Loma"/>
              <a:buChar char="•"/>
              <a:tabLst>
                <a:tab pos="373380" algn="l"/>
              </a:tabLst>
            </a:pPr>
            <a:r>
              <a:rPr dirty="0"/>
              <a:t>	</a:t>
            </a:r>
            <a:r>
              <a:rPr sz="4200" b="1" spc="-245" dirty="0">
                <a:solidFill>
                  <a:srgbClr val="FFFFFF"/>
                </a:solidFill>
                <a:latin typeface="Loma"/>
                <a:cs typeface="Loma"/>
              </a:rPr>
              <a:t>Think</a:t>
            </a:r>
            <a:r>
              <a:rPr sz="4200" b="1" spc="-385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60" dirty="0">
                <a:solidFill>
                  <a:srgbClr val="FFFFFF"/>
                </a:solidFill>
                <a:latin typeface="Loma"/>
                <a:cs typeface="Loma"/>
              </a:rPr>
              <a:t>how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40" dirty="0">
                <a:solidFill>
                  <a:srgbClr val="FFFFFF"/>
                </a:solidFill>
                <a:latin typeface="Loma"/>
                <a:cs typeface="Loma"/>
              </a:rPr>
              <a:t>to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220" dirty="0">
                <a:solidFill>
                  <a:srgbClr val="FFFFFF"/>
                </a:solidFill>
                <a:latin typeface="Loma"/>
                <a:cs typeface="Loma"/>
              </a:rPr>
              <a:t>model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75" dirty="0">
                <a:solidFill>
                  <a:srgbClr val="FFFFFF"/>
                </a:solidFill>
                <a:latin typeface="Loma"/>
                <a:cs typeface="Loma"/>
              </a:rPr>
              <a:t>your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95" dirty="0">
                <a:solidFill>
                  <a:srgbClr val="FFFFFF"/>
                </a:solidFill>
                <a:latin typeface="Loma"/>
                <a:cs typeface="Loma"/>
              </a:rPr>
              <a:t>problem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15" dirty="0">
                <a:solidFill>
                  <a:srgbClr val="FFFFFF"/>
                </a:solidFill>
                <a:latin typeface="Loma"/>
                <a:cs typeface="Loma"/>
              </a:rPr>
              <a:t>with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45" dirty="0">
                <a:solidFill>
                  <a:srgbClr val="FFFFFF"/>
                </a:solidFill>
                <a:latin typeface="Loma"/>
                <a:cs typeface="Loma"/>
              </a:rPr>
              <a:t>the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215" dirty="0">
                <a:solidFill>
                  <a:srgbClr val="FFFFFF"/>
                </a:solidFill>
                <a:latin typeface="Loma"/>
                <a:cs typeface="Loma"/>
              </a:rPr>
              <a:t>eﬀects  </a:t>
            </a:r>
            <a:r>
              <a:rPr sz="4200" b="1" spc="-90" dirty="0">
                <a:solidFill>
                  <a:srgbClr val="FFFFFF"/>
                </a:solidFill>
                <a:latin typeface="Loma"/>
                <a:cs typeface="Loma"/>
              </a:rPr>
              <a:t>of</a:t>
            </a:r>
            <a:r>
              <a:rPr sz="4200" b="1" spc="-385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45" dirty="0">
                <a:solidFill>
                  <a:srgbClr val="FFFFFF"/>
                </a:solidFill>
                <a:latin typeface="Loma"/>
                <a:cs typeface="Loma"/>
              </a:rPr>
              <a:t>the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35" dirty="0">
                <a:solidFill>
                  <a:srgbClr val="FFFFFF"/>
                </a:solidFill>
                <a:latin typeface="Loma"/>
                <a:cs typeface="Loma"/>
              </a:rPr>
              <a:t>lib,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25" dirty="0">
                <a:solidFill>
                  <a:srgbClr val="FFFFFF"/>
                </a:solidFill>
                <a:latin typeface="Loma"/>
                <a:cs typeface="Loma"/>
              </a:rPr>
              <a:t>or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215" dirty="0">
                <a:solidFill>
                  <a:srgbClr val="FFFFFF"/>
                </a:solidFill>
                <a:latin typeface="Loma"/>
                <a:cs typeface="Loma"/>
              </a:rPr>
              <a:t>combinations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90" dirty="0">
                <a:solidFill>
                  <a:srgbClr val="FFFFFF"/>
                </a:solidFill>
                <a:latin typeface="Loma"/>
                <a:cs typeface="Loma"/>
              </a:rPr>
              <a:t>of</a:t>
            </a:r>
            <a:r>
              <a:rPr sz="4200" b="1" spc="-380" dirty="0">
                <a:solidFill>
                  <a:srgbClr val="FFFFFF"/>
                </a:solidFill>
                <a:latin typeface="Loma"/>
                <a:cs typeface="Loma"/>
              </a:rPr>
              <a:t> </a:t>
            </a:r>
            <a:r>
              <a:rPr sz="4200" b="1" spc="-145" dirty="0">
                <a:solidFill>
                  <a:srgbClr val="FFFFFF"/>
                </a:solidFill>
                <a:latin typeface="Loma"/>
                <a:cs typeface="Loma"/>
              </a:rPr>
              <a:t>them.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857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>
                <a:solidFill>
                  <a:srgbClr val="198CB5"/>
                </a:solidFill>
              </a:rPr>
              <a:t>Redux-thunk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300" y="3962400"/>
            <a:ext cx="9883140" cy="3721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4160" marR="2897505" indent="-264795">
              <a:lnSpc>
                <a:spcPts val="2900"/>
              </a:lnSpc>
              <a:spcBef>
                <a:spcPts val="280"/>
              </a:spcBef>
            </a:pPr>
            <a:r>
              <a:rPr sz="2500" spc="-70" dirty="0">
                <a:solidFill>
                  <a:srgbClr val="AF8700"/>
                </a:solidFill>
                <a:latin typeface="Arial"/>
                <a:cs typeface="Arial"/>
              </a:rPr>
              <a:t>function </a:t>
            </a:r>
            <a:r>
              <a:rPr sz="2500" b="1" spc="135" dirty="0">
                <a:solidFill>
                  <a:srgbClr val="0087D7"/>
                </a:solidFill>
                <a:latin typeface="Trebuchet MS"/>
                <a:cs typeface="Trebuchet MS"/>
              </a:rPr>
              <a:t>makeASandwichWithSecretSauce</a:t>
            </a:r>
            <a:r>
              <a:rPr sz="2500" spc="135" dirty="0">
                <a:solidFill>
                  <a:srgbClr val="4E4E4E"/>
                </a:solidFill>
                <a:latin typeface="Arial"/>
                <a:cs typeface="Arial"/>
              </a:rPr>
              <a:t>()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500" spc="-15" dirty="0">
                <a:solidFill>
                  <a:srgbClr val="87AF00"/>
                </a:solidFill>
                <a:latin typeface="Arial"/>
                <a:cs typeface="Arial"/>
              </a:rPr>
              <a:t>return </a:t>
            </a:r>
            <a:r>
              <a:rPr sz="2500" spc="-70" dirty="0">
                <a:solidFill>
                  <a:srgbClr val="AF8700"/>
                </a:solidFill>
                <a:latin typeface="Arial"/>
                <a:cs typeface="Arial"/>
              </a:rPr>
              <a:t>function </a:t>
            </a:r>
            <a:r>
              <a:rPr sz="2500" spc="-110" dirty="0">
                <a:solidFill>
                  <a:srgbClr val="4E4E4E"/>
                </a:solidFill>
                <a:latin typeface="Arial"/>
                <a:cs typeface="Arial"/>
              </a:rPr>
              <a:t>(dispatch)</a:t>
            </a:r>
            <a:r>
              <a:rPr sz="2500" spc="7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770"/>
              </a:lnSpc>
            </a:pPr>
            <a:r>
              <a:rPr sz="25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500" spc="-254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110" dirty="0">
                <a:solidFill>
                  <a:srgbClr val="4E4E4E"/>
                </a:solidFill>
                <a:latin typeface="Arial"/>
                <a:cs typeface="Arial"/>
              </a:rPr>
              <a:t>Constants.SANDWICH_REQUEST})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900"/>
              </a:lnSpc>
            </a:pPr>
            <a:r>
              <a:rPr sz="2500" spc="-15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2500" spc="-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500" spc="-114" dirty="0">
                <a:solidFill>
                  <a:srgbClr val="00AFAF"/>
                </a:solidFill>
                <a:latin typeface="Arial"/>
                <a:cs typeface="Arial"/>
              </a:rPr>
              <a:t>fetch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500" spc="-114" dirty="0">
                <a:solidFill>
                  <a:srgbClr val="00AFAF"/>
                </a:solidFill>
                <a:latin typeface="Arial"/>
                <a:cs typeface="Arial"/>
              </a:rPr>
              <a:t>'</a:t>
            </a:r>
            <a:r>
              <a:rPr sz="2500" spc="-114" dirty="0">
                <a:solidFill>
                  <a:srgbClr val="F03938"/>
                </a:solidFill>
                <a:latin typeface="Arial"/>
                <a:cs typeface="Arial"/>
              </a:rPr>
              <a:t>https://</a:t>
            </a:r>
            <a:r>
              <a:rPr sz="2500" spc="-114" dirty="0">
                <a:solidFill>
                  <a:srgbClr val="F03938"/>
                </a:solidFill>
                <a:latin typeface="Arial"/>
                <a:cs typeface="Arial"/>
                <a:hlinkClick r:id="rId2"/>
              </a:rPr>
              <a:t>www.google.com/search?q=secret+sauce</a:t>
            </a:r>
            <a:r>
              <a:rPr sz="2500" spc="-114" dirty="0">
                <a:solidFill>
                  <a:srgbClr val="00AFAF"/>
                </a:solidFill>
                <a:latin typeface="Arial"/>
                <a:cs typeface="Arial"/>
                <a:hlinkClick r:id="rId2"/>
              </a:rPr>
              <a:t>'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  <a:hlinkClick r:id="rId2"/>
              </a:rPr>
              <a:t>)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900"/>
              </a:lnSpc>
            </a:pPr>
            <a:r>
              <a:rPr sz="2500" spc="-90" dirty="0">
                <a:solidFill>
                  <a:srgbClr val="4E4E4E"/>
                </a:solidFill>
                <a:latin typeface="Arial"/>
                <a:cs typeface="Arial"/>
              </a:rPr>
              <a:t>.then(</a:t>
            </a:r>
            <a:endParaRPr sz="2500">
              <a:latin typeface="Arial"/>
              <a:cs typeface="Arial"/>
            </a:endParaRPr>
          </a:p>
          <a:p>
            <a:pPr marL="1057910">
              <a:lnSpc>
                <a:spcPts val="2900"/>
              </a:lnSpc>
              <a:spcBef>
                <a:spcPts val="130"/>
              </a:spcBef>
            </a:pPr>
            <a:r>
              <a:rPr sz="2500" spc="-220" dirty="0">
                <a:solidFill>
                  <a:srgbClr val="4E4E4E"/>
                </a:solidFill>
                <a:latin typeface="Arial"/>
                <a:cs typeface="Arial"/>
              </a:rPr>
              <a:t>sauce </a:t>
            </a:r>
            <a:r>
              <a:rPr sz="25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500" spc="-105" dirty="0">
                <a:solidFill>
                  <a:srgbClr val="4E4E4E"/>
                </a:solidFill>
                <a:latin typeface="Arial"/>
                <a:cs typeface="Arial"/>
              </a:rPr>
              <a:t>dispatch({type: </a:t>
            </a:r>
            <a:r>
              <a:rPr sz="2500" spc="-140" dirty="0">
                <a:solidFill>
                  <a:srgbClr val="4E4E4E"/>
                </a:solidFill>
                <a:latin typeface="Arial"/>
                <a:cs typeface="Arial"/>
              </a:rPr>
              <a:t>Constants.SANDWICH_SUCCESS, </a:t>
            </a:r>
            <a:r>
              <a:rPr sz="2500" spc="-160" dirty="0">
                <a:solidFill>
                  <a:srgbClr val="4E4E4E"/>
                </a:solidFill>
                <a:latin typeface="Arial"/>
                <a:cs typeface="Arial"/>
              </a:rPr>
              <a:t>sauce}),  </a:t>
            </a:r>
            <a:r>
              <a:rPr sz="2500" spc="35" dirty="0">
                <a:solidFill>
                  <a:srgbClr val="4E4E4E"/>
                </a:solidFill>
                <a:latin typeface="Arial"/>
                <a:cs typeface="Arial"/>
              </a:rPr>
              <a:t>error </a:t>
            </a:r>
            <a:r>
              <a:rPr sz="25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500" spc="-105" dirty="0">
                <a:solidFill>
                  <a:srgbClr val="4E4E4E"/>
                </a:solidFill>
                <a:latin typeface="Arial"/>
                <a:cs typeface="Arial"/>
              </a:rPr>
              <a:t>dispatch({type: </a:t>
            </a:r>
            <a:r>
              <a:rPr sz="2500" spc="-120" dirty="0">
                <a:solidFill>
                  <a:srgbClr val="4E4E4E"/>
                </a:solidFill>
                <a:latin typeface="Arial"/>
                <a:cs typeface="Arial"/>
              </a:rPr>
              <a:t>Constants.SANDWICH_ERROR,</a:t>
            </a:r>
            <a:r>
              <a:rPr sz="2500" spc="-434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4E4E4E"/>
                </a:solidFill>
                <a:latin typeface="Arial"/>
                <a:cs typeface="Arial"/>
              </a:rPr>
              <a:t>error})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770"/>
              </a:lnSpc>
            </a:pPr>
            <a:r>
              <a:rPr sz="2500" spc="-2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352425">
              <a:lnSpc>
                <a:spcPts val="290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>
              <a:lnSpc>
                <a:spcPts val="295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3900" y="1473200"/>
            <a:ext cx="6471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solidFill>
                  <a:srgbClr val="4E4E4E"/>
                </a:solidFill>
                <a:latin typeface="Arial"/>
                <a:cs typeface="Arial"/>
              </a:rPr>
              <a:t>dispatch(makeASandwichWithSecretSauce())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72859" y="2166416"/>
            <a:ext cx="259079" cy="1678305"/>
            <a:chOff x="6372859" y="2166416"/>
            <a:chExt cx="259079" cy="1678305"/>
          </a:xfrm>
        </p:grpSpPr>
        <p:sp>
          <p:nvSpPr>
            <p:cNvPr id="6" name="object 6"/>
            <p:cNvSpPr/>
            <p:nvPr/>
          </p:nvSpPr>
          <p:spPr>
            <a:xfrm>
              <a:off x="6502399" y="2166416"/>
              <a:ext cx="0" cy="1450975"/>
            </a:xfrm>
            <a:custGeom>
              <a:avLst/>
              <a:gdLst/>
              <a:ahLst/>
              <a:cxnLst/>
              <a:rect l="l" t="t" r="r" b="b"/>
              <a:pathLst>
                <a:path h="1450975">
                  <a:moveTo>
                    <a:pt x="0" y="0"/>
                  </a:moveTo>
                  <a:lnTo>
                    <a:pt x="0" y="145053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2859" y="3585197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80" y="0"/>
                  </a:moveTo>
                  <a:lnTo>
                    <a:pt x="0" y="0"/>
                  </a:lnTo>
                  <a:lnTo>
                    <a:pt x="129539" y="25908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857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>
                <a:solidFill>
                  <a:srgbClr val="198CB5"/>
                </a:solidFill>
              </a:rPr>
              <a:t>Redux-thunk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2997200"/>
            <a:ext cx="10186035" cy="469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400" b="1" spc="-695" dirty="0">
                <a:solidFill>
                  <a:srgbClr val="F30284"/>
                </a:solidFill>
                <a:latin typeface="Loma"/>
                <a:cs typeface="Loma"/>
              </a:rPr>
              <a:t>The </a:t>
            </a:r>
            <a:r>
              <a:rPr sz="6400" b="1" spc="-50" dirty="0">
                <a:solidFill>
                  <a:srgbClr val="F30284"/>
                </a:solidFill>
                <a:latin typeface="Loma"/>
                <a:cs typeface="Loma"/>
              </a:rPr>
              <a:t>lib </a:t>
            </a:r>
            <a:r>
              <a:rPr sz="6400" b="1" spc="-570" dirty="0">
                <a:solidFill>
                  <a:srgbClr val="F30284"/>
                </a:solidFill>
                <a:latin typeface="Loma"/>
                <a:cs typeface="Loma"/>
              </a:rPr>
              <a:t>has </a:t>
            </a:r>
            <a:r>
              <a:rPr sz="6400" b="1" spc="-245" dirty="0">
                <a:solidFill>
                  <a:srgbClr val="F30284"/>
                </a:solidFill>
                <a:latin typeface="Loma"/>
                <a:cs typeface="Loma"/>
              </a:rPr>
              <a:t>only </a:t>
            </a:r>
            <a:r>
              <a:rPr sz="6400" b="1" spc="-600" dirty="0">
                <a:solidFill>
                  <a:srgbClr val="F30284"/>
                </a:solidFill>
                <a:latin typeface="Loma"/>
                <a:cs typeface="Loma"/>
              </a:rPr>
              <a:t>14 </a:t>
            </a:r>
            <a:r>
              <a:rPr sz="6400" b="1" spc="-305" dirty="0">
                <a:solidFill>
                  <a:srgbClr val="F30284"/>
                </a:solidFill>
                <a:latin typeface="Loma"/>
                <a:cs typeface="Loma"/>
              </a:rPr>
              <a:t>lines </a:t>
            </a:r>
            <a:r>
              <a:rPr sz="6400" b="1" spc="-135" dirty="0">
                <a:solidFill>
                  <a:srgbClr val="F30284"/>
                </a:solidFill>
                <a:latin typeface="Loma"/>
                <a:cs typeface="Loma"/>
              </a:rPr>
              <a:t>of</a:t>
            </a:r>
            <a:r>
              <a:rPr sz="6400" b="1" spc="-160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6400" b="1" spc="-560" dirty="0">
                <a:solidFill>
                  <a:srgbClr val="F30284"/>
                </a:solidFill>
                <a:latin typeface="Loma"/>
                <a:cs typeface="Loma"/>
              </a:rPr>
              <a:t>code</a:t>
            </a:r>
            <a:endParaRPr sz="6400">
              <a:latin typeface="Loma"/>
              <a:cs typeface="Loma"/>
            </a:endParaRPr>
          </a:p>
          <a:p>
            <a:pPr marL="7620" algn="ctr">
              <a:lnSpc>
                <a:spcPct val="100000"/>
              </a:lnSpc>
              <a:spcBef>
                <a:spcPts val="4420"/>
              </a:spcBef>
            </a:pPr>
            <a:r>
              <a:rPr sz="4200" b="1" spc="5" dirty="0">
                <a:solidFill>
                  <a:srgbClr val="F30284"/>
                </a:solidFill>
                <a:latin typeface="Loma"/>
                <a:cs typeface="Loma"/>
              </a:rPr>
              <a:t>If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35" dirty="0">
                <a:solidFill>
                  <a:srgbClr val="F30284"/>
                </a:solidFill>
                <a:latin typeface="Loma"/>
                <a:cs typeface="Loma"/>
              </a:rPr>
              <a:t>you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don’t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320" dirty="0">
                <a:solidFill>
                  <a:srgbClr val="F30284"/>
                </a:solidFill>
                <a:latin typeface="Loma"/>
                <a:cs typeface="Loma"/>
              </a:rPr>
              <a:t>need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90" dirty="0">
                <a:solidFill>
                  <a:srgbClr val="F30284"/>
                </a:solidFill>
                <a:latin typeface="Loma"/>
                <a:cs typeface="Loma"/>
              </a:rPr>
              <a:t>more,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85" dirty="0">
                <a:solidFill>
                  <a:srgbClr val="F30284"/>
                </a:solidFill>
                <a:latin typeface="Loma"/>
                <a:cs typeface="Loma"/>
              </a:rPr>
              <a:t>stick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15" dirty="0">
                <a:solidFill>
                  <a:srgbClr val="F30284"/>
                </a:solidFill>
                <a:latin typeface="Loma"/>
                <a:cs typeface="Loma"/>
              </a:rPr>
              <a:t>with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135" dirty="0">
                <a:solidFill>
                  <a:srgbClr val="F30284"/>
                </a:solidFill>
                <a:latin typeface="Loma"/>
                <a:cs typeface="Loma"/>
              </a:rPr>
              <a:t>it</a:t>
            </a:r>
            <a:endParaRPr sz="4200">
              <a:latin typeface="Loma"/>
              <a:cs typeface="L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450">
              <a:latin typeface="Loma"/>
              <a:cs typeface="Loma"/>
            </a:endParaRPr>
          </a:p>
          <a:p>
            <a:pPr marR="6350" algn="ctr">
              <a:lnSpc>
                <a:spcPct val="100000"/>
              </a:lnSpc>
              <a:spcBef>
                <a:spcPts val="5"/>
              </a:spcBef>
            </a:pPr>
            <a:r>
              <a:rPr sz="6400" b="1" spc="-350" dirty="0">
                <a:solidFill>
                  <a:srgbClr val="F30284"/>
                </a:solidFill>
                <a:latin typeface="Loma"/>
                <a:cs typeface="Loma"/>
              </a:rPr>
              <a:t>But </a:t>
            </a:r>
            <a:r>
              <a:rPr sz="6400" b="1" spc="-155" dirty="0">
                <a:solidFill>
                  <a:srgbClr val="F30284"/>
                </a:solidFill>
                <a:latin typeface="Loma"/>
                <a:cs typeface="Loma"/>
              </a:rPr>
              <a:t>what </a:t>
            </a:r>
            <a:r>
              <a:rPr sz="6400" b="1" spc="125" dirty="0">
                <a:solidFill>
                  <a:srgbClr val="F30284"/>
                </a:solidFill>
                <a:latin typeface="Loma"/>
                <a:cs typeface="Loma"/>
              </a:rPr>
              <a:t>if</a:t>
            </a:r>
            <a:r>
              <a:rPr sz="6400" b="1" spc="-149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6400" b="1" spc="-355" dirty="0">
                <a:solidFill>
                  <a:srgbClr val="F30284"/>
                </a:solidFill>
                <a:latin typeface="Loma"/>
                <a:cs typeface="Loma"/>
              </a:rPr>
              <a:t>you </a:t>
            </a:r>
            <a:r>
              <a:rPr sz="6400" b="1" spc="-640" dirty="0">
                <a:solidFill>
                  <a:srgbClr val="F30284"/>
                </a:solidFill>
                <a:latin typeface="Loma"/>
                <a:cs typeface="Loma"/>
              </a:rPr>
              <a:t>do?</a:t>
            </a:r>
            <a:endParaRPr sz="64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89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198CB5"/>
                </a:solidFill>
              </a:rPr>
              <a:t>If </a:t>
            </a:r>
            <a:r>
              <a:rPr spc="-335" dirty="0">
                <a:solidFill>
                  <a:srgbClr val="198CB5"/>
                </a:solidFill>
              </a:rPr>
              <a:t>you </a:t>
            </a:r>
            <a:r>
              <a:rPr spc="-455" dirty="0">
                <a:solidFill>
                  <a:srgbClr val="198CB5"/>
                </a:solidFill>
              </a:rPr>
              <a:t>need</a:t>
            </a:r>
            <a:r>
              <a:rPr spc="-1380" dirty="0">
                <a:solidFill>
                  <a:srgbClr val="198CB5"/>
                </a:solidFill>
              </a:rPr>
              <a:t> </a:t>
            </a:r>
            <a:r>
              <a:rPr spc="-320" dirty="0">
                <a:solidFill>
                  <a:srgbClr val="198CB5"/>
                </a:solidFill>
              </a:rPr>
              <a:t>more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598420"/>
            <a:ext cx="7722234" cy="3327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0"/>
              </a:spcBef>
              <a:buSzPct val="97916"/>
              <a:buChar char="•"/>
              <a:tabLst>
                <a:tab pos="241300" algn="l"/>
              </a:tabLst>
            </a:pPr>
            <a:r>
              <a:rPr sz="4800" b="1" spc="-425" dirty="0">
                <a:latin typeface="Loma"/>
                <a:cs typeface="Loma"/>
              </a:rPr>
              <a:t>Redux-saga</a:t>
            </a:r>
            <a:endParaRPr sz="48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SzPct val="97916"/>
              <a:buChar char="•"/>
              <a:tabLst>
                <a:tab pos="241300" algn="l"/>
              </a:tabLst>
            </a:pPr>
            <a:r>
              <a:rPr sz="4800" b="1" spc="-335" dirty="0">
                <a:latin typeface="Loma"/>
                <a:cs typeface="Loma"/>
              </a:rPr>
              <a:t>Redux-observable</a:t>
            </a:r>
            <a:endParaRPr sz="4800">
              <a:latin typeface="Loma"/>
              <a:cs typeface="L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4800" b="1" spc="-204" dirty="0">
                <a:latin typeface="Loma"/>
                <a:cs typeface="Loma"/>
              </a:rPr>
              <a:t>•…</a:t>
            </a:r>
            <a:endParaRPr sz="4800">
              <a:latin typeface="Loma"/>
              <a:cs typeface="Loma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SzPct val="97916"/>
              <a:buChar char="•"/>
              <a:tabLst>
                <a:tab pos="241300" algn="l"/>
              </a:tabLst>
            </a:pPr>
            <a:r>
              <a:rPr sz="4800" b="1" spc="-335" dirty="0">
                <a:latin typeface="Loma"/>
                <a:cs typeface="Loma"/>
              </a:rPr>
              <a:t>Maybe</a:t>
            </a:r>
            <a:r>
              <a:rPr sz="4800" b="1" spc="-445" dirty="0">
                <a:latin typeface="Loma"/>
                <a:cs typeface="Loma"/>
              </a:rPr>
              <a:t> </a:t>
            </a:r>
            <a:r>
              <a:rPr sz="4800" b="1" spc="-200" dirty="0">
                <a:latin typeface="Loma"/>
                <a:cs typeface="Loma"/>
              </a:rPr>
              <a:t>your</a:t>
            </a:r>
            <a:r>
              <a:rPr sz="4800" b="1" spc="-445" dirty="0">
                <a:latin typeface="Loma"/>
                <a:cs typeface="Loma"/>
              </a:rPr>
              <a:t> </a:t>
            </a:r>
            <a:r>
              <a:rPr sz="4800" b="1" spc="-180" dirty="0">
                <a:latin typeface="Loma"/>
                <a:cs typeface="Loma"/>
              </a:rPr>
              <a:t>own</a:t>
            </a:r>
            <a:r>
              <a:rPr sz="4800" b="1" spc="-445" dirty="0">
                <a:latin typeface="Loma"/>
                <a:cs typeface="Loma"/>
              </a:rPr>
              <a:t> </a:t>
            </a:r>
            <a:r>
              <a:rPr sz="4800" b="1" spc="-75" dirty="0">
                <a:latin typeface="Loma"/>
                <a:cs typeface="Loma"/>
              </a:rPr>
              <a:t>in</a:t>
            </a:r>
            <a:r>
              <a:rPr sz="4800" b="1" spc="-445" dirty="0">
                <a:latin typeface="Loma"/>
                <a:cs typeface="Loma"/>
              </a:rPr>
              <a:t> </a:t>
            </a:r>
            <a:r>
              <a:rPr sz="4800" b="1" spc="-165" dirty="0">
                <a:latin typeface="Loma"/>
                <a:cs typeface="Loma"/>
              </a:rPr>
              <a:t>the</a:t>
            </a:r>
            <a:r>
              <a:rPr sz="4800" b="1" spc="-445" dirty="0">
                <a:latin typeface="Loma"/>
                <a:cs typeface="Loma"/>
              </a:rPr>
              <a:t> </a:t>
            </a:r>
            <a:r>
              <a:rPr sz="4800" b="1" spc="-210" dirty="0">
                <a:latin typeface="Loma"/>
                <a:cs typeface="Loma"/>
              </a:rPr>
              <a:t>future?</a:t>
            </a:r>
            <a:endParaRPr sz="48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F30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3568700"/>
            <a:ext cx="385064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sz="7000" spc="-795" dirty="0"/>
              <a:t>Ge</a:t>
            </a:r>
            <a:r>
              <a:rPr sz="7000" spc="-695" dirty="0"/>
              <a:t>n</a:t>
            </a:r>
            <a:r>
              <a:rPr sz="7000" spc="-405" dirty="0"/>
              <a:t>e</a:t>
            </a:r>
            <a:r>
              <a:rPr sz="7000" spc="-250" dirty="0"/>
              <a:t>r</a:t>
            </a:r>
            <a:r>
              <a:rPr sz="7000" spc="-630" dirty="0"/>
              <a:t>a</a:t>
            </a:r>
            <a:r>
              <a:rPr sz="7000" spc="315" dirty="0"/>
              <a:t>t</a:t>
            </a:r>
            <a:r>
              <a:rPr sz="7000" spc="-440" dirty="0"/>
              <a:t>o</a:t>
            </a:r>
            <a:r>
              <a:rPr sz="7000" spc="20" dirty="0"/>
              <a:t>r</a:t>
            </a:r>
            <a:r>
              <a:rPr sz="7000" spc="-695" dirty="0"/>
              <a:t>s  </a:t>
            </a:r>
            <a:r>
              <a:rPr sz="7000" spc="-140" dirty="0"/>
              <a:t>function*</a:t>
            </a:r>
            <a:endParaRPr sz="7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ct val="100699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  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0" y="4381500"/>
            <a:ext cx="4050029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3492" y="3467100"/>
            <a:ext cx="367093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  <a:p>
            <a:pPr marR="2382520">
              <a:lnSpc>
                <a:spcPct val="100699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  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467100"/>
            <a:ext cx="16592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315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2908300"/>
            <a:ext cx="4964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105" y="3618153"/>
            <a:ext cx="3125470" cy="582295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4381500"/>
            <a:ext cx="4050029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1053" y="3395903"/>
            <a:ext cx="6369050" cy="2103120"/>
            <a:chOff x="821053" y="3395903"/>
            <a:chExt cx="6369050" cy="2103120"/>
          </a:xfrm>
        </p:grpSpPr>
        <p:sp>
          <p:nvSpPr>
            <p:cNvPr id="9" name="object 9"/>
            <p:cNvSpPr/>
            <p:nvPr/>
          </p:nvSpPr>
          <p:spPr>
            <a:xfrm>
              <a:off x="6830636" y="4217708"/>
              <a:ext cx="328295" cy="46355"/>
            </a:xfrm>
            <a:custGeom>
              <a:avLst/>
              <a:gdLst/>
              <a:ahLst/>
              <a:cxnLst/>
              <a:rect l="l" t="t" r="r" b="b"/>
              <a:pathLst>
                <a:path w="328295" h="46354">
                  <a:moveTo>
                    <a:pt x="327720" y="0"/>
                  </a:moveTo>
                  <a:lnTo>
                    <a:pt x="278279" y="7558"/>
                  </a:lnTo>
                  <a:lnTo>
                    <a:pt x="228851" y="14993"/>
                  </a:lnTo>
                  <a:lnTo>
                    <a:pt x="179435" y="22304"/>
                  </a:lnTo>
                  <a:lnTo>
                    <a:pt x="130032" y="29491"/>
                  </a:lnTo>
                  <a:lnTo>
                    <a:pt x="80640" y="36555"/>
                  </a:lnTo>
                  <a:lnTo>
                    <a:pt x="31262" y="43494"/>
                  </a:lnTo>
                  <a:lnTo>
                    <a:pt x="0" y="45979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5511" y="4130992"/>
              <a:ext cx="274955" cy="257175"/>
            </a:xfrm>
            <a:custGeom>
              <a:avLst/>
              <a:gdLst/>
              <a:ahLst/>
              <a:cxnLst/>
              <a:rect l="l" t="t" r="r" b="b"/>
              <a:pathLst>
                <a:path w="274954" h="257175">
                  <a:moveTo>
                    <a:pt x="238569" y="0"/>
                  </a:moveTo>
                  <a:lnTo>
                    <a:pt x="0" y="164287"/>
                  </a:lnTo>
                  <a:lnTo>
                    <a:pt x="274561" y="256578"/>
                  </a:lnTo>
                  <a:lnTo>
                    <a:pt x="23856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803" y="3427653"/>
              <a:ext cx="5721350" cy="2039620"/>
            </a:xfrm>
            <a:custGeom>
              <a:avLst/>
              <a:gdLst/>
              <a:ahLst/>
              <a:cxnLst/>
              <a:rect l="l" t="t" r="r" b="b"/>
              <a:pathLst>
                <a:path w="5721350" h="2039620">
                  <a:moveTo>
                    <a:pt x="0" y="0"/>
                  </a:moveTo>
                  <a:lnTo>
                    <a:pt x="5721007" y="0"/>
                  </a:lnTo>
                  <a:lnTo>
                    <a:pt x="5721007" y="2039543"/>
                  </a:lnTo>
                  <a:lnTo>
                    <a:pt x="0" y="20395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0792" y="3467100"/>
            <a:ext cx="368363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ct val="100699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  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467100"/>
            <a:ext cx="16719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2908300"/>
            <a:ext cx="4964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105" y="3618153"/>
            <a:ext cx="3125470" cy="582295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4381500"/>
            <a:ext cx="4050029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1053" y="3395903"/>
            <a:ext cx="6369050" cy="2103120"/>
            <a:chOff x="821053" y="3395903"/>
            <a:chExt cx="6369050" cy="2103120"/>
          </a:xfrm>
        </p:grpSpPr>
        <p:sp>
          <p:nvSpPr>
            <p:cNvPr id="9" name="object 9"/>
            <p:cNvSpPr/>
            <p:nvPr/>
          </p:nvSpPr>
          <p:spPr>
            <a:xfrm>
              <a:off x="6830636" y="4217708"/>
              <a:ext cx="328295" cy="46355"/>
            </a:xfrm>
            <a:custGeom>
              <a:avLst/>
              <a:gdLst/>
              <a:ahLst/>
              <a:cxnLst/>
              <a:rect l="l" t="t" r="r" b="b"/>
              <a:pathLst>
                <a:path w="328295" h="46354">
                  <a:moveTo>
                    <a:pt x="327720" y="0"/>
                  </a:moveTo>
                  <a:lnTo>
                    <a:pt x="278279" y="7558"/>
                  </a:lnTo>
                  <a:lnTo>
                    <a:pt x="228851" y="14993"/>
                  </a:lnTo>
                  <a:lnTo>
                    <a:pt x="179435" y="22304"/>
                  </a:lnTo>
                  <a:lnTo>
                    <a:pt x="130032" y="29491"/>
                  </a:lnTo>
                  <a:lnTo>
                    <a:pt x="80640" y="36555"/>
                  </a:lnTo>
                  <a:lnTo>
                    <a:pt x="31262" y="43494"/>
                  </a:lnTo>
                  <a:lnTo>
                    <a:pt x="0" y="45979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5511" y="4130992"/>
              <a:ext cx="274955" cy="257175"/>
            </a:xfrm>
            <a:custGeom>
              <a:avLst/>
              <a:gdLst/>
              <a:ahLst/>
              <a:cxnLst/>
              <a:rect l="l" t="t" r="r" b="b"/>
              <a:pathLst>
                <a:path w="274954" h="257175">
                  <a:moveTo>
                    <a:pt x="238569" y="0"/>
                  </a:moveTo>
                  <a:lnTo>
                    <a:pt x="0" y="164287"/>
                  </a:lnTo>
                  <a:lnTo>
                    <a:pt x="274561" y="256578"/>
                  </a:lnTo>
                  <a:lnTo>
                    <a:pt x="23856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803" y="3427653"/>
              <a:ext cx="5721350" cy="2039620"/>
            </a:xfrm>
            <a:custGeom>
              <a:avLst/>
              <a:gdLst/>
              <a:ahLst/>
              <a:cxnLst/>
              <a:rect l="l" t="t" r="r" b="b"/>
              <a:pathLst>
                <a:path w="5721350" h="2039620">
                  <a:moveTo>
                    <a:pt x="0" y="0"/>
                  </a:moveTo>
                  <a:lnTo>
                    <a:pt x="5721007" y="0"/>
                  </a:lnTo>
                  <a:lnTo>
                    <a:pt x="5721007" y="2039543"/>
                  </a:lnTo>
                  <a:lnTo>
                    <a:pt x="0" y="20395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99200" y="7048500"/>
            <a:ext cx="409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55130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indent="-732155">
              <a:lnSpc>
                <a:spcPct val="100699"/>
              </a:lnSpc>
              <a:spcBef>
                <a:spcPts val="80"/>
              </a:spcBef>
              <a:tabLst>
                <a:tab pos="184150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3339" y="4203700"/>
            <a:ext cx="9404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792" y="4203700"/>
            <a:ext cx="13061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  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9403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2908300"/>
            <a:ext cx="4964430" cy="296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919480" algn="just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5454" y="4438942"/>
            <a:ext cx="2004060" cy="374650"/>
          </a:xfrm>
          <a:custGeom>
            <a:avLst/>
            <a:gdLst/>
            <a:ahLst/>
            <a:cxnLst/>
            <a:rect l="l" t="t" r="r" b="b"/>
            <a:pathLst>
              <a:path w="2004059" h="374650">
                <a:moveTo>
                  <a:pt x="0" y="0"/>
                </a:moveTo>
                <a:lnTo>
                  <a:pt x="2003691" y="0"/>
                </a:lnTo>
                <a:lnTo>
                  <a:pt x="2003691" y="374044"/>
                </a:lnTo>
                <a:lnTo>
                  <a:pt x="0" y="37404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1906" y="4260227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5">
                <a:moveTo>
                  <a:pt x="0" y="0"/>
                </a:moveTo>
                <a:lnTo>
                  <a:pt x="2597162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198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600" y="3937000"/>
            <a:ext cx="118954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90" dirty="0"/>
              <a:t>Maybe </a:t>
            </a:r>
            <a:r>
              <a:rPr sz="7000" spc="-390" dirty="0"/>
              <a:t>you </a:t>
            </a:r>
            <a:r>
              <a:rPr sz="7000" spc="-290" dirty="0"/>
              <a:t>don’t </a:t>
            </a:r>
            <a:r>
              <a:rPr sz="7000" spc="-530" dirty="0"/>
              <a:t>need</a:t>
            </a:r>
            <a:r>
              <a:rPr sz="7000" spc="-1370" dirty="0"/>
              <a:t> </a:t>
            </a:r>
            <a:r>
              <a:rPr sz="7000" spc="-490" dirty="0"/>
              <a:t>redux-saga</a:t>
            </a:r>
            <a:endParaRPr sz="7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154" y="3854043"/>
            <a:ext cx="1049020" cy="44323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2835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792" y="4203700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792" y="45720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7900" y="43815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0" y="4749800"/>
            <a:ext cx="4050029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36111" y="4053294"/>
            <a:ext cx="7661275" cy="791845"/>
            <a:chOff x="3736111" y="4053294"/>
            <a:chExt cx="7661275" cy="791845"/>
          </a:xfrm>
        </p:grpSpPr>
        <p:sp>
          <p:nvSpPr>
            <p:cNvPr id="12" name="object 12"/>
            <p:cNvSpPr/>
            <p:nvPr/>
          </p:nvSpPr>
          <p:spPr>
            <a:xfrm>
              <a:off x="9509886" y="4438942"/>
              <a:ext cx="1855470" cy="374650"/>
            </a:xfrm>
            <a:custGeom>
              <a:avLst/>
              <a:gdLst/>
              <a:ahLst/>
              <a:cxnLst/>
              <a:rect l="l" t="t" r="r" b="b"/>
              <a:pathLst>
                <a:path w="1855470" h="374650">
                  <a:moveTo>
                    <a:pt x="0" y="0"/>
                  </a:moveTo>
                  <a:lnTo>
                    <a:pt x="1855457" y="0"/>
                  </a:lnTo>
                  <a:lnTo>
                    <a:pt x="1855457" y="374044"/>
                  </a:lnTo>
                  <a:lnTo>
                    <a:pt x="0" y="37404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67861" y="4085044"/>
              <a:ext cx="5485130" cy="351155"/>
            </a:xfrm>
            <a:custGeom>
              <a:avLst/>
              <a:gdLst/>
              <a:ahLst/>
              <a:cxnLst/>
              <a:rect l="l" t="t" r="r" b="b"/>
              <a:pathLst>
                <a:path w="5485130" h="351154">
                  <a:moveTo>
                    <a:pt x="0" y="0"/>
                  </a:moveTo>
                  <a:lnTo>
                    <a:pt x="61214" y="1238"/>
                  </a:lnTo>
                  <a:lnTo>
                    <a:pt x="122229" y="2513"/>
                  </a:lnTo>
                  <a:lnTo>
                    <a:pt x="183043" y="3825"/>
                  </a:lnTo>
                  <a:lnTo>
                    <a:pt x="243656" y="5173"/>
                  </a:lnTo>
                  <a:lnTo>
                    <a:pt x="304070" y="6559"/>
                  </a:lnTo>
                  <a:lnTo>
                    <a:pt x="364283" y="7981"/>
                  </a:lnTo>
                  <a:lnTo>
                    <a:pt x="424295" y="9440"/>
                  </a:lnTo>
                  <a:lnTo>
                    <a:pt x="484107" y="10936"/>
                  </a:lnTo>
                  <a:lnTo>
                    <a:pt x="543719" y="12468"/>
                  </a:lnTo>
                  <a:lnTo>
                    <a:pt x="603131" y="14038"/>
                  </a:lnTo>
                  <a:lnTo>
                    <a:pt x="662342" y="15644"/>
                  </a:lnTo>
                  <a:lnTo>
                    <a:pt x="721353" y="17287"/>
                  </a:lnTo>
                  <a:lnTo>
                    <a:pt x="780163" y="18967"/>
                  </a:lnTo>
                  <a:lnTo>
                    <a:pt x="838774" y="20684"/>
                  </a:lnTo>
                  <a:lnTo>
                    <a:pt x="897183" y="22437"/>
                  </a:lnTo>
                  <a:lnTo>
                    <a:pt x="955393" y="24227"/>
                  </a:lnTo>
                  <a:lnTo>
                    <a:pt x="1013402" y="26054"/>
                  </a:lnTo>
                  <a:lnTo>
                    <a:pt x="1071211" y="27918"/>
                  </a:lnTo>
                  <a:lnTo>
                    <a:pt x="1128819" y="29819"/>
                  </a:lnTo>
                  <a:lnTo>
                    <a:pt x="1186227" y="31756"/>
                  </a:lnTo>
                  <a:lnTo>
                    <a:pt x="1243435" y="33731"/>
                  </a:lnTo>
                  <a:lnTo>
                    <a:pt x="1300442" y="35742"/>
                  </a:lnTo>
                  <a:lnTo>
                    <a:pt x="1357249" y="37789"/>
                  </a:lnTo>
                  <a:lnTo>
                    <a:pt x="1413856" y="39874"/>
                  </a:lnTo>
                  <a:lnTo>
                    <a:pt x="1470262" y="41996"/>
                  </a:lnTo>
                  <a:lnTo>
                    <a:pt x="1526468" y="44154"/>
                  </a:lnTo>
                  <a:lnTo>
                    <a:pt x="1582473" y="46349"/>
                  </a:lnTo>
                  <a:lnTo>
                    <a:pt x="1638278" y="48581"/>
                  </a:lnTo>
                  <a:lnTo>
                    <a:pt x="1693883" y="50850"/>
                  </a:lnTo>
                  <a:lnTo>
                    <a:pt x="1749288" y="53155"/>
                  </a:lnTo>
                  <a:lnTo>
                    <a:pt x="1804492" y="55497"/>
                  </a:lnTo>
                  <a:lnTo>
                    <a:pt x="1859496" y="57876"/>
                  </a:lnTo>
                  <a:lnTo>
                    <a:pt x="1914299" y="60292"/>
                  </a:lnTo>
                  <a:lnTo>
                    <a:pt x="1968902" y="62745"/>
                  </a:lnTo>
                  <a:lnTo>
                    <a:pt x="2023305" y="65234"/>
                  </a:lnTo>
                  <a:lnTo>
                    <a:pt x="2077507" y="67761"/>
                  </a:lnTo>
                  <a:lnTo>
                    <a:pt x="2131509" y="70324"/>
                  </a:lnTo>
                  <a:lnTo>
                    <a:pt x="2185311" y="72924"/>
                  </a:lnTo>
                  <a:lnTo>
                    <a:pt x="2238912" y="75560"/>
                  </a:lnTo>
                  <a:lnTo>
                    <a:pt x="2292313" y="78234"/>
                  </a:lnTo>
                  <a:lnTo>
                    <a:pt x="2345514" y="80944"/>
                  </a:lnTo>
                  <a:lnTo>
                    <a:pt x="2398514" y="83691"/>
                  </a:lnTo>
                  <a:lnTo>
                    <a:pt x="2451314" y="86475"/>
                  </a:lnTo>
                  <a:lnTo>
                    <a:pt x="2503914" y="89296"/>
                  </a:lnTo>
                  <a:lnTo>
                    <a:pt x="2556313" y="92153"/>
                  </a:lnTo>
                  <a:lnTo>
                    <a:pt x="2608512" y="95048"/>
                  </a:lnTo>
                  <a:lnTo>
                    <a:pt x="2660510" y="97979"/>
                  </a:lnTo>
                  <a:lnTo>
                    <a:pt x="2712308" y="100947"/>
                  </a:lnTo>
                  <a:lnTo>
                    <a:pt x="2763906" y="103951"/>
                  </a:lnTo>
                  <a:lnTo>
                    <a:pt x="2815303" y="106993"/>
                  </a:lnTo>
                  <a:lnTo>
                    <a:pt x="2866500" y="110071"/>
                  </a:lnTo>
                  <a:lnTo>
                    <a:pt x="2917497" y="113186"/>
                  </a:lnTo>
                  <a:lnTo>
                    <a:pt x="2968294" y="116338"/>
                  </a:lnTo>
                  <a:lnTo>
                    <a:pt x="3018890" y="119527"/>
                  </a:lnTo>
                  <a:lnTo>
                    <a:pt x="3069285" y="122752"/>
                  </a:lnTo>
                  <a:lnTo>
                    <a:pt x="3119480" y="126015"/>
                  </a:lnTo>
                  <a:lnTo>
                    <a:pt x="3169475" y="129314"/>
                  </a:lnTo>
                  <a:lnTo>
                    <a:pt x="3219270" y="132650"/>
                  </a:lnTo>
                  <a:lnTo>
                    <a:pt x="3268864" y="136022"/>
                  </a:lnTo>
                  <a:lnTo>
                    <a:pt x="3318258" y="139432"/>
                  </a:lnTo>
                  <a:lnTo>
                    <a:pt x="3367452" y="142878"/>
                  </a:lnTo>
                  <a:lnTo>
                    <a:pt x="3416445" y="146361"/>
                  </a:lnTo>
                  <a:lnTo>
                    <a:pt x="3465237" y="149881"/>
                  </a:lnTo>
                  <a:lnTo>
                    <a:pt x="3513830" y="153438"/>
                  </a:lnTo>
                  <a:lnTo>
                    <a:pt x="3562222" y="157032"/>
                  </a:lnTo>
                  <a:lnTo>
                    <a:pt x="3610414" y="160662"/>
                  </a:lnTo>
                  <a:lnTo>
                    <a:pt x="3658405" y="164329"/>
                  </a:lnTo>
                  <a:lnTo>
                    <a:pt x="3706196" y="168033"/>
                  </a:lnTo>
                  <a:lnTo>
                    <a:pt x="3753787" y="171774"/>
                  </a:lnTo>
                  <a:lnTo>
                    <a:pt x="3801177" y="175551"/>
                  </a:lnTo>
                  <a:lnTo>
                    <a:pt x="3848367" y="179366"/>
                  </a:lnTo>
                  <a:lnTo>
                    <a:pt x="3895357" y="183217"/>
                  </a:lnTo>
                  <a:lnTo>
                    <a:pt x="3942146" y="187105"/>
                  </a:lnTo>
                  <a:lnTo>
                    <a:pt x="3988735" y="191029"/>
                  </a:lnTo>
                  <a:lnTo>
                    <a:pt x="4035123" y="194991"/>
                  </a:lnTo>
                  <a:lnTo>
                    <a:pt x="4081311" y="198989"/>
                  </a:lnTo>
                  <a:lnTo>
                    <a:pt x="4127299" y="203025"/>
                  </a:lnTo>
                  <a:lnTo>
                    <a:pt x="4173087" y="207096"/>
                  </a:lnTo>
                  <a:lnTo>
                    <a:pt x="4218674" y="211205"/>
                  </a:lnTo>
                  <a:lnTo>
                    <a:pt x="4264061" y="215351"/>
                  </a:lnTo>
                  <a:lnTo>
                    <a:pt x="4309247" y="219533"/>
                  </a:lnTo>
                  <a:lnTo>
                    <a:pt x="4354233" y="223752"/>
                  </a:lnTo>
                  <a:lnTo>
                    <a:pt x="4399019" y="228008"/>
                  </a:lnTo>
                  <a:lnTo>
                    <a:pt x="4443604" y="232301"/>
                  </a:lnTo>
                  <a:lnTo>
                    <a:pt x="4487989" y="236631"/>
                  </a:lnTo>
                  <a:lnTo>
                    <a:pt x="4532174" y="240997"/>
                  </a:lnTo>
                  <a:lnTo>
                    <a:pt x="4576158" y="245400"/>
                  </a:lnTo>
                  <a:lnTo>
                    <a:pt x="4619942" y="249840"/>
                  </a:lnTo>
                  <a:lnTo>
                    <a:pt x="4663525" y="254317"/>
                  </a:lnTo>
                  <a:lnTo>
                    <a:pt x="4706908" y="258830"/>
                  </a:lnTo>
                  <a:lnTo>
                    <a:pt x="4750091" y="263381"/>
                  </a:lnTo>
                  <a:lnTo>
                    <a:pt x="4793074" y="267968"/>
                  </a:lnTo>
                  <a:lnTo>
                    <a:pt x="4835856" y="272592"/>
                  </a:lnTo>
                  <a:lnTo>
                    <a:pt x="4878438" y="277253"/>
                  </a:lnTo>
                  <a:lnTo>
                    <a:pt x="4920819" y="281950"/>
                  </a:lnTo>
                  <a:lnTo>
                    <a:pt x="4963000" y="286685"/>
                  </a:lnTo>
                  <a:lnTo>
                    <a:pt x="5004981" y="291456"/>
                  </a:lnTo>
                  <a:lnTo>
                    <a:pt x="5046761" y="296264"/>
                  </a:lnTo>
                  <a:lnTo>
                    <a:pt x="5088341" y="301109"/>
                  </a:lnTo>
                  <a:lnTo>
                    <a:pt x="5129721" y="305990"/>
                  </a:lnTo>
                  <a:lnTo>
                    <a:pt x="5170900" y="310909"/>
                  </a:lnTo>
                  <a:lnTo>
                    <a:pt x="5211879" y="315864"/>
                  </a:lnTo>
                  <a:lnTo>
                    <a:pt x="5252657" y="320856"/>
                  </a:lnTo>
                  <a:lnTo>
                    <a:pt x="5293235" y="325885"/>
                  </a:lnTo>
                  <a:lnTo>
                    <a:pt x="5333613" y="330950"/>
                  </a:lnTo>
                  <a:lnTo>
                    <a:pt x="5373791" y="336053"/>
                  </a:lnTo>
                  <a:lnTo>
                    <a:pt x="5413768" y="341192"/>
                  </a:lnTo>
                  <a:lnTo>
                    <a:pt x="5453545" y="346368"/>
                  </a:lnTo>
                  <a:lnTo>
                    <a:pt x="5485015" y="350655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03944" y="4303052"/>
              <a:ext cx="274320" cy="257175"/>
            </a:xfrm>
            <a:custGeom>
              <a:avLst/>
              <a:gdLst/>
              <a:ahLst/>
              <a:cxnLst/>
              <a:rect l="l" t="t" r="r" b="b"/>
              <a:pathLst>
                <a:path w="274320" h="257175">
                  <a:moveTo>
                    <a:pt x="34975" y="0"/>
                  </a:moveTo>
                  <a:lnTo>
                    <a:pt x="0" y="256717"/>
                  </a:lnTo>
                  <a:lnTo>
                    <a:pt x="274192" y="163334"/>
                  </a:lnTo>
                  <a:lnTo>
                    <a:pt x="34975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57600" y="7048500"/>
            <a:ext cx="5678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105" dirty="0">
                <a:latin typeface="Loma"/>
                <a:cs typeface="Loma"/>
              </a:rPr>
              <a:t>'one',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false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339" y="4572000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792" y="45720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9403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7900" y="43815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0" y="47498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7900" y="5118100"/>
            <a:ext cx="405002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05454" y="4819942"/>
            <a:ext cx="1950085" cy="374650"/>
          </a:xfrm>
          <a:custGeom>
            <a:avLst/>
            <a:gdLst/>
            <a:ahLst/>
            <a:cxnLst/>
            <a:rect l="l" t="t" r="r" b="b"/>
            <a:pathLst>
              <a:path w="1950084" h="374650">
                <a:moveTo>
                  <a:pt x="0" y="0"/>
                </a:moveTo>
                <a:lnTo>
                  <a:pt x="1949919" y="0"/>
                </a:lnTo>
                <a:lnTo>
                  <a:pt x="1949919" y="374044"/>
                </a:lnTo>
                <a:lnTo>
                  <a:pt x="0" y="37404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7306" y="4591050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5">
                <a:moveTo>
                  <a:pt x="0" y="0"/>
                </a:moveTo>
                <a:lnTo>
                  <a:pt x="2597162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9857" y="4222343"/>
            <a:ext cx="961390" cy="44323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2835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792" y="45720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900" y="43815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7900" y="47498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0" y="5118100"/>
            <a:ext cx="405002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2200" y="7048500"/>
            <a:ext cx="57499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90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70" dirty="0">
                <a:latin typeface="Loma"/>
                <a:cs typeface="Loma"/>
              </a:rPr>
              <a:t>'two',</a:t>
            </a:r>
            <a:r>
              <a:rPr sz="4200" b="1" spc="-390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false</a:t>
            </a:r>
            <a:r>
              <a:rPr sz="4200" b="1" spc="-390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81095" y="4420717"/>
            <a:ext cx="7716520" cy="792480"/>
            <a:chOff x="3681095" y="4420717"/>
            <a:chExt cx="7716520" cy="792480"/>
          </a:xfrm>
        </p:grpSpPr>
        <p:sp>
          <p:nvSpPr>
            <p:cNvPr id="13" name="object 13"/>
            <p:cNvSpPr/>
            <p:nvPr/>
          </p:nvSpPr>
          <p:spPr>
            <a:xfrm>
              <a:off x="9509886" y="4807242"/>
              <a:ext cx="1855470" cy="374650"/>
            </a:xfrm>
            <a:custGeom>
              <a:avLst/>
              <a:gdLst/>
              <a:ahLst/>
              <a:cxnLst/>
              <a:rect l="l" t="t" r="r" b="b"/>
              <a:pathLst>
                <a:path w="1855470" h="374650">
                  <a:moveTo>
                    <a:pt x="0" y="0"/>
                  </a:moveTo>
                  <a:lnTo>
                    <a:pt x="1855457" y="0"/>
                  </a:lnTo>
                  <a:lnTo>
                    <a:pt x="1855457" y="374044"/>
                  </a:lnTo>
                  <a:lnTo>
                    <a:pt x="0" y="37404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2845" y="4452467"/>
              <a:ext cx="5540375" cy="351790"/>
            </a:xfrm>
            <a:custGeom>
              <a:avLst/>
              <a:gdLst/>
              <a:ahLst/>
              <a:cxnLst/>
              <a:rect l="l" t="t" r="r" b="b"/>
              <a:pathLst>
                <a:path w="5540375" h="351789">
                  <a:moveTo>
                    <a:pt x="0" y="0"/>
                  </a:moveTo>
                  <a:lnTo>
                    <a:pt x="61327" y="1208"/>
                  </a:lnTo>
                  <a:lnTo>
                    <a:pt x="122455" y="2454"/>
                  </a:lnTo>
                  <a:lnTo>
                    <a:pt x="183383" y="3736"/>
                  </a:lnTo>
                  <a:lnTo>
                    <a:pt x="244112" y="5055"/>
                  </a:lnTo>
                  <a:lnTo>
                    <a:pt x="304640" y="6411"/>
                  </a:lnTo>
                  <a:lnTo>
                    <a:pt x="364969" y="7803"/>
                  </a:lnTo>
                  <a:lnTo>
                    <a:pt x="425098" y="9232"/>
                  </a:lnTo>
                  <a:lnTo>
                    <a:pt x="485027" y="10697"/>
                  </a:lnTo>
                  <a:lnTo>
                    <a:pt x="544756" y="12199"/>
                  </a:lnTo>
                  <a:lnTo>
                    <a:pt x="604285" y="13738"/>
                  </a:lnTo>
                  <a:lnTo>
                    <a:pt x="663615" y="15313"/>
                  </a:lnTo>
                  <a:lnTo>
                    <a:pt x="722745" y="16925"/>
                  </a:lnTo>
                  <a:lnTo>
                    <a:pt x="781674" y="18574"/>
                  </a:lnTo>
                  <a:lnTo>
                    <a:pt x="840405" y="20259"/>
                  </a:lnTo>
                  <a:lnTo>
                    <a:pt x="898935" y="21981"/>
                  </a:lnTo>
                  <a:lnTo>
                    <a:pt x="957265" y="23740"/>
                  </a:lnTo>
                  <a:lnTo>
                    <a:pt x="1015396" y="25535"/>
                  </a:lnTo>
                  <a:lnTo>
                    <a:pt x="1073327" y="27367"/>
                  </a:lnTo>
                  <a:lnTo>
                    <a:pt x="1131058" y="29236"/>
                  </a:lnTo>
                  <a:lnTo>
                    <a:pt x="1188589" y="31141"/>
                  </a:lnTo>
                  <a:lnTo>
                    <a:pt x="1245920" y="33083"/>
                  </a:lnTo>
                  <a:lnTo>
                    <a:pt x="1303052" y="35062"/>
                  </a:lnTo>
                  <a:lnTo>
                    <a:pt x="1359983" y="37077"/>
                  </a:lnTo>
                  <a:lnTo>
                    <a:pt x="1416715" y="39129"/>
                  </a:lnTo>
                  <a:lnTo>
                    <a:pt x="1473247" y="41217"/>
                  </a:lnTo>
                  <a:lnTo>
                    <a:pt x="1529579" y="43343"/>
                  </a:lnTo>
                  <a:lnTo>
                    <a:pt x="1585712" y="45504"/>
                  </a:lnTo>
                  <a:lnTo>
                    <a:pt x="1641644" y="47703"/>
                  </a:lnTo>
                  <a:lnTo>
                    <a:pt x="1697377" y="49938"/>
                  </a:lnTo>
                  <a:lnTo>
                    <a:pt x="1752910" y="52210"/>
                  </a:lnTo>
                  <a:lnTo>
                    <a:pt x="1808243" y="54518"/>
                  </a:lnTo>
                  <a:lnTo>
                    <a:pt x="1863376" y="56863"/>
                  </a:lnTo>
                  <a:lnTo>
                    <a:pt x="1918310" y="59245"/>
                  </a:lnTo>
                  <a:lnTo>
                    <a:pt x="1973043" y="61663"/>
                  </a:lnTo>
                  <a:lnTo>
                    <a:pt x="2027577" y="64118"/>
                  </a:lnTo>
                  <a:lnTo>
                    <a:pt x="2081911" y="66610"/>
                  </a:lnTo>
                  <a:lnTo>
                    <a:pt x="2136045" y="69138"/>
                  </a:lnTo>
                  <a:lnTo>
                    <a:pt x="2189979" y="71703"/>
                  </a:lnTo>
                  <a:lnTo>
                    <a:pt x="2243714" y="74305"/>
                  </a:lnTo>
                  <a:lnTo>
                    <a:pt x="2297249" y="76943"/>
                  </a:lnTo>
                  <a:lnTo>
                    <a:pt x="2350583" y="79618"/>
                  </a:lnTo>
                  <a:lnTo>
                    <a:pt x="2403718" y="82330"/>
                  </a:lnTo>
                  <a:lnTo>
                    <a:pt x="2456654" y="85078"/>
                  </a:lnTo>
                  <a:lnTo>
                    <a:pt x="2509389" y="87863"/>
                  </a:lnTo>
                  <a:lnTo>
                    <a:pt x="2561925" y="90684"/>
                  </a:lnTo>
                  <a:lnTo>
                    <a:pt x="2614260" y="93542"/>
                  </a:lnTo>
                  <a:lnTo>
                    <a:pt x="2666396" y="96437"/>
                  </a:lnTo>
                  <a:lnTo>
                    <a:pt x="2718332" y="99369"/>
                  </a:lnTo>
                  <a:lnTo>
                    <a:pt x="2770068" y="102337"/>
                  </a:lnTo>
                  <a:lnTo>
                    <a:pt x="2821605" y="105341"/>
                  </a:lnTo>
                  <a:lnTo>
                    <a:pt x="2872941" y="108383"/>
                  </a:lnTo>
                  <a:lnTo>
                    <a:pt x="2924078" y="111461"/>
                  </a:lnTo>
                  <a:lnTo>
                    <a:pt x="2975015" y="114576"/>
                  </a:lnTo>
                  <a:lnTo>
                    <a:pt x="3025752" y="117727"/>
                  </a:lnTo>
                  <a:lnTo>
                    <a:pt x="3076290" y="120915"/>
                  </a:lnTo>
                  <a:lnTo>
                    <a:pt x="3126627" y="124140"/>
                  </a:lnTo>
                  <a:lnTo>
                    <a:pt x="3176765" y="127401"/>
                  </a:lnTo>
                  <a:lnTo>
                    <a:pt x="3226702" y="130699"/>
                  </a:lnTo>
                  <a:lnTo>
                    <a:pt x="3276440" y="134034"/>
                  </a:lnTo>
                  <a:lnTo>
                    <a:pt x="3325979" y="137405"/>
                  </a:lnTo>
                  <a:lnTo>
                    <a:pt x="3375317" y="140813"/>
                  </a:lnTo>
                  <a:lnTo>
                    <a:pt x="3424455" y="144257"/>
                  </a:lnTo>
                  <a:lnTo>
                    <a:pt x="3473394" y="147738"/>
                  </a:lnTo>
                  <a:lnTo>
                    <a:pt x="3522133" y="151256"/>
                  </a:lnTo>
                  <a:lnTo>
                    <a:pt x="3570672" y="154811"/>
                  </a:lnTo>
                  <a:lnTo>
                    <a:pt x="3619011" y="158402"/>
                  </a:lnTo>
                  <a:lnTo>
                    <a:pt x="3667151" y="162030"/>
                  </a:lnTo>
                  <a:lnTo>
                    <a:pt x="3715090" y="165694"/>
                  </a:lnTo>
                  <a:lnTo>
                    <a:pt x="3762830" y="169395"/>
                  </a:lnTo>
                  <a:lnTo>
                    <a:pt x="3810370" y="173133"/>
                  </a:lnTo>
                  <a:lnTo>
                    <a:pt x="3857710" y="176908"/>
                  </a:lnTo>
                  <a:lnTo>
                    <a:pt x="3904850" y="180719"/>
                  </a:lnTo>
                  <a:lnTo>
                    <a:pt x="3951791" y="184566"/>
                  </a:lnTo>
                  <a:lnTo>
                    <a:pt x="3998531" y="188451"/>
                  </a:lnTo>
                  <a:lnTo>
                    <a:pt x="4045072" y="192372"/>
                  </a:lnTo>
                  <a:lnTo>
                    <a:pt x="4091413" y="196329"/>
                  </a:lnTo>
                  <a:lnTo>
                    <a:pt x="4137554" y="200324"/>
                  </a:lnTo>
                  <a:lnTo>
                    <a:pt x="4183495" y="204355"/>
                  </a:lnTo>
                  <a:lnTo>
                    <a:pt x="4229237" y="208422"/>
                  </a:lnTo>
                  <a:lnTo>
                    <a:pt x="4274778" y="212527"/>
                  </a:lnTo>
                  <a:lnTo>
                    <a:pt x="4320120" y="216668"/>
                  </a:lnTo>
                  <a:lnTo>
                    <a:pt x="4365262" y="220845"/>
                  </a:lnTo>
                  <a:lnTo>
                    <a:pt x="4410204" y="225059"/>
                  </a:lnTo>
                  <a:lnTo>
                    <a:pt x="4454947" y="229310"/>
                  </a:lnTo>
                  <a:lnTo>
                    <a:pt x="4499489" y="233598"/>
                  </a:lnTo>
                  <a:lnTo>
                    <a:pt x="4543832" y="237922"/>
                  </a:lnTo>
                  <a:lnTo>
                    <a:pt x="4587975" y="242283"/>
                  </a:lnTo>
                  <a:lnTo>
                    <a:pt x="4631918" y="246680"/>
                  </a:lnTo>
                  <a:lnTo>
                    <a:pt x="4675661" y="251114"/>
                  </a:lnTo>
                  <a:lnTo>
                    <a:pt x="4719204" y="255585"/>
                  </a:lnTo>
                  <a:lnTo>
                    <a:pt x="4762548" y="260092"/>
                  </a:lnTo>
                  <a:lnTo>
                    <a:pt x="4805692" y="264636"/>
                  </a:lnTo>
                  <a:lnTo>
                    <a:pt x="4848635" y="269217"/>
                  </a:lnTo>
                  <a:lnTo>
                    <a:pt x="4891380" y="273835"/>
                  </a:lnTo>
                  <a:lnTo>
                    <a:pt x="4933924" y="278489"/>
                  </a:lnTo>
                  <a:lnTo>
                    <a:pt x="4976268" y="283179"/>
                  </a:lnTo>
                  <a:lnTo>
                    <a:pt x="5018413" y="287907"/>
                  </a:lnTo>
                  <a:lnTo>
                    <a:pt x="5060357" y="292671"/>
                  </a:lnTo>
                  <a:lnTo>
                    <a:pt x="5102102" y="297471"/>
                  </a:lnTo>
                  <a:lnTo>
                    <a:pt x="5143647" y="302308"/>
                  </a:lnTo>
                  <a:lnTo>
                    <a:pt x="5184993" y="307182"/>
                  </a:lnTo>
                  <a:lnTo>
                    <a:pt x="5226138" y="312093"/>
                  </a:lnTo>
                  <a:lnTo>
                    <a:pt x="5267084" y="317040"/>
                  </a:lnTo>
                  <a:lnTo>
                    <a:pt x="5307830" y="322024"/>
                  </a:lnTo>
                  <a:lnTo>
                    <a:pt x="5348375" y="327045"/>
                  </a:lnTo>
                  <a:lnTo>
                    <a:pt x="5388722" y="332102"/>
                  </a:lnTo>
                  <a:lnTo>
                    <a:pt x="5428868" y="337196"/>
                  </a:lnTo>
                  <a:lnTo>
                    <a:pt x="5468814" y="342326"/>
                  </a:lnTo>
                  <a:lnTo>
                    <a:pt x="5508561" y="347493"/>
                  </a:lnTo>
                  <a:lnTo>
                    <a:pt x="5540032" y="351777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3956" y="4671606"/>
              <a:ext cx="274320" cy="257175"/>
            </a:xfrm>
            <a:custGeom>
              <a:avLst/>
              <a:gdLst/>
              <a:ahLst/>
              <a:cxnLst/>
              <a:rect l="l" t="t" r="r" b="b"/>
              <a:pathLst>
                <a:path w="274320" h="257175">
                  <a:moveTo>
                    <a:pt x="34937" y="0"/>
                  </a:moveTo>
                  <a:lnTo>
                    <a:pt x="0" y="256705"/>
                  </a:lnTo>
                  <a:lnTo>
                    <a:pt x="274180" y="163296"/>
                  </a:lnTo>
                  <a:lnTo>
                    <a:pt x="3493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ct val="100699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  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9403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4381500"/>
            <a:ext cx="405002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900" y="51181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7900" y="54864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5454" y="5200942"/>
            <a:ext cx="1992630" cy="374650"/>
          </a:xfrm>
          <a:custGeom>
            <a:avLst/>
            <a:gdLst/>
            <a:ahLst/>
            <a:cxnLst/>
            <a:rect l="l" t="t" r="r" b="b"/>
            <a:pathLst>
              <a:path w="1992629" h="374650">
                <a:moveTo>
                  <a:pt x="0" y="0"/>
                </a:moveTo>
                <a:lnTo>
                  <a:pt x="1992083" y="0"/>
                </a:lnTo>
                <a:lnTo>
                  <a:pt x="1992083" y="374044"/>
                </a:lnTo>
                <a:lnTo>
                  <a:pt x="0" y="37404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7306" y="4972050"/>
            <a:ext cx="2935605" cy="0"/>
          </a:xfrm>
          <a:custGeom>
            <a:avLst/>
            <a:gdLst/>
            <a:ahLst/>
            <a:cxnLst/>
            <a:rect l="l" t="t" r="r" b="b"/>
            <a:pathLst>
              <a:path w="2935604">
                <a:moveTo>
                  <a:pt x="0" y="0"/>
                </a:moveTo>
                <a:lnTo>
                  <a:pt x="2935401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792" y="4203700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792" y="45720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900" y="4381500"/>
            <a:ext cx="405002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7900" y="51181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0" y="54864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9800" y="7048500"/>
            <a:ext cx="6033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50" dirty="0">
                <a:latin typeface="Loma"/>
                <a:cs typeface="Loma"/>
              </a:rPr>
              <a:t>'three',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false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65590" y="4558893"/>
            <a:ext cx="8631555" cy="1022985"/>
            <a:chOff x="2765590" y="4558893"/>
            <a:chExt cx="8631555" cy="1022985"/>
          </a:xfrm>
        </p:grpSpPr>
        <p:sp>
          <p:nvSpPr>
            <p:cNvPr id="13" name="object 13"/>
            <p:cNvSpPr/>
            <p:nvPr/>
          </p:nvSpPr>
          <p:spPr>
            <a:xfrm>
              <a:off x="9509886" y="5175541"/>
              <a:ext cx="1855470" cy="374650"/>
            </a:xfrm>
            <a:custGeom>
              <a:avLst/>
              <a:gdLst/>
              <a:ahLst/>
              <a:cxnLst/>
              <a:rect l="l" t="t" r="r" b="b"/>
              <a:pathLst>
                <a:path w="1855470" h="374650">
                  <a:moveTo>
                    <a:pt x="0" y="0"/>
                  </a:moveTo>
                  <a:lnTo>
                    <a:pt x="1855457" y="0"/>
                  </a:lnTo>
                  <a:lnTo>
                    <a:pt x="1855457" y="374044"/>
                  </a:lnTo>
                  <a:lnTo>
                    <a:pt x="0" y="37404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496" y="4824082"/>
              <a:ext cx="5176520" cy="343535"/>
            </a:xfrm>
            <a:custGeom>
              <a:avLst/>
              <a:gdLst/>
              <a:ahLst/>
              <a:cxnLst/>
              <a:rect l="l" t="t" r="r" b="b"/>
              <a:pathLst>
                <a:path w="5176520" h="343535">
                  <a:moveTo>
                    <a:pt x="0" y="0"/>
                  </a:moveTo>
                  <a:lnTo>
                    <a:pt x="60892" y="1351"/>
                  </a:lnTo>
                  <a:lnTo>
                    <a:pt x="121577" y="2741"/>
                  </a:lnTo>
                  <a:lnTo>
                    <a:pt x="182055" y="4170"/>
                  </a:lnTo>
                  <a:lnTo>
                    <a:pt x="242326" y="5638"/>
                  </a:lnTo>
                  <a:lnTo>
                    <a:pt x="302390" y="7146"/>
                  </a:lnTo>
                  <a:lnTo>
                    <a:pt x="362247" y="8693"/>
                  </a:lnTo>
                  <a:lnTo>
                    <a:pt x="421898" y="10278"/>
                  </a:lnTo>
                  <a:lnTo>
                    <a:pt x="481341" y="11903"/>
                  </a:lnTo>
                  <a:lnTo>
                    <a:pt x="540577" y="13567"/>
                  </a:lnTo>
                  <a:lnTo>
                    <a:pt x="599607" y="15270"/>
                  </a:lnTo>
                  <a:lnTo>
                    <a:pt x="658429" y="17012"/>
                  </a:lnTo>
                  <a:lnTo>
                    <a:pt x="717045" y="18793"/>
                  </a:lnTo>
                  <a:lnTo>
                    <a:pt x="775454" y="20613"/>
                  </a:lnTo>
                  <a:lnTo>
                    <a:pt x="833655" y="22472"/>
                  </a:lnTo>
                  <a:lnTo>
                    <a:pt x="891650" y="24371"/>
                  </a:lnTo>
                  <a:lnTo>
                    <a:pt x="949438" y="26308"/>
                  </a:lnTo>
                  <a:lnTo>
                    <a:pt x="1007019" y="28285"/>
                  </a:lnTo>
                  <a:lnTo>
                    <a:pt x="1064392" y="30300"/>
                  </a:lnTo>
                  <a:lnTo>
                    <a:pt x="1121559" y="32355"/>
                  </a:lnTo>
                  <a:lnTo>
                    <a:pt x="1178519" y="34449"/>
                  </a:lnTo>
                  <a:lnTo>
                    <a:pt x="1235272" y="36582"/>
                  </a:lnTo>
                  <a:lnTo>
                    <a:pt x="1291819" y="38754"/>
                  </a:lnTo>
                  <a:lnTo>
                    <a:pt x="1348158" y="40965"/>
                  </a:lnTo>
                  <a:lnTo>
                    <a:pt x="1404290" y="43215"/>
                  </a:lnTo>
                  <a:lnTo>
                    <a:pt x="1460215" y="45504"/>
                  </a:lnTo>
                  <a:lnTo>
                    <a:pt x="1515933" y="47833"/>
                  </a:lnTo>
                  <a:lnTo>
                    <a:pt x="1571445" y="50200"/>
                  </a:lnTo>
                  <a:lnTo>
                    <a:pt x="1626749" y="52607"/>
                  </a:lnTo>
                  <a:lnTo>
                    <a:pt x="1681847" y="55052"/>
                  </a:lnTo>
                  <a:lnTo>
                    <a:pt x="1736737" y="57537"/>
                  </a:lnTo>
                  <a:lnTo>
                    <a:pt x="1791421" y="60061"/>
                  </a:lnTo>
                  <a:lnTo>
                    <a:pt x="1845897" y="62624"/>
                  </a:lnTo>
                  <a:lnTo>
                    <a:pt x="1900167" y="65226"/>
                  </a:lnTo>
                  <a:lnTo>
                    <a:pt x="1954230" y="67867"/>
                  </a:lnTo>
                  <a:lnTo>
                    <a:pt x="2008086" y="70547"/>
                  </a:lnTo>
                  <a:lnTo>
                    <a:pt x="2061735" y="73267"/>
                  </a:lnTo>
                  <a:lnTo>
                    <a:pt x="2115176" y="76025"/>
                  </a:lnTo>
                  <a:lnTo>
                    <a:pt x="2168411" y="78822"/>
                  </a:lnTo>
                  <a:lnTo>
                    <a:pt x="2221439" y="81659"/>
                  </a:lnTo>
                  <a:lnTo>
                    <a:pt x="2274260" y="84535"/>
                  </a:lnTo>
                  <a:lnTo>
                    <a:pt x="2326875" y="87449"/>
                  </a:lnTo>
                  <a:lnTo>
                    <a:pt x="2379282" y="90403"/>
                  </a:lnTo>
                  <a:lnTo>
                    <a:pt x="2431482" y="93396"/>
                  </a:lnTo>
                  <a:lnTo>
                    <a:pt x="2483475" y="96428"/>
                  </a:lnTo>
                  <a:lnTo>
                    <a:pt x="2535262" y="99499"/>
                  </a:lnTo>
                  <a:lnTo>
                    <a:pt x="2586841" y="102609"/>
                  </a:lnTo>
                  <a:lnTo>
                    <a:pt x="2638214" y="105759"/>
                  </a:lnTo>
                  <a:lnTo>
                    <a:pt x="2689379" y="108947"/>
                  </a:lnTo>
                  <a:lnTo>
                    <a:pt x="2740338" y="112174"/>
                  </a:lnTo>
                  <a:lnTo>
                    <a:pt x="2791089" y="115441"/>
                  </a:lnTo>
                  <a:lnTo>
                    <a:pt x="2841634" y="118747"/>
                  </a:lnTo>
                  <a:lnTo>
                    <a:pt x="2891972" y="122091"/>
                  </a:lnTo>
                  <a:lnTo>
                    <a:pt x="2942103" y="125475"/>
                  </a:lnTo>
                  <a:lnTo>
                    <a:pt x="2992026" y="128898"/>
                  </a:lnTo>
                  <a:lnTo>
                    <a:pt x="3041743" y="132360"/>
                  </a:lnTo>
                  <a:lnTo>
                    <a:pt x="3091253" y="135861"/>
                  </a:lnTo>
                  <a:lnTo>
                    <a:pt x="3140556" y="139401"/>
                  </a:lnTo>
                  <a:lnTo>
                    <a:pt x="3189653" y="142981"/>
                  </a:lnTo>
                  <a:lnTo>
                    <a:pt x="3238542" y="146599"/>
                  </a:lnTo>
                  <a:lnTo>
                    <a:pt x="3287224" y="150256"/>
                  </a:lnTo>
                  <a:lnTo>
                    <a:pt x="3335699" y="153953"/>
                  </a:lnTo>
                  <a:lnTo>
                    <a:pt x="3383968" y="157689"/>
                  </a:lnTo>
                  <a:lnTo>
                    <a:pt x="3432029" y="161463"/>
                  </a:lnTo>
                  <a:lnTo>
                    <a:pt x="3479883" y="165277"/>
                  </a:lnTo>
                  <a:lnTo>
                    <a:pt x="3527531" y="169130"/>
                  </a:lnTo>
                  <a:lnTo>
                    <a:pt x="3574971" y="173022"/>
                  </a:lnTo>
                  <a:lnTo>
                    <a:pt x="3622205" y="176953"/>
                  </a:lnTo>
                  <a:lnTo>
                    <a:pt x="3669232" y="180923"/>
                  </a:lnTo>
                  <a:lnTo>
                    <a:pt x="3716052" y="184933"/>
                  </a:lnTo>
                  <a:lnTo>
                    <a:pt x="3762664" y="188981"/>
                  </a:lnTo>
                  <a:lnTo>
                    <a:pt x="3809070" y="193068"/>
                  </a:lnTo>
                  <a:lnTo>
                    <a:pt x="3855269" y="197195"/>
                  </a:lnTo>
                  <a:lnTo>
                    <a:pt x="3901261" y="201361"/>
                  </a:lnTo>
                  <a:lnTo>
                    <a:pt x="3947046" y="205565"/>
                  </a:lnTo>
                  <a:lnTo>
                    <a:pt x="3992624" y="209809"/>
                  </a:lnTo>
                  <a:lnTo>
                    <a:pt x="4037995" y="214092"/>
                  </a:lnTo>
                  <a:lnTo>
                    <a:pt x="4083160" y="218414"/>
                  </a:lnTo>
                  <a:lnTo>
                    <a:pt x="4128117" y="222775"/>
                  </a:lnTo>
                  <a:lnTo>
                    <a:pt x="4172867" y="227175"/>
                  </a:lnTo>
                  <a:lnTo>
                    <a:pt x="4217411" y="231615"/>
                  </a:lnTo>
                  <a:lnTo>
                    <a:pt x="4261747" y="236093"/>
                  </a:lnTo>
                  <a:lnTo>
                    <a:pt x="4305877" y="240610"/>
                  </a:lnTo>
                  <a:lnTo>
                    <a:pt x="4349799" y="245167"/>
                  </a:lnTo>
                  <a:lnTo>
                    <a:pt x="4393515" y="249763"/>
                  </a:lnTo>
                  <a:lnTo>
                    <a:pt x="4437024" y="254397"/>
                  </a:lnTo>
                  <a:lnTo>
                    <a:pt x="4480326" y="259071"/>
                  </a:lnTo>
                  <a:lnTo>
                    <a:pt x="4523420" y="263784"/>
                  </a:lnTo>
                  <a:lnTo>
                    <a:pt x="4566308" y="268536"/>
                  </a:lnTo>
                  <a:lnTo>
                    <a:pt x="4608989" y="273327"/>
                  </a:lnTo>
                  <a:lnTo>
                    <a:pt x="4651463" y="278157"/>
                  </a:lnTo>
                  <a:lnTo>
                    <a:pt x="4693730" y="283026"/>
                  </a:lnTo>
                  <a:lnTo>
                    <a:pt x="4735791" y="287935"/>
                  </a:lnTo>
                  <a:lnTo>
                    <a:pt x="4777644" y="292882"/>
                  </a:lnTo>
                  <a:lnTo>
                    <a:pt x="4819290" y="297869"/>
                  </a:lnTo>
                  <a:lnTo>
                    <a:pt x="4860730" y="302894"/>
                  </a:lnTo>
                  <a:lnTo>
                    <a:pt x="4901962" y="307959"/>
                  </a:lnTo>
                  <a:lnTo>
                    <a:pt x="4942987" y="313063"/>
                  </a:lnTo>
                  <a:lnTo>
                    <a:pt x="4983806" y="318206"/>
                  </a:lnTo>
                  <a:lnTo>
                    <a:pt x="5024418" y="323388"/>
                  </a:lnTo>
                  <a:lnTo>
                    <a:pt x="5064822" y="328609"/>
                  </a:lnTo>
                  <a:lnTo>
                    <a:pt x="5105020" y="333869"/>
                  </a:lnTo>
                  <a:lnTo>
                    <a:pt x="5145011" y="339168"/>
                  </a:lnTo>
                  <a:lnTo>
                    <a:pt x="5176469" y="343538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3702" y="5034952"/>
              <a:ext cx="274955" cy="257175"/>
            </a:xfrm>
            <a:custGeom>
              <a:avLst/>
              <a:gdLst/>
              <a:ahLst/>
              <a:cxnLst/>
              <a:rect l="l" t="t" r="r" b="b"/>
              <a:pathLst>
                <a:path w="274954" h="257175">
                  <a:moveTo>
                    <a:pt x="35636" y="0"/>
                  </a:moveTo>
                  <a:lnTo>
                    <a:pt x="0" y="256616"/>
                  </a:lnTo>
                  <a:lnTo>
                    <a:pt x="274434" y="163944"/>
                  </a:lnTo>
                  <a:lnTo>
                    <a:pt x="35636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7340" y="4590643"/>
              <a:ext cx="1247775" cy="443230"/>
            </a:xfrm>
            <a:custGeom>
              <a:avLst/>
              <a:gdLst/>
              <a:ahLst/>
              <a:cxnLst/>
              <a:rect l="l" t="t" r="r" b="b"/>
              <a:pathLst>
                <a:path w="1247775" h="443229">
                  <a:moveTo>
                    <a:pt x="0" y="0"/>
                  </a:moveTo>
                  <a:lnTo>
                    <a:pt x="1247279" y="0"/>
                  </a:lnTo>
                  <a:lnTo>
                    <a:pt x="1247279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ct val="100699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  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0" y="4381500"/>
            <a:ext cx="4050029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7900" y="5486400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92754" y="5581942"/>
            <a:ext cx="2002789" cy="374650"/>
          </a:xfrm>
          <a:custGeom>
            <a:avLst/>
            <a:gdLst/>
            <a:ahLst/>
            <a:cxnLst/>
            <a:rect l="l" t="t" r="r" b="b"/>
            <a:pathLst>
              <a:path w="2002790" h="374650">
                <a:moveTo>
                  <a:pt x="0" y="0"/>
                </a:moveTo>
                <a:lnTo>
                  <a:pt x="2002713" y="0"/>
                </a:lnTo>
                <a:lnTo>
                  <a:pt x="2002713" y="374044"/>
                </a:lnTo>
                <a:lnTo>
                  <a:pt x="0" y="37404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9206" y="5387962"/>
            <a:ext cx="2935605" cy="0"/>
          </a:xfrm>
          <a:custGeom>
            <a:avLst/>
            <a:gdLst/>
            <a:ahLst/>
            <a:cxnLst/>
            <a:rect l="l" t="t" r="r" b="b"/>
            <a:pathLst>
              <a:path w="2935604">
                <a:moveTo>
                  <a:pt x="0" y="0"/>
                </a:moveTo>
                <a:lnTo>
                  <a:pt x="2935401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42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198CB5"/>
                </a:solidFill>
              </a:rPr>
              <a:t>First</a:t>
            </a:r>
            <a:r>
              <a:rPr spc="-575" dirty="0">
                <a:solidFill>
                  <a:srgbClr val="198CB5"/>
                </a:solidFill>
              </a:rPr>
              <a:t> </a:t>
            </a:r>
            <a:r>
              <a:rPr spc="-300" dirty="0">
                <a:solidFill>
                  <a:srgbClr val="198CB5"/>
                </a:solidFill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467100"/>
            <a:ext cx="16719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L="744220" marR="5080" algn="just">
              <a:lnSpc>
                <a:spcPct val="100699"/>
              </a:lnSpc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  yield  yield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92" y="3467100"/>
            <a:ext cx="368363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myFirstGenerator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"one"</a:t>
            </a:r>
            <a:endParaRPr sz="2400">
              <a:latin typeface="Courier New"/>
              <a:cs typeface="Courier New"/>
            </a:endParaRPr>
          </a:p>
          <a:p>
            <a:pPr marL="12700" marR="2382520">
              <a:lnSpc>
                <a:spcPct val="100699"/>
              </a:lnSpc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"two"  "three"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2908300"/>
            <a:ext cx="49644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myFirstGenerator()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900" y="4381500"/>
            <a:ext cx="4050029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3605" y="5543842"/>
            <a:ext cx="4138295" cy="37465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53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5000" y="7048500"/>
            <a:ext cx="6662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90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04" dirty="0">
                <a:latin typeface="Loma"/>
                <a:cs typeface="Loma"/>
              </a:rPr>
              <a:t>undeﬁned,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105" dirty="0">
                <a:latin typeface="Loma"/>
                <a:cs typeface="Loma"/>
              </a:rPr>
              <a:t>true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506" y="5403850"/>
            <a:ext cx="2935605" cy="0"/>
          </a:xfrm>
          <a:custGeom>
            <a:avLst/>
            <a:gdLst/>
            <a:ahLst/>
            <a:cxnLst/>
            <a:rect l="l" t="t" r="r" b="b"/>
            <a:pathLst>
              <a:path w="2935604">
                <a:moveTo>
                  <a:pt x="0" y="0"/>
                </a:moveTo>
                <a:lnTo>
                  <a:pt x="2935401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3134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indent="-732155">
              <a:lnSpc>
                <a:spcPct val="100699"/>
              </a:lnSpc>
              <a:spcBef>
                <a:spcPts val="80"/>
              </a:spcBef>
              <a:tabLst>
                <a:tab pos="1475740" algn="l"/>
                <a:tab pos="1841500" algn="l"/>
                <a:tab pos="220726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8150" y="4100909"/>
          <a:ext cx="11873864" cy="179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0"/>
                <a:gridCol w="548640"/>
                <a:gridCol w="1280159"/>
                <a:gridCol w="914400"/>
                <a:gridCol w="731520"/>
                <a:gridCol w="1149985"/>
                <a:gridCol w="6211570"/>
              </a:tblGrid>
              <a:tr h="1079500">
                <a:tc>
                  <a:txBody>
                    <a:bodyPr/>
                    <a:lstStyle/>
                    <a:p>
                      <a:pPr marR="83820" algn="r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763270" marR="83820" algn="r">
                        <a:lnSpc>
                          <a:spcPct val="100699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  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 marR="83820">
                        <a:lnSpc>
                          <a:spcPct val="100699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  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"1st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 marR="83820">
                        <a:lnSpc>
                          <a:spcPct val="100699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"2nd  "3rd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ts val="22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.log(it.next(‘unused’))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692785" marR="1121410">
                        <a:lnSpc>
                          <a:spcPct val="100699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.log(it.next(1))  </a:t>
                      </a: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.log(it.next(20))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4650">
                <a:tc>
                  <a:txBody>
                    <a:bodyPr/>
                    <a:lstStyle/>
                    <a:p>
                      <a:pPr marR="83820" algn="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0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"4th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7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ctr">
                        <a:lnSpc>
                          <a:spcPts val="24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.log(it.next(300))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1800" y="3276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16586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m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2037714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750" y="4025900"/>
            <a:ext cx="75692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"1st  "2nd  "3rd  "4th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183" y="4025900"/>
            <a:ext cx="112331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81800" y="3276600"/>
            <a:ext cx="55130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1800" y="4381500"/>
            <a:ext cx="459867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77538" y="2209800"/>
            <a:ext cx="1853564" cy="2280920"/>
            <a:chOff x="10277538" y="2209800"/>
            <a:chExt cx="1853564" cy="2280920"/>
          </a:xfrm>
        </p:grpSpPr>
        <p:sp>
          <p:nvSpPr>
            <p:cNvPr id="12" name="object 12"/>
            <p:cNvSpPr/>
            <p:nvPr/>
          </p:nvSpPr>
          <p:spPr>
            <a:xfrm>
              <a:off x="10609326" y="4138015"/>
              <a:ext cx="1490345" cy="321310"/>
            </a:xfrm>
            <a:custGeom>
              <a:avLst/>
              <a:gdLst/>
              <a:ahLst/>
              <a:cxnLst/>
              <a:rect l="l" t="t" r="r" b="b"/>
              <a:pathLst>
                <a:path w="1490345" h="321310">
                  <a:moveTo>
                    <a:pt x="0" y="0"/>
                  </a:moveTo>
                  <a:lnTo>
                    <a:pt x="1490027" y="0"/>
                  </a:lnTo>
                  <a:lnTo>
                    <a:pt x="1490027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81705" y="2411859"/>
              <a:ext cx="873760" cy="1694814"/>
            </a:xfrm>
            <a:custGeom>
              <a:avLst/>
              <a:gdLst/>
              <a:ahLst/>
              <a:cxnLst/>
              <a:rect l="l" t="t" r="r" b="b"/>
              <a:pathLst>
                <a:path w="873759" h="1694814">
                  <a:moveTo>
                    <a:pt x="873564" y="1694406"/>
                  </a:moveTo>
                  <a:lnTo>
                    <a:pt x="14585" y="2828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7538" y="2209800"/>
              <a:ext cx="234315" cy="290195"/>
            </a:xfrm>
            <a:custGeom>
              <a:avLst/>
              <a:gdLst/>
              <a:ahLst/>
              <a:cxnLst/>
              <a:rect l="l" t="t" r="r" b="b"/>
              <a:pathLst>
                <a:path w="234315" h="290194">
                  <a:moveTo>
                    <a:pt x="0" y="0"/>
                  </a:moveTo>
                  <a:lnTo>
                    <a:pt x="3581" y="289636"/>
                  </a:lnTo>
                  <a:lnTo>
                    <a:pt x="233857" y="170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83600" y="1460500"/>
            <a:ext cx="3165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10" dirty="0">
                <a:solidFill>
                  <a:srgbClr val="F30284"/>
                </a:solidFill>
                <a:latin typeface="Loma"/>
                <a:cs typeface="Loma"/>
              </a:rPr>
              <a:t>heaven </a:t>
            </a:r>
            <a:r>
              <a:rPr sz="4200" b="1" spc="-90" dirty="0">
                <a:solidFill>
                  <a:srgbClr val="F30284"/>
                </a:solidFill>
                <a:latin typeface="Loma"/>
                <a:cs typeface="Loma"/>
              </a:rPr>
              <a:t>of</a:t>
            </a:r>
            <a:r>
              <a:rPr sz="4200" b="1" spc="-51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04" dirty="0">
                <a:solidFill>
                  <a:srgbClr val="F30284"/>
                </a:solidFill>
                <a:latin typeface="Loma"/>
                <a:cs typeface="Loma"/>
              </a:rPr>
              <a:t>data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3134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indent="-732155">
              <a:lnSpc>
                <a:spcPct val="100699"/>
              </a:lnSpc>
              <a:spcBef>
                <a:spcPts val="80"/>
              </a:spcBef>
              <a:tabLst>
                <a:tab pos="1475740" algn="l"/>
                <a:tab pos="1841500" algn="l"/>
                <a:tab pos="220726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8150" y="4112615"/>
          <a:ext cx="11874499" cy="1778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0"/>
                <a:gridCol w="548640"/>
                <a:gridCol w="1280159"/>
                <a:gridCol w="914400"/>
                <a:gridCol w="731520"/>
                <a:gridCol w="457200"/>
                <a:gridCol w="6904990"/>
              </a:tblGrid>
              <a:tr h="320813">
                <a:tc>
                  <a:txBody>
                    <a:bodyPr/>
                    <a:lstStyle/>
                    <a:p>
                      <a:pPr marR="83820" algn="r">
                        <a:lnSpc>
                          <a:spcPts val="2295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"1st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295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95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5570">
                        <a:lnSpc>
                          <a:spcPts val="2195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.log(it.next(‘unused’))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8680">
                <a:tc>
                  <a:txBody>
                    <a:bodyPr/>
                    <a:lstStyle/>
                    <a:p>
                      <a:pPr marR="83820" algn="r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0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"2nd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5570">
                        <a:lnSpc>
                          <a:spcPts val="257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.log(it.next(1))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68300">
                <a:tc>
                  <a:txBody>
                    <a:bodyPr/>
                    <a:lstStyle/>
                    <a:p>
                      <a:pPr marR="83820" algn="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"3rd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5570">
                        <a:lnSpc>
                          <a:spcPts val="24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.log(it.next(20))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4650">
                <a:tc>
                  <a:txBody>
                    <a:bodyPr/>
                    <a:lstStyle/>
                    <a:p>
                      <a:pPr marR="83820" algn="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"4th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5570">
                        <a:lnSpc>
                          <a:spcPts val="24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.log(it.next(300))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1800" y="3276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180" y="4112615"/>
            <a:ext cx="3122930" cy="321310"/>
          </a:xfrm>
          <a:custGeom>
            <a:avLst/>
            <a:gdLst/>
            <a:ahLst/>
            <a:cxnLst/>
            <a:rect l="l" t="t" r="r" b="b"/>
            <a:pathLst>
              <a:path w="3122929" h="321310">
                <a:moveTo>
                  <a:pt x="0" y="0"/>
                </a:moveTo>
                <a:lnTo>
                  <a:pt x="3122472" y="0"/>
                </a:lnTo>
                <a:lnTo>
                  <a:pt x="3122472" y="320813"/>
                </a:lnTo>
                <a:lnTo>
                  <a:pt x="0" y="3208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422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394200"/>
            <a:ext cx="203771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3750" y="4394200"/>
            <a:ext cx="756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"2nd  "3rd  "4th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8183" y="4394200"/>
            <a:ext cx="112331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4381500"/>
            <a:ext cx="459867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3740" y="3994835"/>
            <a:ext cx="11643995" cy="506730"/>
            <a:chOff x="683740" y="3994835"/>
            <a:chExt cx="11643995" cy="506730"/>
          </a:xfrm>
        </p:grpSpPr>
        <p:sp>
          <p:nvSpPr>
            <p:cNvPr id="13" name="object 13"/>
            <p:cNvSpPr/>
            <p:nvPr/>
          </p:nvSpPr>
          <p:spPr>
            <a:xfrm>
              <a:off x="3405504" y="4061129"/>
              <a:ext cx="1852930" cy="374650"/>
            </a:xfrm>
            <a:custGeom>
              <a:avLst/>
              <a:gdLst/>
              <a:ahLst/>
              <a:cxnLst/>
              <a:rect l="l" t="t" r="r" b="b"/>
              <a:pathLst>
                <a:path w="1852929" h="374650">
                  <a:moveTo>
                    <a:pt x="0" y="0"/>
                  </a:moveTo>
                  <a:lnTo>
                    <a:pt x="1852866" y="0"/>
                  </a:lnTo>
                  <a:lnTo>
                    <a:pt x="1852866" y="374044"/>
                  </a:lnTo>
                  <a:lnTo>
                    <a:pt x="0" y="37404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0261" y="4248149"/>
              <a:ext cx="3417570" cy="0"/>
            </a:xfrm>
            <a:custGeom>
              <a:avLst/>
              <a:gdLst/>
              <a:ahLst/>
              <a:cxnLst/>
              <a:rect l="l" t="t" r="r" b="b"/>
              <a:pathLst>
                <a:path w="3417570">
                  <a:moveTo>
                    <a:pt x="0" y="0"/>
                  </a:moveTo>
                  <a:lnTo>
                    <a:pt x="0" y="0"/>
                  </a:lnTo>
                  <a:lnTo>
                    <a:pt x="3385718" y="0"/>
                  </a:lnTo>
                  <a:lnTo>
                    <a:pt x="3417468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5979" y="41186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6809" y="4026585"/>
              <a:ext cx="3328670" cy="443230"/>
            </a:xfrm>
            <a:custGeom>
              <a:avLst/>
              <a:gdLst/>
              <a:ahLst/>
              <a:cxnLst/>
              <a:rect l="l" t="t" r="r" b="b"/>
              <a:pathLst>
                <a:path w="3328670" h="443229">
                  <a:moveTo>
                    <a:pt x="0" y="0"/>
                  </a:moveTo>
                  <a:lnTo>
                    <a:pt x="3328644" y="0"/>
                  </a:lnTo>
                  <a:lnTo>
                    <a:pt x="3328644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740" y="4451349"/>
              <a:ext cx="4709160" cy="0"/>
            </a:xfrm>
            <a:custGeom>
              <a:avLst/>
              <a:gdLst/>
              <a:ahLst/>
              <a:cxnLst/>
              <a:rect l="l" t="t" r="r" b="b"/>
              <a:pathLst>
                <a:path w="4709160">
                  <a:moveTo>
                    <a:pt x="0" y="0"/>
                  </a:moveTo>
                  <a:lnTo>
                    <a:pt x="4708601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422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394200"/>
            <a:ext cx="203771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3750" y="4394200"/>
            <a:ext cx="756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"2nd  "3rd  "4th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8183" y="4394200"/>
            <a:ext cx="112331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4381500"/>
            <a:ext cx="459867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3740" y="3994835"/>
            <a:ext cx="11643995" cy="506730"/>
            <a:chOff x="683740" y="3994835"/>
            <a:chExt cx="11643995" cy="506730"/>
          </a:xfrm>
        </p:grpSpPr>
        <p:sp>
          <p:nvSpPr>
            <p:cNvPr id="13" name="object 13"/>
            <p:cNvSpPr/>
            <p:nvPr/>
          </p:nvSpPr>
          <p:spPr>
            <a:xfrm>
              <a:off x="3405504" y="4061129"/>
              <a:ext cx="1852930" cy="374650"/>
            </a:xfrm>
            <a:custGeom>
              <a:avLst/>
              <a:gdLst/>
              <a:ahLst/>
              <a:cxnLst/>
              <a:rect l="l" t="t" r="r" b="b"/>
              <a:pathLst>
                <a:path w="1852929" h="374650">
                  <a:moveTo>
                    <a:pt x="0" y="0"/>
                  </a:moveTo>
                  <a:lnTo>
                    <a:pt x="1852866" y="0"/>
                  </a:lnTo>
                  <a:lnTo>
                    <a:pt x="1852866" y="374044"/>
                  </a:lnTo>
                  <a:lnTo>
                    <a:pt x="0" y="37404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0261" y="4248149"/>
              <a:ext cx="3417570" cy="0"/>
            </a:xfrm>
            <a:custGeom>
              <a:avLst/>
              <a:gdLst/>
              <a:ahLst/>
              <a:cxnLst/>
              <a:rect l="l" t="t" r="r" b="b"/>
              <a:pathLst>
                <a:path w="3417570">
                  <a:moveTo>
                    <a:pt x="0" y="0"/>
                  </a:moveTo>
                  <a:lnTo>
                    <a:pt x="0" y="0"/>
                  </a:lnTo>
                  <a:lnTo>
                    <a:pt x="3385718" y="0"/>
                  </a:lnTo>
                  <a:lnTo>
                    <a:pt x="3417468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5979" y="41186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6809" y="4026585"/>
              <a:ext cx="3328670" cy="443230"/>
            </a:xfrm>
            <a:custGeom>
              <a:avLst/>
              <a:gdLst/>
              <a:ahLst/>
              <a:cxnLst/>
              <a:rect l="l" t="t" r="r" b="b"/>
              <a:pathLst>
                <a:path w="3328670" h="443229">
                  <a:moveTo>
                    <a:pt x="0" y="0"/>
                  </a:moveTo>
                  <a:lnTo>
                    <a:pt x="3328644" y="0"/>
                  </a:lnTo>
                  <a:lnTo>
                    <a:pt x="3328644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740" y="4451349"/>
              <a:ext cx="4709160" cy="0"/>
            </a:xfrm>
            <a:custGeom>
              <a:avLst/>
              <a:gdLst/>
              <a:ahLst/>
              <a:cxnLst/>
              <a:rect l="l" t="t" r="r" b="b"/>
              <a:pathLst>
                <a:path w="4709160">
                  <a:moveTo>
                    <a:pt x="0" y="0"/>
                  </a:moveTo>
                  <a:lnTo>
                    <a:pt x="4708601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56000" y="7048500"/>
            <a:ext cx="5893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90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125" dirty="0">
                <a:latin typeface="Loma"/>
                <a:cs typeface="Loma"/>
              </a:rPr>
              <a:t>'1st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54" dirty="0">
                <a:latin typeface="Loma"/>
                <a:cs typeface="Loma"/>
              </a:rPr>
              <a:t>0’,</a:t>
            </a:r>
            <a:r>
              <a:rPr sz="4200" b="1" spc="-390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false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423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394200"/>
            <a:ext cx="203771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3750" y="4394200"/>
            <a:ext cx="756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"2nd  "3rd  "4th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8183" y="4394200"/>
            <a:ext cx="112331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4381500"/>
            <a:ext cx="423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1800" y="4749800"/>
            <a:ext cx="45986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3740" y="4055998"/>
            <a:ext cx="10062210" cy="727710"/>
            <a:chOff x="683740" y="4055998"/>
            <a:chExt cx="10062210" cy="727710"/>
          </a:xfrm>
        </p:grpSpPr>
        <p:sp>
          <p:nvSpPr>
            <p:cNvPr id="14" name="object 14"/>
            <p:cNvSpPr/>
            <p:nvPr/>
          </p:nvSpPr>
          <p:spPr>
            <a:xfrm>
              <a:off x="683740" y="4451349"/>
              <a:ext cx="4709160" cy="0"/>
            </a:xfrm>
            <a:custGeom>
              <a:avLst/>
              <a:gdLst/>
              <a:ahLst/>
              <a:cxnLst/>
              <a:rect l="l" t="t" r="r" b="b"/>
              <a:pathLst>
                <a:path w="4709160">
                  <a:moveTo>
                    <a:pt x="0" y="0"/>
                  </a:moveTo>
                  <a:lnTo>
                    <a:pt x="4708601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2019" y="4087748"/>
              <a:ext cx="2988310" cy="321310"/>
            </a:xfrm>
            <a:custGeom>
              <a:avLst/>
              <a:gdLst/>
              <a:ahLst/>
              <a:cxnLst/>
              <a:rect l="l" t="t" r="r" b="b"/>
              <a:pathLst>
                <a:path w="2988310" h="321310">
                  <a:moveTo>
                    <a:pt x="0" y="0"/>
                  </a:moveTo>
                  <a:lnTo>
                    <a:pt x="2987979" y="0"/>
                  </a:lnTo>
                  <a:lnTo>
                    <a:pt x="298797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95940" y="4430648"/>
              <a:ext cx="318135" cy="321310"/>
            </a:xfrm>
            <a:custGeom>
              <a:avLst/>
              <a:gdLst/>
              <a:ahLst/>
              <a:cxnLst/>
              <a:rect l="l" t="t" r="r" b="b"/>
              <a:pathLst>
                <a:path w="318134" h="321310">
                  <a:moveTo>
                    <a:pt x="0" y="0"/>
                  </a:moveTo>
                  <a:lnTo>
                    <a:pt x="317757" y="0"/>
                  </a:lnTo>
                  <a:lnTo>
                    <a:pt x="317757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38877" y="4336943"/>
              <a:ext cx="4825365" cy="244475"/>
            </a:xfrm>
            <a:custGeom>
              <a:avLst/>
              <a:gdLst/>
              <a:ahLst/>
              <a:cxnLst/>
              <a:rect l="l" t="t" r="r" b="b"/>
              <a:pathLst>
                <a:path w="4825365" h="244475">
                  <a:moveTo>
                    <a:pt x="4825300" y="244444"/>
                  </a:moveTo>
                  <a:lnTo>
                    <a:pt x="31710" y="1606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1838" y="4209186"/>
              <a:ext cx="265430" cy="259079"/>
            </a:xfrm>
            <a:custGeom>
              <a:avLst/>
              <a:gdLst/>
              <a:ahLst/>
              <a:cxnLst/>
              <a:rect l="l" t="t" r="r" b="b"/>
              <a:pathLst>
                <a:path w="265429" h="259079">
                  <a:moveTo>
                    <a:pt x="265302" y="0"/>
                  </a:moveTo>
                  <a:lnTo>
                    <a:pt x="0" y="116255"/>
                  </a:lnTo>
                  <a:lnTo>
                    <a:pt x="252196" y="258737"/>
                  </a:lnTo>
                  <a:lnTo>
                    <a:pt x="265302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423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394200"/>
            <a:ext cx="203771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3750" y="4394200"/>
            <a:ext cx="756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"2nd  "3rd  "4th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8183" y="4394200"/>
            <a:ext cx="112331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4381500"/>
            <a:ext cx="423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1800" y="4749800"/>
            <a:ext cx="45986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3740" y="4055998"/>
            <a:ext cx="10062210" cy="727710"/>
            <a:chOff x="683740" y="4055998"/>
            <a:chExt cx="10062210" cy="727710"/>
          </a:xfrm>
        </p:grpSpPr>
        <p:sp>
          <p:nvSpPr>
            <p:cNvPr id="14" name="object 14"/>
            <p:cNvSpPr/>
            <p:nvPr/>
          </p:nvSpPr>
          <p:spPr>
            <a:xfrm>
              <a:off x="683740" y="4451349"/>
              <a:ext cx="4709160" cy="0"/>
            </a:xfrm>
            <a:custGeom>
              <a:avLst/>
              <a:gdLst/>
              <a:ahLst/>
              <a:cxnLst/>
              <a:rect l="l" t="t" r="r" b="b"/>
              <a:pathLst>
                <a:path w="4709160">
                  <a:moveTo>
                    <a:pt x="0" y="0"/>
                  </a:moveTo>
                  <a:lnTo>
                    <a:pt x="4708601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2019" y="4087748"/>
              <a:ext cx="2988310" cy="321310"/>
            </a:xfrm>
            <a:custGeom>
              <a:avLst/>
              <a:gdLst/>
              <a:ahLst/>
              <a:cxnLst/>
              <a:rect l="l" t="t" r="r" b="b"/>
              <a:pathLst>
                <a:path w="2988310" h="321310">
                  <a:moveTo>
                    <a:pt x="0" y="0"/>
                  </a:moveTo>
                  <a:lnTo>
                    <a:pt x="2987979" y="0"/>
                  </a:lnTo>
                  <a:lnTo>
                    <a:pt x="298797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95940" y="4430648"/>
              <a:ext cx="318135" cy="321310"/>
            </a:xfrm>
            <a:custGeom>
              <a:avLst/>
              <a:gdLst/>
              <a:ahLst/>
              <a:cxnLst/>
              <a:rect l="l" t="t" r="r" b="b"/>
              <a:pathLst>
                <a:path w="318134" h="321310">
                  <a:moveTo>
                    <a:pt x="0" y="0"/>
                  </a:moveTo>
                  <a:lnTo>
                    <a:pt x="317757" y="0"/>
                  </a:lnTo>
                  <a:lnTo>
                    <a:pt x="317757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38877" y="4336943"/>
              <a:ext cx="4825365" cy="244475"/>
            </a:xfrm>
            <a:custGeom>
              <a:avLst/>
              <a:gdLst/>
              <a:ahLst/>
              <a:cxnLst/>
              <a:rect l="l" t="t" r="r" b="b"/>
              <a:pathLst>
                <a:path w="4825365" h="244475">
                  <a:moveTo>
                    <a:pt x="4825300" y="244444"/>
                  </a:moveTo>
                  <a:lnTo>
                    <a:pt x="31710" y="1606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1838" y="4209186"/>
              <a:ext cx="265430" cy="259079"/>
            </a:xfrm>
            <a:custGeom>
              <a:avLst/>
              <a:gdLst/>
              <a:ahLst/>
              <a:cxnLst/>
              <a:rect l="l" t="t" r="r" b="b"/>
              <a:pathLst>
                <a:path w="265429" h="259079">
                  <a:moveTo>
                    <a:pt x="265302" y="0"/>
                  </a:moveTo>
                  <a:lnTo>
                    <a:pt x="0" y="116255"/>
                  </a:lnTo>
                  <a:lnTo>
                    <a:pt x="252196" y="258737"/>
                  </a:lnTo>
                  <a:lnTo>
                    <a:pt x="265302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26100" y="7048500"/>
            <a:ext cx="17564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280" dirty="0">
                <a:latin typeface="Loma"/>
                <a:cs typeface="Loma"/>
              </a:rPr>
              <a:t>x </a:t>
            </a:r>
            <a:r>
              <a:rPr sz="4200" b="1" spc="-575" dirty="0">
                <a:latin typeface="Loma"/>
                <a:cs typeface="Loma"/>
              </a:rPr>
              <a:t>= </a:t>
            </a:r>
            <a:r>
              <a:rPr sz="4200" b="1" spc="-395" dirty="0">
                <a:latin typeface="Loma"/>
                <a:cs typeface="Loma"/>
              </a:rPr>
              <a:t>0 </a:t>
            </a:r>
            <a:r>
              <a:rPr sz="4200" b="1" spc="-575" dirty="0">
                <a:latin typeface="Loma"/>
                <a:cs typeface="Loma"/>
              </a:rPr>
              <a:t>+</a:t>
            </a:r>
            <a:r>
              <a:rPr sz="4200" b="1" spc="-350" dirty="0">
                <a:latin typeface="Loma"/>
                <a:cs typeface="Loma"/>
              </a:rPr>
              <a:t> </a:t>
            </a:r>
            <a:r>
              <a:rPr sz="4200" b="1" spc="-395" dirty="0">
                <a:latin typeface="Loma"/>
                <a:cs typeface="Loma"/>
              </a:rPr>
              <a:t>1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025900"/>
            <a:ext cx="4964430" cy="1864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"1st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</a:t>
            </a:r>
            <a:r>
              <a:rPr sz="2400" spc="-6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"2nd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</a:t>
            </a:r>
            <a:r>
              <a:rPr sz="2400" spc="-6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"3rd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</a:t>
            </a:r>
            <a:r>
              <a:rPr sz="2400" spc="-6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"4th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</a:t>
            </a:r>
            <a:r>
              <a:rPr sz="2400" spc="-6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56192" y="4369486"/>
            <a:ext cx="1861820" cy="443230"/>
          </a:xfrm>
          <a:custGeom>
            <a:avLst/>
            <a:gdLst/>
            <a:ahLst/>
            <a:cxnLst/>
            <a:rect l="l" t="t" r="r" b="b"/>
            <a:pathLst>
              <a:path w="1861820" h="443229">
                <a:moveTo>
                  <a:pt x="0" y="0"/>
                </a:moveTo>
                <a:lnTo>
                  <a:pt x="1861273" y="0"/>
                </a:lnTo>
                <a:lnTo>
                  <a:pt x="1861273" y="443120"/>
                </a:lnTo>
                <a:lnTo>
                  <a:pt x="0" y="44312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851" y="4781550"/>
            <a:ext cx="4893310" cy="0"/>
          </a:xfrm>
          <a:custGeom>
            <a:avLst/>
            <a:gdLst/>
            <a:ahLst/>
            <a:cxnLst/>
            <a:rect l="l" t="t" r="r" b="b"/>
            <a:pathLst>
              <a:path w="4893310">
                <a:moveTo>
                  <a:pt x="0" y="0"/>
                </a:moveTo>
                <a:lnTo>
                  <a:pt x="4892789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391" y="439420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025900"/>
            <a:ext cx="42329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762500"/>
            <a:ext cx="496443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>
              <a:lnSpc>
                <a:spcPct val="100699"/>
              </a:lnSpc>
              <a:spcBef>
                <a:spcPts val="80"/>
              </a:spcBef>
              <a:tabLst>
                <a:tab pos="1109980" algn="l"/>
                <a:tab pos="1658620" algn="l"/>
                <a:tab pos="2938780" algn="l"/>
                <a:tab pos="458533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6851" y="4337735"/>
            <a:ext cx="10340975" cy="506730"/>
            <a:chOff x="486851" y="4337735"/>
            <a:chExt cx="10340975" cy="506730"/>
          </a:xfrm>
        </p:grpSpPr>
        <p:sp>
          <p:nvSpPr>
            <p:cNvPr id="10" name="object 10"/>
            <p:cNvSpPr/>
            <p:nvPr/>
          </p:nvSpPr>
          <p:spPr>
            <a:xfrm>
              <a:off x="3399650" y="4404029"/>
              <a:ext cx="2011680" cy="374650"/>
            </a:xfrm>
            <a:custGeom>
              <a:avLst/>
              <a:gdLst/>
              <a:ahLst/>
              <a:cxnLst/>
              <a:rect l="l" t="t" r="r" b="b"/>
              <a:pathLst>
                <a:path w="2011679" h="374650">
                  <a:moveTo>
                    <a:pt x="0" y="0"/>
                  </a:moveTo>
                  <a:lnTo>
                    <a:pt x="2011667" y="0"/>
                  </a:lnTo>
                  <a:lnTo>
                    <a:pt x="2011667" y="374044"/>
                  </a:lnTo>
                  <a:lnTo>
                    <a:pt x="0" y="37404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3156" y="4591049"/>
              <a:ext cx="3254375" cy="0"/>
            </a:xfrm>
            <a:custGeom>
              <a:avLst/>
              <a:gdLst/>
              <a:ahLst/>
              <a:cxnLst/>
              <a:rect l="l" t="t" r="r" b="b"/>
              <a:pathLst>
                <a:path w="3254375">
                  <a:moveTo>
                    <a:pt x="0" y="0"/>
                  </a:moveTo>
                  <a:lnTo>
                    <a:pt x="0" y="0"/>
                  </a:lnTo>
                  <a:lnTo>
                    <a:pt x="3222205" y="0"/>
                  </a:lnTo>
                  <a:lnTo>
                    <a:pt x="3253955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65362" y="44615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56192" y="4369485"/>
              <a:ext cx="1840230" cy="443230"/>
            </a:xfrm>
            <a:custGeom>
              <a:avLst/>
              <a:gdLst/>
              <a:ahLst/>
              <a:cxnLst/>
              <a:rect l="l" t="t" r="r" b="b"/>
              <a:pathLst>
                <a:path w="1840229" h="443229">
                  <a:moveTo>
                    <a:pt x="0" y="0"/>
                  </a:moveTo>
                  <a:lnTo>
                    <a:pt x="1839683" y="0"/>
                  </a:lnTo>
                  <a:lnTo>
                    <a:pt x="1839683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851" y="478154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10">
                  <a:moveTo>
                    <a:pt x="0" y="0"/>
                  </a:moveTo>
                  <a:lnTo>
                    <a:pt x="4892789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391" y="439420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025900"/>
            <a:ext cx="42329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841" y="4762500"/>
            <a:ext cx="42329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81800" y="3276600"/>
            <a:ext cx="55130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1800" y="4381500"/>
            <a:ext cx="423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4749800"/>
            <a:ext cx="45986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6851" y="4337735"/>
            <a:ext cx="10340975" cy="506730"/>
            <a:chOff x="486851" y="4337735"/>
            <a:chExt cx="10340975" cy="506730"/>
          </a:xfrm>
        </p:grpSpPr>
        <p:sp>
          <p:nvSpPr>
            <p:cNvPr id="13" name="object 13"/>
            <p:cNvSpPr/>
            <p:nvPr/>
          </p:nvSpPr>
          <p:spPr>
            <a:xfrm>
              <a:off x="3399650" y="4404029"/>
              <a:ext cx="2011680" cy="374650"/>
            </a:xfrm>
            <a:custGeom>
              <a:avLst/>
              <a:gdLst/>
              <a:ahLst/>
              <a:cxnLst/>
              <a:rect l="l" t="t" r="r" b="b"/>
              <a:pathLst>
                <a:path w="2011679" h="374650">
                  <a:moveTo>
                    <a:pt x="0" y="0"/>
                  </a:moveTo>
                  <a:lnTo>
                    <a:pt x="2011667" y="0"/>
                  </a:lnTo>
                  <a:lnTo>
                    <a:pt x="2011667" y="374044"/>
                  </a:lnTo>
                  <a:lnTo>
                    <a:pt x="0" y="374044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43156" y="4591049"/>
              <a:ext cx="3254375" cy="0"/>
            </a:xfrm>
            <a:custGeom>
              <a:avLst/>
              <a:gdLst/>
              <a:ahLst/>
              <a:cxnLst/>
              <a:rect l="l" t="t" r="r" b="b"/>
              <a:pathLst>
                <a:path w="3254375">
                  <a:moveTo>
                    <a:pt x="0" y="0"/>
                  </a:moveTo>
                  <a:lnTo>
                    <a:pt x="0" y="0"/>
                  </a:lnTo>
                  <a:lnTo>
                    <a:pt x="3222205" y="0"/>
                  </a:lnTo>
                  <a:lnTo>
                    <a:pt x="3253955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65362" y="44615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6192" y="4369485"/>
              <a:ext cx="1840230" cy="443230"/>
            </a:xfrm>
            <a:custGeom>
              <a:avLst/>
              <a:gdLst/>
              <a:ahLst/>
              <a:cxnLst/>
              <a:rect l="l" t="t" r="r" b="b"/>
              <a:pathLst>
                <a:path w="1840229" h="443229">
                  <a:moveTo>
                    <a:pt x="0" y="0"/>
                  </a:moveTo>
                  <a:lnTo>
                    <a:pt x="1839683" y="0"/>
                  </a:lnTo>
                  <a:lnTo>
                    <a:pt x="1839683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851" y="478154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10">
                  <a:moveTo>
                    <a:pt x="0" y="0"/>
                  </a:moveTo>
                  <a:lnTo>
                    <a:pt x="4892789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79800" y="7048500"/>
            <a:ext cx="6055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160" dirty="0">
                <a:latin typeface="Loma"/>
                <a:cs typeface="Loma"/>
              </a:rPr>
              <a:t>'2nd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54" dirty="0">
                <a:latin typeface="Loma"/>
                <a:cs typeface="Loma"/>
              </a:rPr>
              <a:t>1’,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false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391" y="4025900"/>
            <a:ext cx="331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  <a:tab pos="2938780" algn="l"/>
              </a:tabLst>
            </a:pP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025900"/>
            <a:ext cx="42329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762500"/>
            <a:ext cx="496443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>
              <a:lnSpc>
                <a:spcPct val="100699"/>
              </a:lnSpc>
              <a:spcBef>
                <a:spcPts val="80"/>
              </a:spcBef>
              <a:tabLst>
                <a:tab pos="1109980" algn="l"/>
                <a:tab pos="1658620" algn="l"/>
                <a:tab pos="2938780" algn="l"/>
                <a:tab pos="458533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5906" y="4417948"/>
            <a:ext cx="9656445" cy="727710"/>
            <a:chOff x="1235906" y="4417948"/>
            <a:chExt cx="9656445" cy="727710"/>
          </a:xfrm>
        </p:grpSpPr>
        <p:sp>
          <p:nvSpPr>
            <p:cNvPr id="10" name="object 10"/>
            <p:cNvSpPr/>
            <p:nvPr/>
          </p:nvSpPr>
          <p:spPr>
            <a:xfrm>
              <a:off x="1235906" y="4813299"/>
              <a:ext cx="4156710" cy="0"/>
            </a:xfrm>
            <a:custGeom>
              <a:avLst/>
              <a:gdLst/>
              <a:ahLst/>
              <a:cxnLst/>
              <a:rect l="l" t="t" r="r" b="b"/>
              <a:pathLst>
                <a:path w="4156710">
                  <a:moveTo>
                    <a:pt x="0" y="0"/>
                  </a:moveTo>
                  <a:lnTo>
                    <a:pt x="4156430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2019" y="4449698"/>
              <a:ext cx="2988310" cy="321310"/>
            </a:xfrm>
            <a:custGeom>
              <a:avLst/>
              <a:gdLst/>
              <a:ahLst/>
              <a:cxnLst/>
              <a:rect l="l" t="t" r="r" b="b"/>
              <a:pathLst>
                <a:path w="2988310" h="321310">
                  <a:moveTo>
                    <a:pt x="0" y="0"/>
                  </a:moveTo>
                  <a:lnTo>
                    <a:pt x="2987979" y="0"/>
                  </a:lnTo>
                  <a:lnTo>
                    <a:pt x="298797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70819" y="4792598"/>
              <a:ext cx="389890" cy="321310"/>
            </a:xfrm>
            <a:custGeom>
              <a:avLst/>
              <a:gdLst/>
              <a:ahLst/>
              <a:cxnLst/>
              <a:rect l="l" t="t" r="r" b="b"/>
              <a:pathLst>
                <a:path w="389890" h="321310">
                  <a:moveTo>
                    <a:pt x="0" y="0"/>
                  </a:moveTo>
                  <a:lnTo>
                    <a:pt x="389769" y="0"/>
                  </a:lnTo>
                  <a:lnTo>
                    <a:pt x="38976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8886" y="4697464"/>
              <a:ext cx="4900295" cy="244475"/>
            </a:xfrm>
            <a:custGeom>
              <a:avLst/>
              <a:gdLst/>
              <a:ahLst/>
              <a:cxnLst/>
              <a:rect l="l" t="t" r="r" b="b"/>
              <a:pathLst>
                <a:path w="4900295" h="244475">
                  <a:moveTo>
                    <a:pt x="4900183" y="244236"/>
                  </a:moveTo>
                  <a:lnTo>
                    <a:pt x="31713" y="158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1838" y="4569663"/>
              <a:ext cx="265430" cy="259079"/>
            </a:xfrm>
            <a:custGeom>
              <a:avLst/>
              <a:gdLst/>
              <a:ahLst/>
              <a:cxnLst/>
              <a:rect l="l" t="t" r="r" b="b"/>
              <a:pathLst>
                <a:path w="265429" h="259079">
                  <a:moveTo>
                    <a:pt x="265214" y="0"/>
                  </a:moveTo>
                  <a:lnTo>
                    <a:pt x="0" y="116484"/>
                  </a:lnTo>
                  <a:lnTo>
                    <a:pt x="252310" y="258762"/>
                  </a:lnTo>
                  <a:lnTo>
                    <a:pt x="265214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391" y="4025900"/>
            <a:ext cx="331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  <a:tab pos="2938780" algn="l"/>
              </a:tabLst>
            </a:pP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025900"/>
            <a:ext cx="42329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4762500"/>
            <a:ext cx="496443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>
              <a:lnSpc>
                <a:spcPct val="100699"/>
              </a:lnSpc>
              <a:spcBef>
                <a:spcPts val="80"/>
              </a:spcBef>
              <a:tabLst>
                <a:tab pos="1109980" algn="l"/>
                <a:tab pos="1658620" algn="l"/>
                <a:tab pos="2938780" algn="l"/>
                <a:tab pos="458533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5906" y="4417948"/>
            <a:ext cx="9656445" cy="727710"/>
            <a:chOff x="1235906" y="4417948"/>
            <a:chExt cx="9656445" cy="727710"/>
          </a:xfrm>
        </p:grpSpPr>
        <p:sp>
          <p:nvSpPr>
            <p:cNvPr id="10" name="object 10"/>
            <p:cNvSpPr/>
            <p:nvPr/>
          </p:nvSpPr>
          <p:spPr>
            <a:xfrm>
              <a:off x="1235906" y="4813299"/>
              <a:ext cx="4156710" cy="0"/>
            </a:xfrm>
            <a:custGeom>
              <a:avLst/>
              <a:gdLst/>
              <a:ahLst/>
              <a:cxnLst/>
              <a:rect l="l" t="t" r="r" b="b"/>
              <a:pathLst>
                <a:path w="4156710">
                  <a:moveTo>
                    <a:pt x="0" y="0"/>
                  </a:moveTo>
                  <a:lnTo>
                    <a:pt x="4156430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2019" y="4449698"/>
              <a:ext cx="2988310" cy="321310"/>
            </a:xfrm>
            <a:custGeom>
              <a:avLst/>
              <a:gdLst/>
              <a:ahLst/>
              <a:cxnLst/>
              <a:rect l="l" t="t" r="r" b="b"/>
              <a:pathLst>
                <a:path w="2988310" h="321310">
                  <a:moveTo>
                    <a:pt x="0" y="0"/>
                  </a:moveTo>
                  <a:lnTo>
                    <a:pt x="2987979" y="0"/>
                  </a:lnTo>
                  <a:lnTo>
                    <a:pt x="298797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70819" y="4792598"/>
              <a:ext cx="389890" cy="321310"/>
            </a:xfrm>
            <a:custGeom>
              <a:avLst/>
              <a:gdLst/>
              <a:ahLst/>
              <a:cxnLst/>
              <a:rect l="l" t="t" r="r" b="b"/>
              <a:pathLst>
                <a:path w="389890" h="321310">
                  <a:moveTo>
                    <a:pt x="0" y="0"/>
                  </a:moveTo>
                  <a:lnTo>
                    <a:pt x="389769" y="0"/>
                  </a:lnTo>
                  <a:lnTo>
                    <a:pt x="38976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8886" y="4697464"/>
              <a:ext cx="4900295" cy="244475"/>
            </a:xfrm>
            <a:custGeom>
              <a:avLst/>
              <a:gdLst/>
              <a:ahLst/>
              <a:cxnLst/>
              <a:rect l="l" t="t" r="r" b="b"/>
              <a:pathLst>
                <a:path w="4900295" h="244475">
                  <a:moveTo>
                    <a:pt x="4900183" y="244236"/>
                  </a:moveTo>
                  <a:lnTo>
                    <a:pt x="31713" y="158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1838" y="4569663"/>
              <a:ext cx="265430" cy="259079"/>
            </a:xfrm>
            <a:custGeom>
              <a:avLst/>
              <a:gdLst/>
              <a:ahLst/>
              <a:cxnLst/>
              <a:rect l="l" t="t" r="r" b="b"/>
              <a:pathLst>
                <a:path w="265429" h="259079">
                  <a:moveTo>
                    <a:pt x="265214" y="0"/>
                  </a:moveTo>
                  <a:lnTo>
                    <a:pt x="0" y="116484"/>
                  </a:lnTo>
                  <a:lnTo>
                    <a:pt x="252310" y="258762"/>
                  </a:lnTo>
                  <a:lnTo>
                    <a:pt x="265214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99100" y="7048500"/>
            <a:ext cx="2003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280" dirty="0">
                <a:latin typeface="Loma"/>
                <a:cs typeface="Loma"/>
              </a:rPr>
              <a:t>x </a:t>
            </a:r>
            <a:r>
              <a:rPr sz="4200" b="1" spc="-575" dirty="0">
                <a:latin typeface="Loma"/>
                <a:cs typeface="Loma"/>
              </a:rPr>
              <a:t>= </a:t>
            </a:r>
            <a:r>
              <a:rPr sz="4200" b="1" spc="-395" dirty="0">
                <a:latin typeface="Loma"/>
                <a:cs typeface="Loma"/>
              </a:rPr>
              <a:t>1 </a:t>
            </a:r>
            <a:r>
              <a:rPr sz="4200" b="1" spc="-575" dirty="0">
                <a:latin typeface="Loma"/>
                <a:cs typeface="Loma"/>
              </a:rPr>
              <a:t>+</a:t>
            </a:r>
            <a:r>
              <a:rPr sz="4200" b="1" spc="-350" dirty="0">
                <a:latin typeface="Loma"/>
                <a:cs typeface="Loma"/>
              </a:rPr>
              <a:t> </a:t>
            </a:r>
            <a:r>
              <a:rPr sz="4200" b="1" spc="-395" dirty="0">
                <a:latin typeface="Loma"/>
                <a:cs typeface="Loma"/>
              </a:rPr>
              <a:t>20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203771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750" y="4025900"/>
            <a:ext cx="756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"1st  "2nd  "3rd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183" y="4025900"/>
            <a:ext cx="112331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841" y="5130800"/>
            <a:ext cx="423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4749800"/>
            <a:ext cx="441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1800" y="511810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6992" y="4763185"/>
            <a:ext cx="2009775" cy="443230"/>
          </a:xfrm>
          <a:custGeom>
            <a:avLst/>
            <a:gdLst/>
            <a:ahLst/>
            <a:cxnLst/>
            <a:rect l="l" t="t" r="r" b="b"/>
            <a:pathLst>
              <a:path w="2009775" h="443229">
                <a:moveTo>
                  <a:pt x="0" y="0"/>
                </a:moveTo>
                <a:lnTo>
                  <a:pt x="2009533" y="0"/>
                </a:lnTo>
                <a:lnTo>
                  <a:pt x="2009533" y="443119"/>
                </a:lnTo>
                <a:lnTo>
                  <a:pt x="0" y="44311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651" y="5175250"/>
            <a:ext cx="4893310" cy="0"/>
          </a:xfrm>
          <a:custGeom>
            <a:avLst/>
            <a:gdLst/>
            <a:ahLst/>
            <a:cxnLst/>
            <a:rect l="l" t="t" r="r" b="b"/>
            <a:pathLst>
              <a:path w="4893310">
                <a:moveTo>
                  <a:pt x="0" y="0"/>
                </a:moveTo>
                <a:lnTo>
                  <a:pt x="4892789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3134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indent="-732155">
              <a:lnSpc>
                <a:spcPct val="100699"/>
              </a:lnSpc>
              <a:spcBef>
                <a:spcPts val="80"/>
              </a:spcBef>
              <a:tabLst>
                <a:tab pos="1475740" algn="l"/>
                <a:tab pos="1841500" algn="l"/>
                <a:tab pos="220726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451" y="4100909"/>
          <a:ext cx="11854813" cy="1790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/>
                <a:gridCol w="549275"/>
                <a:gridCol w="1280795"/>
                <a:gridCol w="915035"/>
                <a:gridCol w="732154"/>
                <a:gridCol w="1150619"/>
                <a:gridCol w="6212205"/>
              </a:tblGrid>
              <a:tr h="1087040">
                <a:tc>
                  <a:txBody>
                    <a:bodyPr/>
                    <a:lstStyle/>
                    <a:p>
                      <a:pPr marR="83820" algn="r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739775" marR="83820" algn="r">
                        <a:lnSpc>
                          <a:spcPct val="100699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  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 marR="83820">
                        <a:lnSpc>
                          <a:spcPct val="100699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  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"1st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 marR="83820">
                        <a:lnSpc>
                          <a:spcPct val="100699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"2nd  "3rd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1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>
                      <a:solidFill>
                        <a:srgbClr val="F302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ts val="229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.log(it.next(‘unused’))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692785" marR="1121410">
                        <a:lnSpc>
                          <a:spcPct val="100699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.log(it.next(1))  </a:t>
                      </a: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.log(it.next(20))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67109">
                <a:tc>
                  <a:txBody>
                    <a:bodyPr/>
                    <a:lstStyle/>
                    <a:p>
                      <a:pPr marR="83820" algn="r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30"/>
                        </a:lnSpc>
                      </a:pP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5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yield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3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"4th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spc="-70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87A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3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76200">
                      <a:solidFill>
                        <a:srgbClr val="F302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5110" algn="ctr">
                        <a:lnSpc>
                          <a:spcPts val="2430"/>
                        </a:lnSpc>
                      </a:pPr>
                      <a:r>
                        <a:rPr sz="2400" spc="-5" dirty="0">
                          <a:solidFill>
                            <a:srgbClr val="00AFA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sz="2400" spc="-5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.log(it.next(300))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36550">
                <a:tc>
                  <a:txBody>
                    <a:bodyPr/>
                    <a:lstStyle/>
                    <a:p>
                      <a:pPr marL="8255">
                        <a:lnSpc>
                          <a:spcPts val="2540"/>
                        </a:lnSpc>
                      </a:pPr>
                      <a:r>
                        <a:rPr sz="2400" dirty="0">
                          <a:solidFill>
                            <a:srgbClr val="4E4E4E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1800" y="3276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42329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51308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841" y="4762500"/>
            <a:ext cx="42329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65125" algn="l"/>
                <a:tab pos="914400" algn="l"/>
                <a:tab pos="2194560" algn="l"/>
                <a:tab pos="38404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1645920" algn="l"/>
              </a:tabLst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451" y="4745583"/>
            <a:ext cx="10567670" cy="504190"/>
            <a:chOff x="461451" y="4745583"/>
            <a:chExt cx="10567670" cy="504190"/>
          </a:xfrm>
        </p:grpSpPr>
        <p:sp>
          <p:nvSpPr>
            <p:cNvPr id="11" name="object 11"/>
            <p:cNvSpPr/>
            <p:nvPr/>
          </p:nvSpPr>
          <p:spPr>
            <a:xfrm>
              <a:off x="3374250" y="4811648"/>
              <a:ext cx="1998980" cy="372110"/>
            </a:xfrm>
            <a:custGeom>
              <a:avLst/>
              <a:gdLst/>
              <a:ahLst/>
              <a:cxnLst/>
              <a:rect l="l" t="t" r="r" b="b"/>
              <a:pathLst>
                <a:path w="1998979" h="372110">
                  <a:moveTo>
                    <a:pt x="0" y="0"/>
                  </a:moveTo>
                  <a:lnTo>
                    <a:pt x="1998522" y="0"/>
                  </a:lnTo>
                  <a:lnTo>
                    <a:pt x="1998522" y="371599"/>
                  </a:lnTo>
                  <a:lnTo>
                    <a:pt x="0" y="37159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04662" y="4997450"/>
              <a:ext cx="3230880" cy="0"/>
            </a:xfrm>
            <a:custGeom>
              <a:avLst/>
              <a:gdLst/>
              <a:ahLst/>
              <a:cxnLst/>
              <a:rect l="l" t="t" r="r" b="b"/>
              <a:pathLst>
                <a:path w="3230879">
                  <a:moveTo>
                    <a:pt x="0" y="0"/>
                  </a:moveTo>
                  <a:lnTo>
                    <a:pt x="3198990" y="0"/>
                  </a:lnTo>
                  <a:lnTo>
                    <a:pt x="323074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03653" y="48679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94482" y="4777333"/>
              <a:ext cx="2103120" cy="440690"/>
            </a:xfrm>
            <a:custGeom>
              <a:avLst/>
              <a:gdLst/>
              <a:ahLst/>
              <a:cxnLst/>
              <a:rect l="l" t="t" r="r" b="b"/>
              <a:pathLst>
                <a:path w="2103120" h="440689">
                  <a:moveTo>
                    <a:pt x="0" y="0"/>
                  </a:moveTo>
                  <a:lnTo>
                    <a:pt x="2102700" y="0"/>
                  </a:lnTo>
                  <a:lnTo>
                    <a:pt x="2102700" y="440223"/>
                  </a:lnTo>
                  <a:lnTo>
                    <a:pt x="0" y="440223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1451" y="5187950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10">
                  <a:moveTo>
                    <a:pt x="0" y="0"/>
                  </a:moveTo>
                  <a:lnTo>
                    <a:pt x="4892789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423291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51308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841" y="4762500"/>
            <a:ext cx="42329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65125" algn="l"/>
                <a:tab pos="914400" algn="l"/>
                <a:tab pos="2194560" algn="l"/>
                <a:tab pos="38404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1645920" algn="l"/>
              </a:tabLst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81800" y="3276600"/>
            <a:ext cx="551307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1800" y="4749800"/>
            <a:ext cx="441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511810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1451" y="4745583"/>
            <a:ext cx="10567670" cy="504190"/>
            <a:chOff x="461451" y="4745583"/>
            <a:chExt cx="10567670" cy="504190"/>
          </a:xfrm>
        </p:grpSpPr>
        <p:sp>
          <p:nvSpPr>
            <p:cNvPr id="13" name="object 13"/>
            <p:cNvSpPr/>
            <p:nvPr/>
          </p:nvSpPr>
          <p:spPr>
            <a:xfrm>
              <a:off x="3374250" y="4811648"/>
              <a:ext cx="1998980" cy="372110"/>
            </a:xfrm>
            <a:custGeom>
              <a:avLst/>
              <a:gdLst/>
              <a:ahLst/>
              <a:cxnLst/>
              <a:rect l="l" t="t" r="r" b="b"/>
              <a:pathLst>
                <a:path w="1998979" h="372110">
                  <a:moveTo>
                    <a:pt x="0" y="0"/>
                  </a:moveTo>
                  <a:lnTo>
                    <a:pt x="1998522" y="0"/>
                  </a:lnTo>
                  <a:lnTo>
                    <a:pt x="1998522" y="371599"/>
                  </a:lnTo>
                  <a:lnTo>
                    <a:pt x="0" y="37159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4662" y="4997450"/>
              <a:ext cx="3230880" cy="0"/>
            </a:xfrm>
            <a:custGeom>
              <a:avLst/>
              <a:gdLst/>
              <a:ahLst/>
              <a:cxnLst/>
              <a:rect l="l" t="t" r="r" b="b"/>
              <a:pathLst>
                <a:path w="3230879">
                  <a:moveTo>
                    <a:pt x="0" y="0"/>
                  </a:moveTo>
                  <a:lnTo>
                    <a:pt x="3198990" y="0"/>
                  </a:lnTo>
                  <a:lnTo>
                    <a:pt x="323074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03653" y="48679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94482" y="4777333"/>
              <a:ext cx="2103120" cy="440690"/>
            </a:xfrm>
            <a:custGeom>
              <a:avLst/>
              <a:gdLst/>
              <a:ahLst/>
              <a:cxnLst/>
              <a:rect l="l" t="t" r="r" b="b"/>
              <a:pathLst>
                <a:path w="2103120" h="440689">
                  <a:moveTo>
                    <a:pt x="0" y="0"/>
                  </a:moveTo>
                  <a:lnTo>
                    <a:pt x="2102700" y="0"/>
                  </a:lnTo>
                  <a:lnTo>
                    <a:pt x="2102700" y="440223"/>
                  </a:lnTo>
                  <a:lnTo>
                    <a:pt x="0" y="440223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451" y="5187950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10">
                  <a:moveTo>
                    <a:pt x="0" y="0"/>
                  </a:moveTo>
                  <a:lnTo>
                    <a:pt x="4892789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90900" y="7048500"/>
            <a:ext cx="6212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105" dirty="0">
                <a:latin typeface="Loma"/>
                <a:cs typeface="Loma"/>
              </a:rPr>
              <a:t>'3rd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90" dirty="0">
                <a:latin typeface="Loma"/>
                <a:cs typeface="Loma"/>
              </a:rPr>
              <a:t>21’,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false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391" y="4025900"/>
            <a:ext cx="33178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1292860" algn="l"/>
                <a:tab pos="2938780" algn="l"/>
              </a:tabLst>
            </a:pP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025900"/>
            <a:ext cx="42329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782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130800"/>
            <a:ext cx="496443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100"/>
              </a:spcBef>
              <a:tabLst>
                <a:tab pos="1109980" algn="l"/>
                <a:tab pos="1658620" algn="l"/>
                <a:tab pos="2938780" algn="l"/>
                <a:tab pos="458533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23206" y="4786248"/>
            <a:ext cx="9843135" cy="739775"/>
            <a:chOff x="1223206" y="4786248"/>
            <a:chExt cx="9843135" cy="739775"/>
          </a:xfrm>
        </p:grpSpPr>
        <p:sp>
          <p:nvSpPr>
            <p:cNvPr id="10" name="object 10"/>
            <p:cNvSpPr/>
            <p:nvPr/>
          </p:nvSpPr>
          <p:spPr>
            <a:xfrm>
              <a:off x="1223206" y="5181599"/>
              <a:ext cx="4156710" cy="0"/>
            </a:xfrm>
            <a:custGeom>
              <a:avLst/>
              <a:gdLst/>
              <a:ahLst/>
              <a:cxnLst/>
              <a:rect l="l" t="t" r="r" b="b"/>
              <a:pathLst>
                <a:path w="4156710">
                  <a:moveTo>
                    <a:pt x="0" y="0"/>
                  </a:moveTo>
                  <a:lnTo>
                    <a:pt x="4156430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9319" y="4817998"/>
              <a:ext cx="2988310" cy="321310"/>
            </a:xfrm>
            <a:custGeom>
              <a:avLst/>
              <a:gdLst/>
              <a:ahLst/>
              <a:cxnLst/>
              <a:rect l="l" t="t" r="r" b="b"/>
              <a:pathLst>
                <a:path w="2988310" h="321310">
                  <a:moveTo>
                    <a:pt x="0" y="0"/>
                  </a:moveTo>
                  <a:lnTo>
                    <a:pt x="2987979" y="0"/>
                  </a:lnTo>
                  <a:lnTo>
                    <a:pt x="298797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8744" y="5173370"/>
              <a:ext cx="655955" cy="321310"/>
            </a:xfrm>
            <a:custGeom>
              <a:avLst/>
              <a:gdLst/>
              <a:ahLst/>
              <a:cxnLst/>
              <a:rect l="l" t="t" r="r" b="b"/>
              <a:pathLst>
                <a:path w="655954" h="321310">
                  <a:moveTo>
                    <a:pt x="0" y="0"/>
                  </a:moveTo>
                  <a:lnTo>
                    <a:pt x="655788" y="0"/>
                  </a:lnTo>
                  <a:lnTo>
                    <a:pt x="655788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6170" y="5068243"/>
              <a:ext cx="4820920" cy="247650"/>
            </a:xfrm>
            <a:custGeom>
              <a:avLst/>
              <a:gdLst/>
              <a:ahLst/>
              <a:cxnLst/>
              <a:rect l="l" t="t" r="r" b="b"/>
              <a:pathLst>
                <a:path w="4820920" h="247650">
                  <a:moveTo>
                    <a:pt x="4820824" y="247100"/>
                  </a:moveTo>
                  <a:lnTo>
                    <a:pt x="31710" y="1625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9138" y="4940503"/>
              <a:ext cx="265430" cy="259079"/>
            </a:xfrm>
            <a:custGeom>
              <a:avLst/>
              <a:gdLst/>
              <a:ahLst/>
              <a:cxnLst/>
              <a:rect l="l" t="t" r="r" b="b"/>
              <a:pathLst>
                <a:path w="265429" h="259079">
                  <a:moveTo>
                    <a:pt x="265379" y="0"/>
                  </a:moveTo>
                  <a:lnTo>
                    <a:pt x="0" y="116103"/>
                  </a:lnTo>
                  <a:lnTo>
                    <a:pt x="252107" y="258737"/>
                  </a:lnTo>
                  <a:lnTo>
                    <a:pt x="26537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391" y="4025900"/>
            <a:ext cx="33178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1292860" algn="l"/>
                <a:tab pos="2938780" algn="l"/>
              </a:tabLst>
            </a:pP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 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"2n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41" y="4025900"/>
            <a:ext cx="42329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782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"3r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130800"/>
            <a:ext cx="496443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100"/>
              </a:spcBef>
              <a:tabLst>
                <a:tab pos="1109980" algn="l"/>
                <a:tab pos="1658620" algn="l"/>
                <a:tab pos="2938780" algn="l"/>
                <a:tab pos="4585335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23206" y="4786248"/>
            <a:ext cx="9843135" cy="739775"/>
            <a:chOff x="1223206" y="4786248"/>
            <a:chExt cx="9843135" cy="739775"/>
          </a:xfrm>
        </p:grpSpPr>
        <p:sp>
          <p:nvSpPr>
            <p:cNvPr id="10" name="object 10"/>
            <p:cNvSpPr/>
            <p:nvPr/>
          </p:nvSpPr>
          <p:spPr>
            <a:xfrm>
              <a:off x="1223206" y="5181599"/>
              <a:ext cx="4156710" cy="0"/>
            </a:xfrm>
            <a:custGeom>
              <a:avLst/>
              <a:gdLst/>
              <a:ahLst/>
              <a:cxnLst/>
              <a:rect l="l" t="t" r="r" b="b"/>
              <a:pathLst>
                <a:path w="4156710">
                  <a:moveTo>
                    <a:pt x="0" y="0"/>
                  </a:moveTo>
                  <a:lnTo>
                    <a:pt x="4156430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9319" y="4817998"/>
              <a:ext cx="2988310" cy="321310"/>
            </a:xfrm>
            <a:custGeom>
              <a:avLst/>
              <a:gdLst/>
              <a:ahLst/>
              <a:cxnLst/>
              <a:rect l="l" t="t" r="r" b="b"/>
              <a:pathLst>
                <a:path w="2988310" h="321310">
                  <a:moveTo>
                    <a:pt x="0" y="0"/>
                  </a:moveTo>
                  <a:lnTo>
                    <a:pt x="2987979" y="0"/>
                  </a:lnTo>
                  <a:lnTo>
                    <a:pt x="2987979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8744" y="5173370"/>
              <a:ext cx="655955" cy="321310"/>
            </a:xfrm>
            <a:custGeom>
              <a:avLst/>
              <a:gdLst/>
              <a:ahLst/>
              <a:cxnLst/>
              <a:rect l="l" t="t" r="r" b="b"/>
              <a:pathLst>
                <a:path w="655954" h="321310">
                  <a:moveTo>
                    <a:pt x="0" y="0"/>
                  </a:moveTo>
                  <a:lnTo>
                    <a:pt x="655788" y="0"/>
                  </a:lnTo>
                  <a:lnTo>
                    <a:pt x="655788" y="320813"/>
                  </a:lnTo>
                  <a:lnTo>
                    <a:pt x="0" y="32081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6170" y="5068243"/>
              <a:ext cx="4820920" cy="247650"/>
            </a:xfrm>
            <a:custGeom>
              <a:avLst/>
              <a:gdLst/>
              <a:ahLst/>
              <a:cxnLst/>
              <a:rect l="l" t="t" r="r" b="b"/>
              <a:pathLst>
                <a:path w="4820920" h="247650">
                  <a:moveTo>
                    <a:pt x="4820824" y="247100"/>
                  </a:moveTo>
                  <a:lnTo>
                    <a:pt x="31710" y="1625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9138" y="4940503"/>
              <a:ext cx="265430" cy="259079"/>
            </a:xfrm>
            <a:custGeom>
              <a:avLst/>
              <a:gdLst/>
              <a:ahLst/>
              <a:cxnLst/>
              <a:rect l="l" t="t" r="r" b="b"/>
              <a:pathLst>
                <a:path w="265429" h="259079">
                  <a:moveTo>
                    <a:pt x="265379" y="0"/>
                  </a:moveTo>
                  <a:lnTo>
                    <a:pt x="0" y="116103"/>
                  </a:lnTo>
                  <a:lnTo>
                    <a:pt x="252107" y="258737"/>
                  </a:lnTo>
                  <a:lnTo>
                    <a:pt x="26537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57800" y="7048500"/>
            <a:ext cx="2497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280" dirty="0">
                <a:latin typeface="Loma"/>
                <a:cs typeface="Loma"/>
              </a:rPr>
              <a:t>x </a:t>
            </a:r>
            <a:r>
              <a:rPr sz="4200" b="1" spc="-575" dirty="0">
                <a:latin typeface="Loma"/>
                <a:cs typeface="Loma"/>
              </a:rPr>
              <a:t>= </a:t>
            </a:r>
            <a:r>
              <a:rPr sz="4200" b="1" spc="-395" dirty="0">
                <a:latin typeface="Loma"/>
                <a:cs typeface="Loma"/>
              </a:rPr>
              <a:t>21 </a:t>
            </a:r>
            <a:r>
              <a:rPr sz="4200" b="1" spc="-575" dirty="0">
                <a:latin typeface="Loma"/>
                <a:cs typeface="Loma"/>
              </a:rPr>
              <a:t>+</a:t>
            </a:r>
            <a:r>
              <a:rPr sz="4200" b="1" spc="-340" dirty="0">
                <a:latin typeface="Loma"/>
                <a:cs typeface="Loma"/>
              </a:rPr>
              <a:t> </a:t>
            </a:r>
            <a:r>
              <a:rPr sz="4200" b="1" spc="-395" dirty="0">
                <a:latin typeface="Loma"/>
                <a:cs typeface="Loma"/>
              </a:rPr>
              <a:t>300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2037714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750" y="4025900"/>
            <a:ext cx="75692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"1st  "2nd  "3rd  "4th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183" y="4025900"/>
            <a:ext cx="112331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81800" y="3276600"/>
            <a:ext cx="551307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1800" y="511810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81592" y="5181295"/>
            <a:ext cx="2219325" cy="342900"/>
          </a:xfrm>
          <a:custGeom>
            <a:avLst/>
            <a:gdLst/>
            <a:ahLst/>
            <a:cxnLst/>
            <a:rect l="l" t="t" r="r" b="b"/>
            <a:pathLst>
              <a:path w="2219325" h="342900">
                <a:moveTo>
                  <a:pt x="0" y="0"/>
                </a:moveTo>
                <a:lnTo>
                  <a:pt x="2219007" y="0"/>
                </a:lnTo>
                <a:lnTo>
                  <a:pt x="2219007" y="342511"/>
                </a:lnTo>
                <a:lnTo>
                  <a:pt x="0" y="342511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251" y="5492750"/>
            <a:ext cx="4893310" cy="0"/>
          </a:xfrm>
          <a:custGeom>
            <a:avLst/>
            <a:gdLst/>
            <a:ahLst/>
            <a:cxnLst/>
            <a:rect l="l" t="t" r="r" b="b"/>
            <a:pathLst>
              <a:path w="4893310">
                <a:moveTo>
                  <a:pt x="0" y="0"/>
                </a:moveTo>
                <a:lnTo>
                  <a:pt x="4892789" y="0"/>
                </a:lnTo>
              </a:path>
            </a:pathLst>
          </a:custGeom>
          <a:ln w="63500">
            <a:solidFill>
              <a:srgbClr val="F30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203771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750" y="4025900"/>
            <a:ext cx="756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"1st  "2nd  "3rd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183" y="4025900"/>
            <a:ext cx="112331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841" y="5130800"/>
            <a:ext cx="422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511810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1451" y="5113883"/>
            <a:ext cx="10748010" cy="504190"/>
            <a:chOff x="461451" y="5113883"/>
            <a:chExt cx="10748010" cy="504190"/>
          </a:xfrm>
        </p:grpSpPr>
        <p:sp>
          <p:nvSpPr>
            <p:cNvPr id="13" name="object 13"/>
            <p:cNvSpPr/>
            <p:nvPr/>
          </p:nvSpPr>
          <p:spPr>
            <a:xfrm>
              <a:off x="3374250" y="5179948"/>
              <a:ext cx="1998980" cy="372110"/>
            </a:xfrm>
            <a:custGeom>
              <a:avLst/>
              <a:gdLst/>
              <a:ahLst/>
              <a:cxnLst/>
              <a:rect l="l" t="t" r="r" b="b"/>
              <a:pathLst>
                <a:path w="1998979" h="372110">
                  <a:moveTo>
                    <a:pt x="0" y="0"/>
                  </a:moveTo>
                  <a:lnTo>
                    <a:pt x="1998522" y="0"/>
                  </a:lnTo>
                  <a:lnTo>
                    <a:pt x="1998522" y="371599"/>
                  </a:lnTo>
                  <a:lnTo>
                    <a:pt x="0" y="37159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4662" y="5365750"/>
              <a:ext cx="3230880" cy="0"/>
            </a:xfrm>
            <a:custGeom>
              <a:avLst/>
              <a:gdLst/>
              <a:ahLst/>
              <a:cxnLst/>
              <a:rect l="l" t="t" r="r" b="b"/>
              <a:pathLst>
                <a:path w="3230879">
                  <a:moveTo>
                    <a:pt x="0" y="0"/>
                  </a:moveTo>
                  <a:lnTo>
                    <a:pt x="3198990" y="0"/>
                  </a:lnTo>
                  <a:lnTo>
                    <a:pt x="323074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03653" y="52362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94482" y="5145633"/>
              <a:ext cx="2283460" cy="440690"/>
            </a:xfrm>
            <a:custGeom>
              <a:avLst/>
              <a:gdLst/>
              <a:ahLst/>
              <a:cxnLst/>
              <a:rect l="l" t="t" r="r" b="b"/>
              <a:pathLst>
                <a:path w="2283459" h="440689">
                  <a:moveTo>
                    <a:pt x="0" y="0"/>
                  </a:moveTo>
                  <a:lnTo>
                    <a:pt x="2283040" y="0"/>
                  </a:lnTo>
                  <a:lnTo>
                    <a:pt x="2283040" y="440223"/>
                  </a:lnTo>
                  <a:lnTo>
                    <a:pt x="0" y="44022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451" y="5556250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10">
                  <a:moveTo>
                    <a:pt x="0" y="0"/>
                  </a:moveTo>
                  <a:lnTo>
                    <a:pt x="4892789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893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292" y="32893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41" y="4025900"/>
            <a:ext cx="203771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</a:t>
            </a:r>
            <a:r>
              <a:rPr sz="2400" spc="-7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7AF00"/>
                </a:solidFill>
                <a:latin typeface="Courier New"/>
                <a:cs typeface="Courier New"/>
              </a:rPr>
              <a:t>yield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750" y="4025900"/>
            <a:ext cx="75692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"1st  "2nd  "3rd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183" y="4025900"/>
            <a:ext cx="112331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841" y="5130800"/>
            <a:ext cx="422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  <a:tab pos="3853179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"4t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" 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54991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53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>
                <a:solidFill>
                  <a:srgbClr val="198CB5"/>
                </a:solidFill>
              </a:rPr>
              <a:t>Passing </a:t>
            </a:r>
            <a:r>
              <a:rPr spc="-400" dirty="0">
                <a:solidFill>
                  <a:srgbClr val="198CB5"/>
                </a:solidFill>
              </a:rPr>
              <a:t>values </a:t>
            </a:r>
            <a:r>
              <a:rPr spc="-50" dirty="0">
                <a:solidFill>
                  <a:srgbClr val="198CB5"/>
                </a:solidFill>
              </a:rPr>
              <a:t>to</a:t>
            </a:r>
            <a:r>
              <a:rPr spc="-69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generators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511810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1451" y="5113883"/>
            <a:ext cx="10748010" cy="504190"/>
            <a:chOff x="461451" y="5113883"/>
            <a:chExt cx="10748010" cy="504190"/>
          </a:xfrm>
        </p:grpSpPr>
        <p:sp>
          <p:nvSpPr>
            <p:cNvPr id="13" name="object 13"/>
            <p:cNvSpPr/>
            <p:nvPr/>
          </p:nvSpPr>
          <p:spPr>
            <a:xfrm>
              <a:off x="3374250" y="5179948"/>
              <a:ext cx="1998980" cy="372110"/>
            </a:xfrm>
            <a:custGeom>
              <a:avLst/>
              <a:gdLst/>
              <a:ahLst/>
              <a:cxnLst/>
              <a:rect l="l" t="t" r="r" b="b"/>
              <a:pathLst>
                <a:path w="1998979" h="372110">
                  <a:moveTo>
                    <a:pt x="0" y="0"/>
                  </a:moveTo>
                  <a:lnTo>
                    <a:pt x="1998522" y="0"/>
                  </a:lnTo>
                  <a:lnTo>
                    <a:pt x="1998522" y="371599"/>
                  </a:lnTo>
                  <a:lnTo>
                    <a:pt x="0" y="37159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4662" y="5365750"/>
              <a:ext cx="3230880" cy="0"/>
            </a:xfrm>
            <a:custGeom>
              <a:avLst/>
              <a:gdLst/>
              <a:ahLst/>
              <a:cxnLst/>
              <a:rect l="l" t="t" r="r" b="b"/>
              <a:pathLst>
                <a:path w="3230879">
                  <a:moveTo>
                    <a:pt x="0" y="0"/>
                  </a:moveTo>
                  <a:lnTo>
                    <a:pt x="3198990" y="0"/>
                  </a:lnTo>
                  <a:lnTo>
                    <a:pt x="323074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03653" y="523620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94482" y="5145633"/>
              <a:ext cx="2283460" cy="440690"/>
            </a:xfrm>
            <a:custGeom>
              <a:avLst/>
              <a:gdLst/>
              <a:ahLst/>
              <a:cxnLst/>
              <a:rect l="l" t="t" r="r" b="b"/>
              <a:pathLst>
                <a:path w="2283459" h="440689">
                  <a:moveTo>
                    <a:pt x="0" y="0"/>
                  </a:moveTo>
                  <a:lnTo>
                    <a:pt x="2283040" y="0"/>
                  </a:lnTo>
                  <a:lnTo>
                    <a:pt x="2283040" y="440223"/>
                  </a:lnTo>
                  <a:lnTo>
                    <a:pt x="0" y="44022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451" y="5556250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10">
                  <a:moveTo>
                    <a:pt x="0" y="0"/>
                  </a:moveTo>
                  <a:lnTo>
                    <a:pt x="4892789" y="0"/>
                  </a:lnTo>
                </a:path>
              </a:pathLst>
            </a:custGeom>
            <a:ln w="63500">
              <a:solidFill>
                <a:srgbClr val="F302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76600" y="7048500"/>
            <a:ext cx="6458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90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45" dirty="0">
                <a:latin typeface="Loma"/>
                <a:cs typeface="Loma"/>
              </a:rPr>
              <a:t>'4th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310" dirty="0">
                <a:latin typeface="Loma"/>
                <a:cs typeface="Loma"/>
              </a:rPr>
              <a:t>321’,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false</a:t>
            </a:r>
            <a:r>
              <a:rPr sz="4200" b="1" spc="-38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5687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892" y="35687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439" y="43053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while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true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330" y="43053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083" y="4673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8441" y="5041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54102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05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198CB5"/>
                </a:solidFill>
              </a:rPr>
              <a:t>Similar, </a:t>
            </a:r>
            <a:r>
              <a:rPr spc="-90" dirty="0">
                <a:solidFill>
                  <a:srgbClr val="198CB5"/>
                </a:solidFill>
              </a:rPr>
              <a:t>in </a:t>
            </a:r>
            <a:r>
              <a:rPr spc="-540" dirty="0">
                <a:solidFill>
                  <a:srgbClr val="198CB5"/>
                </a:solidFill>
              </a:rPr>
              <a:t>a</a:t>
            </a:r>
            <a:r>
              <a:rPr spc="-1325" dirty="0">
                <a:solidFill>
                  <a:srgbClr val="198CB5"/>
                </a:solidFill>
              </a:rPr>
              <a:t> </a:t>
            </a:r>
            <a:r>
              <a:rPr spc="-254" dirty="0">
                <a:solidFill>
                  <a:srgbClr val="198CB5"/>
                </a:solidFill>
              </a:rPr>
              <a:t>loop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568700"/>
            <a:ext cx="3134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indent="-732155">
              <a:lnSpc>
                <a:spcPct val="100699"/>
              </a:lnSpc>
              <a:spcBef>
                <a:spcPts val="80"/>
              </a:spcBef>
              <a:tabLst>
                <a:tab pos="1475740" algn="l"/>
                <a:tab pos="1841500" algn="l"/>
                <a:tab pos="220726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439" y="4305300"/>
            <a:ext cx="331787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while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true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109980" algn="l"/>
                <a:tab pos="1658620" algn="l"/>
                <a:tab pos="293878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441" y="5041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54102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05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198CB5"/>
                </a:solidFill>
              </a:rPr>
              <a:t>Similar, </a:t>
            </a:r>
            <a:r>
              <a:rPr spc="-90" dirty="0">
                <a:solidFill>
                  <a:srgbClr val="198CB5"/>
                </a:solidFill>
              </a:rPr>
              <a:t>in </a:t>
            </a:r>
            <a:r>
              <a:rPr spc="-540" dirty="0">
                <a:solidFill>
                  <a:srgbClr val="198CB5"/>
                </a:solidFill>
              </a:rPr>
              <a:t>a</a:t>
            </a:r>
            <a:r>
              <a:rPr spc="-1325" dirty="0">
                <a:solidFill>
                  <a:srgbClr val="198CB5"/>
                </a:solidFill>
              </a:rPr>
              <a:t> </a:t>
            </a:r>
            <a:r>
              <a:rPr spc="-254" dirty="0">
                <a:solidFill>
                  <a:srgbClr val="198CB5"/>
                </a:solidFill>
              </a:rPr>
              <a:t>loop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1800" y="3276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7505" y="4070642"/>
            <a:ext cx="5582920" cy="37465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53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800" y="4381500"/>
            <a:ext cx="459867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u="dbl" spc="-894" dirty="0">
                <a:solidFill>
                  <a:srgbClr val="00AFAF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c</a:t>
            </a:r>
            <a:r>
              <a:rPr sz="2400" u="dbl" spc="-894" dirty="0">
                <a:solidFill>
                  <a:srgbClr val="4E4E4E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 </a:t>
            </a:r>
            <a:r>
              <a:rPr sz="2400" spc="-1110" dirty="0">
                <a:solidFill>
                  <a:srgbClr val="00AFAF"/>
                </a:solidFill>
                <a:latin typeface="Courier New"/>
                <a:cs typeface="Courier New"/>
              </a:rPr>
              <a:t>o</a:t>
            </a:r>
            <a:r>
              <a:rPr sz="2400" u="dashLong" spc="-1110" dirty="0">
                <a:solidFill>
                  <a:srgbClr val="4E4E4E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 </a:t>
            </a:r>
            <a:r>
              <a:rPr sz="2400" spc="-1305" dirty="0">
                <a:solidFill>
                  <a:srgbClr val="00AFAF"/>
                </a:solidFill>
                <a:latin typeface="Courier New"/>
                <a:cs typeface="Courier New"/>
              </a:rPr>
              <a:t>n</a:t>
            </a:r>
            <a:r>
              <a:rPr sz="2400" u="dashLong" spc="-1305" dirty="0">
                <a:solidFill>
                  <a:srgbClr val="4E4E4E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 </a:t>
            </a:r>
            <a:r>
              <a:rPr sz="2400" spc="-1055" dirty="0">
                <a:solidFill>
                  <a:srgbClr val="00AFAF"/>
                </a:solidFill>
                <a:latin typeface="Courier New"/>
                <a:cs typeface="Courier New"/>
              </a:rPr>
              <a:t>s</a:t>
            </a:r>
            <a:r>
              <a:rPr sz="2400" spc="-105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spc="-1200" dirty="0">
                <a:solidFill>
                  <a:srgbClr val="00AFAF"/>
                </a:solidFill>
                <a:latin typeface="Courier New"/>
                <a:cs typeface="Courier New"/>
              </a:rPr>
              <a:t>o</a:t>
            </a:r>
            <a:r>
              <a:rPr sz="2400" spc="-12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spc="-1330" dirty="0">
                <a:solidFill>
                  <a:srgbClr val="00AFAF"/>
                </a:solidFill>
                <a:latin typeface="Courier New"/>
                <a:cs typeface="Courier New"/>
              </a:rPr>
              <a:t>l</a:t>
            </a:r>
            <a:r>
              <a:rPr sz="2400" spc="-133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31753" y="4623485"/>
            <a:ext cx="620395" cy="506730"/>
            <a:chOff x="4631753" y="4623485"/>
            <a:chExt cx="620395" cy="506730"/>
          </a:xfrm>
        </p:grpSpPr>
        <p:sp>
          <p:nvSpPr>
            <p:cNvPr id="11" name="object 11"/>
            <p:cNvSpPr/>
            <p:nvPr/>
          </p:nvSpPr>
          <p:spPr>
            <a:xfrm>
              <a:off x="4988140" y="4735105"/>
              <a:ext cx="263525" cy="259079"/>
            </a:xfrm>
            <a:custGeom>
              <a:avLst/>
              <a:gdLst/>
              <a:ahLst/>
              <a:cxnLst/>
              <a:rect l="l" t="t" r="r" b="b"/>
              <a:pathLst>
                <a:path w="263525" h="259079">
                  <a:moveTo>
                    <a:pt x="254317" y="0"/>
                  </a:moveTo>
                  <a:lnTo>
                    <a:pt x="0" y="138645"/>
                  </a:lnTo>
                  <a:lnTo>
                    <a:pt x="263512" y="258914"/>
                  </a:lnTo>
                  <a:lnTo>
                    <a:pt x="25431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3503" y="4655235"/>
              <a:ext cx="293370" cy="443230"/>
            </a:xfrm>
            <a:custGeom>
              <a:avLst/>
              <a:gdLst/>
              <a:ahLst/>
              <a:cxnLst/>
              <a:rect l="l" t="t" r="r" b="b"/>
              <a:pathLst>
                <a:path w="293370" h="443229">
                  <a:moveTo>
                    <a:pt x="0" y="0"/>
                  </a:moveTo>
                  <a:lnTo>
                    <a:pt x="292992" y="0"/>
                  </a:lnTo>
                  <a:lnTo>
                    <a:pt x="292992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6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>
                <a:solidFill>
                  <a:srgbClr val="198CB5"/>
                </a:solidFill>
              </a:rPr>
              <a:t>What </a:t>
            </a:r>
            <a:r>
              <a:rPr spc="-290" dirty="0">
                <a:solidFill>
                  <a:srgbClr val="198CB5"/>
                </a:solidFill>
              </a:rPr>
              <a:t>we</a:t>
            </a:r>
            <a:r>
              <a:rPr spc="-790" dirty="0">
                <a:solidFill>
                  <a:srgbClr val="198CB5"/>
                </a:solidFill>
              </a:rPr>
              <a:t> </a:t>
            </a:r>
            <a:r>
              <a:rPr spc="-455" dirty="0">
                <a:solidFill>
                  <a:srgbClr val="198CB5"/>
                </a:solidFill>
              </a:rPr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0" y="1549400"/>
            <a:ext cx="407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‘API_REQUEST’})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54" y="3128962"/>
            <a:ext cx="332549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460"/>
              </a:spcBef>
            </a:pPr>
            <a:r>
              <a:rPr sz="4200" b="1" spc="-370" dirty="0">
                <a:solidFill>
                  <a:srgbClr val="F30284"/>
                </a:solidFill>
                <a:latin typeface="Loma"/>
                <a:cs typeface="Loma"/>
              </a:rPr>
              <a:t>Reducer</a:t>
            </a:r>
            <a:endParaRPr sz="4200">
              <a:latin typeface="Loma"/>
              <a:cs typeface="L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8538" y="1957400"/>
            <a:ext cx="1776730" cy="1133475"/>
            <a:chOff x="4458538" y="1957400"/>
            <a:chExt cx="1776730" cy="1133475"/>
          </a:xfrm>
        </p:grpSpPr>
        <p:sp>
          <p:nvSpPr>
            <p:cNvPr id="6" name="object 6"/>
            <p:cNvSpPr/>
            <p:nvPr/>
          </p:nvSpPr>
          <p:spPr>
            <a:xfrm>
              <a:off x="4658559" y="1989150"/>
              <a:ext cx="1544955" cy="993775"/>
            </a:xfrm>
            <a:custGeom>
              <a:avLst/>
              <a:gdLst/>
              <a:ahLst/>
              <a:cxnLst/>
              <a:rect l="l" t="t" r="r" b="b"/>
              <a:pathLst>
                <a:path w="1544954" h="993775">
                  <a:moveTo>
                    <a:pt x="1544387" y="0"/>
                  </a:moveTo>
                  <a:lnTo>
                    <a:pt x="1503400" y="30330"/>
                  </a:lnTo>
                  <a:lnTo>
                    <a:pt x="1462349" y="60480"/>
                  </a:lnTo>
                  <a:lnTo>
                    <a:pt x="1421233" y="90450"/>
                  </a:lnTo>
                  <a:lnTo>
                    <a:pt x="1380052" y="120241"/>
                  </a:lnTo>
                  <a:lnTo>
                    <a:pt x="1338806" y="149852"/>
                  </a:lnTo>
                  <a:lnTo>
                    <a:pt x="1297495" y="179282"/>
                  </a:lnTo>
                  <a:lnTo>
                    <a:pt x="1256120" y="208533"/>
                  </a:lnTo>
                  <a:lnTo>
                    <a:pt x="1214679" y="237604"/>
                  </a:lnTo>
                  <a:lnTo>
                    <a:pt x="1173174" y="266495"/>
                  </a:lnTo>
                  <a:lnTo>
                    <a:pt x="1131604" y="295207"/>
                  </a:lnTo>
                  <a:lnTo>
                    <a:pt x="1089968" y="323738"/>
                  </a:lnTo>
                  <a:lnTo>
                    <a:pt x="1048268" y="352090"/>
                  </a:lnTo>
                  <a:lnTo>
                    <a:pt x="1006503" y="380261"/>
                  </a:lnTo>
                  <a:lnTo>
                    <a:pt x="964673" y="408253"/>
                  </a:lnTo>
                  <a:lnTo>
                    <a:pt x="922779" y="436065"/>
                  </a:lnTo>
                  <a:lnTo>
                    <a:pt x="880819" y="463697"/>
                  </a:lnTo>
                  <a:lnTo>
                    <a:pt x="838794" y="491149"/>
                  </a:lnTo>
                  <a:lnTo>
                    <a:pt x="796705" y="518421"/>
                  </a:lnTo>
                  <a:lnTo>
                    <a:pt x="754550" y="545513"/>
                  </a:lnTo>
                  <a:lnTo>
                    <a:pt x="712331" y="572426"/>
                  </a:lnTo>
                  <a:lnTo>
                    <a:pt x="670047" y="599159"/>
                  </a:lnTo>
                  <a:lnTo>
                    <a:pt x="627698" y="625711"/>
                  </a:lnTo>
                  <a:lnTo>
                    <a:pt x="585284" y="652084"/>
                  </a:lnTo>
                  <a:lnTo>
                    <a:pt x="542805" y="678277"/>
                  </a:lnTo>
                  <a:lnTo>
                    <a:pt x="500261" y="704290"/>
                  </a:lnTo>
                  <a:lnTo>
                    <a:pt x="457652" y="730123"/>
                  </a:lnTo>
                  <a:lnTo>
                    <a:pt x="414979" y="755776"/>
                  </a:lnTo>
                  <a:lnTo>
                    <a:pt x="372240" y="781250"/>
                  </a:lnTo>
                  <a:lnTo>
                    <a:pt x="329437" y="806543"/>
                  </a:lnTo>
                  <a:lnTo>
                    <a:pt x="286569" y="831657"/>
                  </a:lnTo>
                  <a:lnTo>
                    <a:pt x="243635" y="856591"/>
                  </a:lnTo>
                  <a:lnTo>
                    <a:pt x="200637" y="881345"/>
                  </a:lnTo>
                  <a:lnTo>
                    <a:pt x="157574" y="905919"/>
                  </a:lnTo>
                  <a:lnTo>
                    <a:pt x="114446" y="930313"/>
                  </a:lnTo>
                  <a:lnTo>
                    <a:pt x="71253" y="954527"/>
                  </a:lnTo>
                  <a:lnTo>
                    <a:pt x="27995" y="978561"/>
                  </a:lnTo>
                  <a:lnTo>
                    <a:pt x="0" y="993682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8538" y="2853766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166395" y="0"/>
                  </a:moveTo>
                  <a:lnTo>
                    <a:pt x="0" y="237096"/>
                  </a:lnTo>
                  <a:lnTo>
                    <a:pt x="289509" y="227952"/>
                  </a:lnTo>
                  <a:lnTo>
                    <a:pt x="166395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568700"/>
            <a:ext cx="3134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indent="-732155">
              <a:lnSpc>
                <a:spcPct val="100699"/>
              </a:lnSpc>
              <a:spcBef>
                <a:spcPts val="80"/>
              </a:spcBef>
              <a:tabLst>
                <a:tab pos="1475740" algn="l"/>
                <a:tab pos="1841500" algn="l"/>
                <a:tab pos="220726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439" y="4305300"/>
            <a:ext cx="331787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while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true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109980" algn="l"/>
                <a:tab pos="1658620" algn="l"/>
                <a:tab pos="293878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441" y="5041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54102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05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198CB5"/>
                </a:solidFill>
              </a:rPr>
              <a:t>Similar, </a:t>
            </a:r>
            <a:r>
              <a:rPr spc="-90" dirty="0">
                <a:solidFill>
                  <a:srgbClr val="198CB5"/>
                </a:solidFill>
              </a:rPr>
              <a:t>in </a:t>
            </a:r>
            <a:r>
              <a:rPr spc="-540" dirty="0">
                <a:solidFill>
                  <a:srgbClr val="198CB5"/>
                </a:solidFill>
              </a:rPr>
              <a:t>a</a:t>
            </a:r>
            <a:r>
              <a:rPr spc="-1325" dirty="0">
                <a:solidFill>
                  <a:srgbClr val="198CB5"/>
                </a:solidFill>
              </a:rPr>
              <a:t> </a:t>
            </a:r>
            <a:r>
              <a:rPr spc="-254" dirty="0">
                <a:solidFill>
                  <a:srgbClr val="198CB5"/>
                </a:solidFill>
              </a:rPr>
              <a:t>loop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1800" y="3276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7505" y="4070642"/>
            <a:ext cx="5582920" cy="37465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53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800" y="4381500"/>
            <a:ext cx="459867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u="dbl" spc="-894" dirty="0">
                <a:solidFill>
                  <a:srgbClr val="00AFAF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c</a:t>
            </a:r>
            <a:r>
              <a:rPr sz="2400" u="dbl" spc="-894" dirty="0">
                <a:solidFill>
                  <a:srgbClr val="4E4E4E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 </a:t>
            </a:r>
            <a:r>
              <a:rPr sz="2400" spc="-1110" dirty="0">
                <a:solidFill>
                  <a:srgbClr val="00AFAF"/>
                </a:solidFill>
                <a:latin typeface="Courier New"/>
                <a:cs typeface="Courier New"/>
              </a:rPr>
              <a:t>o</a:t>
            </a:r>
            <a:r>
              <a:rPr sz="2400" u="dashLong" spc="-1110" dirty="0">
                <a:solidFill>
                  <a:srgbClr val="4E4E4E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 </a:t>
            </a:r>
            <a:r>
              <a:rPr sz="2400" spc="-1305" dirty="0">
                <a:solidFill>
                  <a:srgbClr val="00AFAF"/>
                </a:solidFill>
                <a:latin typeface="Courier New"/>
                <a:cs typeface="Courier New"/>
              </a:rPr>
              <a:t>n</a:t>
            </a:r>
            <a:r>
              <a:rPr sz="2400" u="dashLong" spc="-1305" dirty="0">
                <a:solidFill>
                  <a:srgbClr val="4E4E4E"/>
                </a:solidFill>
                <a:uFill>
                  <a:solidFill>
                    <a:srgbClr val="F30284"/>
                  </a:solidFill>
                </a:uFill>
                <a:latin typeface="Courier New"/>
                <a:cs typeface="Courier New"/>
              </a:rPr>
              <a:t> </a:t>
            </a:r>
            <a:r>
              <a:rPr sz="2400" spc="-1055" dirty="0">
                <a:solidFill>
                  <a:srgbClr val="00AFAF"/>
                </a:solidFill>
                <a:latin typeface="Courier New"/>
                <a:cs typeface="Courier New"/>
              </a:rPr>
              <a:t>s</a:t>
            </a:r>
            <a:r>
              <a:rPr sz="2400" spc="-105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spc="-1200" dirty="0">
                <a:solidFill>
                  <a:srgbClr val="00AFAF"/>
                </a:solidFill>
                <a:latin typeface="Courier New"/>
                <a:cs typeface="Courier New"/>
              </a:rPr>
              <a:t>o</a:t>
            </a:r>
            <a:r>
              <a:rPr sz="2400" spc="-12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spc="-1330" dirty="0">
                <a:solidFill>
                  <a:srgbClr val="00AFAF"/>
                </a:solidFill>
                <a:latin typeface="Courier New"/>
                <a:cs typeface="Courier New"/>
              </a:rPr>
              <a:t>l</a:t>
            </a:r>
            <a:r>
              <a:rPr sz="2400" spc="-133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31753" y="4623485"/>
            <a:ext cx="620395" cy="506730"/>
            <a:chOff x="4631753" y="4623485"/>
            <a:chExt cx="620395" cy="506730"/>
          </a:xfrm>
        </p:grpSpPr>
        <p:sp>
          <p:nvSpPr>
            <p:cNvPr id="11" name="object 11"/>
            <p:cNvSpPr/>
            <p:nvPr/>
          </p:nvSpPr>
          <p:spPr>
            <a:xfrm>
              <a:off x="4988140" y="4735105"/>
              <a:ext cx="263525" cy="259079"/>
            </a:xfrm>
            <a:custGeom>
              <a:avLst/>
              <a:gdLst/>
              <a:ahLst/>
              <a:cxnLst/>
              <a:rect l="l" t="t" r="r" b="b"/>
              <a:pathLst>
                <a:path w="263525" h="259079">
                  <a:moveTo>
                    <a:pt x="254317" y="0"/>
                  </a:moveTo>
                  <a:lnTo>
                    <a:pt x="0" y="138645"/>
                  </a:lnTo>
                  <a:lnTo>
                    <a:pt x="263512" y="258914"/>
                  </a:lnTo>
                  <a:lnTo>
                    <a:pt x="25431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3503" y="4655235"/>
              <a:ext cx="293370" cy="443230"/>
            </a:xfrm>
            <a:custGeom>
              <a:avLst/>
              <a:gdLst/>
              <a:ahLst/>
              <a:cxnLst/>
              <a:rect l="l" t="t" r="r" b="b"/>
              <a:pathLst>
                <a:path w="293370" h="443229">
                  <a:moveTo>
                    <a:pt x="0" y="0"/>
                  </a:moveTo>
                  <a:lnTo>
                    <a:pt x="292992" y="0"/>
                  </a:lnTo>
                  <a:lnTo>
                    <a:pt x="292992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51300" y="7048500"/>
            <a:ext cx="4901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1065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 </a:t>
            </a:r>
            <a:r>
              <a:rPr sz="4200" b="1" spc="-215" dirty="0">
                <a:latin typeface="Loma"/>
                <a:cs typeface="Loma"/>
              </a:rPr>
              <a:t>0, </a:t>
            </a:r>
            <a:r>
              <a:rPr sz="4200" b="1" spc="-235" dirty="0">
                <a:latin typeface="Loma"/>
                <a:cs typeface="Loma"/>
              </a:rPr>
              <a:t>done: false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5687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892" y="35687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439" y="4305300"/>
            <a:ext cx="331787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while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true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109980" algn="l"/>
                <a:tab pos="1658620" algn="l"/>
                <a:tab pos="293878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8441" y="5041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54102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05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198CB5"/>
                </a:solidFill>
              </a:rPr>
              <a:t>Similar, </a:t>
            </a:r>
            <a:r>
              <a:rPr spc="-90" dirty="0">
                <a:solidFill>
                  <a:srgbClr val="198CB5"/>
                </a:solidFill>
              </a:rPr>
              <a:t>in </a:t>
            </a:r>
            <a:r>
              <a:rPr spc="-540" dirty="0">
                <a:solidFill>
                  <a:srgbClr val="198CB5"/>
                </a:solidFill>
              </a:rPr>
              <a:t>a</a:t>
            </a:r>
            <a:r>
              <a:rPr spc="-1325" dirty="0">
                <a:solidFill>
                  <a:srgbClr val="198CB5"/>
                </a:solidFill>
              </a:rPr>
              <a:t> </a:t>
            </a:r>
            <a:r>
              <a:rPr spc="-254" dirty="0">
                <a:solidFill>
                  <a:srgbClr val="198CB5"/>
                </a:solidFill>
              </a:rPr>
              <a:t>loop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1800" y="3276600"/>
            <a:ext cx="55130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7505" y="4438942"/>
            <a:ext cx="4296410" cy="37465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253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1800" y="4749800"/>
            <a:ext cx="45986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03053" y="4583010"/>
            <a:ext cx="3104515" cy="547370"/>
            <a:chOff x="3603053" y="4583010"/>
            <a:chExt cx="3104515" cy="547370"/>
          </a:xfrm>
        </p:grpSpPr>
        <p:sp>
          <p:nvSpPr>
            <p:cNvPr id="12" name="object 12"/>
            <p:cNvSpPr/>
            <p:nvPr/>
          </p:nvSpPr>
          <p:spPr>
            <a:xfrm>
              <a:off x="5214289" y="4638865"/>
              <a:ext cx="1461770" cy="76835"/>
            </a:xfrm>
            <a:custGeom>
              <a:avLst/>
              <a:gdLst/>
              <a:ahLst/>
              <a:cxnLst/>
              <a:rect l="l" t="t" r="r" b="b"/>
              <a:pathLst>
                <a:path w="1461770" h="76835">
                  <a:moveTo>
                    <a:pt x="1461465" y="0"/>
                  </a:moveTo>
                  <a:lnTo>
                    <a:pt x="1400428" y="1591"/>
                  </a:lnTo>
                  <a:lnTo>
                    <a:pt x="1340130" y="3259"/>
                  </a:lnTo>
                  <a:lnTo>
                    <a:pt x="1280571" y="5001"/>
                  </a:lnTo>
                  <a:lnTo>
                    <a:pt x="1221750" y="6819"/>
                  </a:lnTo>
                  <a:lnTo>
                    <a:pt x="1163667" y="8712"/>
                  </a:lnTo>
                  <a:lnTo>
                    <a:pt x="1106323" y="10680"/>
                  </a:lnTo>
                  <a:lnTo>
                    <a:pt x="1049718" y="12723"/>
                  </a:lnTo>
                  <a:lnTo>
                    <a:pt x="993851" y="14842"/>
                  </a:lnTo>
                  <a:lnTo>
                    <a:pt x="938722" y="17036"/>
                  </a:lnTo>
                  <a:lnTo>
                    <a:pt x="884332" y="19305"/>
                  </a:lnTo>
                  <a:lnTo>
                    <a:pt x="830681" y="21649"/>
                  </a:lnTo>
                  <a:lnTo>
                    <a:pt x="777768" y="24069"/>
                  </a:lnTo>
                  <a:lnTo>
                    <a:pt x="725593" y="26563"/>
                  </a:lnTo>
                  <a:lnTo>
                    <a:pt x="674157" y="29133"/>
                  </a:lnTo>
                  <a:lnTo>
                    <a:pt x="623460" y="31779"/>
                  </a:lnTo>
                  <a:lnTo>
                    <a:pt x="573501" y="34499"/>
                  </a:lnTo>
                  <a:lnTo>
                    <a:pt x="524280" y="37295"/>
                  </a:lnTo>
                  <a:lnTo>
                    <a:pt x="475798" y="40166"/>
                  </a:lnTo>
                  <a:lnTo>
                    <a:pt x="428054" y="43112"/>
                  </a:lnTo>
                  <a:lnTo>
                    <a:pt x="381049" y="46133"/>
                  </a:lnTo>
                  <a:lnTo>
                    <a:pt x="334782" y="49230"/>
                  </a:lnTo>
                  <a:lnTo>
                    <a:pt x="289254" y="52401"/>
                  </a:lnTo>
                  <a:lnTo>
                    <a:pt x="244464" y="55648"/>
                  </a:lnTo>
                  <a:lnTo>
                    <a:pt x="200413" y="58971"/>
                  </a:lnTo>
                  <a:lnTo>
                    <a:pt x="157100" y="62368"/>
                  </a:lnTo>
                  <a:lnTo>
                    <a:pt x="114526" y="65841"/>
                  </a:lnTo>
                  <a:lnTo>
                    <a:pt x="72690" y="69389"/>
                  </a:lnTo>
                  <a:lnTo>
                    <a:pt x="31592" y="73012"/>
                  </a:lnTo>
                  <a:lnTo>
                    <a:pt x="0" y="76246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88140" y="4583010"/>
              <a:ext cx="271145" cy="257810"/>
            </a:xfrm>
            <a:custGeom>
              <a:avLst/>
              <a:gdLst/>
              <a:ahLst/>
              <a:cxnLst/>
              <a:rect l="l" t="t" r="r" b="b"/>
              <a:pathLst>
                <a:path w="271145" h="257810">
                  <a:moveTo>
                    <a:pt x="244538" y="0"/>
                  </a:moveTo>
                  <a:lnTo>
                    <a:pt x="0" y="155244"/>
                  </a:lnTo>
                  <a:lnTo>
                    <a:pt x="270929" y="257733"/>
                  </a:lnTo>
                  <a:lnTo>
                    <a:pt x="244538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4803" y="4655235"/>
              <a:ext cx="1322070" cy="443230"/>
            </a:xfrm>
            <a:custGeom>
              <a:avLst/>
              <a:gdLst/>
              <a:ahLst/>
              <a:cxnLst/>
              <a:rect l="l" t="t" r="r" b="b"/>
              <a:pathLst>
                <a:path w="1322070" h="443229">
                  <a:moveTo>
                    <a:pt x="0" y="0"/>
                  </a:moveTo>
                  <a:lnTo>
                    <a:pt x="1321689" y="0"/>
                  </a:lnTo>
                  <a:lnTo>
                    <a:pt x="1321689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51300" y="7048500"/>
            <a:ext cx="4901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1065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 </a:t>
            </a:r>
            <a:r>
              <a:rPr sz="4200" b="1" spc="-215" dirty="0">
                <a:latin typeface="Loma"/>
                <a:cs typeface="Loma"/>
              </a:rPr>
              <a:t>1, </a:t>
            </a:r>
            <a:r>
              <a:rPr sz="4200" b="1" spc="-235" dirty="0">
                <a:latin typeface="Loma"/>
                <a:cs typeface="Loma"/>
              </a:rPr>
              <a:t>done: false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5687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892" y="35687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439" y="43053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while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true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330" y="43053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083" y="4673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8441" y="5041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54102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05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198CB5"/>
                </a:solidFill>
              </a:rPr>
              <a:t>Similar, </a:t>
            </a:r>
            <a:r>
              <a:rPr spc="-90" dirty="0">
                <a:solidFill>
                  <a:srgbClr val="198CB5"/>
                </a:solidFill>
              </a:rPr>
              <a:t>in </a:t>
            </a:r>
            <a:r>
              <a:rPr spc="-540" dirty="0">
                <a:solidFill>
                  <a:srgbClr val="198CB5"/>
                </a:solidFill>
              </a:rPr>
              <a:t>a</a:t>
            </a:r>
            <a:r>
              <a:rPr spc="-1325" dirty="0">
                <a:solidFill>
                  <a:srgbClr val="198CB5"/>
                </a:solidFill>
              </a:rPr>
              <a:t> </a:t>
            </a:r>
            <a:r>
              <a:rPr spc="-254" dirty="0">
                <a:solidFill>
                  <a:srgbClr val="198CB5"/>
                </a:solidFill>
              </a:rPr>
              <a:t>loop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4805" y="4781842"/>
            <a:ext cx="4504055" cy="37465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73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1800" y="511810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03053" y="4623485"/>
            <a:ext cx="3091815" cy="506730"/>
            <a:chOff x="3603053" y="4623485"/>
            <a:chExt cx="3091815" cy="506730"/>
          </a:xfrm>
        </p:grpSpPr>
        <p:sp>
          <p:nvSpPr>
            <p:cNvPr id="14" name="object 14"/>
            <p:cNvSpPr/>
            <p:nvPr/>
          </p:nvSpPr>
          <p:spPr>
            <a:xfrm>
              <a:off x="5215377" y="4782656"/>
              <a:ext cx="1447800" cy="33020"/>
            </a:xfrm>
            <a:custGeom>
              <a:avLst/>
              <a:gdLst/>
              <a:ahLst/>
              <a:cxnLst/>
              <a:rect l="l" t="t" r="r" b="b"/>
              <a:pathLst>
                <a:path w="1447800" h="33020">
                  <a:moveTo>
                    <a:pt x="1447664" y="32914"/>
                  </a:moveTo>
                  <a:lnTo>
                    <a:pt x="1387378" y="30093"/>
                  </a:lnTo>
                  <a:lnTo>
                    <a:pt x="1327812" y="27399"/>
                  </a:lnTo>
                  <a:lnTo>
                    <a:pt x="1268965" y="24831"/>
                  </a:lnTo>
                  <a:lnTo>
                    <a:pt x="1210839" y="22389"/>
                  </a:lnTo>
                  <a:lnTo>
                    <a:pt x="1153432" y="20074"/>
                  </a:lnTo>
                  <a:lnTo>
                    <a:pt x="1096745" y="17885"/>
                  </a:lnTo>
                  <a:lnTo>
                    <a:pt x="1040778" y="15822"/>
                  </a:lnTo>
                  <a:lnTo>
                    <a:pt x="985530" y="13885"/>
                  </a:lnTo>
                  <a:lnTo>
                    <a:pt x="931002" y="12075"/>
                  </a:lnTo>
                  <a:lnTo>
                    <a:pt x="877195" y="10392"/>
                  </a:lnTo>
                  <a:lnTo>
                    <a:pt x="824107" y="8834"/>
                  </a:lnTo>
                  <a:lnTo>
                    <a:pt x="771738" y="7403"/>
                  </a:lnTo>
                  <a:lnTo>
                    <a:pt x="720090" y="6099"/>
                  </a:lnTo>
                  <a:lnTo>
                    <a:pt x="669161" y="4920"/>
                  </a:lnTo>
                  <a:lnTo>
                    <a:pt x="618952" y="3868"/>
                  </a:lnTo>
                  <a:lnTo>
                    <a:pt x="569463" y="2942"/>
                  </a:lnTo>
                  <a:lnTo>
                    <a:pt x="520694" y="2143"/>
                  </a:lnTo>
                  <a:lnTo>
                    <a:pt x="472644" y="1470"/>
                  </a:lnTo>
                  <a:lnTo>
                    <a:pt x="425314" y="923"/>
                  </a:lnTo>
                  <a:lnTo>
                    <a:pt x="378705" y="503"/>
                  </a:lnTo>
                  <a:lnTo>
                    <a:pt x="332814" y="209"/>
                  </a:lnTo>
                  <a:lnTo>
                    <a:pt x="287644" y="41"/>
                  </a:lnTo>
                  <a:lnTo>
                    <a:pt x="243194" y="0"/>
                  </a:lnTo>
                  <a:lnTo>
                    <a:pt x="199463" y="84"/>
                  </a:lnTo>
                  <a:lnTo>
                    <a:pt x="156452" y="296"/>
                  </a:lnTo>
                  <a:lnTo>
                    <a:pt x="114161" y="633"/>
                  </a:lnTo>
                  <a:lnTo>
                    <a:pt x="72590" y="1097"/>
                  </a:lnTo>
                  <a:lnTo>
                    <a:pt x="31738" y="1687"/>
                  </a:lnTo>
                  <a:lnTo>
                    <a:pt x="0" y="259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8140" y="4654854"/>
              <a:ext cx="262890" cy="259079"/>
            </a:xfrm>
            <a:custGeom>
              <a:avLst/>
              <a:gdLst/>
              <a:ahLst/>
              <a:cxnLst/>
              <a:rect l="l" t="t" r="r" b="b"/>
              <a:pathLst>
                <a:path w="262889" h="259079">
                  <a:moveTo>
                    <a:pt x="255282" y="0"/>
                  </a:moveTo>
                  <a:lnTo>
                    <a:pt x="0" y="136867"/>
                  </a:lnTo>
                  <a:lnTo>
                    <a:pt x="262661" y="258978"/>
                  </a:lnTo>
                  <a:lnTo>
                    <a:pt x="255282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4803" y="4655235"/>
              <a:ext cx="1322070" cy="443230"/>
            </a:xfrm>
            <a:custGeom>
              <a:avLst/>
              <a:gdLst/>
              <a:ahLst/>
              <a:cxnLst/>
              <a:rect l="l" t="t" r="r" b="b"/>
              <a:pathLst>
                <a:path w="1322070" h="443229">
                  <a:moveTo>
                    <a:pt x="0" y="0"/>
                  </a:moveTo>
                  <a:lnTo>
                    <a:pt x="1321689" y="0"/>
                  </a:lnTo>
                  <a:lnTo>
                    <a:pt x="1321689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87800" y="7048500"/>
            <a:ext cx="5017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875" dirty="0">
                <a:latin typeface="Loma"/>
                <a:cs typeface="Loma"/>
              </a:rPr>
              <a:t> </a:t>
            </a:r>
            <a:r>
              <a:rPr sz="4200" b="1" spc="-225" dirty="0">
                <a:latin typeface="Loma"/>
                <a:cs typeface="Loma"/>
              </a:rPr>
              <a:t>value:21, </a:t>
            </a:r>
            <a:r>
              <a:rPr sz="4200" b="1" spc="-235" dirty="0">
                <a:latin typeface="Loma"/>
                <a:cs typeface="Loma"/>
              </a:rPr>
              <a:t>done: false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568700"/>
            <a:ext cx="16719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7315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892" y="3568700"/>
            <a:ext cx="13061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sum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8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84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8439" y="43053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while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true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330" y="43053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083" y="4673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927100" algn="l"/>
                <a:tab pos="2207260" algn="l"/>
              </a:tabLst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	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+=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x)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8441" y="5041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54102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05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198CB5"/>
                </a:solidFill>
              </a:rPr>
              <a:t>Similar, </a:t>
            </a:r>
            <a:r>
              <a:rPr spc="-90" dirty="0">
                <a:solidFill>
                  <a:srgbClr val="198CB5"/>
                </a:solidFill>
              </a:rPr>
              <a:t>in </a:t>
            </a:r>
            <a:r>
              <a:rPr spc="-540" dirty="0">
                <a:solidFill>
                  <a:srgbClr val="198CB5"/>
                </a:solidFill>
              </a:rPr>
              <a:t>a</a:t>
            </a:r>
            <a:r>
              <a:rPr spc="-1325" dirty="0">
                <a:solidFill>
                  <a:srgbClr val="198CB5"/>
                </a:solidFill>
              </a:rPr>
              <a:t> </a:t>
            </a:r>
            <a:r>
              <a:rPr spc="-254" dirty="0">
                <a:solidFill>
                  <a:srgbClr val="198CB5"/>
                </a:solidFill>
              </a:rPr>
              <a:t>loop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1800" y="3276600"/>
            <a:ext cx="551307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sum()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.log(it.next(‘unused’))  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800" y="4749800"/>
            <a:ext cx="441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.log(it.next(20))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805" y="5137442"/>
            <a:ext cx="4856480" cy="37465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2830"/>
              </a:lnSpc>
            </a:pP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.log(it.next(300))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03053" y="4623485"/>
            <a:ext cx="3192780" cy="514350"/>
            <a:chOff x="3603053" y="4623485"/>
            <a:chExt cx="3192780" cy="514350"/>
          </a:xfrm>
        </p:grpSpPr>
        <p:sp>
          <p:nvSpPr>
            <p:cNvPr id="14" name="object 14"/>
            <p:cNvSpPr/>
            <p:nvPr/>
          </p:nvSpPr>
          <p:spPr>
            <a:xfrm>
              <a:off x="5214499" y="4962014"/>
              <a:ext cx="1549400" cy="144145"/>
            </a:xfrm>
            <a:custGeom>
              <a:avLst/>
              <a:gdLst/>
              <a:ahLst/>
              <a:cxnLst/>
              <a:rect l="l" t="t" r="r" b="b"/>
              <a:pathLst>
                <a:path w="1549400" h="144145">
                  <a:moveTo>
                    <a:pt x="1549342" y="143682"/>
                  </a:moveTo>
                  <a:lnTo>
                    <a:pt x="31621" y="2933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8140" y="4835956"/>
              <a:ext cx="270510" cy="258445"/>
            </a:xfrm>
            <a:custGeom>
              <a:avLst/>
              <a:gdLst/>
              <a:ahLst/>
              <a:cxnLst/>
              <a:rect l="l" t="t" r="r" b="b"/>
              <a:pathLst>
                <a:path w="270510" h="258445">
                  <a:moveTo>
                    <a:pt x="269938" y="0"/>
                  </a:moveTo>
                  <a:lnTo>
                    <a:pt x="0" y="105067"/>
                  </a:lnTo>
                  <a:lnTo>
                    <a:pt x="246011" y="257975"/>
                  </a:lnTo>
                  <a:lnTo>
                    <a:pt x="269938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4803" y="4655235"/>
              <a:ext cx="1322070" cy="443230"/>
            </a:xfrm>
            <a:custGeom>
              <a:avLst/>
              <a:gdLst/>
              <a:ahLst/>
              <a:cxnLst/>
              <a:rect l="l" t="t" r="r" b="b"/>
              <a:pathLst>
                <a:path w="1322070" h="443229">
                  <a:moveTo>
                    <a:pt x="0" y="0"/>
                  </a:moveTo>
                  <a:lnTo>
                    <a:pt x="1321689" y="0"/>
                  </a:lnTo>
                  <a:lnTo>
                    <a:pt x="1321689" y="443119"/>
                  </a:lnTo>
                  <a:lnTo>
                    <a:pt x="0" y="443119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73500" y="7048500"/>
            <a:ext cx="526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875" dirty="0">
                <a:latin typeface="Loma"/>
                <a:cs typeface="Loma"/>
              </a:rPr>
              <a:t> </a:t>
            </a:r>
            <a:r>
              <a:rPr sz="4200" b="1" spc="-240" dirty="0">
                <a:latin typeface="Loma"/>
                <a:cs typeface="Loma"/>
              </a:rPr>
              <a:t>value:321, </a:t>
            </a:r>
            <a:r>
              <a:rPr sz="4200" b="1" spc="-235" dirty="0">
                <a:latin typeface="Loma"/>
                <a:cs typeface="Loma"/>
              </a:rPr>
              <a:t>done: false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1663700"/>
            <a:ext cx="4964430" cy="1696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5080" indent="-549275">
              <a:lnSpc>
                <a:spcPct val="101899"/>
              </a:lnSpc>
              <a:spcBef>
                <a:spcPts val="55"/>
              </a:spcBef>
              <a:tabLst>
                <a:tab pos="835660" algn="l"/>
                <a:tab pos="2070100" algn="l"/>
                <a:tab pos="2481580" algn="l"/>
                <a:tab pos="3304540" algn="l"/>
                <a:tab pos="385317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const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fetchUse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new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Promis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( 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resolve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setTimeout(</a:t>
            </a:r>
            <a:r>
              <a:rPr sz="1800" spc="-5" dirty="0">
                <a:solidFill>
                  <a:srgbClr val="AF8700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</a:t>
            </a:r>
            <a:r>
              <a:rPr sz="1800" spc="-20" dirty="0">
                <a:solidFill>
                  <a:srgbClr val="AF87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resolve(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8620" marR="82804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username:</a:t>
            </a:r>
            <a:r>
              <a:rPr sz="1800" spc="-6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'nacho'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,  hash:</a:t>
            </a:r>
            <a:r>
              <a:rPr sz="18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‘12345'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958" y="3340100"/>
            <a:ext cx="112331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,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4000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231" y="3898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0" y="4914900"/>
            <a:ext cx="551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</a:t>
            </a:r>
            <a:r>
              <a:rPr sz="1800" spc="-5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28" y="5194300"/>
            <a:ext cx="496443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561340" algn="l"/>
                <a:tab pos="972819" algn="l"/>
                <a:tab pos="1521460" algn="l"/>
                <a:tab pos="234442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 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return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7531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9200" y="3416300"/>
            <a:ext cx="263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apiCalls()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200" y="3975100"/>
            <a:ext cx="400431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561340" algn="l"/>
                <a:tab pos="193293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it.next().value 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.log(promise)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9200" y="4813300"/>
            <a:ext cx="4690110" cy="14173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1102360" indent="-549275">
              <a:lnSpc>
                <a:spcPct val="101899"/>
              </a:lnSpc>
              <a:spcBef>
                <a:spcPts val="55"/>
              </a:spcBef>
              <a:tabLst>
                <a:tab pos="344170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promise.then((result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.log(result)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ts val="2200"/>
              </a:lnSpc>
              <a:spcBef>
                <a:spcPts val="80"/>
              </a:spcBef>
              <a:tabLst>
                <a:tab pos="1109980" algn="l"/>
                <a:tab pos="26187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respons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it.next(result)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.log(response)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0"/>
              </a:lnSpc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1663700"/>
            <a:ext cx="4964430" cy="1696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5080" indent="-549275">
              <a:lnSpc>
                <a:spcPct val="101899"/>
              </a:lnSpc>
              <a:spcBef>
                <a:spcPts val="55"/>
              </a:spcBef>
              <a:tabLst>
                <a:tab pos="835660" algn="l"/>
                <a:tab pos="2070100" algn="l"/>
                <a:tab pos="2481580" algn="l"/>
                <a:tab pos="3304540" algn="l"/>
                <a:tab pos="385317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const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fetchUse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new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Promis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( 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resolve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setTimeout(</a:t>
            </a:r>
            <a:r>
              <a:rPr sz="1800" spc="-5" dirty="0">
                <a:solidFill>
                  <a:srgbClr val="AF8700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</a:t>
            </a:r>
            <a:r>
              <a:rPr sz="1800" spc="-20" dirty="0">
                <a:solidFill>
                  <a:srgbClr val="AF87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resolve(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8620" marR="82804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username:</a:t>
            </a:r>
            <a:r>
              <a:rPr sz="1800" spc="-6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'nacho'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,  hash:</a:t>
            </a:r>
            <a:r>
              <a:rPr sz="18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‘12345'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958" y="3340100"/>
            <a:ext cx="112331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,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4000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231" y="3898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0" y="4914900"/>
            <a:ext cx="551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</a:t>
            </a:r>
            <a:r>
              <a:rPr sz="1800" spc="-5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003" y="5175935"/>
            <a:ext cx="2765425" cy="35941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728" y="5194300"/>
            <a:ext cx="22205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561340" algn="l"/>
                <a:tab pos="972819" algn="l"/>
                <a:tab pos="152146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  return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57531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200" y="3416300"/>
            <a:ext cx="263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apiCalls()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705" y="3956342"/>
            <a:ext cx="4436745" cy="677545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63195" marR="287020">
              <a:lnSpc>
                <a:spcPct val="101899"/>
              </a:lnSpc>
              <a:spcBef>
                <a:spcPts val="204"/>
              </a:spcBef>
              <a:tabLst>
                <a:tab pos="711835" algn="l"/>
                <a:tab pos="208343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it.next().value 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.log(promise)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200" y="4813300"/>
            <a:ext cx="4690110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1102360" indent="-549275">
              <a:lnSpc>
                <a:spcPct val="101899"/>
              </a:lnSpc>
              <a:spcBef>
                <a:spcPts val="55"/>
              </a:spcBef>
              <a:tabLst>
                <a:tab pos="344170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promise.then((result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.log(result)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ts val="2200"/>
              </a:lnSpc>
              <a:spcBef>
                <a:spcPts val="80"/>
              </a:spcBef>
              <a:tabLst>
                <a:tab pos="1109980" algn="l"/>
                <a:tab pos="26187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respons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it.next(result)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.log(response)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9200" y="5930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67617" y="4457700"/>
            <a:ext cx="2251075" cy="687070"/>
            <a:chOff x="5167617" y="4457700"/>
            <a:chExt cx="2251075" cy="687070"/>
          </a:xfrm>
        </p:grpSpPr>
        <p:sp>
          <p:nvSpPr>
            <p:cNvPr id="15" name="object 15"/>
            <p:cNvSpPr/>
            <p:nvPr/>
          </p:nvSpPr>
          <p:spPr>
            <a:xfrm>
              <a:off x="5359917" y="4489450"/>
              <a:ext cx="2027555" cy="534035"/>
            </a:xfrm>
            <a:custGeom>
              <a:avLst/>
              <a:gdLst/>
              <a:ahLst/>
              <a:cxnLst/>
              <a:rect l="l" t="t" r="r" b="b"/>
              <a:pathLst>
                <a:path w="2027554" h="534035">
                  <a:moveTo>
                    <a:pt x="2027024" y="0"/>
                  </a:moveTo>
                  <a:lnTo>
                    <a:pt x="1960083" y="9314"/>
                  </a:lnTo>
                  <a:lnTo>
                    <a:pt x="1894051" y="18792"/>
                  </a:lnTo>
                  <a:lnTo>
                    <a:pt x="1828926" y="28435"/>
                  </a:lnTo>
                  <a:lnTo>
                    <a:pt x="1764709" y="38241"/>
                  </a:lnTo>
                  <a:lnTo>
                    <a:pt x="1701400" y="48212"/>
                  </a:lnTo>
                  <a:lnTo>
                    <a:pt x="1638999" y="58348"/>
                  </a:lnTo>
                  <a:lnTo>
                    <a:pt x="1577506" y="68647"/>
                  </a:lnTo>
                  <a:lnTo>
                    <a:pt x="1516920" y="79111"/>
                  </a:lnTo>
                  <a:lnTo>
                    <a:pt x="1457243" y="89739"/>
                  </a:lnTo>
                  <a:lnTo>
                    <a:pt x="1398473" y="100531"/>
                  </a:lnTo>
                  <a:lnTo>
                    <a:pt x="1340611" y="111487"/>
                  </a:lnTo>
                  <a:lnTo>
                    <a:pt x="1283657" y="122608"/>
                  </a:lnTo>
                  <a:lnTo>
                    <a:pt x="1227611" y="133893"/>
                  </a:lnTo>
                  <a:lnTo>
                    <a:pt x="1172472" y="145342"/>
                  </a:lnTo>
                  <a:lnTo>
                    <a:pt x="1118242" y="156955"/>
                  </a:lnTo>
                  <a:lnTo>
                    <a:pt x="1064919" y="168732"/>
                  </a:lnTo>
                  <a:lnTo>
                    <a:pt x="1012504" y="180674"/>
                  </a:lnTo>
                  <a:lnTo>
                    <a:pt x="960997" y="192780"/>
                  </a:lnTo>
                  <a:lnTo>
                    <a:pt x="910398" y="205050"/>
                  </a:lnTo>
                  <a:lnTo>
                    <a:pt x="860707" y="217484"/>
                  </a:lnTo>
                  <a:lnTo>
                    <a:pt x="811923" y="230083"/>
                  </a:lnTo>
                  <a:lnTo>
                    <a:pt x="764048" y="242846"/>
                  </a:lnTo>
                  <a:lnTo>
                    <a:pt x="717080" y="255772"/>
                  </a:lnTo>
                  <a:lnTo>
                    <a:pt x="671020" y="268864"/>
                  </a:lnTo>
                  <a:lnTo>
                    <a:pt x="625868" y="282119"/>
                  </a:lnTo>
                  <a:lnTo>
                    <a:pt x="581624" y="295539"/>
                  </a:lnTo>
                  <a:lnTo>
                    <a:pt x="538288" y="309123"/>
                  </a:lnTo>
                  <a:lnTo>
                    <a:pt x="495859" y="322871"/>
                  </a:lnTo>
                  <a:lnTo>
                    <a:pt x="454339" y="336783"/>
                  </a:lnTo>
                  <a:lnTo>
                    <a:pt x="413726" y="350860"/>
                  </a:lnTo>
                  <a:lnTo>
                    <a:pt x="374021" y="365100"/>
                  </a:lnTo>
                  <a:lnTo>
                    <a:pt x="335224" y="379505"/>
                  </a:lnTo>
                  <a:lnTo>
                    <a:pt x="297335" y="394075"/>
                  </a:lnTo>
                  <a:lnTo>
                    <a:pt x="260353" y="408808"/>
                  </a:lnTo>
                  <a:lnTo>
                    <a:pt x="224280" y="423706"/>
                  </a:lnTo>
                  <a:lnTo>
                    <a:pt x="189114" y="438768"/>
                  </a:lnTo>
                  <a:lnTo>
                    <a:pt x="121507" y="469384"/>
                  </a:lnTo>
                  <a:lnTo>
                    <a:pt x="57531" y="500657"/>
                  </a:lnTo>
                  <a:lnTo>
                    <a:pt x="26904" y="516540"/>
                  </a:lnTo>
                  <a:lnTo>
                    <a:pt x="0" y="533502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7617" y="4896434"/>
              <a:ext cx="288290" cy="248285"/>
            </a:xfrm>
            <a:custGeom>
              <a:avLst/>
              <a:gdLst/>
              <a:ahLst/>
              <a:cxnLst/>
              <a:rect l="l" t="t" r="r" b="b"/>
              <a:pathLst>
                <a:path w="288289" h="248285">
                  <a:moveTo>
                    <a:pt x="150075" y="0"/>
                  </a:moveTo>
                  <a:lnTo>
                    <a:pt x="0" y="247751"/>
                  </a:lnTo>
                  <a:lnTo>
                    <a:pt x="288251" y="219163"/>
                  </a:lnTo>
                  <a:lnTo>
                    <a:pt x="150075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1663700"/>
            <a:ext cx="4964430" cy="1696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5080" indent="-549275">
              <a:lnSpc>
                <a:spcPct val="101899"/>
              </a:lnSpc>
              <a:spcBef>
                <a:spcPts val="55"/>
              </a:spcBef>
              <a:tabLst>
                <a:tab pos="835660" algn="l"/>
                <a:tab pos="2070100" algn="l"/>
                <a:tab pos="2481580" algn="l"/>
                <a:tab pos="3304540" algn="l"/>
                <a:tab pos="385317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const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fetchUse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new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Promis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( 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resolve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setTimeout(</a:t>
            </a:r>
            <a:r>
              <a:rPr sz="1800" spc="-5" dirty="0">
                <a:solidFill>
                  <a:srgbClr val="AF8700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</a:t>
            </a:r>
            <a:r>
              <a:rPr sz="1800" spc="-20" dirty="0">
                <a:solidFill>
                  <a:srgbClr val="AF87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resolve(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8620" marR="82804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username:</a:t>
            </a:r>
            <a:r>
              <a:rPr sz="1800" spc="-6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'nacho'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,  hash:</a:t>
            </a:r>
            <a:r>
              <a:rPr sz="18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‘12345'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958" y="3340100"/>
            <a:ext cx="112331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,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4000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231" y="3898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0" y="4914900"/>
            <a:ext cx="551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</a:t>
            </a:r>
            <a:r>
              <a:rPr sz="1800" spc="-5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4003" y="5175935"/>
            <a:ext cx="2765425" cy="35941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728" y="5194300"/>
            <a:ext cx="22205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561340" algn="l"/>
                <a:tab pos="972819" algn="l"/>
                <a:tab pos="152146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  return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57531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200" y="3416300"/>
            <a:ext cx="263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apiCalls()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705" y="3956342"/>
            <a:ext cx="4436745" cy="677545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63195" marR="287020">
              <a:lnSpc>
                <a:spcPct val="101899"/>
              </a:lnSpc>
              <a:spcBef>
                <a:spcPts val="204"/>
              </a:spcBef>
              <a:tabLst>
                <a:tab pos="711835" algn="l"/>
                <a:tab pos="208343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it.next().value 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.log(promise)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200" y="4813300"/>
            <a:ext cx="4690110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1102360" indent="-549275">
              <a:lnSpc>
                <a:spcPct val="101899"/>
              </a:lnSpc>
              <a:spcBef>
                <a:spcPts val="55"/>
              </a:spcBef>
              <a:tabLst>
                <a:tab pos="344170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promise.then((result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.log(result)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ts val="2200"/>
              </a:lnSpc>
              <a:spcBef>
                <a:spcPts val="80"/>
              </a:spcBef>
              <a:tabLst>
                <a:tab pos="1109980" algn="l"/>
                <a:tab pos="26187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respons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it.next(result)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.log(response)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9200" y="5930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67617" y="4457700"/>
            <a:ext cx="2251075" cy="687070"/>
            <a:chOff x="5167617" y="4457700"/>
            <a:chExt cx="2251075" cy="687070"/>
          </a:xfrm>
        </p:grpSpPr>
        <p:sp>
          <p:nvSpPr>
            <p:cNvPr id="15" name="object 15"/>
            <p:cNvSpPr/>
            <p:nvPr/>
          </p:nvSpPr>
          <p:spPr>
            <a:xfrm>
              <a:off x="5359917" y="4489450"/>
              <a:ext cx="2027555" cy="534035"/>
            </a:xfrm>
            <a:custGeom>
              <a:avLst/>
              <a:gdLst/>
              <a:ahLst/>
              <a:cxnLst/>
              <a:rect l="l" t="t" r="r" b="b"/>
              <a:pathLst>
                <a:path w="2027554" h="534035">
                  <a:moveTo>
                    <a:pt x="2027024" y="0"/>
                  </a:moveTo>
                  <a:lnTo>
                    <a:pt x="1960083" y="9314"/>
                  </a:lnTo>
                  <a:lnTo>
                    <a:pt x="1894051" y="18792"/>
                  </a:lnTo>
                  <a:lnTo>
                    <a:pt x="1828926" y="28435"/>
                  </a:lnTo>
                  <a:lnTo>
                    <a:pt x="1764709" y="38241"/>
                  </a:lnTo>
                  <a:lnTo>
                    <a:pt x="1701400" y="48212"/>
                  </a:lnTo>
                  <a:lnTo>
                    <a:pt x="1638999" y="58348"/>
                  </a:lnTo>
                  <a:lnTo>
                    <a:pt x="1577506" y="68647"/>
                  </a:lnTo>
                  <a:lnTo>
                    <a:pt x="1516920" y="79111"/>
                  </a:lnTo>
                  <a:lnTo>
                    <a:pt x="1457243" y="89739"/>
                  </a:lnTo>
                  <a:lnTo>
                    <a:pt x="1398473" y="100531"/>
                  </a:lnTo>
                  <a:lnTo>
                    <a:pt x="1340611" y="111487"/>
                  </a:lnTo>
                  <a:lnTo>
                    <a:pt x="1283657" y="122608"/>
                  </a:lnTo>
                  <a:lnTo>
                    <a:pt x="1227611" y="133893"/>
                  </a:lnTo>
                  <a:lnTo>
                    <a:pt x="1172472" y="145342"/>
                  </a:lnTo>
                  <a:lnTo>
                    <a:pt x="1118242" y="156955"/>
                  </a:lnTo>
                  <a:lnTo>
                    <a:pt x="1064919" y="168732"/>
                  </a:lnTo>
                  <a:lnTo>
                    <a:pt x="1012504" y="180674"/>
                  </a:lnTo>
                  <a:lnTo>
                    <a:pt x="960997" y="192780"/>
                  </a:lnTo>
                  <a:lnTo>
                    <a:pt x="910398" y="205050"/>
                  </a:lnTo>
                  <a:lnTo>
                    <a:pt x="860707" y="217484"/>
                  </a:lnTo>
                  <a:lnTo>
                    <a:pt x="811923" y="230083"/>
                  </a:lnTo>
                  <a:lnTo>
                    <a:pt x="764048" y="242846"/>
                  </a:lnTo>
                  <a:lnTo>
                    <a:pt x="717080" y="255772"/>
                  </a:lnTo>
                  <a:lnTo>
                    <a:pt x="671020" y="268864"/>
                  </a:lnTo>
                  <a:lnTo>
                    <a:pt x="625868" y="282119"/>
                  </a:lnTo>
                  <a:lnTo>
                    <a:pt x="581624" y="295539"/>
                  </a:lnTo>
                  <a:lnTo>
                    <a:pt x="538288" y="309123"/>
                  </a:lnTo>
                  <a:lnTo>
                    <a:pt x="495859" y="322871"/>
                  </a:lnTo>
                  <a:lnTo>
                    <a:pt x="454339" y="336783"/>
                  </a:lnTo>
                  <a:lnTo>
                    <a:pt x="413726" y="350860"/>
                  </a:lnTo>
                  <a:lnTo>
                    <a:pt x="374021" y="365100"/>
                  </a:lnTo>
                  <a:lnTo>
                    <a:pt x="335224" y="379505"/>
                  </a:lnTo>
                  <a:lnTo>
                    <a:pt x="297335" y="394075"/>
                  </a:lnTo>
                  <a:lnTo>
                    <a:pt x="260353" y="408808"/>
                  </a:lnTo>
                  <a:lnTo>
                    <a:pt x="224280" y="423706"/>
                  </a:lnTo>
                  <a:lnTo>
                    <a:pt x="189114" y="438768"/>
                  </a:lnTo>
                  <a:lnTo>
                    <a:pt x="121507" y="469384"/>
                  </a:lnTo>
                  <a:lnTo>
                    <a:pt x="57531" y="500657"/>
                  </a:lnTo>
                  <a:lnTo>
                    <a:pt x="26904" y="516540"/>
                  </a:lnTo>
                  <a:lnTo>
                    <a:pt x="0" y="533502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7617" y="4896434"/>
              <a:ext cx="288290" cy="248285"/>
            </a:xfrm>
            <a:custGeom>
              <a:avLst/>
              <a:gdLst/>
              <a:ahLst/>
              <a:cxnLst/>
              <a:rect l="l" t="t" r="r" b="b"/>
              <a:pathLst>
                <a:path w="288289" h="248285">
                  <a:moveTo>
                    <a:pt x="150075" y="0"/>
                  </a:moveTo>
                  <a:lnTo>
                    <a:pt x="0" y="247751"/>
                  </a:lnTo>
                  <a:lnTo>
                    <a:pt x="288251" y="219163"/>
                  </a:lnTo>
                  <a:lnTo>
                    <a:pt x="150075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78300" y="7937500"/>
            <a:ext cx="46577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10" dirty="0">
                <a:latin typeface="Loma"/>
                <a:cs typeface="Loma"/>
              </a:rPr>
              <a:t>Promise </a:t>
            </a:r>
            <a:r>
              <a:rPr sz="4200" b="1" spc="105" dirty="0">
                <a:latin typeface="Loma"/>
                <a:cs typeface="Loma"/>
              </a:rPr>
              <a:t>{ </a:t>
            </a:r>
            <a:r>
              <a:rPr sz="4200" b="1" spc="-315" dirty="0">
                <a:latin typeface="Loma"/>
                <a:cs typeface="Loma"/>
              </a:rPr>
              <a:t>&lt;pending&gt;</a:t>
            </a:r>
            <a:r>
              <a:rPr sz="4200" b="1" spc="-975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663700"/>
            <a:ext cx="4964430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5080" indent="-549275">
              <a:lnSpc>
                <a:spcPct val="101899"/>
              </a:lnSpc>
              <a:spcBef>
                <a:spcPts val="55"/>
              </a:spcBef>
              <a:tabLst>
                <a:tab pos="835660" algn="l"/>
                <a:tab pos="2070100" algn="l"/>
                <a:tab pos="2481580" algn="l"/>
                <a:tab pos="3304540" algn="l"/>
                <a:tab pos="385317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const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fetchUse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new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Promis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( 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resolve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setTimeout(</a:t>
            </a:r>
            <a:r>
              <a:rPr sz="1800" spc="-5" dirty="0">
                <a:solidFill>
                  <a:srgbClr val="AF8700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</a:t>
            </a:r>
            <a:r>
              <a:rPr sz="1800" spc="-20" dirty="0">
                <a:solidFill>
                  <a:srgbClr val="AF87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resolve(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7364" y="2572435"/>
            <a:ext cx="3136265" cy="110998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">
              <a:lnSpc>
                <a:spcPts val="1705"/>
              </a:lnSpc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6895" marR="10160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username:</a:t>
            </a:r>
            <a:r>
              <a:rPr sz="1800" spc="-6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'nacho'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,  hash:</a:t>
            </a:r>
            <a:r>
              <a:rPr sz="18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‘12345'</a:t>
            </a:r>
            <a:endParaRPr sz="1800">
              <a:latin typeface="Courier New"/>
              <a:cs typeface="Courier New"/>
            </a:endParaRPr>
          </a:p>
          <a:p>
            <a:pPr marL="8255">
              <a:lnSpc>
                <a:spcPts val="2120"/>
              </a:lnSpc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2962" y="3619500"/>
            <a:ext cx="112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,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4000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231" y="3898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4914900"/>
            <a:ext cx="5513070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5080" indent="-549275" algn="just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 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 yield</a:t>
            </a:r>
            <a:r>
              <a:rPr sz="1800" spc="-90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 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return</a:t>
            </a:r>
            <a:r>
              <a:rPr sz="1800" spc="-5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7531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9200" y="3416300"/>
            <a:ext cx="263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apiCalls()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200" y="3975100"/>
            <a:ext cx="400431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561340" algn="l"/>
                <a:tab pos="193293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it.next().value 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.log(promise)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9200" y="4813300"/>
            <a:ext cx="359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70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promise.then((result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2107" y="5110264"/>
            <a:ext cx="2765425" cy="329565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120"/>
              </a:lnSpc>
            </a:pP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.log(result)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7928" y="5372100"/>
            <a:ext cx="414147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561340" algn="l"/>
                <a:tab pos="207010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respons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it.next(result)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.log(response)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9200" y="5930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71709" y="3713848"/>
            <a:ext cx="4250690" cy="1505585"/>
            <a:chOff x="3771709" y="3713848"/>
            <a:chExt cx="4250690" cy="1505585"/>
          </a:xfrm>
        </p:grpSpPr>
        <p:sp>
          <p:nvSpPr>
            <p:cNvPr id="16" name="object 16"/>
            <p:cNvSpPr/>
            <p:nvPr/>
          </p:nvSpPr>
          <p:spPr>
            <a:xfrm>
              <a:off x="3921225" y="3885091"/>
              <a:ext cx="4069715" cy="1303020"/>
            </a:xfrm>
            <a:custGeom>
              <a:avLst/>
              <a:gdLst/>
              <a:ahLst/>
              <a:cxnLst/>
              <a:rect l="l" t="t" r="r" b="b"/>
              <a:pathLst>
                <a:path w="4069715" h="1303020">
                  <a:moveTo>
                    <a:pt x="4069144" y="1302592"/>
                  </a:moveTo>
                  <a:lnTo>
                    <a:pt x="3999315" y="1296070"/>
                  </a:lnTo>
                  <a:lnTo>
                    <a:pt x="3930027" y="1289359"/>
                  </a:lnTo>
                  <a:lnTo>
                    <a:pt x="3861281" y="1282457"/>
                  </a:lnTo>
                  <a:lnTo>
                    <a:pt x="3793077" y="1275366"/>
                  </a:lnTo>
                  <a:lnTo>
                    <a:pt x="3725414" y="1268084"/>
                  </a:lnTo>
                  <a:lnTo>
                    <a:pt x="3658294" y="1260612"/>
                  </a:lnTo>
                  <a:lnTo>
                    <a:pt x="3591715" y="1252950"/>
                  </a:lnTo>
                  <a:lnTo>
                    <a:pt x="3525678" y="1245097"/>
                  </a:lnTo>
                  <a:lnTo>
                    <a:pt x="3460183" y="1237055"/>
                  </a:lnTo>
                  <a:lnTo>
                    <a:pt x="3395230" y="1228823"/>
                  </a:lnTo>
                  <a:lnTo>
                    <a:pt x="3330818" y="1220400"/>
                  </a:lnTo>
                  <a:lnTo>
                    <a:pt x="3266949" y="1211787"/>
                  </a:lnTo>
                  <a:lnTo>
                    <a:pt x="3203621" y="1202984"/>
                  </a:lnTo>
                  <a:lnTo>
                    <a:pt x="3140835" y="1193991"/>
                  </a:lnTo>
                  <a:lnTo>
                    <a:pt x="3078591" y="1184808"/>
                  </a:lnTo>
                  <a:lnTo>
                    <a:pt x="3016888" y="1175435"/>
                  </a:lnTo>
                  <a:lnTo>
                    <a:pt x="2955727" y="1165871"/>
                  </a:lnTo>
                  <a:lnTo>
                    <a:pt x="2895109" y="1156117"/>
                  </a:lnTo>
                  <a:lnTo>
                    <a:pt x="2835032" y="1146174"/>
                  </a:lnTo>
                  <a:lnTo>
                    <a:pt x="2775496" y="1136040"/>
                  </a:lnTo>
                  <a:lnTo>
                    <a:pt x="2716503" y="1125716"/>
                  </a:lnTo>
                  <a:lnTo>
                    <a:pt x="2658052" y="1115201"/>
                  </a:lnTo>
                  <a:lnTo>
                    <a:pt x="2600142" y="1104497"/>
                  </a:lnTo>
                  <a:lnTo>
                    <a:pt x="2542774" y="1093603"/>
                  </a:lnTo>
                  <a:lnTo>
                    <a:pt x="2485948" y="1082518"/>
                  </a:lnTo>
                  <a:lnTo>
                    <a:pt x="2429663" y="1071243"/>
                  </a:lnTo>
                  <a:lnTo>
                    <a:pt x="2373921" y="1059778"/>
                  </a:lnTo>
                  <a:lnTo>
                    <a:pt x="2318720" y="1048123"/>
                  </a:lnTo>
                  <a:lnTo>
                    <a:pt x="2264061" y="1036278"/>
                  </a:lnTo>
                  <a:lnTo>
                    <a:pt x="2209944" y="1024243"/>
                  </a:lnTo>
                  <a:lnTo>
                    <a:pt x="2156369" y="1012017"/>
                  </a:lnTo>
                  <a:lnTo>
                    <a:pt x="2103336" y="999602"/>
                  </a:lnTo>
                  <a:lnTo>
                    <a:pt x="2050844" y="986996"/>
                  </a:lnTo>
                  <a:lnTo>
                    <a:pt x="1998894" y="974200"/>
                  </a:lnTo>
                  <a:lnTo>
                    <a:pt x="1947486" y="961214"/>
                  </a:lnTo>
                  <a:lnTo>
                    <a:pt x="1896620" y="948038"/>
                  </a:lnTo>
                  <a:lnTo>
                    <a:pt x="1846296" y="934671"/>
                  </a:lnTo>
                  <a:lnTo>
                    <a:pt x="1796513" y="921115"/>
                  </a:lnTo>
                  <a:lnTo>
                    <a:pt x="1747272" y="907368"/>
                  </a:lnTo>
                  <a:lnTo>
                    <a:pt x="1698573" y="893432"/>
                  </a:lnTo>
                  <a:lnTo>
                    <a:pt x="1650416" y="879305"/>
                  </a:lnTo>
                  <a:lnTo>
                    <a:pt x="1602801" y="864988"/>
                  </a:lnTo>
                  <a:lnTo>
                    <a:pt x="1555727" y="850481"/>
                  </a:lnTo>
                  <a:lnTo>
                    <a:pt x="1509196" y="835783"/>
                  </a:lnTo>
                  <a:lnTo>
                    <a:pt x="1463206" y="820896"/>
                  </a:lnTo>
                  <a:lnTo>
                    <a:pt x="1417758" y="805818"/>
                  </a:lnTo>
                  <a:lnTo>
                    <a:pt x="1372851" y="790550"/>
                  </a:lnTo>
                  <a:lnTo>
                    <a:pt x="1328487" y="775093"/>
                  </a:lnTo>
                  <a:lnTo>
                    <a:pt x="1284664" y="759445"/>
                  </a:lnTo>
                  <a:lnTo>
                    <a:pt x="1241384" y="743606"/>
                  </a:lnTo>
                  <a:lnTo>
                    <a:pt x="1198645" y="727578"/>
                  </a:lnTo>
                  <a:lnTo>
                    <a:pt x="1156447" y="711360"/>
                  </a:lnTo>
                  <a:lnTo>
                    <a:pt x="1114792" y="694951"/>
                  </a:lnTo>
                  <a:lnTo>
                    <a:pt x="1073678" y="678352"/>
                  </a:lnTo>
                  <a:lnTo>
                    <a:pt x="1033107" y="661563"/>
                  </a:lnTo>
                  <a:lnTo>
                    <a:pt x="993077" y="644584"/>
                  </a:lnTo>
                  <a:lnTo>
                    <a:pt x="953589" y="627415"/>
                  </a:lnTo>
                  <a:lnTo>
                    <a:pt x="914642" y="610056"/>
                  </a:lnTo>
                  <a:lnTo>
                    <a:pt x="876238" y="592506"/>
                  </a:lnTo>
                  <a:lnTo>
                    <a:pt x="838375" y="574767"/>
                  </a:lnTo>
                  <a:lnTo>
                    <a:pt x="801054" y="556837"/>
                  </a:lnTo>
                  <a:lnTo>
                    <a:pt x="764275" y="538717"/>
                  </a:lnTo>
                  <a:lnTo>
                    <a:pt x="728038" y="520407"/>
                  </a:lnTo>
                  <a:lnTo>
                    <a:pt x="692342" y="501907"/>
                  </a:lnTo>
                  <a:lnTo>
                    <a:pt x="657189" y="483217"/>
                  </a:lnTo>
                  <a:lnTo>
                    <a:pt x="622577" y="464336"/>
                  </a:lnTo>
                  <a:lnTo>
                    <a:pt x="588507" y="445265"/>
                  </a:lnTo>
                  <a:lnTo>
                    <a:pt x="554979" y="426005"/>
                  </a:lnTo>
                  <a:lnTo>
                    <a:pt x="521993" y="406554"/>
                  </a:lnTo>
                  <a:lnTo>
                    <a:pt x="457645" y="367081"/>
                  </a:lnTo>
                  <a:lnTo>
                    <a:pt x="395465" y="326849"/>
                  </a:lnTo>
                  <a:lnTo>
                    <a:pt x="335453" y="285855"/>
                  </a:lnTo>
                  <a:lnTo>
                    <a:pt x="277607" y="244101"/>
                  </a:lnTo>
                  <a:lnTo>
                    <a:pt x="221929" y="201587"/>
                  </a:lnTo>
                  <a:lnTo>
                    <a:pt x="168418" y="158311"/>
                  </a:lnTo>
                  <a:lnTo>
                    <a:pt x="117074" y="114276"/>
                  </a:lnTo>
                  <a:lnTo>
                    <a:pt x="67898" y="69479"/>
                  </a:lnTo>
                  <a:lnTo>
                    <a:pt x="20888" y="23922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1709" y="3713848"/>
              <a:ext cx="267970" cy="280670"/>
            </a:xfrm>
            <a:custGeom>
              <a:avLst/>
              <a:gdLst/>
              <a:ahLst/>
              <a:cxnLst/>
              <a:rect l="l" t="t" r="r" b="b"/>
              <a:pathLst>
                <a:path w="267970" h="280670">
                  <a:moveTo>
                    <a:pt x="0" y="0"/>
                  </a:moveTo>
                  <a:lnTo>
                    <a:pt x="72821" y="280365"/>
                  </a:lnTo>
                  <a:lnTo>
                    <a:pt x="267969" y="10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17800" y="7937500"/>
            <a:ext cx="7573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1019" dirty="0">
                <a:latin typeface="Loma"/>
                <a:cs typeface="Loma"/>
              </a:rPr>
              <a:t> </a:t>
            </a:r>
            <a:r>
              <a:rPr sz="4200" b="1" spc="-270" dirty="0">
                <a:latin typeface="Loma"/>
                <a:cs typeface="Loma"/>
              </a:rPr>
              <a:t>username: </a:t>
            </a:r>
            <a:r>
              <a:rPr sz="4200" b="1" spc="-150" dirty="0">
                <a:latin typeface="Loma"/>
                <a:cs typeface="Loma"/>
              </a:rPr>
              <a:t>'nacho', </a:t>
            </a:r>
            <a:r>
              <a:rPr sz="4200" b="1" spc="-275" dirty="0">
                <a:latin typeface="Loma"/>
                <a:cs typeface="Loma"/>
              </a:rPr>
              <a:t>hash: </a:t>
            </a:r>
            <a:r>
              <a:rPr sz="4200" b="1" spc="-215" dirty="0">
                <a:latin typeface="Loma"/>
                <a:cs typeface="Loma"/>
              </a:rPr>
              <a:t>'12345'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663700"/>
            <a:ext cx="4964430" cy="1696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5080" indent="-549275">
              <a:lnSpc>
                <a:spcPct val="101899"/>
              </a:lnSpc>
              <a:spcBef>
                <a:spcPts val="55"/>
              </a:spcBef>
              <a:tabLst>
                <a:tab pos="835660" algn="l"/>
                <a:tab pos="2070100" algn="l"/>
                <a:tab pos="2481580" algn="l"/>
                <a:tab pos="3304540" algn="l"/>
                <a:tab pos="385317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const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fetchUse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new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Promis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( 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resolve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setTimeout(</a:t>
            </a:r>
            <a:r>
              <a:rPr sz="1800" spc="-5" dirty="0">
                <a:solidFill>
                  <a:srgbClr val="AF8700"/>
                </a:solidFill>
                <a:latin typeface="Courier New"/>
                <a:cs typeface="Courier New"/>
              </a:rPr>
              <a:t>()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</a:t>
            </a:r>
            <a:r>
              <a:rPr sz="1800" spc="-20" dirty="0">
                <a:solidFill>
                  <a:srgbClr val="AF87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resolve(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8620" marR="828040">
              <a:lnSpc>
                <a:spcPts val="2200"/>
              </a:lnSpc>
              <a:spcBef>
                <a:spcPts val="80"/>
              </a:spcBef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username:</a:t>
            </a:r>
            <a:r>
              <a:rPr sz="1800" spc="-6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'nacho'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,  hash:</a:t>
            </a:r>
            <a:r>
              <a:rPr sz="1800" spc="-2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‘12345'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2958" y="3340100"/>
            <a:ext cx="112331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,	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4000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231" y="3898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4914900"/>
            <a:ext cx="551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</a:t>
            </a:r>
            <a:r>
              <a:rPr sz="1800" spc="-5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28" y="5194300"/>
            <a:ext cx="496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1521460" algn="l"/>
                <a:tab pos="234442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6167" y="5468035"/>
            <a:ext cx="1767839" cy="31623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45"/>
              </a:spcBef>
              <a:tabLst>
                <a:tab pos="1067435" algn="l"/>
              </a:tabLst>
            </a:pP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return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57531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200" y="3416300"/>
            <a:ext cx="263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it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=</a:t>
            </a:r>
            <a:r>
              <a:rPr sz="18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apiCalls()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9200" y="3975100"/>
            <a:ext cx="400431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561340" algn="l"/>
                <a:tab pos="1932939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it.next().value  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.log(promise)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200" y="4813300"/>
            <a:ext cx="359219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61340" marR="5080" indent="-549275">
              <a:lnSpc>
                <a:spcPct val="101899"/>
              </a:lnSpc>
              <a:spcBef>
                <a:spcPts val="55"/>
              </a:spcBef>
              <a:tabLst>
                <a:tab pos="3441700" algn="l"/>
              </a:tabLst>
            </a:pP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promise.then((result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)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=&gt;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.log(result)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7928" y="5372100"/>
            <a:ext cx="414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" algn="l"/>
                <a:tab pos="207010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respons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e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it.next(result)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2107" y="5669064"/>
            <a:ext cx="3001010" cy="329565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120"/>
              </a:lnSpc>
            </a:pPr>
            <a:r>
              <a:rPr sz="1800" spc="-5" dirty="0">
                <a:solidFill>
                  <a:srgbClr val="00AFAF"/>
                </a:solidFill>
                <a:latin typeface="Courier New"/>
                <a:cs typeface="Courier New"/>
              </a:rPr>
              <a:t>console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.log(response)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9200" y="593090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15195" y="5673318"/>
            <a:ext cx="5006975" cy="273050"/>
            <a:chOff x="3015195" y="5673318"/>
            <a:chExt cx="5006975" cy="273050"/>
          </a:xfrm>
        </p:grpSpPr>
        <p:sp>
          <p:nvSpPr>
            <p:cNvPr id="17" name="object 17"/>
            <p:cNvSpPr/>
            <p:nvPr/>
          </p:nvSpPr>
          <p:spPr>
            <a:xfrm>
              <a:off x="3241248" y="5798766"/>
              <a:ext cx="4749165" cy="116205"/>
            </a:xfrm>
            <a:custGeom>
              <a:avLst/>
              <a:gdLst/>
              <a:ahLst/>
              <a:cxnLst/>
              <a:rect l="l" t="t" r="r" b="b"/>
              <a:pathLst>
                <a:path w="4749165" h="116204">
                  <a:moveTo>
                    <a:pt x="4749109" y="88690"/>
                  </a:moveTo>
                  <a:lnTo>
                    <a:pt x="4684616" y="90422"/>
                  </a:lnTo>
                  <a:lnTo>
                    <a:pt x="4620422" y="92096"/>
                  </a:lnTo>
                  <a:lnTo>
                    <a:pt x="4556528" y="93713"/>
                  </a:lnTo>
                  <a:lnTo>
                    <a:pt x="4492932" y="95273"/>
                  </a:lnTo>
                  <a:lnTo>
                    <a:pt x="4429637" y="96775"/>
                  </a:lnTo>
                  <a:lnTo>
                    <a:pt x="4366640" y="98219"/>
                  </a:lnTo>
                  <a:lnTo>
                    <a:pt x="4303943" y="99605"/>
                  </a:lnTo>
                  <a:lnTo>
                    <a:pt x="4241545" y="100934"/>
                  </a:lnTo>
                  <a:lnTo>
                    <a:pt x="4179446" y="102206"/>
                  </a:lnTo>
                  <a:lnTo>
                    <a:pt x="4117647" y="103420"/>
                  </a:lnTo>
                  <a:lnTo>
                    <a:pt x="4056146" y="104576"/>
                  </a:lnTo>
                  <a:lnTo>
                    <a:pt x="3994945" y="105674"/>
                  </a:lnTo>
                  <a:lnTo>
                    <a:pt x="3934044" y="106715"/>
                  </a:lnTo>
                  <a:lnTo>
                    <a:pt x="3873441" y="107699"/>
                  </a:lnTo>
                  <a:lnTo>
                    <a:pt x="3813138" y="108624"/>
                  </a:lnTo>
                  <a:lnTo>
                    <a:pt x="3753135" y="109493"/>
                  </a:lnTo>
                  <a:lnTo>
                    <a:pt x="3693430" y="110303"/>
                  </a:lnTo>
                  <a:lnTo>
                    <a:pt x="3634025" y="111056"/>
                  </a:lnTo>
                  <a:lnTo>
                    <a:pt x="3574919" y="111751"/>
                  </a:lnTo>
                  <a:lnTo>
                    <a:pt x="3516112" y="112389"/>
                  </a:lnTo>
                  <a:lnTo>
                    <a:pt x="3457605" y="112969"/>
                  </a:lnTo>
                  <a:lnTo>
                    <a:pt x="3399397" y="113492"/>
                  </a:lnTo>
                  <a:lnTo>
                    <a:pt x="3341488" y="113957"/>
                  </a:lnTo>
                  <a:lnTo>
                    <a:pt x="3283878" y="114364"/>
                  </a:lnTo>
                  <a:lnTo>
                    <a:pt x="3226568" y="114714"/>
                  </a:lnTo>
                  <a:lnTo>
                    <a:pt x="3169557" y="115006"/>
                  </a:lnTo>
                  <a:lnTo>
                    <a:pt x="3112845" y="115241"/>
                  </a:lnTo>
                  <a:lnTo>
                    <a:pt x="3056433" y="115417"/>
                  </a:lnTo>
                  <a:lnTo>
                    <a:pt x="3000319" y="115537"/>
                  </a:lnTo>
                  <a:lnTo>
                    <a:pt x="2944506" y="115598"/>
                  </a:lnTo>
                  <a:lnTo>
                    <a:pt x="2888991" y="115603"/>
                  </a:lnTo>
                  <a:lnTo>
                    <a:pt x="2833776" y="115549"/>
                  </a:lnTo>
                  <a:lnTo>
                    <a:pt x="2778860" y="115438"/>
                  </a:lnTo>
                  <a:lnTo>
                    <a:pt x="2724243" y="115269"/>
                  </a:lnTo>
                  <a:lnTo>
                    <a:pt x="2669925" y="115043"/>
                  </a:lnTo>
                  <a:lnTo>
                    <a:pt x="2615907" y="114759"/>
                  </a:lnTo>
                  <a:lnTo>
                    <a:pt x="2562188" y="114418"/>
                  </a:lnTo>
                  <a:lnTo>
                    <a:pt x="2508768" y="114019"/>
                  </a:lnTo>
                  <a:lnTo>
                    <a:pt x="2455648" y="113562"/>
                  </a:lnTo>
                  <a:lnTo>
                    <a:pt x="2402827" y="113048"/>
                  </a:lnTo>
                  <a:lnTo>
                    <a:pt x="2350305" y="112476"/>
                  </a:lnTo>
                  <a:lnTo>
                    <a:pt x="2298083" y="111846"/>
                  </a:lnTo>
                  <a:lnTo>
                    <a:pt x="2246159" y="111159"/>
                  </a:lnTo>
                  <a:lnTo>
                    <a:pt x="2194535" y="110414"/>
                  </a:lnTo>
                  <a:lnTo>
                    <a:pt x="2143211" y="109612"/>
                  </a:lnTo>
                  <a:lnTo>
                    <a:pt x="2092185" y="108752"/>
                  </a:lnTo>
                  <a:lnTo>
                    <a:pt x="2041459" y="107835"/>
                  </a:lnTo>
                  <a:lnTo>
                    <a:pt x="1991032" y="106860"/>
                  </a:lnTo>
                  <a:lnTo>
                    <a:pt x="1940905" y="105827"/>
                  </a:lnTo>
                  <a:lnTo>
                    <a:pt x="1891076" y="104737"/>
                  </a:lnTo>
                  <a:lnTo>
                    <a:pt x="1841547" y="103589"/>
                  </a:lnTo>
                  <a:lnTo>
                    <a:pt x="1792317" y="102383"/>
                  </a:lnTo>
                  <a:lnTo>
                    <a:pt x="1743387" y="101120"/>
                  </a:lnTo>
                  <a:lnTo>
                    <a:pt x="1694756" y="99799"/>
                  </a:lnTo>
                  <a:lnTo>
                    <a:pt x="1646424" y="98421"/>
                  </a:lnTo>
                  <a:lnTo>
                    <a:pt x="1598391" y="96985"/>
                  </a:lnTo>
                  <a:lnTo>
                    <a:pt x="1550658" y="95491"/>
                  </a:lnTo>
                  <a:lnTo>
                    <a:pt x="1503224" y="93940"/>
                  </a:lnTo>
                  <a:lnTo>
                    <a:pt x="1456089" y="92332"/>
                  </a:lnTo>
                  <a:lnTo>
                    <a:pt x="1409254" y="90665"/>
                  </a:lnTo>
                  <a:lnTo>
                    <a:pt x="1362717" y="88941"/>
                  </a:lnTo>
                  <a:lnTo>
                    <a:pt x="1316481" y="87160"/>
                  </a:lnTo>
                  <a:lnTo>
                    <a:pt x="1270543" y="85321"/>
                  </a:lnTo>
                  <a:lnTo>
                    <a:pt x="1224905" y="83424"/>
                  </a:lnTo>
                  <a:lnTo>
                    <a:pt x="1179565" y="81470"/>
                  </a:lnTo>
                  <a:lnTo>
                    <a:pt x="1134526" y="79458"/>
                  </a:lnTo>
                  <a:lnTo>
                    <a:pt x="1089785" y="77388"/>
                  </a:lnTo>
                  <a:lnTo>
                    <a:pt x="1045344" y="75261"/>
                  </a:lnTo>
                  <a:lnTo>
                    <a:pt x="1001202" y="73076"/>
                  </a:lnTo>
                  <a:lnTo>
                    <a:pt x="957359" y="70834"/>
                  </a:lnTo>
                  <a:lnTo>
                    <a:pt x="913816" y="68534"/>
                  </a:lnTo>
                  <a:lnTo>
                    <a:pt x="870572" y="66176"/>
                  </a:lnTo>
                  <a:lnTo>
                    <a:pt x="827627" y="63761"/>
                  </a:lnTo>
                  <a:lnTo>
                    <a:pt x="784982" y="61288"/>
                  </a:lnTo>
                  <a:lnTo>
                    <a:pt x="742635" y="58758"/>
                  </a:lnTo>
                  <a:lnTo>
                    <a:pt x="700588" y="56170"/>
                  </a:lnTo>
                  <a:lnTo>
                    <a:pt x="658841" y="53524"/>
                  </a:lnTo>
                  <a:lnTo>
                    <a:pt x="617392" y="50821"/>
                  </a:lnTo>
                  <a:lnTo>
                    <a:pt x="576243" y="48060"/>
                  </a:lnTo>
                  <a:lnTo>
                    <a:pt x="535393" y="45242"/>
                  </a:lnTo>
                  <a:lnTo>
                    <a:pt x="494843" y="42366"/>
                  </a:lnTo>
                  <a:lnTo>
                    <a:pt x="454592" y="39432"/>
                  </a:lnTo>
                  <a:lnTo>
                    <a:pt x="414640" y="36441"/>
                  </a:lnTo>
                  <a:lnTo>
                    <a:pt x="374987" y="33393"/>
                  </a:lnTo>
                  <a:lnTo>
                    <a:pt x="335634" y="30286"/>
                  </a:lnTo>
                  <a:lnTo>
                    <a:pt x="296579" y="27122"/>
                  </a:lnTo>
                  <a:lnTo>
                    <a:pt x="257825" y="23901"/>
                  </a:lnTo>
                  <a:lnTo>
                    <a:pt x="219369" y="20621"/>
                  </a:lnTo>
                  <a:lnTo>
                    <a:pt x="181213" y="17285"/>
                  </a:lnTo>
                  <a:lnTo>
                    <a:pt x="105798" y="10438"/>
                  </a:lnTo>
                  <a:lnTo>
                    <a:pt x="31581" y="3361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5195" y="5673318"/>
              <a:ext cx="271780" cy="257810"/>
            </a:xfrm>
            <a:custGeom>
              <a:avLst/>
              <a:gdLst/>
              <a:ahLst/>
              <a:cxnLst/>
              <a:rect l="l" t="t" r="r" b="b"/>
              <a:pathLst>
                <a:path w="271779" h="257810">
                  <a:moveTo>
                    <a:pt x="271335" y="0"/>
                  </a:moveTo>
                  <a:lnTo>
                    <a:pt x="0" y="101384"/>
                  </a:lnTo>
                  <a:lnTo>
                    <a:pt x="243916" y="257632"/>
                  </a:lnTo>
                  <a:lnTo>
                    <a:pt x="271335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200" y="8216900"/>
            <a:ext cx="12091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00" dirty="0">
                <a:latin typeface="Loma"/>
                <a:cs typeface="Loma"/>
              </a:rPr>
              <a:t>value: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{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70" dirty="0">
                <a:latin typeface="Loma"/>
                <a:cs typeface="Loma"/>
              </a:rPr>
              <a:t>username: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150" dirty="0">
                <a:latin typeface="Loma"/>
                <a:cs typeface="Loma"/>
              </a:rPr>
              <a:t>'nacho',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75" dirty="0">
                <a:latin typeface="Loma"/>
                <a:cs typeface="Loma"/>
              </a:rPr>
              <a:t>hash: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15" dirty="0">
                <a:latin typeface="Loma"/>
                <a:cs typeface="Loma"/>
              </a:rPr>
              <a:t>'12345'</a:t>
            </a:r>
            <a:r>
              <a:rPr sz="4200" b="1" spc="-375" dirty="0">
                <a:latin typeface="Loma"/>
                <a:cs typeface="Loma"/>
              </a:rPr>
              <a:t> </a:t>
            </a:r>
            <a:r>
              <a:rPr sz="4200" b="1" spc="35" dirty="0">
                <a:latin typeface="Loma"/>
                <a:cs typeface="Loma"/>
              </a:rPr>
              <a:t>},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235" dirty="0">
                <a:latin typeface="Loma"/>
                <a:cs typeface="Loma"/>
              </a:rPr>
              <a:t>done: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-105" dirty="0">
                <a:latin typeface="Loma"/>
                <a:cs typeface="Loma"/>
              </a:rPr>
              <a:t>true</a:t>
            </a:r>
            <a:r>
              <a:rPr sz="4200" b="1" spc="-380" dirty="0">
                <a:latin typeface="Loma"/>
                <a:cs typeface="Loma"/>
              </a:rPr>
              <a:t> </a:t>
            </a:r>
            <a:r>
              <a:rPr sz="4200" b="1" spc="105" dirty="0">
                <a:latin typeface="Loma"/>
                <a:cs typeface="Loma"/>
              </a:rPr>
              <a:t>}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600" y="3467100"/>
            <a:ext cx="551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</a:t>
            </a:r>
            <a:r>
              <a:rPr sz="1800" spc="-5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328" y="3746500"/>
            <a:ext cx="2220595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</a:t>
            </a:r>
            <a:r>
              <a:rPr sz="1800" spc="-90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yield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</a:t>
            </a:r>
            <a:r>
              <a:rPr sz="1800" spc="-90" dirty="0">
                <a:solidFill>
                  <a:srgbClr val="87AF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yield  if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(user.hash</a:t>
            </a:r>
            <a:r>
              <a:rPr sz="1800" spc="-9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6427" y="3746500"/>
            <a:ext cx="2769235" cy="858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  someCrypto(password) 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hash)</a:t>
            </a:r>
            <a:r>
              <a:rPr sz="1800" spc="-1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600" y="4584700"/>
            <a:ext cx="6884670" cy="14173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09980" marR="5080">
              <a:lnSpc>
                <a:spcPct val="101899"/>
              </a:lnSpc>
              <a:spcBef>
                <a:spcPts val="55"/>
              </a:spcBef>
              <a:tabLst>
                <a:tab pos="1658620" algn="l"/>
                <a:tab pos="2618740" algn="l"/>
                <a:tab pos="2755900" algn="l"/>
                <a:tab pos="3441700" algn="l"/>
                <a:tab pos="3578860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setSession(user.username)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posts</a:t>
            </a:r>
            <a:r>
              <a:rPr sz="1800" spc="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fetchPosts(user)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5F8787"/>
                </a:solidFill>
                <a:latin typeface="Courier New"/>
                <a:cs typeface="Courier New"/>
              </a:rPr>
              <a:t>//...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6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>
                <a:solidFill>
                  <a:srgbClr val="198CB5"/>
                </a:solidFill>
              </a:rPr>
              <a:t>What </a:t>
            </a:r>
            <a:r>
              <a:rPr spc="-290" dirty="0">
                <a:solidFill>
                  <a:srgbClr val="198CB5"/>
                </a:solidFill>
              </a:rPr>
              <a:t>we</a:t>
            </a:r>
            <a:r>
              <a:rPr spc="-790" dirty="0">
                <a:solidFill>
                  <a:srgbClr val="198CB5"/>
                </a:solidFill>
              </a:rPr>
              <a:t> </a:t>
            </a:r>
            <a:r>
              <a:rPr spc="-455" dirty="0">
                <a:solidFill>
                  <a:srgbClr val="198CB5"/>
                </a:solidFill>
              </a:rPr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0" y="1549400"/>
            <a:ext cx="407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‘API_REQUEST’})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54" y="3128962"/>
            <a:ext cx="332549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460"/>
              </a:spcBef>
            </a:pPr>
            <a:r>
              <a:rPr sz="4200" b="1" spc="-370" dirty="0">
                <a:solidFill>
                  <a:srgbClr val="F30284"/>
                </a:solidFill>
                <a:latin typeface="Loma"/>
                <a:cs typeface="Loma"/>
              </a:rPr>
              <a:t>Reducer</a:t>
            </a:r>
            <a:endParaRPr sz="42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5803900"/>
            <a:ext cx="429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state </a:t>
            </a:r>
            <a:r>
              <a:rPr sz="2400" dirty="0">
                <a:solidFill>
                  <a:srgbClr val="4E4E4E"/>
                </a:solidFill>
                <a:latin typeface="Arial"/>
                <a:cs typeface="Arial"/>
              </a:rPr>
              <a:t>= </a:t>
            </a:r>
            <a:r>
              <a:rPr sz="2400" spc="-80" dirty="0">
                <a:solidFill>
                  <a:srgbClr val="4E4E4E"/>
                </a:solidFill>
                <a:latin typeface="Arial"/>
                <a:cs typeface="Arial"/>
              </a:rPr>
              <a:t>{…state, </a:t>
            </a:r>
            <a:r>
              <a:rPr sz="2400" spc="-114" dirty="0">
                <a:solidFill>
                  <a:srgbClr val="4E4E4E"/>
                </a:solidFill>
                <a:latin typeface="Arial"/>
                <a:cs typeface="Arial"/>
              </a:rPr>
              <a:t>requesting </a:t>
            </a:r>
            <a:r>
              <a:rPr sz="2400" spc="-145" dirty="0">
                <a:solidFill>
                  <a:srgbClr val="4E4E4E"/>
                </a:solidFill>
                <a:latin typeface="Arial"/>
                <a:cs typeface="Arial"/>
              </a:rPr>
              <a:t>: </a:t>
            </a:r>
            <a:r>
              <a:rPr sz="2400" spc="-10" dirty="0">
                <a:solidFill>
                  <a:srgbClr val="4E4E4E"/>
                </a:solidFill>
                <a:latin typeface="Arial"/>
                <a:cs typeface="Arial"/>
              </a:rPr>
              <a:t>true</a:t>
            </a: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65" y="68754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2997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36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Store</a:t>
            </a:r>
            <a:endParaRPr sz="4200">
              <a:latin typeface="Loma"/>
              <a:cs typeface="L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8538" y="1957400"/>
            <a:ext cx="1776730" cy="1133475"/>
            <a:chOff x="4458538" y="1957400"/>
            <a:chExt cx="1776730" cy="1133475"/>
          </a:xfrm>
        </p:grpSpPr>
        <p:sp>
          <p:nvSpPr>
            <p:cNvPr id="8" name="object 8"/>
            <p:cNvSpPr/>
            <p:nvPr/>
          </p:nvSpPr>
          <p:spPr>
            <a:xfrm>
              <a:off x="4658559" y="1989150"/>
              <a:ext cx="1544955" cy="993775"/>
            </a:xfrm>
            <a:custGeom>
              <a:avLst/>
              <a:gdLst/>
              <a:ahLst/>
              <a:cxnLst/>
              <a:rect l="l" t="t" r="r" b="b"/>
              <a:pathLst>
                <a:path w="1544954" h="993775">
                  <a:moveTo>
                    <a:pt x="1544387" y="0"/>
                  </a:moveTo>
                  <a:lnTo>
                    <a:pt x="1503400" y="30330"/>
                  </a:lnTo>
                  <a:lnTo>
                    <a:pt x="1462349" y="60480"/>
                  </a:lnTo>
                  <a:lnTo>
                    <a:pt x="1421233" y="90450"/>
                  </a:lnTo>
                  <a:lnTo>
                    <a:pt x="1380052" y="120241"/>
                  </a:lnTo>
                  <a:lnTo>
                    <a:pt x="1338806" y="149852"/>
                  </a:lnTo>
                  <a:lnTo>
                    <a:pt x="1297495" y="179282"/>
                  </a:lnTo>
                  <a:lnTo>
                    <a:pt x="1256120" y="208533"/>
                  </a:lnTo>
                  <a:lnTo>
                    <a:pt x="1214679" y="237604"/>
                  </a:lnTo>
                  <a:lnTo>
                    <a:pt x="1173174" y="266495"/>
                  </a:lnTo>
                  <a:lnTo>
                    <a:pt x="1131604" y="295207"/>
                  </a:lnTo>
                  <a:lnTo>
                    <a:pt x="1089968" y="323738"/>
                  </a:lnTo>
                  <a:lnTo>
                    <a:pt x="1048268" y="352090"/>
                  </a:lnTo>
                  <a:lnTo>
                    <a:pt x="1006503" y="380261"/>
                  </a:lnTo>
                  <a:lnTo>
                    <a:pt x="964673" y="408253"/>
                  </a:lnTo>
                  <a:lnTo>
                    <a:pt x="922779" y="436065"/>
                  </a:lnTo>
                  <a:lnTo>
                    <a:pt x="880819" y="463697"/>
                  </a:lnTo>
                  <a:lnTo>
                    <a:pt x="838794" y="491149"/>
                  </a:lnTo>
                  <a:lnTo>
                    <a:pt x="796705" y="518421"/>
                  </a:lnTo>
                  <a:lnTo>
                    <a:pt x="754550" y="545513"/>
                  </a:lnTo>
                  <a:lnTo>
                    <a:pt x="712331" y="572426"/>
                  </a:lnTo>
                  <a:lnTo>
                    <a:pt x="670047" y="599159"/>
                  </a:lnTo>
                  <a:lnTo>
                    <a:pt x="627698" y="625711"/>
                  </a:lnTo>
                  <a:lnTo>
                    <a:pt x="585284" y="652084"/>
                  </a:lnTo>
                  <a:lnTo>
                    <a:pt x="542805" y="678277"/>
                  </a:lnTo>
                  <a:lnTo>
                    <a:pt x="500261" y="704290"/>
                  </a:lnTo>
                  <a:lnTo>
                    <a:pt x="457652" y="730123"/>
                  </a:lnTo>
                  <a:lnTo>
                    <a:pt x="414979" y="755776"/>
                  </a:lnTo>
                  <a:lnTo>
                    <a:pt x="372240" y="781250"/>
                  </a:lnTo>
                  <a:lnTo>
                    <a:pt x="329437" y="806543"/>
                  </a:lnTo>
                  <a:lnTo>
                    <a:pt x="286569" y="831657"/>
                  </a:lnTo>
                  <a:lnTo>
                    <a:pt x="243635" y="856591"/>
                  </a:lnTo>
                  <a:lnTo>
                    <a:pt x="200637" y="881345"/>
                  </a:lnTo>
                  <a:lnTo>
                    <a:pt x="157574" y="905919"/>
                  </a:lnTo>
                  <a:lnTo>
                    <a:pt x="114446" y="930313"/>
                  </a:lnTo>
                  <a:lnTo>
                    <a:pt x="71253" y="954527"/>
                  </a:lnTo>
                  <a:lnTo>
                    <a:pt x="27995" y="978561"/>
                  </a:lnTo>
                  <a:lnTo>
                    <a:pt x="0" y="993682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8538" y="2853766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166395" y="0"/>
                  </a:moveTo>
                  <a:lnTo>
                    <a:pt x="0" y="237096"/>
                  </a:lnTo>
                  <a:lnTo>
                    <a:pt x="289509" y="227952"/>
                  </a:lnTo>
                  <a:lnTo>
                    <a:pt x="166395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0027" y="4405325"/>
            <a:ext cx="937260" cy="2432685"/>
            <a:chOff x="1000027" y="4405325"/>
            <a:chExt cx="937260" cy="2432685"/>
          </a:xfrm>
        </p:grpSpPr>
        <p:sp>
          <p:nvSpPr>
            <p:cNvPr id="11" name="object 11"/>
            <p:cNvSpPr/>
            <p:nvPr/>
          </p:nvSpPr>
          <p:spPr>
            <a:xfrm>
              <a:off x="1031777" y="4437075"/>
              <a:ext cx="873760" cy="2256155"/>
            </a:xfrm>
            <a:custGeom>
              <a:avLst/>
              <a:gdLst/>
              <a:ahLst/>
              <a:cxnLst/>
              <a:rect l="l" t="t" r="r" b="b"/>
              <a:pathLst>
                <a:path w="873760" h="2256154">
                  <a:moveTo>
                    <a:pt x="873688" y="0"/>
                  </a:moveTo>
                  <a:lnTo>
                    <a:pt x="824259" y="39287"/>
                  </a:lnTo>
                  <a:lnTo>
                    <a:pt x="776268" y="78487"/>
                  </a:lnTo>
                  <a:lnTo>
                    <a:pt x="729717" y="117599"/>
                  </a:lnTo>
                  <a:lnTo>
                    <a:pt x="684605" y="156623"/>
                  </a:lnTo>
                  <a:lnTo>
                    <a:pt x="640932" y="195560"/>
                  </a:lnTo>
                  <a:lnTo>
                    <a:pt x="598699" y="234409"/>
                  </a:lnTo>
                  <a:lnTo>
                    <a:pt x="557905" y="273170"/>
                  </a:lnTo>
                  <a:lnTo>
                    <a:pt x="518550" y="311843"/>
                  </a:lnTo>
                  <a:lnTo>
                    <a:pt x="480634" y="350429"/>
                  </a:lnTo>
                  <a:lnTo>
                    <a:pt x="444158" y="388927"/>
                  </a:lnTo>
                  <a:lnTo>
                    <a:pt x="409121" y="427337"/>
                  </a:lnTo>
                  <a:lnTo>
                    <a:pt x="375523" y="465659"/>
                  </a:lnTo>
                  <a:lnTo>
                    <a:pt x="343365" y="503893"/>
                  </a:lnTo>
                  <a:lnTo>
                    <a:pt x="312646" y="542040"/>
                  </a:lnTo>
                  <a:lnTo>
                    <a:pt x="283366" y="580099"/>
                  </a:lnTo>
                  <a:lnTo>
                    <a:pt x="255525" y="618070"/>
                  </a:lnTo>
                  <a:lnTo>
                    <a:pt x="229124" y="655954"/>
                  </a:lnTo>
                  <a:lnTo>
                    <a:pt x="204162" y="693749"/>
                  </a:lnTo>
                  <a:lnTo>
                    <a:pt x="180639" y="731457"/>
                  </a:lnTo>
                  <a:lnTo>
                    <a:pt x="158556" y="769078"/>
                  </a:lnTo>
                  <a:lnTo>
                    <a:pt x="137911" y="806610"/>
                  </a:lnTo>
                  <a:lnTo>
                    <a:pt x="118706" y="844055"/>
                  </a:lnTo>
                  <a:lnTo>
                    <a:pt x="100941" y="881412"/>
                  </a:lnTo>
                  <a:lnTo>
                    <a:pt x="84614" y="918681"/>
                  </a:lnTo>
                  <a:lnTo>
                    <a:pt x="69727" y="955862"/>
                  </a:lnTo>
                  <a:lnTo>
                    <a:pt x="56280" y="992956"/>
                  </a:lnTo>
                  <a:lnTo>
                    <a:pt x="44271" y="1029961"/>
                  </a:lnTo>
                  <a:lnTo>
                    <a:pt x="33702" y="1066879"/>
                  </a:lnTo>
                  <a:lnTo>
                    <a:pt x="16881" y="1140452"/>
                  </a:lnTo>
                  <a:lnTo>
                    <a:pt x="5818" y="1213674"/>
                  </a:lnTo>
                  <a:lnTo>
                    <a:pt x="512" y="1286545"/>
                  </a:lnTo>
                  <a:lnTo>
                    <a:pt x="17" y="1322848"/>
                  </a:lnTo>
                  <a:lnTo>
                    <a:pt x="962" y="1359064"/>
                  </a:lnTo>
                  <a:lnTo>
                    <a:pt x="7170" y="1431233"/>
                  </a:lnTo>
                  <a:lnTo>
                    <a:pt x="19135" y="1503050"/>
                  </a:lnTo>
                  <a:lnTo>
                    <a:pt x="36858" y="1574516"/>
                  </a:lnTo>
                  <a:lnTo>
                    <a:pt x="60337" y="1645632"/>
                  </a:lnTo>
                  <a:lnTo>
                    <a:pt x="89573" y="1716396"/>
                  </a:lnTo>
                  <a:lnTo>
                    <a:pt x="106350" y="1751646"/>
                  </a:lnTo>
                  <a:lnTo>
                    <a:pt x="124567" y="1786809"/>
                  </a:lnTo>
                  <a:lnTo>
                    <a:pt x="144222" y="1821884"/>
                  </a:lnTo>
                  <a:lnTo>
                    <a:pt x="165317" y="1856871"/>
                  </a:lnTo>
                  <a:lnTo>
                    <a:pt x="187852" y="1891770"/>
                  </a:lnTo>
                  <a:lnTo>
                    <a:pt x="211825" y="1926582"/>
                  </a:lnTo>
                  <a:lnTo>
                    <a:pt x="237238" y="1961306"/>
                  </a:lnTo>
                  <a:lnTo>
                    <a:pt x="264090" y="1995942"/>
                  </a:lnTo>
                  <a:lnTo>
                    <a:pt x="292381" y="2030490"/>
                  </a:lnTo>
                  <a:lnTo>
                    <a:pt x="322112" y="2064950"/>
                  </a:lnTo>
                  <a:lnTo>
                    <a:pt x="353282" y="2099323"/>
                  </a:lnTo>
                  <a:lnTo>
                    <a:pt x="385891" y="2133608"/>
                  </a:lnTo>
                  <a:lnTo>
                    <a:pt x="419940" y="2167805"/>
                  </a:lnTo>
                  <a:lnTo>
                    <a:pt x="455427" y="2201915"/>
                  </a:lnTo>
                  <a:lnTo>
                    <a:pt x="492354" y="2235936"/>
                  </a:lnTo>
                  <a:lnTo>
                    <a:pt x="516936" y="2256104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1983" y="6572897"/>
              <a:ext cx="282575" cy="264795"/>
            </a:xfrm>
            <a:custGeom>
              <a:avLst/>
              <a:gdLst/>
              <a:ahLst/>
              <a:cxnLst/>
              <a:rect l="l" t="t" r="r" b="b"/>
              <a:pathLst>
                <a:path w="282575" h="264795">
                  <a:moveTo>
                    <a:pt x="164337" y="0"/>
                  </a:moveTo>
                  <a:lnTo>
                    <a:pt x="0" y="200291"/>
                  </a:lnTo>
                  <a:lnTo>
                    <a:pt x="282460" y="264490"/>
                  </a:lnTo>
                  <a:lnTo>
                    <a:pt x="16433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125" y="3192957"/>
            <a:ext cx="7034530" cy="302768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59765" marR="1290955" indent="-549275">
              <a:lnSpc>
                <a:spcPct val="101899"/>
              </a:lnSpc>
              <a:tabLst>
                <a:tab pos="1071245" algn="l"/>
                <a:tab pos="1208405" algn="l"/>
                <a:tab pos="1482725" algn="l"/>
                <a:tab pos="2168525" algn="l"/>
                <a:tab pos="29914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someCrypto(password) 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if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(user.hash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hash)</a:t>
            </a:r>
            <a:r>
              <a:rPr sz="18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08405" marR="55880">
              <a:lnSpc>
                <a:spcPts val="2200"/>
              </a:lnSpc>
              <a:spcBef>
                <a:spcPts val="80"/>
              </a:spcBef>
              <a:tabLst>
                <a:tab pos="1757045" algn="l"/>
                <a:tab pos="2717165" algn="l"/>
                <a:tab pos="2854325" algn="l"/>
                <a:tab pos="3540125" algn="l"/>
                <a:tab pos="36772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setSession(user.username)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posts</a:t>
            </a:r>
            <a:r>
              <a:rPr sz="1800" spc="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fetchPosts(user)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ts val="2120"/>
              </a:lnSpc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5F8787"/>
                </a:solidFill>
                <a:latin typeface="Courier New"/>
                <a:cs typeface="Courier New"/>
              </a:rPr>
              <a:t>//...</a:t>
            </a:r>
            <a:endParaRPr sz="1800">
              <a:latin typeface="Courier New"/>
              <a:cs typeface="Courier New"/>
            </a:endParaRPr>
          </a:p>
          <a:p>
            <a:pPr marL="1111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6614159"/>
            <a:ext cx="552069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20"/>
              </a:spcBef>
            </a:pPr>
            <a:r>
              <a:rPr sz="2400" b="1" spc="-320" dirty="0">
                <a:solidFill>
                  <a:srgbClr val="F30284"/>
                </a:solidFill>
                <a:latin typeface="Loma"/>
                <a:cs typeface="Loma"/>
              </a:rPr>
              <a:t>We </a:t>
            </a:r>
            <a:r>
              <a:rPr sz="2400" b="1" spc="-150" dirty="0">
                <a:solidFill>
                  <a:srgbClr val="F30284"/>
                </a:solidFill>
                <a:latin typeface="Loma"/>
                <a:cs typeface="Loma"/>
              </a:rPr>
              <a:t>are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doing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async </a:t>
            </a:r>
            <a:r>
              <a:rPr sz="2400" b="1" spc="-260" dirty="0">
                <a:solidFill>
                  <a:srgbClr val="F30284"/>
                </a:solidFill>
                <a:latin typeface="Loma"/>
                <a:cs typeface="Loma"/>
              </a:rPr>
              <a:t>as </a:t>
            </a:r>
            <a:r>
              <a:rPr sz="2400" b="1" spc="45" dirty="0">
                <a:solidFill>
                  <a:srgbClr val="F30284"/>
                </a:solidFill>
                <a:latin typeface="Loma"/>
                <a:cs typeface="Loma"/>
              </a:rPr>
              <a:t>if </a:t>
            </a:r>
            <a:r>
              <a:rPr sz="2400" b="1" spc="75" dirty="0">
                <a:solidFill>
                  <a:srgbClr val="F30284"/>
                </a:solidFill>
                <a:latin typeface="Loma"/>
                <a:cs typeface="Loma"/>
              </a:rPr>
              <a:t>it</a:t>
            </a:r>
            <a:r>
              <a:rPr sz="2400" b="1" spc="-57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75" dirty="0">
                <a:solidFill>
                  <a:srgbClr val="F30284"/>
                </a:solidFill>
                <a:latin typeface="Loma"/>
                <a:cs typeface="Loma"/>
              </a:rPr>
              <a:t>was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sync</a:t>
            </a:r>
            <a:endParaRPr sz="24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b="1" spc="-295" dirty="0">
                <a:solidFill>
                  <a:srgbClr val="F30284"/>
                </a:solidFill>
                <a:latin typeface="Loma"/>
                <a:cs typeface="Loma"/>
              </a:rPr>
              <a:t>Easy </a:t>
            </a:r>
            <a:r>
              <a:rPr sz="2400" b="1" spc="-20" dirty="0">
                <a:solidFill>
                  <a:srgbClr val="F30284"/>
                </a:solidFill>
                <a:latin typeface="Loma"/>
                <a:cs typeface="Loma"/>
              </a:rPr>
              <a:t>to</a:t>
            </a:r>
            <a:r>
              <a:rPr sz="2400" b="1" spc="-5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20" dirty="0">
                <a:solidFill>
                  <a:srgbClr val="F30284"/>
                </a:solidFill>
                <a:latin typeface="Loma"/>
                <a:cs typeface="Loma"/>
              </a:rPr>
              <a:t>understand, </a:t>
            </a:r>
            <a:r>
              <a:rPr sz="2400" b="1" spc="-140" dirty="0">
                <a:solidFill>
                  <a:srgbClr val="F30284"/>
                </a:solidFill>
                <a:latin typeface="Loma"/>
                <a:cs typeface="Loma"/>
              </a:rPr>
              <a:t>dependent on </a:t>
            </a:r>
            <a:r>
              <a:rPr sz="2400" b="1" spc="-90" dirty="0">
                <a:solidFill>
                  <a:srgbClr val="F30284"/>
                </a:solidFill>
                <a:latin typeface="Loma"/>
                <a:cs typeface="Loma"/>
              </a:rPr>
              <a:t>our </a:t>
            </a:r>
            <a:r>
              <a:rPr sz="2400" b="1" spc="-100" dirty="0">
                <a:solidFill>
                  <a:srgbClr val="F30284"/>
                </a:solidFill>
                <a:latin typeface="Loma"/>
                <a:cs typeface="Loma"/>
              </a:rPr>
              <a:t>project</a:t>
            </a:r>
            <a:endParaRPr sz="24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125" y="3192957"/>
            <a:ext cx="7034530" cy="302768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59765" marR="1290955" indent="-549275">
              <a:lnSpc>
                <a:spcPct val="101899"/>
              </a:lnSpc>
              <a:tabLst>
                <a:tab pos="1071245" algn="l"/>
                <a:tab pos="1208405" algn="l"/>
                <a:tab pos="1482725" algn="l"/>
                <a:tab pos="2168525" algn="l"/>
                <a:tab pos="29914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someCrypto(password) 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if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(user.hash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hash)</a:t>
            </a:r>
            <a:r>
              <a:rPr sz="18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08405" marR="55880">
              <a:lnSpc>
                <a:spcPts val="2200"/>
              </a:lnSpc>
              <a:spcBef>
                <a:spcPts val="80"/>
              </a:spcBef>
              <a:tabLst>
                <a:tab pos="1757045" algn="l"/>
                <a:tab pos="2717165" algn="l"/>
                <a:tab pos="2854325" algn="l"/>
                <a:tab pos="3540125" algn="l"/>
                <a:tab pos="36772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setSession(user.username)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posts</a:t>
            </a:r>
            <a:r>
              <a:rPr sz="1800" spc="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fetchPosts(user)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ts val="2120"/>
              </a:lnSpc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5F8787"/>
                </a:solidFill>
                <a:latin typeface="Courier New"/>
                <a:cs typeface="Courier New"/>
              </a:rPr>
              <a:t>//...</a:t>
            </a:r>
            <a:endParaRPr sz="1800">
              <a:latin typeface="Courier New"/>
              <a:cs typeface="Courier New"/>
            </a:endParaRPr>
          </a:p>
          <a:p>
            <a:pPr marL="1111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6614159"/>
            <a:ext cx="552069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20"/>
              </a:spcBef>
            </a:pPr>
            <a:r>
              <a:rPr sz="2400" b="1" spc="-320" dirty="0">
                <a:solidFill>
                  <a:srgbClr val="F30284"/>
                </a:solidFill>
                <a:latin typeface="Loma"/>
                <a:cs typeface="Loma"/>
              </a:rPr>
              <a:t>We </a:t>
            </a:r>
            <a:r>
              <a:rPr sz="2400" b="1" spc="-150" dirty="0">
                <a:solidFill>
                  <a:srgbClr val="F30284"/>
                </a:solidFill>
                <a:latin typeface="Loma"/>
                <a:cs typeface="Loma"/>
              </a:rPr>
              <a:t>are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doing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async </a:t>
            </a:r>
            <a:r>
              <a:rPr sz="2400" b="1" spc="-260" dirty="0">
                <a:solidFill>
                  <a:srgbClr val="F30284"/>
                </a:solidFill>
                <a:latin typeface="Loma"/>
                <a:cs typeface="Loma"/>
              </a:rPr>
              <a:t>as </a:t>
            </a:r>
            <a:r>
              <a:rPr sz="2400" b="1" spc="45" dirty="0">
                <a:solidFill>
                  <a:srgbClr val="F30284"/>
                </a:solidFill>
                <a:latin typeface="Loma"/>
                <a:cs typeface="Loma"/>
              </a:rPr>
              <a:t>if </a:t>
            </a:r>
            <a:r>
              <a:rPr sz="2400" b="1" spc="75" dirty="0">
                <a:solidFill>
                  <a:srgbClr val="F30284"/>
                </a:solidFill>
                <a:latin typeface="Loma"/>
                <a:cs typeface="Loma"/>
              </a:rPr>
              <a:t>it</a:t>
            </a:r>
            <a:r>
              <a:rPr sz="2400" b="1" spc="-57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75" dirty="0">
                <a:solidFill>
                  <a:srgbClr val="F30284"/>
                </a:solidFill>
                <a:latin typeface="Loma"/>
                <a:cs typeface="Loma"/>
              </a:rPr>
              <a:t>was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sync</a:t>
            </a:r>
            <a:endParaRPr sz="24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b="1" spc="-295" dirty="0">
                <a:solidFill>
                  <a:srgbClr val="F30284"/>
                </a:solidFill>
                <a:latin typeface="Loma"/>
                <a:cs typeface="Loma"/>
              </a:rPr>
              <a:t>Easy </a:t>
            </a:r>
            <a:r>
              <a:rPr sz="2400" b="1" spc="-20" dirty="0">
                <a:solidFill>
                  <a:srgbClr val="F30284"/>
                </a:solidFill>
                <a:latin typeface="Loma"/>
                <a:cs typeface="Loma"/>
              </a:rPr>
              <a:t>to</a:t>
            </a:r>
            <a:r>
              <a:rPr sz="2400" b="1" spc="-5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20" dirty="0">
                <a:solidFill>
                  <a:srgbClr val="F30284"/>
                </a:solidFill>
                <a:latin typeface="Loma"/>
                <a:cs typeface="Loma"/>
              </a:rPr>
              <a:t>understand, </a:t>
            </a:r>
            <a:r>
              <a:rPr sz="2400" b="1" spc="-140" dirty="0">
                <a:solidFill>
                  <a:srgbClr val="F30284"/>
                </a:solidFill>
                <a:latin typeface="Loma"/>
                <a:cs typeface="Loma"/>
              </a:rPr>
              <a:t>dependent on </a:t>
            </a:r>
            <a:r>
              <a:rPr sz="2400" b="1" spc="-90" dirty="0">
                <a:solidFill>
                  <a:srgbClr val="F30284"/>
                </a:solidFill>
                <a:latin typeface="Loma"/>
                <a:cs typeface="Loma"/>
              </a:rPr>
              <a:t>our </a:t>
            </a:r>
            <a:r>
              <a:rPr sz="2400" b="1" spc="-100" dirty="0">
                <a:solidFill>
                  <a:srgbClr val="F30284"/>
                </a:solidFill>
                <a:latin typeface="Loma"/>
                <a:cs typeface="Loma"/>
              </a:rPr>
              <a:t>project</a:t>
            </a:r>
            <a:endParaRPr sz="24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7723" y="3192957"/>
            <a:ext cx="4691380" cy="302768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8798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055"/>
              </a:spcBef>
            </a:pPr>
            <a:r>
              <a:rPr sz="14400" b="1" spc="-2515" dirty="0">
                <a:solidFill>
                  <a:srgbClr val="F30284"/>
                </a:solidFill>
                <a:latin typeface="Loma"/>
                <a:cs typeface="Loma"/>
              </a:rPr>
              <a:t>?</a:t>
            </a:r>
            <a:endParaRPr sz="144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125" y="3192957"/>
            <a:ext cx="7034530" cy="302768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59765" marR="1290955" indent="-549275">
              <a:lnSpc>
                <a:spcPct val="101899"/>
              </a:lnSpc>
              <a:tabLst>
                <a:tab pos="1071245" algn="l"/>
                <a:tab pos="1208405" algn="l"/>
                <a:tab pos="1482725" algn="l"/>
                <a:tab pos="2168525" algn="l"/>
                <a:tab pos="29914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someCrypto(password) 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if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(user.hash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hash)</a:t>
            </a:r>
            <a:r>
              <a:rPr sz="18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08405" marR="55880">
              <a:lnSpc>
                <a:spcPts val="2200"/>
              </a:lnSpc>
              <a:spcBef>
                <a:spcPts val="80"/>
              </a:spcBef>
              <a:tabLst>
                <a:tab pos="1757045" algn="l"/>
                <a:tab pos="2717165" algn="l"/>
                <a:tab pos="2854325" algn="l"/>
                <a:tab pos="3540125" algn="l"/>
                <a:tab pos="36772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setSession(user.username)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posts</a:t>
            </a:r>
            <a:r>
              <a:rPr sz="1800" spc="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fetchPosts(user)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ts val="2120"/>
              </a:lnSpc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5F8787"/>
                </a:solidFill>
                <a:latin typeface="Courier New"/>
                <a:cs typeface="Courier New"/>
              </a:rPr>
              <a:t>//...</a:t>
            </a:r>
            <a:endParaRPr sz="1800">
              <a:latin typeface="Courier New"/>
              <a:cs typeface="Courier New"/>
            </a:endParaRPr>
          </a:p>
          <a:p>
            <a:pPr marL="1111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6614159"/>
            <a:ext cx="552069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20"/>
              </a:spcBef>
            </a:pPr>
            <a:r>
              <a:rPr sz="2400" b="1" spc="-320" dirty="0">
                <a:solidFill>
                  <a:srgbClr val="F30284"/>
                </a:solidFill>
                <a:latin typeface="Loma"/>
                <a:cs typeface="Loma"/>
              </a:rPr>
              <a:t>We </a:t>
            </a:r>
            <a:r>
              <a:rPr sz="2400" b="1" spc="-150" dirty="0">
                <a:solidFill>
                  <a:srgbClr val="F30284"/>
                </a:solidFill>
                <a:latin typeface="Loma"/>
                <a:cs typeface="Loma"/>
              </a:rPr>
              <a:t>are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doing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async </a:t>
            </a:r>
            <a:r>
              <a:rPr sz="2400" b="1" spc="-260" dirty="0">
                <a:solidFill>
                  <a:srgbClr val="F30284"/>
                </a:solidFill>
                <a:latin typeface="Loma"/>
                <a:cs typeface="Loma"/>
              </a:rPr>
              <a:t>as </a:t>
            </a:r>
            <a:r>
              <a:rPr sz="2400" b="1" spc="45" dirty="0">
                <a:solidFill>
                  <a:srgbClr val="F30284"/>
                </a:solidFill>
                <a:latin typeface="Loma"/>
                <a:cs typeface="Loma"/>
              </a:rPr>
              <a:t>if </a:t>
            </a:r>
            <a:r>
              <a:rPr sz="2400" b="1" spc="75" dirty="0">
                <a:solidFill>
                  <a:srgbClr val="F30284"/>
                </a:solidFill>
                <a:latin typeface="Loma"/>
                <a:cs typeface="Loma"/>
              </a:rPr>
              <a:t>it</a:t>
            </a:r>
            <a:r>
              <a:rPr sz="2400" b="1" spc="-57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75" dirty="0">
                <a:solidFill>
                  <a:srgbClr val="F30284"/>
                </a:solidFill>
                <a:latin typeface="Loma"/>
                <a:cs typeface="Loma"/>
              </a:rPr>
              <a:t>was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sync</a:t>
            </a:r>
            <a:endParaRPr sz="24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b="1" spc="-295" dirty="0">
                <a:solidFill>
                  <a:srgbClr val="F30284"/>
                </a:solidFill>
                <a:latin typeface="Loma"/>
                <a:cs typeface="Loma"/>
              </a:rPr>
              <a:t>Easy </a:t>
            </a:r>
            <a:r>
              <a:rPr sz="2400" b="1" spc="-20" dirty="0">
                <a:solidFill>
                  <a:srgbClr val="F30284"/>
                </a:solidFill>
                <a:latin typeface="Loma"/>
                <a:cs typeface="Loma"/>
              </a:rPr>
              <a:t>to</a:t>
            </a:r>
            <a:r>
              <a:rPr sz="2400" b="1" spc="-5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20" dirty="0">
                <a:solidFill>
                  <a:srgbClr val="F30284"/>
                </a:solidFill>
                <a:latin typeface="Loma"/>
                <a:cs typeface="Loma"/>
              </a:rPr>
              <a:t>understand, </a:t>
            </a:r>
            <a:r>
              <a:rPr sz="2400" b="1" spc="-140" dirty="0">
                <a:solidFill>
                  <a:srgbClr val="F30284"/>
                </a:solidFill>
                <a:latin typeface="Loma"/>
                <a:cs typeface="Loma"/>
              </a:rPr>
              <a:t>dependent on </a:t>
            </a:r>
            <a:r>
              <a:rPr sz="2400" b="1" spc="-90" dirty="0">
                <a:solidFill>
                  <a:srgbClr val="F30284"/>
                </a:solidFill>
                <a:latin typeface="Loma"/>
                <a:cs typeface="Loma"/>
              </a:rPr>
              <a:t>our </a:t>
            </a:r>
            <a:r>
              <a:rPr sz="2400" b="1" spc="-100" dirty="0">
                <a:solidFill>
                  <a:srgbClr val="F30284"/>
                </a:solidFill>
                <a:latin typeface="Loma"/>
                <a:cs typeface="Loma"/>
              </a:rPr>
              <a:t>project</a:t>
            </a:r>
            <a:endParaRPr sz="24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7723" y="3192957"/>
            <a:ext cx="4691380" cy="302768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8798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055"/>
              </a:spcBef>
            </a:pPr>
            <a:r>
              <a:rPr sz="14400" b="1" spc="-2515" dirty="0">
                <a:solidFill>
                  <a:srgbClr val="F30284"/>
                </a:solidFill>
                <a:latin typeface="Loma"/>
                <a:cs typeface="Loma"/>
              </a:rPr>
              <a:t>?</a:t>
            </a:r>
            <a:endParaRPr sz="14400">
              <a:latin typeface="Loma"/>
              <a:cs typeface="L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0" y="6639559"/>
            <a:ext cx="366458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More </a:t>
            </a:r>
            <a:r>
              <a:rPr sz="2400" b="1" spc="-160" dirty="0">
                <a:solidFill>
                  <a:srgbClr val="F30284"/>
                </a:solidFill>
                <a:latin typeface="Loma"/>
                <a:cs typeface="Loma"/>
              </a:rPr>
              <a:t>complex</a:t>
            </a:r>
            <a:r>
              <a:rPr sz="2400" b="1" spc="-33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210" dirty="0">
                <a:solidFill>
                  <a:srgbClr val="F30284"/>
                </a:solidFill>
                <a:latin typeface="Loma"/>
                <a:cs typeface="Loma"/>
              </a:rPr>
              <a:t>code</a:t>
            </a:r>
            <a:endParaRPr sz="24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b="1" spc="-55" dirty="0">
                <a:solidFill>
                  <a:srgbClr val="F30284"/>
                </a:solidFill>
                <a:latin typeface="Loma"/>
                <a:cs typeface="Loma"/>
              </a:rPr>
              <a:t>but </a:t>
            </a:r>
            <a:r>
              <a:rPr sz="2400" b="1" spc="-155" dirty="0">
                <a:solidFill>
                  <a:srgbClr val="F30284"/>
                </a:solidFill>
                <a:latin typeface="Loma"/>
                <a:cs typeface="Loma"/>
              </a:rPr>
              <a:t>reusable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between</a:t>
            </a:r>
            <a:r>
              <a:rPr sz="2400" b="1" spc="-45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projects</a:t>
            </a:r>
            <a:endParaRPr sz="24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7723" y="3192957"/>
            <a:ext cx="4691380" cy="302768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63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4800" b="1" spc="-335" dirty="0">
                <a:solidFill>
                  <a:srgbClr val="F30284"/>
                </a:solidFill>
                <a:latin typeface="Loma"/>
                <a:cs typeface="Loma"/>
              </a:rPr>
              <a:t>redux-saga</a:t>
            </a:r>
            <a:endParaRPr sz="4800">
              <a:latin typeface="Loma"/>
              <a:cs typeface="Loma"/>
            </a:endParaRPr>
          </a:p>
          <a:p>
            <a:pPr marL="11430" algn="ctr">
              <a:lnSpc>
                <a:spcPct val="100000"/>
              </a:lnSpc>
              <a:spcBef>
                <a:spcPts val="640"/>
              </a:spcBef>
            </a:pPr>
            <a:r>
              <a:rPr sz="2400" b="1" spc="-55" dirty="0">
                <a:solidFill>
                  <a:srgbClr val="F30284"/>
                </a:solidFill>
                <a:latin typeface="Loma"/>
                <a:cs typeface="Loma"/>
              </a:rPr>
              <a:t>(or </a:t>
            </a:r>
            <a:r>
              <a:rPr sz="2400" b="1" spc="-80" dirty="0">
                <a:solidFill>
                  <a:srgbClr val="F30284"/>
                </a:solidFill>
                <a:latin typeface="Loma"/>
                <a:cs typeface="Loma"/>
              </a:rPr>
              <a:t>other</a:t>
            </a:r>
            <a:r>
              <a:rPr sz="2400" b="1" spc="-39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80" dirty="0">
                <a:solidFill>
                  <a:srgbClr val="F30284"/>
                </a:solidFill>
                <a:latin typeface="Loma"/>
                <a:cs typeface="Loma"/>
              </a:rPr>
              <a:t>libs)</a:t>
            </a:r>
            <a:endParaRPr sz="2400">
              <a:latin typeface="Loma"/>
              <a:cs typeface="L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8782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98CB5"/>
                </a:solidFill>
              </a:rPr>
              <a:t>With </a:t>
            </a:r>
            <a:r>
              <a:rPr spc="-545" dirty="0">
                <a:solidFill>
                  <a:srgbClr val="198CB5"/>
                </a:solidFill>
              </a:rPr>
              <a:t>async </a:t>
            </a:r>
            <a:r>
              <a:rPr spc="-525" dirty="0">
                <a:solidFill>
                  <a:srgbClr val="198CB5"/>
                </a:solidFill>
              </a:rPr>
              <a:t>code </a:t>
            </a:r>
            <a:r>
              <a:rPr spc="-434" dirty="0">
                <a:solidFill>
                  <a:srgbClr val="198CB5"/>
                </a:solidFill>
              </a:rPr>
              <a:t>(+</a:t>
            </a:r>
            <a:r>
              <a:rPr spc="-930" dirty="0">
                <a:solidFill>
                  <a:srgbClr val="198CB5"/>
                </a:solidFill>
              </a:rPr>
              <a:t> </a:t>
            </a:r>
            <a:r>
              <a:rPr spc="-345" dirty="0">
                <a:solidFill>
                  <a:srgbClr val="198CB5"/>
                </a:solidFill>
              </a:rPr>
              <a:t>promises)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125" y="3192957"/>
            <a:ext cx="7034530" cy="302768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659765" marR="1290955" indent="-549275">
              <a:lnSpc>
                <a:spcPct val="101899"/>
              </a:lnSpc>
              <a:tabLst>
                <a:tab pos="1071245" algn="l"/>
                <a:tab pos="1208405" algn="l"/>
                <a:tab pos="1482725" algn="l"/>
                <a:tab pos="2168525" algn="l"/>
                <a:tab pos="29914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1800" b="1" spc="-5" dirty="0">
                <a:solidFill>
                  <a:srgbClr val="0087D7"/>
                </a:solidFill>
                <a:latin typeface="Courier New"/>
                <a:cs typeface="Courier New"/>
              </a:rPr>
              <a:t>apiCalls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(username, password)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user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fetchUser(username)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someCrypto(password) 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if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(user.hash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==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hash)</a:t>
            </a:r>
            <a:r>
              <a:rPr sz="18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08405" marR="55880">
              <a:lnSpc>
                <a:spcPts val="2200"/>
              </a:lnSpc>
              <a:spcBef>
                <a:spcPts val="80"/>
              </a:spcBef>
              <a:tabLst>
                <a:tab pos="1757045" algn="l"/>
                <a:tab pos="2717165" algn="l"/>
                <a:tab pos="2854325" algn="l"/>
                <a:tab pos="3540125" algn="l"/>
                <a:tab pos="3677285" algn="l"/>
              </a:tabLst>
            </a:pP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has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h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setSession(user.username)  </a:t>
            </a:r>
            <a:r>
              <a:rPr sz="1800" dirty="0">
                <a:solidFill>
                  <a:srgbClr val="AF8700"/>
                </a:solidFill>
                <a:latin typeface="Courier New"/>
                <a:cs typeface="Courier New"/>
              </a:rPr>
              <a:t>var	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posts</a:t>
            </a:r>
            <a:r>
              <a:rPr sz="1800" spc="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7AF00"/>
                </a:solidFill>
                <a:latin typeface="Courier New"/>
                <a:cs typeface="Courier New"/>
              </a:rPr>
              <a:t>=	yield	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fetchPosts(user)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ts val="2120"/>
              </a:lnSpc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5976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5F8787"/>
                </a:solidFill>
                <a:latin typeface="Courier New"/>
                <a:cs typeface="Courier New"/>
              </a:rPr>
              <a:t>//...</a:t>
            </a:r>
            <a:endParaRPr sz="1800">
              <a:latin typeface="Courier New"/>
              <a:cs typeface="Courier New"/>
            </a:endParaRPr>
          </a:p>
          <a:p>
            <a:pPr marL="1111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6614159"/>
            <a:ext cx="552069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20"/>
              </a:spcBef>
            </a:pPr>
            <a:r>
              <a:rPr sz="2400" b="1" spc="-320" dirty="0">
                <a:solidFill>
                  <a:srgbClr val="F30284"/>
                </a:solidFill>
                <a:latin typeface="Loma"/>
                <a:cs typeface="Loma"/>
              </a:rPr>
              <a:t>We </a:t>
            </a:r>
            <a:r>
              <a:rPr sz="2400" b="1" spc="-150" dirty="0">
                <a:solidFill>
                  <a:srgbClr val="F30284"/>
                </a:solidFill>
                <a:latin typeface="Loma"/>
                <a:cs typeface="Loma"/>
              </a:rPr>
              <a:t>are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doing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async </a:t>
            </a:r>
            <a:r>
              <a:rPr sz="2400" b="1" spc="-260" dirty="0">
                <a:solidFill>
                  <a:srgbClr val="F30284"/>
                </a:solidFill>
                <a:latin typeface="Loma"/>
                <a:cs typeface="Loma"/>
              </a:rPr>
              <a:t>as </a:t>
            </a:r>
            <a:r>
              <a:rPr sz="2400" b="1" spc="45" dirty="0">
                <a:solidFill>
                  <a:srgbClr val="F30284"/>
                </a:solidFill>
                <a:latin typeface="Loma"/>
                <a:cs typeface="Loma"/>
              </a:rPr>
              <a:t>if </a:t>
            </a:r>
            <a:r>
              <a:rPr sz="2400" b="1" spc="75" dirty="0">
                <a:solidFill>
                  <a:srgbClr val="F30284"/>
                </a:solidFill>
                <a:latin typeface="Loma"/>
                <a:cs typeface="Loma"/>
              </a:rPr>
              <a:t>it</a:t>
            </a:r>
            <a:r>
              <a:rPr sz="2400" b="1" spc="-57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75" dirty="0">
                <a:solidFill>
                  <a:srgbClr val="F30284"/>
                </a:solidFill>
                <a:latin typeface="Loma"/>
                <a:cs typeface="Loma"/>
              </a:rPr>
              <a:t>was </a:t>
            </a:r>
            <a:r>
              <a:rPr sz="2400" b="1" spc="-220" dirty="0">
                <a:solidFill>
                  <a:srgbClr val="F30284"/>
                </a:solidFill>
                <a:latin typeface="Loma"/>
                <a:cs typeface="Loma"/>
              </a:rPr>
              <a:t>sync</a:t>
            </a:r>
            <a:endParaRPr sz="24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b="1" spc="-295" dirty="0">
                <a:solidFill>
                  <a:srgbClr val="F30284"/>
                </a:solidFill>
                <a:latin typeface="Loma"/>
                <a:cs typeface="Loma"/>
              </a:rPr>
              <a:t>Easy </a:t>
            </a:r>
            <a:r>
              <a:rPr sz="2400" b="1" spc="-20" dirty="0">
                <a:solidFill>
                  <a:srgbClr val="F30284"/>
                </a:solidFill>
                <a:latin typeface="Loma"/>
                <a:cs typeface="Loma"/>
              </a:rPr>
              <a:t>to</a:t>
            </a:r>
            <a:r>
              <a:rPr sz="2400" b="1" spc="-5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20" dirty="0">
                <a:solidFill>
                  <a:srgbClr val="F30284"/>
                </a:solidFill>
                <a:latin typeface="Loma"/>
                <a:cs typeface="Loma"/>
              </a:rPr>
              <a:t>understand, </a:t>
            </a:r>
            <a:r>
              <a:rPr sz="2400" b="1" spc="-140" dirty="0">
                <a:solidFill>
                  <a:srgbClr val="F30284"/>
                </a:solidFill>
                <a:latin typeface="Loma"/>
                <a:cs typeface="Loma"/>
              </a:rPr>
              <a:t>dependent on </a:t>
            </a:r>
            <a:r>
              <a:rPr sz="2400" b="1" spc="-90" dirty="0">
                <a:solidFill>
                  <a:srgbClr val="F30284"/>
                </a:solidFill>
                <a:latin typeface="Loma"/>
                <a:cs typeface="Loma"/>
              </a:rPr>
              <a:t>our </a:t>
            </a:r>
            <a:r>
              <a:rPr sz="2400" b="1" spc="-100" dirty="0">
                <a:solidFill>
                  <a:srgbClr val="F30284"/>
                </a:solidFill>
                <a:latin typeface="Loma"/>
                <a:cs typeface="Loma"/>
              </a:rPr>
              <a:t>project</a:t>
            </a:r>
            <a:endParaRPr sz="2400">
              <a:latin typeface="Loma"/>
              <a:cs typeface="L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0" y="6639559"/>
            <a:ext cx="366458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More </a:t>
            </a:r>
            <a:r>
              <a:rPr sz="2400" b="1" spc="-160" dirty="0">
                <a:solidFill>
                  <a:srgbClr val="F30284"/>
                </a:solidFill>
                <a:latin typeface="Loma"/>
                <a:cs typeface="Loma"/>
              </a:rPr>
              <a:t>complex</a:t>
            </a:r>
            <a:r>
              <a:rPr sz="2400" b="1" spc="-33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210" dirty="0">
                <a:solidFill>
                  <a:srgbClr val="F30284"/>
                </a:solidFill>
                <a:latin typeface="Loma"/>
                <a:cs typeface="Loma"/>
              </a:rPr>
              <a:t>code</a:t>
            </a:r>
            <a:endParaRPr sz="24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400" b="1" spc="-55" dirty="0">
                <a:solidFill>
                  <a:srgbClr val="F30284"/>
                </a:solidFill>
                <a:latin typeface="Loma"/>
                <a:cs typeface="Loma"/>
              </a:rPr>
              <a:t>but </a:t>
            </a:r>
            <a:r>
              <a:rPr sz="2400" b="1" spc="-155" dirty="0">
                <a:solidFill>
                  <a:srgbClr val="F30284"/>
                </a:solidFill>
                <a:latin typeface="Loma"/>
                <a:cs typeface="Loma"/>
              </a:rPr>
              <a:t>reusable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between</a:t>
            </a:r>
            <a:r>
              <a:rPr sz="2400" b="1" spc="-45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2400" b="1" spc="-125" dirty="0">
                <a:solidFill>
                  <a:srgbClr val="F30284"/>
                </a:solidFill>
                <a:latin typeface="Loma"/>
                <a:cs typeface="Loma"/>
              </a:rPr>
              <a:t>projects</a:t>
            </a:r>
            <a:endParaRPr sz="24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F30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3721100"/>
            <a:ext cx="196151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780" dirty="0"/>
              <a:t>S</a:t>
            </a:r>
            <a:r>
              <a:rPr sz="7000" spc="-630" dirty="0"/>
              <a:t>a</a:t>
            </a:r>
            <a:r>
              <a:rPr sz="7000" spc="-665" dirty="0"/>
              <a:t>ga</a:t>
            </a:r>
            <a:r>
              <a:rPr sz="7000" spc="-885" dirty="0"/>
              <a:t>s</a:t>
            </a:r>
            <a:endParaRPr sz="7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1702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25" dirty="0">
                <a:solidFill>
                  <a:srgbClr val="198CB5"/>
                </a:solidFill>
              </a:rPr>
              <a:t>S</a:t>
            </a:r>
            <a:r>
              <a:rPr spc="-150" dirty="0">
                <a:solidFill>
                  <a:srgbClr val="198CB5"/>
                </a:solidFill>
              </a:rPr>
              <a:t>et</a:t>
            </a:r>
            <a:r>
              <a:rPr spc="-305" dirty="0">
                <a:solidFill>
                  <a:srgbClr val="198CB5"/>
                </a:solidFill>
              </a:rPr>
              <a:t>u</a:t>
            </a:r>
            <a:r>
              <a:rPr spc="-365" dirty="0">
                <a:solidFill>
                  <a:srgbClr val="198CB5"/>
                </a:solidFill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2247900"/>
            <a:ext cx="9281795" cy="59918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380"/>
              </a:spcBef>
            </a:pPr>
            <a:r>
              <a:rPr sz="3400" spc="5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400" spc="-140" dirty="0">
                <a:solidFill>
                  <a:srgbClr val="4E4E4E"/>
                </a:solidFill>
                <a:latin typeface="Arial"/>
                <a:cs typeface="Arial"/>
              </a:rPr>
              <a:t>createStore, </a:t>
            </a:r>
            <a:r>
              <a:rPr sz="3400" spc="-175" dirty="0">
                <a:solidFill>
                  <a:srgbClr val="4E4E4E"/>
                </a:solidFill>
                <a:latin typeface="Arial"/>
                <a:cs typeface="Arial"/>
              </a:rPr>
              <a:t>applyMiddleware </a:t>
            </a: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400" spc="-50" dirty="0">
                <a:solidFill>
                  <a:srgbClr val="D75F00"/>
                </a:solidFill>
                <a:latin typeface="Arial"/>
                <a:cs typeface="Arial"/>
              </a:rPr>
              <a:t>from </a:t>
            </a:r>
            <a:r>
              <a:rPr sz="3400" spc="-75" dirty="0">
                <a:solidFill>
                  <a:srgbClr val="00AFAF"/>
                </a:solidFill>
                <a:latin typeface="Arial"/>
                <a:cs typeface="Arial"/>
              </a:rPr>
              <a:t>'redux'  </a:t>
            </a:r>
            <a:r>
              <a:rPr sz="3400" spc="5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400" spc="-220" dirty="0">
                <a:solidFill>
                  <a:srgbClr val="4E4E4E"/>
                </a:solidFill>
                <a:latin typeface="Arial"/>
                <a:cs typeface="Arial"/>
              </a:rPr>
              <a:t>createSagaMiddleware </a:t>
            </a:r>
            <a:r>
              <a:rPr sz="3400" spc="-50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400" spc="21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400" spc="-190" dirty="0">
                <a:solidFill>
                  <a:srgbClr val="00AFAF"/>
                </a:solidFill>
                <a:latin typeface="Arial"/>
                <a:cs typeface="Arial"/>
              </a:rPr>
              <a:t>'redux-saga'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ts val="3990"/>
              </a:lnSpc>
            </a:pPr>
            <a:r>
              <a:rPr sz="3400" spc="10" dirty="0">
                <a:solidFill>
                  <a:srgbClr val="5F8787"/>
                </a:solidFill>
                <a:latin typeface="Arial"/>
                <a:cs typeface="Arial"/>
              </a:rPr>
              <a:t>//</a:t>
            </a:r>
            <a:r>
              <a:rPr sz="3400" spc="-5" dirty="0">
                <a:solidFill>
                  <a:srgbClr val="5F8787"/>
                </a:solidFill>
                <a:latin typeface="Arial"/>
                <a:cs typeface="Arial"/>
              </a:rPr>
              <a:t> </a:t>
            </a:r>
            <a:r>
              <a:rPr sz="3400" spc="-204" dirty="0">
                <a:solidFill>
                  <a:srgbClr val="5F8787"/>
                </a:solidFill>
                <a:latin typeface="Arial"/>
                <a:cs typeface="Arial"/>
              </a:rPr>
              <a:t>...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3990"/>
              </a:lnSpc>
            </a:pPr>
            <a:r>
              <a:rPr sz="3400" spc="5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400" spc="-285" dirty="0">
                <a:solidFill>
                  <a:srgbClr val="4E4E4E"/>
                </a:solidFill>
                <a:latin typeface="Arial"/>
                <a:cs typeface="Arial"/>
              </a:rPr>
              <a:t>helloSaga </a:t>
            </a:r>
            <a:r>
              <a:rPr sz="34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400" spc="-50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400" spc="-38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400" spc="-260" dirty="0">
                <a:solidFill>
                  <a:srgbClr val="00AFAF"/>
                </a:solidFill>
                <a:latin typeface="Arial"/>
                <a:cs typeface="Arial"/>
              </a:rPr>
              <a:t>'./sagas'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Arial"/>
              <a:cs typeface="Arial"/>
            </a:endParaRPr>
          </a:p>
          <a:p>
            <a:pPr marL="12700" marR="800100">
              <a:lnSpc>
                <a:spcPts val="3900"/>
              </a:lnSpc>
            </a:pPr>
            <a:r>
              <a:rPr sz="3400" spc="-13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400" spc="-229" dirty="0">
                <a:solidFill>
                  <a:srgbClr val="4E4E4E"/>
                </a:solidFill>
                <a:latin typeface="Arial"/>
                <a:cs typeface="Arial"/>
              </a:rPr>
              <a:t>sagaMiddleware </a:t>
            </a:r>
            <a:r>
              <a:rPr sz="34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400" spc="-200" dirty="0">
                <a:solidFill>
                  <a:srgbClr val="4E4E4E"/>
                </a:solidFill>
                <a:latin typeface="Arial"/>
                <a:cs typeface="Arial"/>
              </a:rPr>
              <a:t>createSagaMiddleware()  </a:t>
            </a:r>
            <a:r>
              <a:rPr sz="3400" spc="-13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400" spc="-70" dirty="0">
                <a:solidFill>
                  <a:srgbClr val="4E4E4E"/>
                </a:solidFill>
                <a:latin typeface="Arial"/>
                <a:cs typeface="Arial"/>
              </a:rPr>
              <a:t>store </a:t>
            </a:r>
            <a:r>
              <a:rPr sz="34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3400" spc="19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400" spc="-130" dirty="0">
                <a:solidFill>
                  <a:srgbClr val="4E4E4E"/>
                </a:solidFill>
                <a:latin typeface="Arial"/>
                <a:cs typeface="Arial"/>
              </a:rPr>
              <a:t>createStore(</a:t>
            </a:r>
            <a:endParaRPr sz="3400">
              <a:latin typeface="Arial"/>
              <a:cs typeface="Arial"/>
            </a:endParaRPr>
          </a:p>
          <a:p>
            <a:pPr marL="252095" marR="3077210">
              <a:lnSpc>
                <a:spcPts val="3900"/>
              </a:lnSpc>
            </a:pPr>
            <a:r>
              <a:rPr sz="3400" spc="-160" dirty="0">
                <a:solidFill>
                  <a:srgbClr val="4E4E4E"/>
                </a:solidFill>
                <a:latin typeface="Arial"/>
                <a:cs typeface="Arial"/>
              </a:rPr>
              <a:t>reducer,  </a:t>
            </a:r>
            <a:r>
              <a:rPr sz="3400" spc="-190" dirty="0">
                <a:solidFill>
                  <a:srgbClr val="4E4E4E"/>
                </a:solidFill>
                <a:latin typeface="Arial"/>
                <a:cs typeface="Arial"/>
              </a:rPr>
              <a:t>applyMiddleware(sagaMiddleware)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3710"/>
              </a:lnSpc>
            </a:pPr>
            <a:r>
              <a:rPr sz="3400" spc="-3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3990"/>
              </a:lnSpc>
            </a:pPr>
            <a:r>
              <a:rPr sz="3400" spc="-210" dirty="0">
                <a:solidFill>
                  <a:srgbClr val="4E4E4E"/>
                </a:solidFill>
                <a:latin typeface="Arial"/>
                <a:cs typeface="Arial"/>
              </a:rPr>
              <a:t>sagaMiddleware.run(helloSaga)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11571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Simple </a:t>
            </a:r>
            <a:r>
              <a:rPr spc="-245" dirty="0">
                <a:solidFill>
                  <a:srgbClr val="198CB5"/>
                </a:solidFill>
              </a:rPr>
              <a:t>problem: </a:t>
            </a:r>
            <a:r>
              <a:rPr spc="-440" dirty="0">
                <a:solidFill>
                  <a:srgbClr val="198CB5"/>
                </a:solidFill>
              </a:rPr>
              <a:t>How </a:t>
            </a:r>
            <a:r>
              <a:rPr spc="-50" dirty="0">
                <a:solidFill>
                  <a:srgbClr val="198CB5"/>
                </a:solidFill>
              </a:rPr>
              <a:t>to </a:t>
            </a:r>
            <a:r>
              <a:rPr spc="-285" dirty="0">
                <a:solidFill>
                  <a:srgbClr val="198CB5"/>
                </a:solidFill>
              </a:rPr>
              <a:t>play</a:t>
            </a:r>
            <a:r>
              <a:rPr spc="-1555" dirty="0">
                <a:solidFill>
                  <a:srgbClr val="198CB5"/>
                </a:solidFill>
              </a:rPr>
              <a:t> </a:t>
            </a:r>
            <a:r>
              <a:rPr spc="-540" dirty="0">
                <a:solidFill>
                  <a:srgbClr val="198CB5"/>
                </a:solidFill>
              </a:rPr>
              <a:t>a </a:t>
            </a:r>
            <a:r>
              <a:rPr spc="-525" dirty="0">
                <a:solidFill>
                  <a:srgbClr val="198CB5"/>
                </a:solidFill>
              </a:rPr>
              <a:t>sound?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875279"/>
            <a:ext cx="8983980" cy="42799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4200" spc="-1085" dirty="0">
                <a:latin typeface="Arial Black"/>
                <a:cs typeface="Arial Black"/>
              </a:rPr>
              <a:t>Imagine </a:t>
            </a:r>
            <a:r>
              <a:rPr sz="4200" spc="-1030" dirty="0">
                <a:latin typeface="Arial Black"/>
                <a:cs typeface="Arial Black"/>
              </a:rPr>
              <a:t>that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20" dirty="0">
                <a:latin typeface="Arial Black"/>
                <a:cs typeface="Arial Black"/>
              </a:rPr>
              <a:t> </a:t>
            </a:r>
            <a:r>
              <a:rPr sz="4200" spc="-1155" dirty="0">
                <a:latin typeface="Arial Black"/>
                <a:cs typeface="Arial Black"/>
              </a:rPr>
              <a:t>have </a:t>
            </a:r>
            <a:r>
              <a:rPr sz="4200" spc="-1195" dirty="0">
                <a:latin typeface="Arial Black"/>
                <a:cs typeface="Arial Black"/>
              </a:rPr>
              <a:t>a </a:t>
            </a:r>
            <a:r>
              <a:rPr sz="4200" spc="-1160" dirty="0">
                <a:latin typeface="Arial Black"/>
                <a:cs typeface="Arial Black"/>
              </a:rPr>
              <a:t>class</a:t>
            </a:r>
            <a:r>
              <a:rPr sz="4200" spc="-965" dirty="0">
                <a:latin typeface="Arial Black"/>
                <a:cs typeface="Arial Black"/>
              </a:rPr>
              <a:t> </a:t>
            </a:r>
            <a:r>
              <a:rPr sz="4200" b="1" spc="-335" dirty="0">
                <a:latin typeface="Loma"/>
                <a:cs typeface="Loma"/>
              </a:rPr>
              <a:t>SoundManager</a:t>
            </a:r>
            <a:endParaRPr sz="4200">
              <a:latin typeface="Loma"/>
              <a:cs typeface="L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4200" spc="-1030" dirty="0">
                <a:latin typeface="Arial Black"/>
                <a:cs typeface="Arial Black"/>
              </a:rPr>
              <a:t>that </a:t>
            </a:r>
            <a:r>
              <a:rPr sz="4200" spc="-1240" dirty="0">
                <a:latin typeface="Arial Black"/>
                <a:cs typeface="Arial Black"/>
              </a:rPr>
              <a:t>can </a:t>
            </a:r>
            <a:r>
              <a:rPr sz="4200" spc="-960" dirty="0">
                <a:latin typeface="Arial Black"/>
                <a:cs typeface="Arial Black"/>
              </a:rPr>
              <a:t>load </a:t>
            </a:r>
            <a:r>
              <a:rPr sz="4200" spc="-1019" dirty="0">
                <a:latin typeface="Arial Black"/>
                <a:cs typeface="Arial Black"/>
              </a:rPr>
              <a:t>sounds, do </a:t>
            </a:r>
            <a:r>
              <a:rPr sz="4200" spc="-1195" dirty="0">
                <a:latin typeface="Arial Black"/>
                <a:cs typeface="Arial Black"/>
              </a:rPr>
              <a:t>a </a:t>
            </a:r>
            <a:r>
              <a:rPr sz="4200" spc="-1120" dirty="0">
                <a:latin typeface="Arial Black"/>
                <a:cs typeface="Arial Black"/>
              </a:rPr>
              <a:t>set</a:t>
            </a:r>
            <a:r>
              <a:rPr sz="4200" spc="-960" dirty="0">
                <a:latin typeface="Arial Black"/>
                <a:cs typeface="Arial Black"/>
              </a:rPr>
              <a:t> </a:t>
            </a:r>
            <a:r>
              <a:rPr sz="4200" spc="-844" dirty="0">
                <a:latin typeface="Arial Black"/>
                <a:cs typeface="Arial Black"/>
              </a:rPr>
              <a:t>up,</a:t>
            </a:r>
            <a:endParaRPr sz="4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155" dirty="0">
                <a:latin typeface="Arial Black"/>
                <a:cs typeface="Arial Black"/>
              </a:rPr>
              <a:t>has </a:t>
            </a:r>
            <a:r>
              <a:rPr sz="4200" spc="-1195" dirty="0">
                <a:latin typeface="Arial Black"/>
                <a:cs typeface="Arial Black"/>
              </a:rPr>
              <a:t>a </a:t>
            </a:r>
            <a:r>
              <a:rPr sz="4200" spc="-1115" dirty="0">
                <a:latin typeface="Arial Black"/>
                <a:cs typeface="Arial Black"/>
              </a:rPr>
              <a:t>method</a:t>
            </a:r>
            <a:r>
              <a:rPr sz="4200" spc="-1095" dirty="0">
                <a:latin typeface="Arial Black"/>
                <a:cs typeface="Arial Black"/>
              </a:rPr>
              <a:t> </a:t>
            </a:r>
            <a:r>
              <a:rPr sz="4200" spc="-290" dirty="0">
                <a:solidFill>
                  <a:srgbClr val="F30284"/>
                </a:solidFill>
                <a:latin typeface="Arial"/>
                <a:cs typeface="Arial"/>
              </a:rPr>
              <a:t>SoundManager.play(sound)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7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4805"/>
              </a:spcBef>
            </a:pPr>
            <a:r>
              <a:rPr sz="4200" spc="-1400" dirty="0">
                <a:latin typeface="Arial Black"/>
                <a:cs typeface="Arial Black"/>
              </a:rPr>
              <a:t>How</a:t>
            </a:r>
            <a:r>
              <a:rPr sz="4200" spc="-1035" dirty="0">
                <a:latin typeface="Arial Black"/>
                <a:cs typeface="Arial Black"/>
              </a:rPr>
              <a:t>could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20" dirty="0">
                <a:latin typeface="Arial Black"/>
                <a:cs typeface="Arial Black"/>
              </a:rPr>
              <a:t> </a:t>
            </a:r>
            <a:r>
              <a:rPr sz="4200" b="1" spc="-385" dirty="0">
                <a:latin typeface="Loma"/>
                <a:cs typeface="Loma"/>
              </a:rPr>
              <a:t>use </a:t>
            </a:r>
            <a:r>
              <a:rPr sz="4200" b="1" spc="135" dirty="0">
                <a:latin typeface="Loma"/>
                <a:cs typeface="Loma"/>
              </a:rPr>
              <a:t>it</a:t>
            </a:r>
            <a:r>
              <a:rPr sz="4200" b="1" spc="-375" dirty="0">
                <a:latin typeface="Loma"/>
                <a:cs typeface="Loma"/>
              </a:rPr>
              <a:t> </a:t>
            </a:r>
            <a:r>
              <a:rPr sz="4200" spc="-815" dirty="0">
                <a:latin typeface="Arial Black"/>
                <a:cs typeface="Arial Black"/>
              </a:rPr>
              <a:t>in </a:t>
            </a:r>
            <a:r>
              <a:rPr sz="4200" spc="-1280" dirty="0">
                <a:latin typeface="Arial Black"/>
                <a:cs typeface="Arial Black"/>
              </a:rPr>
              <a:t>React?</a:t>
            </a:r>
            <a:endParaRPr sz="4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752600"/>
            <a:ext cx="10174605" cy="475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  <a:tabLst>
                <a:tab pos="4170045" algn="l"/>
              </a:tabLst>
            </a:pPr>
            <a:r>
              <a:rPr sz="3600" spc="-310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600" spc="7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b="1" spc="285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600" spc="-165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600" b="1" spc="254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600" b="1" spc="215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1028700" marR="7512050" indent="-508634">
              <a:lnSpc>
                <a:spcPts val="4100"/>
              </a:lnSpc>
              <a:spcBef>
                <a:spcPts val="260"/>
              </a:spcBef>
            </a:pPr>
            <a:r>
              <a:rPr sz="3600" b="1" spc="9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600" spc="9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600" spc="-6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6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600" spc="-4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3890"/>
              </a:lnSpc>
            </a:pPr>
            <a:r>
              <a:rPr sz="3600" b="1" spc="27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600">
              <a:latin typeface="Trebuchet MS"/>
              <a:cs typeface="Trebuchet MS"/>
            </a:endParaRPr>
          </a:p>
          <a:p>
            <a:pPr marL="2184400">
              <a:lnSpc>
                <a:spcPts val="4100"/>
              </a:lnSpc>
            </a:pPr>
            <a:r>
              <a:rPr sz="3600" spc="-17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600" spc="-17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600" dirty="0">
                <a:solidFill>
                  <a:srgbClr val="4E4E4E"/>
                </a:solidFill>
                <a:latin typeface="Arial"/>
                <a:cs typeface="Arial"/>
              </a:rPr>
              <a:t>=&gt; </a:t>
            </a:r>
            <a:r>
              <a:rPr sz="3600" spc="-254" dirty="0">
                <a:solidFill>
                  <a:srgbClr val="4E4E4E"/>
                </a:solidFill>
                <a:latin typeface="Arial"/>
                <a:cs typeface="Arial"/>
              </a:rPr>
              <a:t>soundManager.play(</a:t>
            </a:r>
            <a:r>
              <a:rPr sz="3600" spc="-18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600" spc="-135" dirty="0">
                <a:solidFill>
                  <a:srgbClr val="4E4E4E"/>
                </a:solidFill>
                <a:latin typeface="Arial"/>
                <a:cs typeface="Arial"/>
              </a:rPr>
              <a:t>)}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4100"/>
              </a:lnSpc>
            </a:pPr>
            <a:r>
              <a:rPr sz="3600" b="1" spc="395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600">
              <a:latin typeface="Trebuchet MS"/>
              <a:cs typeface="Trebuchet MS"/>
            </a:endParaRPr>
          </a:p>
          <a:p>
            <a:pPr marL="1028700">
              <a:lnSpc>
                <a:spcPts val="4100"/>
              </a:lnSpc>
            </a:pP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ts val="4100"/>
              </a:lnSpc>
            </a:pP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10"/>
              </a:lnSpc>
            </a:pPr>
            <a:r>
              <a:rPr sz="3600" b="1" spc="-18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752600"/>
            <a:ext cx="10174605" cy="622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  <a:tabLst>
                <a:tab pos="4170045" algn="l"/>
              </a:tabLst>
            </a:pPr>
            <a:r>
              <a:rPr sz="3600" spc="-310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600" spc="7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b="1" spc="285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600" spc="-165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600" b="1" spc="254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600" b="1" spc="215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1028700" marR="7512050" indent="-508634">
              <a:lnSpc>
                <a:spcPts val="4100"/>
              </a:lnSpc>
              <a:spcBef>
                <a:spcPts val="260"/>
              </a:spcBef>
            </a:pPr>
            <a:r>
              <a:rPr sz="3600" b="1" spc="9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600" spc="9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600" spc="-6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6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600" spc="-4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3890"/>
              </a:lnSpc>
            </a:pPr>
            <a:r>
              <a:rPr sz="3600" b="1" spc="27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600">
              <a:latin typeface="Trebuchet MS"/>
              <a:cs typeface="Trebuchet MS"/>
            </a:endParaRPr>
          </a:p>
          <a:p>
            <a:pPr marL="2184400">
              <a:lnSpc>
                <a:spcPts val="4100"/>
              </a:lnSpc>
            </a:pPr>
            <a:r>
              <a:rPr sz="3600" spc="-17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600" spc="-17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600" dirty="0">
                <a:solidFill>
                  <a:srgbClr val="4E4E4E"/>
                </a:solidFill>
                <a:latin typeface="Arial"/>
                <a:cs typeface="Arial"/>
              </a:rPr>
              <a:t>=&gt; </a:t>
            </a:r>
            <a:r>
              <a:rPr sz="3600" spc="-254" dirty="0">
                <a:solidFill>
                  <a:srgbClr val="4E4E4E"/>
                </a:solidFill>
                <a:latin typeface="Arial"/>
                <a:cs typeface="Arial"/>
              </a:rPr>
              <a:t>soundManager.play(</a:t>
            </a:r>
            <a:r>
              <a:rPr sz="3600" spc="-18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600" spc="-135" dirty="0">
                <a:solidFill>
                  <a:srgbClr val="4E4E4E"/>
                </a:solidFill>
                <a:latin typeface="Arial"/>
                <a:cs typeface="Arial"/>
              </a:rPr>
              <a:t>)}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4100"/>
              </a:lnSpc>
            </a:pPr>
            <a:r>
              <a:rPr sz="3600" b="1" spc="395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600">
              <a:latin typeface="Trebuchet MS"/>
              <a:cs typeface="Trebuchet MS"/>
            </a:endParaRPr>
          </a:p>
          <a:p>
            <a:pPr marL="1028700">
              <a:lnSpc>
                <a:spcPts val="4100"/>
              </a:lnSpc>
            </a:pP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ts val="4100"/>
              </a:lnSpc>
            </a:pP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10"/>
              </a:lnSpc>
            </a:pPr>
            <a:r>
              <a:rPr sz="3600" b="1" spc="-18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65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4200" spc="-1125" dirty="0">
                <a:latin typeface="Arial Black"/>
                <a:cs typeface="Arial Black"/>
              </a:rPr>
              <a:t>But </a:t>
            </a:r>
            <a:r>
              <a:rPr sz="4200" spc="-1160" dirty="0">
                <a:latin typeface="Arial Black"/>
                <a:cs typeface="Arial Black"/>
              </a:rPr>
              <a:t>where </a:t>
            </a:r>
            <a:r>
              <a:rPr sz="4200" spc="-1110" dirty="0">
                <a:latin typeface="Arial Black"/>
                <a:cs typeface="Arial Black"/>
              </a:rPr>
              <a:t>does </a:t>
            </a:r>
            <a:r>
              <a:rPr sz="4200" b="1" spc="-290" dirty="0">
                <a:latin typeface="Loma"/>
                <a:cs typeface="Loma"/>
              </a:rPr>
              <a:t>soundManager </a:t>
            </a:r>
            <a:r>
              <a:rPr sz="4200" spc="-1315" dirty="0">
                <a:latin typeface="Arial Black"/>
                <a:cs typeface="Arial Black"/>
              </a:rPr>
              <a:t>come</a:t>
            </a:r>
            <a:r>
              <a:rPr sz="4200" spc="-1280" dirty="0">
                <a:latin typeface="Arial Black"/>
                <a:cs typeface="Arial Black"/>
              </a:rPr>
              <a:t> </a:t>
            </a:r>
            <a:r>
              <a:rPr sz="4200" spc="-1100" dirty="0">
                <a:latin typeface="Arial Black"/>
                <a:cs typeface="Arial Black"/>
              </a:rPr>
              <a:t>from?</a:t>
            </a:r>
            <a:endParaRPr sz="4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752600"/>
            <a:ext cx="10392410" cy="475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  <a:tabLst>
                <a:tab pos="4170045" algn="l"/>
              </a:tabLst>
            </a:pPr>
            <a:r>
              <a:rPr sz="3600" spc="-310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600" spc="7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b="1" spc="285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600" spc="-165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600" b="1" spc="254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600" b="1" spc="215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1028700" marR="7729855" indent="-508634">
              <a:lnSpc>
                <a:spcPts val="4100"/>
              </a:lnSpc>
              <a:spcBef>
                <a:spcPts val="260"/>
              </a:spcBef>
            </a:pPr>
            <a:r>
              <a:rPr sz="3600" b="1" spc="9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600" spc="9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600" spc="-6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6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600" spc="-4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3890"/>
              </a:lnSpc>
            </a:pPr>
            <a:r>
              <a:rPr sz="3600" b="1" spc="27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600">
              <a:latin typeface="Trebuchet MS"/>
              <a:cs typeface="Trebuchet MS"/>
            </a:endParaRPr>
          </a:p>
          <a:p>
            <a:pPr marL="2184400">
              <a:lnSpc>
                <a:spcPts val="4100"/>
              </a:lnSpc>
            </a:pPr>
            <a:r>
              <a:rPr sz="3600" spc="-17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600" spc="-17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600" dirty="0">
                <a:solidFill>
                  <a:srgbClr val="4E4E4E"/>
                </a:solidFill>
                <a:latin typeface="Arial"/>
                <a:cs typeface="Arial"/>
              </a:rPr>
              <a:t>=&gt; </a:t>
            </a:r>
            <a:r>
              <a:rPr sz="3600" spc="-210" dirty="0">
                <a:solidFill>
                  <a:srgbClr val="4E4E4E"/>
                </a:solidFill>
                <a:latin typeface="Arial"/>
                <a:cs typeface="Arial"/>
              </a:rPr>
              <a:t>dispatch(playSound(</a:t>
            </a:r>
            <a:r>
              <a:rPr sz="3600" spc="-22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125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600" spc="-125" dirty="0">
                <a:solidFill>
                  <a:srgbClr val="4E4E4E"/>
                </a:solidFill>
                <a:latin typeface="Arial"/>
                <a:cs typeface="Arial"/>
              </a:rPr>
              <a:t>))}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4100"/>
              </a:lnSpc>
            </a:pPr>
            <a:r>
              <a:rPr sz="3600" b="1" spc="395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600">
              <a:latin typeface="Trebuchet MS"/>
              <a:cs typeface="Trebuchet MS"/>
            </a:endParaRPr>
          </a:p>
          <a:p>
            <a:pPr marL="1028700">
              <a:lnSpc>
                <a:spcPts val="4100"/>
              </a:lnSpc>
            </a:pP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ts val="4100"/>
              </a:lnSpc>
            </a:pP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10"/>
              </a:lnSpc>
            </a:pPr>
            <a:r>
              <a:rPr sz="3600" b="1" spc="-18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6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>
                <a:solidFill>
                  <a:srgbClr val="198CB5"/>
                </a:solidFill>
              </a:rPr>
              <a:t>What </a:t>
            </a:r>
            <a:r>
              <a:rPr spc="-290" dirty="0">
                <a:solidFill>
                  <a:srgbClr val="198CB5"/>
                </a:solidFill>
              </a:rPr>
              <a:t>we</a:t>
            </a:r>
            <a:r>
              <a:rPr spc="-790" dirty="0">
                <a:solidFill>
                  <a:srgbClr val="198CB5"/>
                </a:solidFill>
              </a:rPr>
              <a:t> </a:t>
            </a:r>
            <a:r>
              <a:rPr spc="-455" dirty="0">
                <a:solidFill>
                  <a:srgbClr val="198CB5"/>
                </a:solidFill>
              </a:rPr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0" y="1549400"/>
            <a:ext cx="407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‘API_REQUEST’})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54" y="3128962"/>
            <a:ext cx="332549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460"/>
              </a:spcBef>
            </a:pPr>
            <a:r>
              <a:rPr sz="4200" b="1" spc="-370" dirty="0">
                <a:solidFill>
                  <a:srgbClr val="F30284"/>
                </a:solidFill>
                <a:latin typeface="Loma"/>
                <a:cs typeface="Loma"/>
              </a:rPr>
              <a:t>Reducer</a:t>
            </a:r>
            <a:endParaRPr sz="42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065" y="68754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2997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36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Store</a:t>
            </a:r>
            <a:endParaRPr sz="4200">
              <a:latin typeface="Loma"/>
              <a:cs typeface="L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9654" y="31289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1225550">
              <a:lnSpc>
                <a:spcPct val="100000"/>
              </a:lnSpc>
              <a:spcBef>
                <a:spcPts val="2460"/>
              </a:spcBef>
            </a:pP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Middleware</a:t>
            </a:r>
            <a:endParaRPr sz="4200">
              <a:latin typeface="Loma"/>
              <a:cs typeface="L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01250" y="1227137"/>
            <a:ext cx="819150" cy="1066800"/>
            <a:chOff x="10001250" y="1227137"/>
            <a:chExt cx="819150" cy="1066800"/>
          </a:xfrm>
        </p:grpSpPr>
        <p:sp>
          <p:nvSpPr>
            <p:cNvPr id="8" name="object 8"/>
            <p:cNvSpPr/>
            <p:nvPr/>
          </p:nvSpPr>
          <p:spPr>
            <a:xfrm>
              <a:off x="10001250" y="1227137"/>
              <a:ext cx="812800" cy="1066800"/>
            </a:xfrm>
            <a:custGeom>
              <a:avLst/>
              <a:gdLst/>
              <a:ahLst/>
              <a:cxnLst/>
              <a:rect l="l" t="t" r="r" b="b"/>
              <a:pathLst>
                <a:path w="812800" h="1066800">
                  <a:moveTo>
                    <a:pt x="812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12800" y="10668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07600" y="1295400"/>
              <a:ext cx="812800" cy="81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01250" y="1227137"/>
            <a:ext cx="825500" cy="1066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35"/>
              </a:spcBef>
            </a:pPr>
            <a:r>
              <a:rPr sz="6400" spc="355" dirty="0">
                <a:solidFill>
                  <a:srgbClr val="333333"/>
                </a:solidFill>
                <a:latin typeface="Noto Sans Symbols"/>
                <a:cs typeface="Noto Sans Symbols"/>
              </a:rPr>
              <a:t>⚙</a:t>
            </a:r>
            <a:endParaRPr sz="6400">
              <a:latin typeface="Noto Sans Symbols"/>
              <a:cs typeface="Noto Sans Symbol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77550" y="1892058"/>
            <a:ext cx="850900" cy="1230630"/>
            <a:chOff x="10877550" y="1892058"/>
            <a:chExt cx="850900" cy="1230630"/>
          </a:xfrm>
        </p:grpSpPr>
        <p:sp>
          <p:nvSpPr>
            <p:cNvPr id="12" name="object 12"/>
            <p:cNvSpPr/>
            <p:nvPr/>
          </p:nvSpPr>
          <p:spPr>
            <a:xfrm>
              <a:off x="11087431" y="1999467"/>
              <a:ext cx="608965" cy="1091565"/>
            </a:xfrm>
            <a:custGeom>
              <a:avLst/>
              <a:gdLst/>
              <a:ahLst/>
              <a:cxnLst/>
              <a:rect l="l" t="t" r="r" b="b"/>
              <a:pathLst>
                <a:path w="608965" h="1091564">
                  <a:moveTo>
                    <a:pt x="267571" y="1091398"/>
                  </a:moveTo>
                  <a:lnTo>
                    <a:pt x="310997" y="1056891"/>
                  </a:lnTo>
                  <a:lnTo>
                    <a:pt x="351469" y="1022601"/>
                  </a:lnTo>
                  <a:lnTo>
                    <a:pt x="388986" y="988526"/>
                  </a:lnTo>
                  <a:lnTo>
                    <a:pt x="423548" y="954667"/>
                  </a:lnTo>
                  <a:lnTo>
                    <a:pt x="455156" y="921025"/>
                  </a:lnTo>
                  <a:lnTo>
                    <a:pt x="483808" y="887598"/>
                  </a:lnTo>
                  <a:lnTo>
                    <a:pt x="509506" y="854388"/>
                  </a:lnTo>
                  <a:lnTo>
                    <a:pt x="532249" y="821394"/>
                  </a:lnTo>
                  <a:lnTo>
                    <a:pt x="552037" y="788615"/>
                  </a:lnTo>
                  <a:lnTo>
                    <a:pt x="582748" y="723707"/>
                  </a:lnTo>
                  <a:lnTo>
                    <a:pt x="601640" y="659663"/>
                  </a:lnTo>
                  <a:lnTo>
                    <a:pt x="608713" y="596484"/>
                  </a:lnTo>
                  <a:lnTo>
                    <a:pt x="607817" y="565218"/>
                  </a:lnTo>
                  <a:lnTo>
                    <a:pt x="597160" y="503335"/>
                  </a:lnTo>
                  <a:lnTo>
                    <a:pt x="574685" y="442316"/>
                  </a:lnTo>
                  <a:lnTo>
                    <a:pt x="540390" y="382161"/>
                  </a:lnTo>
                  <a:lnTo>
                    <a:pt x="494275" y="322871"/>
                  </a:lnTo>
                  <a:lnTo>
                    <a:pt x="466786" y="293550"/>
                  </a:lnTo>
                  <a:lnTo>
                    <a:pt x="436341" y="264445"/>
                  </a:lnTo>
                  <a:lnTo>
                    <a:pt x="402942" y="235556"/>
                  </a:lnTo>
                  <a:lnTo>
                    <a:pt x="366588" y="206884"/>
                  </a:lnTo>
                  <a:lnTo>
                    <a:pt x="327279" y="178427"/>
                  </a:lnTo>
                  <a:lnTo>
                    <a:pt x="285016" y="150186"/>
                  </a:lnTo>
                  <a:lnTo>
                    <a:pt x="239797" y="122162"/>
                  </a:lnTo>
                  <a:lnTo>
                    <a:pt x="191624" y="94353"/>
                  </a:lnTo>
                  <a:lnTo>
                    <a:pt x="140495" y="66761"/>
                  </a:lnTo>
                  <a:lnTo>
                    <a:pt x="86412" y="39385"/>
                  </a:lnTo>
                  <a:lnTo>
                    <a:pt x="29375" y="1222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77550" y="1892058"/>
              <a:ext cx="289560" cy="239395"/>
            </a:xfrm>
            <a:custGeom>
              <a:avLst/>
              <a:gdLst/>
              <a:ahLst/>
              <a:cxnLst/>
              <a:rect l="l" t="t" r="r" b="b"/>
              <a:pathLst>
                <a:path w="289559" h="239394">
                  <a:moveTo>
                    <a:pt x="288963" y="0"/>
                  </a:moveTo>
                  <a:lnTo>
                    <a:pt x="0" y="20066"/>
                  </a:lnTo>
                  <a:lnTo>
                    <a:pt x="189420" y="239204"/>
                  </a:lnTo>
                  <a:lnTo>
                    <a:pt x="28896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084659" y="1833803"/>
            <a:ext cx="897890" cy="1257300"/>
            <a:chOff x="9084659" y="1833803"/>
            <a:chExt cx="897890" cy="1257300"/>
          </a:xfrm>
        </p:grpSpPr>
        <p:sp>
          <p:nvSpPr>
            <p:cNvPr id="15" name="object 15"/>
            <p:cNvSpPr/>
            <p:nvPr/>
          </p:nvSpPr>
          <p:spPr>
            <a:xfrm>
              <a:off x="9116409" y="1865553"/>
              <a:ext cx="834390" cy="1033144"/>
            </a:xfrm>
            <a:custGeom>
              <a:avLst/>
              <a:gdLst/>
              <a:ahLst/>
              <a:cxnLst/>
              <a:rect l="l" t="t" r="r" b="b"/>
              <a:pathLst>
                <a:path w="834390" h="1033144">
                  <a:moveTo>
                    <a:pt x="834063" y="0"/>
                  </a:moveTo>
                  <a:lnTo>
                    <a:pt x="769070" y="19382"/>
                  </a:lnTo>
                  <a:lnTo>
                    <a:pt x="706713" y="39457"/>
                  </a:lnTo>
                  <a:lnTo>
                    <a:pt x="646992" y="60226"/>
                  </a:lnTo>
                  <a:lnTo>
                    <a:pt x="589907" y="81688"/>
                  </a:lnTo>
                  <a:lnTo>
                    <a:pt x="535458" y="103843"/>
                  </a:lnTo>
                  <a:lnTo>
                    <a:pt x="483645" y="126692"/>
                  </a:lnTo>
                  <a:lnTo>
                    <a:pt x="434467" y="150233"/>
                  </a:lnTo>
                  <a:lnTo>
                    <a:pt x="387926" y="174468"/>
                  </a:lnTo>
                  <a:lnTo>
                    <a:pt x="344021" y="199396"/>
                  </a:lnTo>
                  <a:lnTo>
                    <a:pt x="302752" y="225017"/>
                  </a:lnTo>
                  <a:lnTo>
                    <a:pt x="264119" y="251331"/>
                  </a:lnTo>
                  <a:lnTo>
                    <a:pt x="228121" y="278338"/>
                  </a:lnTo>
                  <a:lnTo>
                    <a:pt x="194760" y="306039"/>
                  </a:lnTo>
                  <a:lnTo>
                    <a:pt x="164035" y="334433"/>
                  </a:lnTo>
                  <a:lnTo>
                    <a:pt x="135946" y="363519"/>
                  </a:lnTo>
                  <a:lnTo>
                    <a:pt x="110492" y="393300"/>
                  </a:lnTo>
                  <a:lnTo>
                    <a:pt x="67494" y="454939"/>
                  </a:lnTo>
                  <a:lnTo>
                    <a:pt x="35039" y="519352"/>
                  </a:lnTo>
                  <a:lnTo>
                    <a:pt x="13128" y="586537"/>
                  </a:lnTo>
                  <a:lnTo>
                    <a:pt x="1761" y="656495"/>
                  </a:lnTo>
                  <a:lnTo>
                    <a:pt x="32" y="692514"/>
                  </a:lnTo>
                  <a:lnTo>
                    <a:pt x="938" y="729226"/>
                  </a:lnTo>
                  <a:lnTo>
                    <a:pt x="10659" y="804729"/>
                  </a:lnTo>
                  <a:lnTo>
                    <a:pt x="19474" y="843521"/>
                  </a:lnTo>
                  <a:lnTo>
                    <a:pt x="30924" y="883005"/>
                  </a:lnTo>
                  <a:lnTo>
                    <a:pt x="45010" y="923183"/>
                  </a:lnTo>
                  <a:lnTo>
                    <a:pt x="61733" y="964054"/>
                  </a:lnTo>
                  <a:lnTo>
                    <a:pt x="81091" y="1005619"/>
                  </a:lnTo>
                  <a:lnTo>
                    <a:pt x="97960" y="1032586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87688" y="2802521"/>
              <a:ext cx="247650" cy="288925"/>
            </a:xfrm>
            <a:custGeom>
              <a:avLst/>
              <a:gdLst/>
              <a:ahLst/>
              <a:cxnLst/>
              <a:rect l="l" t="t" r="r" b="b"/>
              <a:pathLst>
                <a:path w="247650" h="288925">
                  <a:moveTo>
                    <a:pt x="219633" y="0"/>
                  </a:moveTo>
                  <a:lnTo>
                    <a:pt x="0" y="137401"/>
                  </a:lnTo>
                  <a:lnTo>
                    <a:pt x="247218" y="288340"/>
                  </a:lnTo>
                  <a:lnTo>
                    <a:pt x="21963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873113" y="1957387"/>
            <a:ext cx="1971675" cy="1133475"/>
            <a:chOff x="6873113" y="1957387"/>
            <a:chExt cx="1971675" cy="1133475"/>
          </a:xfrm>
        </p:grpSpPr>
        <p:sp>
          <p:nvSpPr>
            <p:cNvPr id="18" name="object 18"/>
            <p:cNvSpPr/>
            <p:nvPr/>
          </p:nvSpPr>
          <p:spPr>
            <a:xfrm>
              <a:off x="6904863" y="1989137"/>
              <a:ext cx="1742439" cy="989965"/>
            </a:xfrm>
            <a:custGeom>
              <a:avLst/>
              <a:gdLst/>
              <a:ahLst/>
              <a:cxnLst/>
              <a:rect l="l" t="t" r="r" b="b"/>
              <a:pathLst>
                <a:path w="1742440" h="989964">
                  <a:moveTo>
                    <a:pt x="0" y="0"/>
                  </a:moveTo>
                  <a:lnTo>
                    <a:pt x="1714334" y="973735"/>
                  </a:lnTo>
                  <a:lnTo>
                    <a:pt x="1741995" y="98945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55278" y="2850273"/>
              <a:ext cx="289560" cy="240665"/>
            </a:xfrm>
            <a:custGeom>
              <a:avLst/>
              <a:gdLst/>
              <a:ahLst/>
              <a:cxnLst/>
              <a:rect l="l" t="t" r="r" b="b"/>
              <a:pathLst>
                <a:path w="289559" h="240664">
                  <a:moveTo>
                    <a:pt x="127952" y="0"/>
                  </a:moveTo>
                  <a:lnTo>
                    <a:pt x="0" y="225272"/>
                  </a:lnTo>
                  <a:lnTo>
                    <a:pt x="289255" y="240588"/>
                  </a:lnTo>
                  <a:lnTo>
                    <a:pt x="127952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752600"/>
            <a:ext cx="10392410" cy="734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  <a:tabLst>
                <a:tab pos="4170045" algn="l"/>
              </a:tabLst>
            </a:pPr>
            <a:r>
              <a:rPr sz="3600" spc="-310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600" spc="7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b="1" spc="285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600" spc="-165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600" b="1" spc="254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600" b="1" spc="215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1028700" marR="7729855" indent="-508634">
              <a:lnSpc>
                <a:spcPts val="4100"/>
              </a:lnSpc>
              <a:spcBef>
                <a:spcPts val="260"/>
              </a:spcBef>
            </a:pPr>
            <a:r>
              <a:rPr sz="3600" b="1" spc="9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600" spc="9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600" spc="-6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6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600" spc="-4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3890"/>
              </a:lnSpc>
            </a:pPr>
            <a:r>
              <a:rPr sz="3600" b="1" spc="27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600">
              <a:latin typeface="Trebuchet MS"/>
              <a:cs typeface="Trebuchet MS"/>
            </a:endParaRPr>
          </a:p>
          <a:p>
            <a:pPr marL="2184400">
              <a:lnSpc>
                <a:spcPts val="4100"/>
              </a:lnSpc>
            </a:pPr>
            <a:r>
              <a:rPr sz="3600" spc="-17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600" spc="-17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600" dirty="0">
                <a:solidFill>
                  <a:srgbClr val="4E4E4E"/>
                </a:solidFill>
                <a:latin typeface="Arial"/>
                <a:cs typeface="Arial"/>
              </a:rPr>
              <a:t>=&gt; </a:t>
            </a:r>
            <a:r>
              <a:rPr sz="3600" spc="-210" dirty="0">
                <a:solidFill>
                  <a:srgbClr val="4E4E4E"/>
                </a:solidFill>
                <a:latin typeface="Arial"/>
                <a:cs typeface="Arial"/>
              </a:rPr>
              <a:t>dispatch(playSound(</a:t>
            </a:r>
            <a:r>
              <a:rPr sz="3600" spc="-22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600" spc="-125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600" spc="-125" dirty="0">
                <a:solidFill>
                  <a:srgbClr val="4E4E4E"/>
                </a:solidFill>
                <a:latin typeface="Arial"/>
                <a:cs typeface="Arial"/>
              </a:rPr>
              <a:t>))}</a:t>
            </a:r>
            <a:endParaRPr sz="3600">
              <a:latin typeface="Arial"/>
              <a:cs typeface="Arial"/>
            </a:endParaRPr>
          </a:p>
          <a:p>
            <a:pPr marL="1536700">
              <a:lnSpc>
                <a:spcPts val="4100"/>
              </a:lnSpc>
            </a:pPr>
            <a:r>
              <a:rPr sz="3600" b="1" spc="395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600">
              <a:latin typeface="Trebuchet MS"/>
              <a:cs typeface="Trebuchet MS"/>
            </a:endParaRPr>
          </a:p>
          <a:p>
            <a:pPr marL="1028700">
              <a:lnSpc>
                <a:spcPts val="4100"/>
              </a:lnSpc>
            </a:pPr>
            <a:r>
              <a:rPr sz="3600" spc="-4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ts val="4100"/>
              </a:lnSpc>
            </a:pPr>
            <a:r>
              <a:rPr sz="36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10"/>
              </a:lnSpc>
            </a:pPr>
            <a:r>
              <a:rPr sz="3600" b="1" spc="-18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rebuchet MS"/>
              <a:cs typeface="Trebuchet MS"/>
            </a:endParaRPr>
          </a:p>
          <a:p>
            <a:pPr marL="1053465" algn="ctr">
              <a:lnSpc>
                <a:spcPct val="100000"/>
              </a:lnSpc>
            </a:pPr>
            <a:r>
              <a:rPr sz="4200" spc="-1095" dirty="0">
                <a:latin typeface="Arial Black"/>
                <a:cs typeface="Arial Black"/>
              </a:rPr>
              <a:t>Dispatch </a:t>
            </a:r>
            <a:r>
              <a:rPr sz="4200" spc="-1110" dirty="0">
                <a:latin typeface="Arial Black"/>
                <a:cs typeface="Arial Black"/>
              </a:rPr>
              <a:t>an </a:t>
            </a:r>
            <a:r>
              <a:rPr sz="4200" spc="-1060" dirty="0">
                <a:latin typeface="Arial Black"/>
                <a:cs typeface="Arial Black"/>
              </a:rPr>
              <a:t>action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925" dirty="0">
                <a:latin typeface="Arial Black"/>
                <a:cs typeface="Arial Black"/>
              </a:rPr>
              <a:t>we’ll</a:t>
            </a:r>
            <a:r>
              <a:rPr sz="4200" spc="-615" dirty="0">
                <a:latin typeface="Arial Black"/>
                <a:cs typeface="Arial Black"/>
              </a:rPr>
              <a:t> </a:t>
            </a:r>
            <a:r>
              <a:rPr sz="4200" spc="-1025" dirty="0">
                <a:latin typeface="Arial Black"/>
                <a:cs typeface="Arial Black"/>
              </a:rPr>
              <a:t>see.</a:t>
            </a:r>
            <a:endParaRPr sz="4200">
              <a:latin typeface="Arial Black"/>
              <a:cs typeface="Arial Black"/>
            </a:endParaRPr>
          </a:p>
          <a:p>
            <a:pPr marL="1727200" marR="810260" algn="ctr">
              <a:lnSpc>
                <a:spcPct val="113100"/>
              </a:lnSpc>
            </a:pPr>
            <a:r>
              <a:rPr sz="4200" spc="-1125" dirty="0">
                <a:latin typeface="Arial Black"/>
                <a:cs typeface="Arial Black"/>
              </a:rPr>
              <a:t>But </a:t>
            </a:r>
            <a:r>
              <a:rPr sz="4200" spc="-1040" dirty="0">
                <a:latin typeface="Arial Black"/>
                <a:cs typeface="Arial Black"/>
              </a:rPr>
              <a:t>the </a:t>
            </a:r>
            <a:r>
              <a:rPr sz="4200" spc="-1060" dirty="0">
                <a:latin typeface="Arial Black"/>
                <a:cs typeface="Arial Black"/>
              </a:rPr>
              <a:t>action </a:t>
            </a:r>
            <a:r>
              <a:rPr sz="4200" spc="-1055" dirty="0">
                <a:latin typeface="Arial Black"/>
                <a:cs typeface="Arial Black"/>
              </a:rPr>
              <a:t>creator </a:t>
            </a:r>
            <a:r>
              <a:rPr sz="4200" b="1" spc="-260" dirty="0">
                <a:latin typeface="Loma"/>
                <a:cs typeface="Loma"/>
              </a:rPr>
              <a:t>doesn’t </a:t>
            </a:r>
            <a:r>
              <a:rPr sz="4200" b="1" spc="-305" dirty="0">
                <a:latin typeface="Loma"/>
                <a:cs typeface="Loma"/>
              </a:rPr>
              <a:t>have </a:t>
            </a:r>
            <a:r>
              <a:rPr sz="4200" b="1" spc="-490" dirty="0">
                <a:latin typeface="Loma"/>
                <a:cs typeface="Loma"/>
              </a:rPr>
              <a:t>access  </a:t>
            </a:r>
            <a:r>
              <a:rPr sz="4200" b="1" spc="-40" dirty="0">
                <a:latin typeface="Loma"/>
                <a:cs typeface="Loma"/>
              </a:rPr>
              <a:t>to </a:t>
            </a:r>
            <a:r>
              <a:rPr sz="4200" b="1" spc="-335" dirty="0">
                <a:latin typeface="Loma"/>
                <a:cs typeface="Loma"/>
              </a:rPr>
              <a:t>SoundManager</a:t>
            </a:r>
            <a:r>
              <a:rPr sz="4200" b="1" spc="-975" dirty="0">
                <a:latin typeface="Loma"/>
                <a:cs typeface="Loma"/>
              </a:rPr>
              <a:t> </a:t>
            </a:r>
            <a:r>
              <a:rPr sz="4200" spc="-465" dirty="0">
                <a:latin typeface="Arial Black"/>
                <a:cs typeface="Arial Black"/>
              </a:rPr>
              <a:t>:_(</a:t>
            </a:r>
            <a:endParaRPr sz="4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05000"/>
            <a:ext cx="11470005" cy="545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  <a:tabLst>
                <a:tab pos="3707765" algn="l"/>
              </a:tabLst>
            </a:pPr>
            <a:r>
              <a:rPr sz="3200" spc="-275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200" spc="7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200" spc="-150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200" b="1" spc="225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200" b="1" spc="204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915669" marR="9100820" indent="-452120">
              <a:lnSpc>
                <a:spcPts val="3600"/>
              </a:lnSpc>
              <a:spcBef>
                <a:spcPts val="300"/>
              </a:spcBef>
            </a:pPr>
            <a:r>
              <a:rPr sz="3200" b="1" spc="8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200" spc="8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200" spc="-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2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200" spc="-3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24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200">
              <a:latin typeface="Trebuchet MS"/>
              <a:cs typeface="Trebuchet MS"/>
            </a:endParaRPr>
          </a:p>
          <a:p>
            <a:pPr marL="459105" algn="ctr">
              <a:lnSpc>
                <a:spcPts val="3800"/>
              </a:lnSpc>
            </a:pPr>
            <a:r>
              <a:rPr sz="3200" spc="-15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200" spc="-15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200" dirty="0">
                <a:solidFill>
                  <a:srgbClr val="4E4E4E"/>
                </a:solidFill>
                <a:latin typeface="Arial"/>
                <a:cs typeface="Arial"/>
              </a:rPr>
              <a:t>=&gt;</a:t>
            </a:r>
            <a:r>
              <a:rPr sz="3200" spc="1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4E4E4E"/>
                </a:solidFill>
                <a:latin typeface="Arial"/>
                <a:cs typeface="Arial"/>
              </a:rPr>
              <a:t>this.props.soundManager(</a:t>
            </a:r>
            <a:r>
              <a:rPr sz="3200" spc="-155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200" spc="-155" dirty="0">
                <a:solidFill>
                  <a:srgbClr val="4E4E4E"/>
                </a:solidFill>
                <a:latin typeface="Arial"/>
                <a:cs typeface="Arial"/>
              </a:rPr>
              <a:t>)}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350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200">
              <a:latin typeface="Trebuchet MS"/>
              <a:cs typeface="Trebuchet MS"/>
            </a:endParaRPr>
          </a:p>
          <a:p>
            <a:pPr marL="915669">
              <a:lnSpc>
                <a:spcPts val="3600"/>
              </a:lnSpc>
            </a:pP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464184">
              <a:lnSpc>
                <a:spcPts val="3700"/>
              </a:lnSpc>
            </a:pP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spc="-16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4200" spc="-1135" dirty="0">
                <a:latin typeface="Arial Black"/>
                <a:cs typeface="Arial Black"/>
              </a:rPr>
              <a:t>Passing </a:t>
            </a:r>
            <a:r>
              <a:rPr sz="4200" spc="-780" dirty="0">
                <a:latin typeface="Arial Black"/>
                <a:cs typeface="Arial Black"/>
              </a:rPr>
              <a:t>it </a:t>
            </a:r>
            <a:r>
              <a:rPr sz="4200" spc="-1025" dirty="0">
                <a:latin typeface="Arial Black"/>
                <a:cs typeface="Arial Black"/>
              </a:rPr>
              <a:t>from </a:t>
            </a:r>
            <a:r>
              <a:rPr sz="4200" spc="-935" dirty="0">
                <a:latin typeface="Arial Black"/>
                <a:cs typeface="Arial Black"/>
              </a:rPr>
              <a:t>its </a:t>
            </a:r>
            <a:r>
              <a:rPr sz="4200" spc="-950" dirty="0">
                <a:latin typeface="Arial Black"/>
                <a:cs typeface="Arial Black"/>
              </a:rPr>
              <a:t>parent,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040" dirty="0">
                <a:latin typeface="Arial Black"/>
                <a:cs typeface="Arial Black"/>
              </a:rPr>
              <a:t>the </a:t>
            </a:r>
            <a:r>
              <a:rPr sz="4200" spc="-1019" dirty="0">
                <a:latin typeface="Arial Black"/>
                <a:cs typeface="Arial Black"/>
              </a:rPr>
              <a:t>parent </a:t>
            </a:r>
            <a:r>
              <a:rPr sz="4200" spc="-885" dirty="0">
                <a:latin typeface="Arial Black"/>
                <a:cs typeface="Arial Black"/>
              </a:rPr>
              <a:t>of </a:t>
            </a:r>
            <a:r>
              <a:rPr sz="4200" spc="-935" dirty="0">
                <a:latin typeface="Arial Black"/>
                <a:cs typeface="Arial Black"/>
              </a:rPr>
              <a:t>its </a:t>
            </a:r>
            <a:r>
              <a:rPr sz="4200" spc="-1019" dirty="0">
                <a:latin typeface="Arial Black"/>
                <a:cs typeface="Arial Black"/>
              </a:rPr>
              <a:t>parent </a:t>
            </a:r>
            <a:r>
              <a:rPr sz="4200" spc="-1060" dirty="0">
                <a:latin typeface="Arial Black"/>
                <a:cs typeface="Arial Black"/>
              </a:rPr>
              <a:t>with</a:t>
            </a:r>
            <a:r>
              <a:rPr sz="4200" spc="-1135" dirty="0">
                <a:latin typeface="Arial Black"/>
                <a:cs typeface="Arial Black"/>
              </a:rPr>
              <a:t> </a:t>
            </a:r>
            <a:r>
              <a:rPr sz="4200" b="1" spc="-445" dirty="0">
                <a:latin typeface="Loma"/>
                <a:cs typeface="Loma"/>
              </a:rPr>
              <a:t>props</a:t>
            </a:r>
            <a:r>
              <a:rPr sz="4200" spc="-445" dirty="0">
                <a:latin typeface="Arial Black"/>
                <a:cs typeface="Arial Black"/>
              </a:rPr>
              <a:t>?</a:t>
            </a:r>
            <a:endParaRPr sz="4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05000"/>
            <a:ext cx="11470005" cy="698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  <a:tabLst>
                <a:tab pos="3707765" algn="l"/>
              </a:tabLst>
            </a:pPr>
            <a:r>
              <a:rPr sz="3200" spc="-275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200" spc="7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200" spc="-150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200" b="1" spc="225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200" b="1" spc="204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915669" marR="9100820" indent="-452120">
              <a:lnSpc>
                <a:spcPts val="3600"/>
              </a:lnSpc>
              <a:spcBef>
                <a:spcPts val="300"/>
              </a:spcBef>
            </a:pPr>
            <a:r>
              <a:rPr sz="3200" b="1" spc="8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200" spc="8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200" spc="-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2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200" spc="-3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24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200">
              <a:latin typeface="Trebuchet MS"/>
              <a:cs typeface="Trebuchet MS"/>
            </a:endParaRPr>
          </a:p>
          <a:p>
            <a:pPr marL="459105" algn="ctr">
              <a:lnSpc>
                <a:spcPts val="3800"/>
              </a:lnSpc>
            </a:pPr>
            <a:r>
              <a:rPr sz="3200" spc="-15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200" spc="-15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200" dirty="0">
                <a:solidFill>
                  <a:srgbClr val="4E4E4E"/>
                </a:solidFill>
                <a:latin typeface="Arial"/>
                <a:cs typeface="Arial"/>
              </a:rPr>
              <a:t>=&gt;</a:t>
            </a:r>
            <a:r>
              <a:rPr sz="3200" spc="1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4E4E4E"/>
                </a:solidFill>
                <a:latin typeface="Arial"/>
                <a:cs typeface="Arial"/>
              </a:rPr>
              <a:t>this.props.soundManager(</a:t>
            </a:r>
            <a:r>
              <a:rPr sz="3200" spc="-155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200" spc="-155" dirty="0">
                <a:solidFill>
                  <a:srgbClr val="4E4E4E"/>
                </a:solidFill>
                <a:latin typeface="Arial"/>
                <a:cs typeface="Arial"/>
              </a:rPr>
              <a:t>)}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350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200">
              <a:latin typeface="Trebuchet MS"/>
              <a:cs typeface="Trebuchet MS"/>
            </a:endParaRPr>
          </a:p>
          <a:p>
            <a:pPr marL="915669">
              <a:lnSpc>
                <a:spcPts val="3600"/>
              </a:lnSpc>
            </a:pP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464184">
              <a:lnSpc>
                <a:spcPts val="3700"/>
              </a:lnSpc>
            </a:pP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spc="-16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4200" spc="-1135" dirty="0">
                <a:latin typeface="Arial Black"/>
                <a:cs typeface="Arial Black"/>
              </a:rPr>
              <a:t>Passing </a:t>
            </a:r>
            <a:r>
              <a:rPr sz="4200" spc="-780" dirty="0">
                <a:latin typeface="Arial Black"/>
                <a:cs typeface="Arial Black"/>
              </a:rPr>
              <a:t>it </a:t>
            </a:r>
            <a:r>
              <a:rPr sz="4200" spc="-1025" dirty="0">
                <a:latin typeface="Arial Black"/>
                <a:cs typeface="Arial Black"/>
              </a:rPr>
              <a:t>from </a:t>
            </a:r>
            <a:r>
              <a:rPr sz="4200" spc="-935" dirty="0">
                <a:latin typeface="Arial Black"/>
                <a:cs typeface="Arial Black"/>
              </a:rPr>
              <a:t>its </a:t>
            </a:r>
            <a:r>
              <a:rPr sz="4200" spc="-950" dirty="0">
                <a:latin typeface="Arial Black"/>
                <a:cs typeface="Arial Black"/>
              </a:rPr>
              <a:t>parent,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040" dirty="0">
                <a:latin typeface="Arial Black"/>
                <a:cs typeface="Arial Black"/>
              </a:rPr>
              <a:t>the </a:t>
            </a:r>
            <a:r>
              <a:rPr sz="4200" spc="-1019" dirty="0">
                <a:latin typeface="Arial Black"/>
                <a:cs typeface="Arial Black"/>
              </a:rPr>
              <a:t>parent </a:t>
            </a:r>
            <a:r>
              <a:rPr sz="4200" spc="-885" dirty="0">
                <a:latin typeface="Arial Black"/>
                <a:cs typeface="Arial Black"/>
              </a:rPr>
              <a:t>of </a:t>
            </a:r>
            <a:r>
              <a:rPr sz="4200" spc="-935" dirty="0">
                <a:latin typeface="Arial Black"/>
                <a:cs typeface="Arial Black"/>
              </a:rPr>
              <a:t>its </a:t>
            </a:r>
            <a:r>
              <a:rPr sz="4200" spc="-1019" dirty="0">
                <a:latin typeface="Arial Black"/>
                <a:cs typeface="Arial Black"/>
              </a:rPr>
              <a:t>parent </a:t>
            </a:r>
            <a:r>
              <a:rPr sz="4200" spc="-1060" dirty="0">
                <a:latin typeface="Arial Black"/>
                <a:cs typeface="Arial Black"/>
              </a:rPr>
              <a:t>with</a:t>
            </a:r>
            <a:r>
              <a:rPr sz="4200" spc="-1135" dirty="0">
                <a:latin typeface="Arial Black"/>
                <a:cs typeface="Arial Black"/>
              </a:rPr>
              <a:t> </a:t>
            </a:r>
            <a:r>
              <a:rPr sz="4200" b="1" spc="-445" dirty="0">
                <a:latin typeface="Loma"/>
                <a:cs typeface="Loma"/>
              </a:rPr>
              <a:t>props</a:t>
            </a:r>
            <a:r>
              <a:rPr sz="4200" spc="-445" dirty="0">
                <a:latin typeface="Arial Black"/>
                <a:cs typeface="Arial Black"/>
              </a:rPr>
              <a:t>?</a:t>
            </a:r>
            <a:endParaRPr sz="4200">
              <a:latin typeface="Arial Black"/>
              <a:cs typeface="Arial Black"/>
            </a:endParaRPr>
          </a:p>
          <a:p>
            <a:pPr marR="24130" algn="ctr">
              <a:lnSpc>
                <a:spcPct val="100000"/>
              </a:lnSpc>
              <a:spcBef>
                <a:spcPts val="4359"/>
              </a:spcBef>
            </a:pPr>
            <a:r>
              <a:rPr sz="6400" b="1" spc="-275" dirty="0">
                <a:solidFill>
                  <a:srgbClr val="F30284"/>
                </a:solidFill>
                <a:latin typeface="Loma"/>
                <a:cs typeface="Loma"/>
              </a:rPr>
              <a:t>Hairball</a:t>
            </a:r>
            <a:r>
              <a:rPr sz="6400" b="1" spc="-5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6400" b="1" spc="-495" dirty="0">
                <a:solidFill>
                  <a:srgbClr val="F30284"/>
                </a:solidFill>
                <a:latin typeface="Loma"/>
                <a:cs typeface="Loma"/>
              </a:rPr>
              <a:t>ahead</a:t>
            </a:r>
            <a:endParaRPr sz="64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05000"/>
            <a:ext cx="11730355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  <a:tabLst>
                <a:tab pos="3707765" algn="l"/>
              </a:tabLst>
            </a:pPr>
            <a:r>
              <a:rPr sz="3200" spc="-275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200" spc="7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200" spc="-150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200" b="1" spc="225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200" b="1" spc="204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915669" marR="9361170" indent="-452120">
              <a:lnSpc>
                <a:spcPts val="3600"/>
              </a:lnSpc>
              <a:spcBef>
                <a:spcPts val="300"/>
              </a:spcBef>
            </a:pPr>
            <a:r>
              <a:rPr sz="3200" b="1" spc="8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200" spc="8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200" spc="-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2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200" spc="-3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24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200">
              <a:latin typeface="Trebuchet MS"/>
              <a:cs typeface="Trebuchet MS"/>
            </a:endParaRPr>
          </a:p>
          <a:p>
            <a:pPr marL="1943100">
              <a:lnSpc>
                <a:spcPts val="3800"/>
              </a:lnSpc>
            </a:pPr>
            <a:r>
              <a:rPr sz="3200" spc="-15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200" spc="-15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200" dirty="0">
                <a:solidFill>
                  <a:srgbClr val="4E4E4E"/>
                </a:solidFill>
                <a:latin typeface="Arial"/>
                <a:cs typeface="Arial"/>
              </a:rPr>
              <a:t>=&gt; </a:t>
            </a:r>
            <a:r>
              <a:rPr sz="3200" spc="-195" dirty="0">
                <a:solidFill>
                  <a:srgbClr val="4E4E4E"/>
                </a:solidFill>
                <a:latin typeface="Arial"/>
                <a:cs typeface="Arial"/>
              </a:rPr>
              <a:t>playSound(this.props.soundManager,</a:t>
            </a:r>
            <a:r>
              <a:rPr sz="3200" spc="-5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200" spc="-120" dirty="0">
                <a:solidFill>
                  <a:srgbClr val="4E4E4E"/>
                </a:solidFill>
                <a:latin typeface="Arial"/>
                <a:cs typeface="Arial"/>
              </a:rPr>
              <a:t>)}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350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200">
              <a:latin typeface="Trebuchet MS"/>
              <a:cs typeface="Trebuchet MS"/>
            </a:endParaRPr>
          </a:p>
          <a:p>
            <a:pPr marL="915669">
              <a:lnSpc>
                <a:spcPts val="3600"/>
              </a:lnSpc>
            </a:pP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464184">
              <a:lnSpc>
                <a:spcPts val="3720"/>
              </a:lnSpc>
            </a:pP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5689600"/>
            <a:ext cx="182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6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00" y="5732779"/>
            <a:ext cx="8818880" cy="2197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4200" spc="-1175" dirty="0">
                <a:latin typeface="Arial Black"/>
                <a:cs typeface="Arial Black"/>
              </a:rPr>
              <a:t>From </a:t>
            </a:r>
            <a:r>
              <a:rPr sz="4200" b="1" spc="-229" dirty="0">
                <a:latin typeface="Loma"/>
                <a:cs typeface="Loma"/>
              </a:rPr>
              <a:t>redux</a:t>
            </a:r>
            <a:r>
              <a:rPr sz="4200" b="1" spc="-505" dirty="0">
                <a:latin typeface="Loma"/>
                <a:cs typeface="Loma"/>
              </a:rPr>
              <a:t> </a:t>
            </a:r>
            <a:r>
              <a:rPr sz="4200" b="1" spc="-315" dirty="0">
                <a:latin typeface="Loma"/>
                <a:cs typeface="Loma"/>
              </a:rPr>
              <a:t>connect</a:t>
            </a:r>
            <a:r>
              <a:rPr sz="4200" spc="-315" dirty="0">
                <a:latin typeface="Arial Black"/>
                <a:cs typeface="Arial Black"/>
              </a:rPr>
              <a:t>:</a:t>
            </a:r>
            <a:endParaRPr sz="4200">
              <a:latin typeface="Arial Black"/>
              <a:cs typeface="Arial Black"/>
            </a:endParaRPr>
          </a:p>
          <a:p>
            <a:pPr marL="340995" indent="-328930">
              <a:lnSpc>
                <a:spcPct val="100000"/>
              </a:lnSpc>
              <a:spcBef>
                <a:spcPts val="660"/>
              </a:spcBef>
              <a:buChar char="•"/>
              <a:tabLst>
                <a:tab pos="341630" algn="l"/>
              </a:tabLst>
            </a:pPr>
            <a:r>
              <a:rPr sz="4200" spc="-1125" dirty="0">
                <a:latin typeface="Arial Black"/>
                <a:cs typeface="Arial Black"/>
              </a:rPr>
              <a:t>But </a:t>
            </a:r>
            <a:r>
              <a:rPr sz="4200" spc="-1085" dirty="0">
                <a:latin typeface="Arial Black"/>
                <a:cs typeface="Arial Black"/>
              </a:rPr>
              <a:t>soundManager </a:t>
            </a:r>
            <a:r>
              <a:rPr sz="4200" b="1" spc="-225" dirty="0">
                <a:latin typeface="Loma"/>
                <a:cs typeface="Loma"/>
              </a:rPr>
              <a:t>is </a:t>
            </a:r>
            <a:r>
              <a:rPr sz="4200" b="1" spc="-95" dirty="0">
                <a:latin typeface="Loma"/>
                <a:cs typeface="Loma"/>
              </a:rPr>
              <a:t>not</a:t>
            </a:r>
            <a:r>
              <a:rPr sz="4200" b="1" spc="-755" dirty="0">
                <a:latin typeface="Loma"/>
                <a:cs typeface="Loma"/>
              </a:rPr>
              <a:t> </a:t>
            </a:r>
            <a:r>
              <a:rPr sz="4200" b="1" spc="-245" dirty="0">
                <a:latin typeface="Loma"/>
                <a:cs typeface="Loma"/>
              </a:rPr>
              <a:t>serializable</a:t>
            </a:r>
            <a:r>
              <a:rPr sz="4200" spc="-245" dirty="0">
                <a:latin typeface="Arial Black"/>
                <a:cs typeface="Arial Black"/>
              </a:rPr>
              <a:t>.</a:t>
            </a:r>
            <a:endParaRPr sz="4200">
              <a:latin typeface="Arial Black"/>
              <a:cs typeface="Arial Black"/>
            </a:endParaRPr>
          </a:p>
          <a:p>
            <a:pPr marL="340995" indent="-328930">
              <a:lnSpc>
                <a:spcPct val="100000"/>
              </a:lnSpc>
              <a:spcBef>
                <a:spcPts val="660"/>
              </a:spcBef>
              <a:buFont typeface="Arial Black"/>
              <a:buChar char="•"/>
              <a:tabLst>
                <a:tab pos="341630" algn="l"/>
              </a:tabLst>
            </a:pPr>
            <a:r>
              <a:rPr sz="4200" b="1" spc="-355" dirty="0">
                <a:latin typeface="Loma"/>
                <a:cs typeface="Loma"/>
              </a:rPr>
              <a:t>Breaks </a:t>
            </a:r>
            <a:r>
              <a:rPr sz="4200" spc="-925" dirty="0">
                <a:latin typeface="Arial Black"/>
                <a:cs typeface="Arial Black"/>
              </a:rPr>
              <a:t>time-travel, </a:t>
            </a:r>
            <a:r>
              <a:rPr sz="4200" spc="-990" dirty="0">
                <a:latin typeface="Arial Black"/>
                <a:cs typeface="Arial Black"/>
              </a:rPr>
              <a:t>persist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035" dirty="0">
                <a:latin typeface="Arial Black"/>
                <a:cs typeface="Arial Black"/>
              </a:rPr>
              <a:t>rehydrate</a:t>
            </a:r>
            <a:r>
              <a:rPr sz="4200" spc="-915" dirty="0">
                <a:latin typeface="Arial Black"/>
                <a:cs typeface="Arial Black"/>
              </a:rPr>
              <a:t> </a:t>
            </a:r>
            <a:r>
              <a:rPr sz="4200" spc="-1140" dirty="0">
                <a:latin typeface="Arial Black"/>
                <a:cs typeface="Arial Black"/>
              </a:rPr>
              <a:t>store…</a:t>
            </a:r>
            <a:endParaRPr sz="4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905000"/>
            <a:ext cx="11730355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  <a:tabLst>
                <a:tab pos="3707765" algn="l"/>
              </a:tabLst>
            </a:pPr>
            <a:r>
              <a:rPr sz="3200" spc="-275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3200" spc="7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0087D7"/>
                </a:solidFill>
                <a:latin typeface="Trebuchet MS"/>
                <a:cs typeface="Trebuchet MS"/>
              </a:rPr>
              <a:t>MoveButton	</a:t>
            </a:r>
            <a:r>
              <a:rPr sz="3200" spc="-150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3200" b="1" spc="225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3200" b="1" spc="204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915669" marR="9361170" indent="-452120">
              <a:lnSpc>
                <a:spcPts val="3600"/>
              </a:lnSpc>
              <a:spcBef>
                <a:spcPts val="300"/>
              </a:spcBef>
            </a:pPr>
            <a:r>
              <a:rPr sz="3200" b="1" spc="80" dirty="0">
                <a:solidFill>
                  <a:srgbClr val="0087D7"/>
                </a:solidFill>
                <a:latin typeface="Trebuchet MS"/>
                <a:cs typeface="Trebuchet MS"/>
              </a:rPr>
              <a:t>render</a:t>
            </a:r>
            <a:r>
              <a:rPr sz="3200" spc="8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200" spc="-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200" spc="-20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3200" spc="-3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245" dirty="0">
                <a:solidFill>
                  <a:srgbClr val="0087D7"/>
                </a:solidFill>
                <a:latin typeface="Trebuchet MS"/>
                <a:cs typeface="Trebuchet MS"/>
              </a:rPr>
              <a:t>&lt;Button</a:t>
            </a:r>
            <a:endParaRPr sz="3200">
              <a:latin typeface="Trebuchet MS"/>
              <a:cs typeface="Trebuchet MS"/>
            </a:endParaRPr>
          </a:p>
          <a:p>
            <a:pPr marL="1943100">
              <a:lnSpc>
                <a:spcPts val="3800"/>
              </a:lnSpc>
            </a:pPr>
            <a:r>
              <a:rPr sz="3200" spc="-150" dirty="0">
                <a:solidFill>
                  <a:srgbClr val="AF8700"/>
                </a:solidFill>
                <a:latin typeface="Arial"/>
                <a:cs typeface="Arial"/>
              </a:rPr>
              <a:t>onPress</a:t>
            </a:r>
            <a:r>
              <a:rPr sz="3200" spc="-150" dirty="0">
                <a:solidFill>
                  <a:srgbClr val="4E4E4E"/>
                </a:solidFill>
                <a:latin typeface="Arial"/>
                <a:cs typeface="Arial"/>
              </a:rPr>
              <a:t>={() </a:t>
            </a:r>
            <a:r>
              <a:rPr sz="3200" dirty="0">
                <a:solidFill>
                  <a:srgbClr val="4E4E4E"/>
                </a:solidFill>
                <a:latin typeface="Arial"/>
                <a:cs typeface="Arial"/>
              </a:rPr>
              <a:t>=&gt; </a:t>
            </a:r>
            <a:r>
              <a:rPr sz="3200" spc="-195" dirty="0">
                <a:solidFill>
                  <a:srgbClr val="4E4E4E"/>
                </a:solidFill>
                <a:latin typeface="Arial"/>
                <a:cs typeface="Arial"/>
              </a:rPr>
              <a:t>playSound(this.props.soundManager,</a:t>
            </a:r>
            <a:r>
              <a:rPr sz="3200" spc="-5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120" dirty="0">
                <a:solidFill>
                  <a:srgbClr val="00AFAF"/>
                </a:solidFill>
                <a:latin typeface="Arial"/>
                <a:cs typeface="Arial"/>
              </a:rPr>
              <a:t>‘buzz’</a:t>
            </a:r>
            <a:r>
              <a:rPr sz="3200" spc="-120" dirty="0">
                <a:solidFill>
                  <a:srgbClr val="4E4E4E"/>
                </a:solidFill>
                <a:latin typeface="Arial"/>
                <a:cs typeface="Arial"/>
              </a:rPr>
              <a:t>)}</a:t>
            </a:r>
            <a:endParaRPr sz="3200">
              <a:latin typeface="Arial"/>
              <a:cs typeface="Arial"/>
            </a:endParaRPr>
          </a:p>
          <a:p>
            <a:pPr marL="1367155">
              <a:lnSpc>
                <a:spcPts val="3700"/>
              </a:lnSpc>
            </a:pPr>
            <a:r>
              <a:rPr sz="3200" b="1" spc="350" dirty="0">
                <a:solidFill>
                  <a:srgbClr val="0087D7"/>
                </a:solidFill>
                <a:latin typeface="Trebuchet MS"/>
                <a:cs typeface="Trebuchet MS"/>
              </a:rPr>
              <a:t>/&gt;</a:t>
            </a:r>
            <a:endParaRPr sz="3200">
              <a:latin typeface="Trebuchet MS"/>
              <a:cs typeface="Trebuchet MS"/>
            </a:endParaRPr>
          </a:p>
          <a:p>
            <a:pPr marL="915669">
              <a:lnSpc>
                <a:spcPts val="3600"/>
              </a:lnSpc>
            </a:pPr>
            <a:r>
              <a:rPr sz="3200" spc="-3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464184">
              <a:lnSpc>
                <a:spcPts val="3720"/>
              </a:lnSpc>
            </a:pP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5689600"/>
            <a:ext cx="182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60" dirty="0">
                <a:solidFill>
                  <a:srgbClr val="0087D7"/>
                </a:solidFill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00" y="5732779"/>
            <a:ext cx="8818880" cy="3378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4200" spc="-1175" dirty="0">
                <a:latin typeface="Arial Black"/>
                <a:cs typeface="Arial Black"/>
              </a:rPr>
              <a:t>From </a:t>
            </a:r>
            <a:r>
              <a:rPr sz="4200" b="1" spc="-229" dirty="0">
                <a:latin typeface="Loma"/>
                <a:cs typeface="Loma"/>
              </a:rPr>
              <a:t>redux</a:t>
            </a:r>
            <a:r>
              <a:rPr sz="4200" b="1" spc="-505" dirty="0">
                <a:latin typeface="Loma"/>
                <a:cs typeface="Loma"/>
              </a:rPr>
              <a:t> </a:t>
            </a:r>
            <a:r>
              <a:rPr sz="4200" b="1" spc="-315" dirty="0">
                <a:latin typeface="Loma"/>
                <a:cs typeface="Loma"/>
              </a:rPr>
              <a:t>connect</a:t>
            </a:r>
            <a:r>
              <a:rPr sz="4200" spc="-315" dirty="0">
                <a:latin typeface="Arial Black"/>
                <a:cs typeface="Arial Black"/>
              </a:rPr>
              <a:t>:</a:t>
            </a:r>
            <a:endParaRPr sz="4200">
              <a:latin typeface="Arial Black"/>
              <a:cs typeface="Arial Black"/>
            </a:endParaRPr>
          </a:p>
          <a:p>
            <a:pPr marL="340995" indent="-328930">
              <a:lnSpc>
                <a:spcPct val="100000"/>
              </a:lnSpc>
              <a:spcBef>
                <a:spcPts val="660"/>
              </a:spcBef>
              <a:buChar char="•"/>
              <a:tabLst>
                <a:tab pos="341630" algn="l"/>
              </a:tabLst>
            </a:pPr>
            <a:r>
              <a:rPr sz="4200" spc="-1125" dirty="0">
                <a:latin typeface="Arial Black"/>
                <a:cs typeface="Arial Black"/>
              </a:rPr>
              <a:t>But </a:t>
            </a:r>
            <a:r>
              <a:rPr sz="4200" spc="-1085" dirty="0">
                <a:latin typeface="Arial Black"/>
                <a:cs typeface="Arial Black"/>
              </a:rPr>
              <a:t>soundManager </a:t>
            </a:r>
            <a:r>
              <a:rPr sz="4200" b="1" spc="-225" dirty="0">
                <a:latin typeface="Loma"/>
                <a:cs typeface="Loma"/>
              </a:rPr>
              <a:t>is </a:t>
            </a:r>
            <a:r>
              <a:rPr sz="4200" b="1" spc="-95" dirty="0">
                <a:latin typeface="Loma"/>
                <a:cs typeface="Loma"/>
              </a:rPr>
              <a:t>not</a:t>
            </a:r>
            <a:r>
              <a:rPr sz="4200" b="1" spc="-755" dirty="0">
                <a:latin typeface="Loma"/>
                <a:cs typeface="Loma"/>
              </a:rPr>
              <a:t> </a:t>
            </a:r>
            <a:r>
              <a:rPr sz="4200" b="1" spc="-245" dirty="0">
                <a:latin typeface="Loma"/>
                <a:cs typeface="Loma"/>
              </a:rPr>
              <a:t>serializable</a:t>
            </a:r>
            <a:r>
              <a:rPr sz="4200" spc="-245" dirty="0">
                <a:latin typeface="Arial Black"/>
                <a:cs typeface="Arial Black"/>
              </a:rPr>
              <a:t>.</a:t>
            </a:r>
            <a:endParaRPr sz="4200">
              <a:latin typeface="Arial Black"/>
              <a:cs typeface="Arial Black"/>
            </a:endParaRPr>
          </a:p>
          <a:p>
            <a:pPr marL="340995" indent="-328930">
              <a:lnSpc>
                <a:spcPct val="100000"/>
              </a:lnSpc>
              <a:spcBef>
                <a:spcPts val="660"/>
              </a:spcBef>
              <a:buFont typeface="Arial Black"/>
              <a:buChar char="•"/>
              <a:tabLst>
                <a:tab pos="341630" algn="l"/>
              </a:tabLst>
            </a:pPr>
            <a:r>
              <a:rPr sz="4200" b="1" spc="-355" dirty="0">
                <a:latin typeface="Loma"/>
                <a:cs typeface="Loma"/>
              </a:rPr>
              <a:t>Breaks </a:t>
            </a:r>
            <a:r>
              <a:rPr sz="4200" spc="-925" dirty="0">
                <a:latin typeface="Arial Black"/>
                <a:cs typeface="Arial Black"/>
              </a:rPr>
              <a:t>time-travel, </a:t>
            </a:r>
            <a:r>
              <a:rPr sz="4200" spc="-990" dirty="0">
                <a:latin typeface="Arial Black"/>
                <a:cs typeface="Arial Black"/>
              </a:rPr>
              <a:t>persist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035" dirty="0">
                <a:latin typeface="Arial Black"/>
                <a:cs typeface="Arial Black"/>
              </a:rPr>
              <a:t>rehydrate</a:t>
            </a:r>
            <a:r>
              <a:rPr sz="4200" spc="-915" dirty="0">
                <a:latin typeface="Arial Black"/>
                <a:cs typeface="Arial Black"/>
              </a:rPr>
              <a:t> </a:t>
            </a:r>
            <a:r>
              <a:rPr sz="4200" spc="-1140" dirty="0">
                <a:latin typeface="Arial Black"/>
                <a:cs typeface="Arial Black"/>
              </a:rPr>
              <a:t>store…</a:t>
            </a:r>
            <a:endParaRPr sz="4200">
              <a:latin typeface="Arial Black"/>
              <a:cs typeface="Arial Black"/>
            </a:endParaRPr>
          </a:p>
          <a:p>
            <a:pPr marL="14604" algn="ctr">
              <a:lnSpc>
                <a:spcPct val="100000"/>
              </a:lnSpc>
              <a:spcBef>
                <a:spcPts val="4260"/>
              </a:spcBef>
            </a:pPr>
            <a:r>
              <a:rPr sz="4200" b="1" spc="-395" dirty="0">
                <a:latin typeface="Loma"/>
                <a:cs typeface="Loma"/>
              </a:rPr>
              <a:t>Then </a:t>
            </a:r>
            <a:r>
              <a:rPr sz="4200" b="1" spc="-90" dirty="0">
                <a:latin typeface="Loma"/>
                <a:cs typeface="Loma"/>
              </a:rPr>
              <a:t>what, </a:t>
            </a:r>
            <a:r>
              <a:rPr sz="4200" b="1" spc="-300" dirty="0">
                <a:latin typeface="Loma"/>
                <a:cs typeface="Loma"/>
              </a:rPr>
              <a:t>maybe </a:t>
            </a:r>
            <a:r>
              <a:rPr sz="4200" b="1" spc="-385" dirty="0">
                <a:latin typeface="Loma"/>
                <a:cs typeface="Loma"/>
              </a:rPr>
              <a:t>use</a:t>
            </a:r>
            <a:r>
              <a:rPr sz="4200" b="1" spc="-750" dirty="0">
                <a:latin typeface="Loma"/>
                <a:cs typeface="Loma"/>
              </a:rPr>
              <a:t> </a:t>
            </a:r>
            <a:r>
              <a:rPr sz="4200" b="1" spc="-260" dirty="0">
                <a:latin typeface="Loma"/>
                <a:cs typeface="Loma"/>
              </a:rPr>
              <a:t>context?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85" dirty="0">
                <a:solidFill>
                  <a:srgbClr val="198CB5"/>
                </a:solidFill>
                <a:latin typeface="Loma"/>
                <a:cs typeface="Loma"/>
              </a:rPr>
              <a:t>Naive</a:t>
            </a:r>
            <a:r>
              <a:rPr sz="6000" b="1" spc="-590" dirty="0">
                <a:solidFill>
                  <a:srgbClr val="198CB5"/>
                </a:solidFill>
                <a:latin typeface="Loma"/>
                <a:cs typeface="Loma"/>
              </a:rPr>
              <a:t> </a:t>
            </a:r>
            <a:r>
              <a:rPr sz="6000" b="1" spc="-204" dirty="0">
                <a:solidFill>
                  <a:srgbClr val="198CB5"/>
                </a:solidFill>
                <a:latin typeface="Loma"/>
                <a:cs typeface="Loma"/>
              </a:rPr>
              <a:t>solution</a:t>
            </a:r>
            <a:endParaRPr sz="6000">
              <a:latin typeface="Loma"/>
              <a:cs typeface="L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600" y="1668779"/>
            <a:ext cx="1087628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4200" spc="-1125" dirty="0">
                <a:latin typeface="Arial Black"/>
                <a:cs typeface="Arial Black"/>
              </a:rPr>
              <a:t>What </a:t>
            </a:r>
            <a:r>
              <a:rPr sz="4200" spc="-660" dirty="0">
                <a:latin typeface="Arial Black"/>
                <a:cs typeface="Arial Black"/>
              </a:rPr>
              <a:t>if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20" dirty="0">
                <a:latin typeface="Arial Black"/>
                <a:cs typeface="Arial Black"/>
              </a:rPr>
              <a:t> </a:t>
            </a:r>
            <a:r>
              <a:rPr sz="4200" spc="-1210" dirty="0">
                <a:latin typeface="Arial Black"/>
                <a:cs typeface="Arial Black"/>
              </a:rPr>
              <a:t>want </a:t>
            </a:r>
            <a:r>
              <a:rPr sz="4200" spc="-1005" dirty="0">
                <a:latin typeface="Arial Black"/>
                <a:cs typeface="Arial Black"/>
              </a:rPr>
              <a:t>to play </a:t>
            </a:r>
            <a:r>
              <a:rPr sz="4200" spc="-1195" dirty="0">
                <a:latin typeface="Arial Black"/>
                <a:cs typeface="Arial Black"/>
              </a:rPr>
              <a:t>a </a:t>
            </a:r>
            <a:r>
              <a:rPr sz="4200" spc="-1065" dirty="0">
                <a:latin typeface="Arial Black"/>
                <a:cs typeface="Arial Black"/>
              </a:rPr>
              <a:t>sound </a:t>
            </a:r>
            <a:r>
              <a:rPr sz="4200" spc="-1215" dirty="0">
                <a:latin typeface="Arial Black"/>
                <a:cs typeface="Arial Black"/>
              </a:rPr>
              <a:t>when </a:t>
            </a:r>
            <a:r>
              <a:rPr sz="4200" spc="-1040" dirty="0">
                <a:latin typeface="Arial Black"/>
                <a:cs typeface="Arial Black"/>
              </a:rPr>
              <a:t>the </a:t>
            </a:r>
            <a:r>
              <a:rPr sz="4200" spc="-1030" dirty="0">
                <a:latin typeface="Arial Black"/>
                <a:cs typeface="Arial Black"/>
              </a:rPr>
              <a:t>opponent </a:t>
            </a:r>
            <a:r>
              <a:rPr sz="4200" spc="-1265" dirty="0">
                <a:latin typeface="Arial Black"/>
                <a:cs typeface="Arial Black"/>
              </a:rPr>
              <a:t>moves </a:t>
            </a:r>
            <a:r>
              <a:rPr sz="4200" spc="-1025" dirty="0">
                <a:latin typeface="Arial Black"/>
                <a:cs typeface="Arial Black"/>
              </a:rPr>
              <a:t>too 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15" dirty="0">
                <a:latin typeface="Arial Black"/>
                <a:cs typeface="Arial Black"/>
              </a:rPr>
              <a:t> </a:t>
            </a:r>
            <a:r>
              <a:rPr sz="4200" spc="-1090" dirty="0">
                <a:latin typeface="Arial Black"/>
                <a:cs typeface="Arial Black"/>
              </a:rPr>
              <a:t>receive </a:t>
            </a:r>
            <a:r>
              <a:rPr sz="4200" spc="-965" dirty="0">
                <a:latin typeface="Arial Black"/>
                <a:cs typeface="Arial Black"/>
              </a:rPr>
              <a:t>her </a:t>
            </a:r>
            <a:r>
              <a:rPr sz="4200" spc="-1220" dirty="0">
                <a:latin typeface="Arial Black"/>
                <a:cs typeface="Arial Black"/>
              </a:rPr>
              <a:t>movements </a:t>
            </a:r>
            <a:r>
              <a:rPr sz="4200" spc="-1025" dirty="0">
                <a:latin typeface="Arial Black"/>
                <a:cs typeface="Arial Black"/>
              </a:rPr>
              <a:t>from </a:t>
            </a:r>
            <a:r>
              <a:rPr sz="4200" spc="-1195" dirty="0">
                <a:latin typeface="Arial Black"/>
                <a:cs typeface="Arial Black"/>
              </a:rPr>
              <a:t>a</a:t>
            </a:r>
            <a:r>
              <a:rPr sz="4200" spc="-1025" dirty="0">
                <a:latin typeface="Arial Black"/>
                <a:cs typeface="Arial Black"/>
              </a:rPr>
              <a:t> </a:t>
            </a:r>
            <a:r>
              <a:rPr sz="4200" spc="-1255" dirty="0">
                <a:latin typeface="Arial Black"/>
                <a:cs typeface="Arial Black"/>
              </a:rPr>
              <a:t>websocket?</a:t>
            </a:r>
            <a:endParaRPr sz="4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1668779"/>
            <a:ext cx="10876280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4200" spc="-1125" dirty="0">
                <a:latin typeface="Arial Black"/>
                <a:cs typeface="Arial Black"/>
              </a:rPr>
              <a:t>What </a:t>
            </a:r>
            <a:r>
              <a:rPr sz="4200" spc="-660" dirty="0">
                <a:latin typeface="Arial Black"/>
                <a:cs typeface="Arial Black"/>
              </a:rPr>
              <a:t>if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20" dirty="0">
                <a:latin typeface="Arial Black"/>
                <a:cs typeface="Arial Black"/>
              </a:rPr>
              <a:t> </a:t>
            </a:r>
            <a:r>
              <a:rPr sz="4200" spc="-1210" dirty="0">
                <a:latin typeface="Arial Black"/>
                <a:cs typeface="Arial Black"/>
              </a:rPr>
              <a:t>want </a:t>
            </a:r>
            <a:r>
              <a:rPr sz="4200" spc="-1005" dirty="0">
                <a:latin typeface="Arial Black"/>
                <a:cs typeface="Arial Black"/>
              </a:rPr>
              <a:t>to play </a:t>
            </a:r>
            <a:r>
              <a:rPr sz="4200" spc="-1195" dirty="0">
                <a:latin typeface="Arial Black"/>
                <a:cs typeface="Arial Black"/>
              </a:rPr>
              <a:t>a </a:t>
            </a:r>
            <a:r>
              <a:rPr sz="4200" spc="-1065" dirty="0">
                <a:latin typeface="Arial Black"/>
                <a:cs typeface="Arial Black"/>
              </a:rPr>
              <a:t>sound </a:t>
            </a:r>
            <a:r>
              <a:rPr sz="4200" spc="-1215" dirty="0">
                <a:latin typeface="Arial Black"/>
                <a:cs typeface="Arial Black"/>
              </a:rPr>
              <a:t>when </a:t>
            </a:r>
            <a:r>
              <a:rPr sz="4200" spc="-1040" dirty="0">
                <a:latin typeface="Arial Black"/>
                <a:cs typeface="Arial Black"/>
              </a:rPr>
              <a:t>the </a:t>
            </a:r>
            <a:r>
              <a:rPr sz="4200" spc="-1030" dirty="0">
                <a:latin typeface="Arial Black"/>
                <a:cs typeface="Arial Black"/>
              </a:rPr>
              <a:t>opponent </a:t>
            </a:r>
            <a:r>
              <a:rPr sz="4200" spc="-1265" dirty="0">
                <a:latin typeface="Arial Black"/>
                <a:cs typeface="Arial Black"/>
              </a:rPr>
              <a:t>moves </a:t>
            </a:r>
            <a:r>
              <a:rPr sz="4200" spc="-1025" dirty="0">
                <a:latin typeface="Arial Black"/>
                <a:cs typeface="Arial Black"/>
              </a:rPr>
              <a:t>too 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15" dirty="0">
                <a:latin typeface="Arial Black"/>
                <a:cs typeface="Arial Black"/>
              </a:rPr>
              <a:t> </a:t>
            </a:r>
            <a:r>
              <a:rPr sz="4200" spc="-1090" dirty="0">
                <a:latin typeface="Arial Black"/>
                <a:cs typeface="Arial Black"/>
              </a:rPr>
              <a:t>receive </a:t>
            </a:r>
            <a:r>
              <a:rPr sz="4200" spc="-965" dirty="0">
                <a:latin typeface="Arial Black"/>
                <a:cs typeface="Arial Black"/>
              </a:rPr>
              <a:t>her </a:t>
            </a:r>
            <a:r>
              <a:rPr sz="4200" spc="-1220" dirty="0">
                <a:latin typeface="Arial Black"/>
                <a:cs typeface="Arial Black"/>
              </a:rPr>
              <a:t>movements </a:t>
            </a:r>
            <a:r>
              <a:rPr sz="4200" spc="-1025" dirty="0">
                <a:latin typeface="Arial Black"/>
                <a:cs typeface="Arial Black"/>
              </a:rPr>
              <a:t>from </a:t>
            </a:r>
            <a:r>
              <a:rPr sz="4200" spc="-1195" dirty="0">
                <a:latin typeface="Arial Black"/>
                <a:cs typeface="Arial Black"/>
              </a:rPr>
              <a:t>a</a:t>
            </a:r>
            <a:r>
              <a:rPr sz="4200" spc="-1025" dirty="0">
                <a:latin typeface="Arial Black"/>
                <a:cs typeface="Arial Black"/>
              </a:rPr>
              <a:t> </a:t>
            </a:r>
            <a:r>
              <a:rPr sz="4200" spc="-1255" dirty="0">
                <a:latin typeface="Arial Black"/>
                <a:cs typeface="Arial Black"/>
              </a:rPr>
              <a:t>websocket?</a:t>
            </a:r>
            <a:endParaRPr sz="4200">
              <a:latin typeface="Arial Black"/>
              <a:cs typeface="Arial Black"/>
            </a:endParaRPr>
          </a:p>
          <a:p>
            <a:pPr marL="76200">
              <a:lnSpc>
                <a:spcPts val="3329"/>
              </a:lnSpc>
              <a:spcBef>
                <a:spcPts val="4259"/>
              </a:spcBef>
              <a:tabLst>
                <a:tab pos="2107565" algn="l"/>
              </a:tabLst>
            </a:pPr>
            <a:r>
              <a:rPr sz="2800" spc="-240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2800" spc="5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800" b="1" spc="229" dirty="0">
                <a:solidFill>
                  <a:srgbClr val="0087D7"/>
                </a:solidFill>
                <a:latin typeface="Trebuchet MS"/>
                <a:cs typeface="Trebuchet MS"/>
              </a:rPr>
              <a:t>Game	</a:t>
            </a:r>
            <a:r>
              <a:rPr sz="2800" spc="-130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2800" b="1" spc="195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2800" b="1" spc="175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866140" marR="2670175" indent="-395605">
              <a:lnSpc>
                <a:spcPts val="3200"/>
              </a:lnSpc>
              <a:spcBef>
                <a:spcPts val="209"/>
              </a:spcBef>
            </a:pPr>
            <a:r>
              <a:rPr sz="2800" b="1" spc="170" dirty="0">
                <a:solidFill>
                  <a:srgbClr val="0087D7"/>
                </a:solidFill>
                <a:latin typeface="Trebuchet MS"/>
                <a:cs typeface="Trebuchet MS"/>
              </a:rPr>
              <a:t>componentDidMount</a:t>
            </a:r>
            <a:r>
              <a:rPr sz="2800" spc="170" dirty="0">
                <a:solidFill>
                  <a:srgbClr val="4E4E4E"/>
                </a:solidFill>
                <a:latin typeface="Arial"/>
                <a:cs typeface="Arial"/>
              </a:rPr>
              <a:t>() </a:t>
            </a: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800" spc="-5" dirty="0">
                <a:solidFill>
                  <a:srgbClr val="D70000"/>
                </a:solidFill>
                <a:latin typeface="Arial"/>
                <a:cs typeface="Arial"/>
              </a:rPr>
              <a:t>thi</a:t>
            </a:r>
            <a:r>
              <a:rPr sz="2800" spc="-330" dirty="0">
                <a:solidFill>
                  <a:srgbClr val="D70000"/>
                </a:solidFill>
                <a:latin typeface="Arial"/>
                <a:cs typeface="Arial"/>
              </a:rPr>
              <a:t>s</a:t>
            </a:r>
            <a:r>
              <a:rPr sz="2800" spc="-170" dirty="0">
                <a:solidFill>
                  <a:srgbClr val="4E4E4E"/>
                </a:solidFill>
                <a:latin typeface="Arial"/>
                <a:cs typeface="Arial"/>
              </a:rPr>
              <a:t>.</a:t>
            </a:r>
            <a:r>
              <a:rPr sz="2800" spc="10" dirty="0">
                <a:solidFill>
                  <a:srgbClr val="4E4E4E"/>
                </a:solidFill>
                <a:latin typeface="Arial"/>
                <a:cs typeface="Arial"/>
              </a:rPr>
              <a:t>p</a:t>
            </a:r>
            <a:r>
              <a:rPr sz="2800" spc="-65" dirty="0">
                <a:solidFill>
                  <a:srgbClr val="4E4E4E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254" dirty="0">
                <a:solidFill>
                  <a:srgbClr val="4E4E4E"/>
                </a:solidFill>
                <a:latin typeface="Arial"/>
                <a:cs typeface="Arial"/>
              </a:rPr>
              <a:t>p</a:t>
            </a:r>
            <a:r>
              <a:rPr sz="2800" spc="-235" dirty="0">
                <a:solidFill>
                  <a:srgbClr val="4E4E4E"/>
                </a:solidFill>
                <a:latin typeface="Arial"/>
                <a:cs typeface="Arial"/>
              </a:rPr>
              <a:t>s</a:t>
            </a:r>
            <a:r>
              <a:rPr sz="2800" spc="-170" dirty="0">
                <a:solidFill>
                  <a:srgbClr val="4E4E4E"/>
                </a:solidFill>
                <a:latin typeface="Arial"/>
                <a:cs typeface="Arial"/>
              </a:rPr>
              <a:t>.</a:t>
            </a:r>
            <a:r>
              <a:rPr sz="2800" spc="-130" dirty="0">
                <a:solidFill>
                  <a:srgbClr val="4E4E4E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4E4E4E"/>
                </a:solidFill>
                <a:latin typeface="Arial"/>
                <a:cs typeface="Arial"/>
              </a:rPr>
              <a:t>i</a:t>
            </a:r>
            <a:r>
              <a:rPr sz="2800" spc="-325" dirty="0">
                <a:solidFill>
                  <a:srgbClr val="4E4E4E"/>
                </a:solidFill>
                <a:latin typeface="Arial"/>
                <a:cs typeface="Arial"/>
              </a:rPr>
              <a:t>s</a:t>
            </a:r>
            <a:r>
              <a:rPr sz="2800" spc="-260" dirty="0">
                <a:solidFill>
                  <a:srgbClr val="4E4E4E"/>
                </a:solidFill>
                <a:latin typeface="Arial"/>
                <a:cs typeface="Arial"/>
              </a:rPr>
              <a:t>p</a:t>
            </a:r>
            <a:r>
              <a:rPr sz="2800" spc="-265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2800" spc="-55" dirty="0">
                <a:solidFill>
                  <a:srgbClr val="4E4E4E"/>
                </a:solidFill>
                <a:latin typeface="Arial"/>
                <a:cs typeface="Arial"/>
              </a:rPr>
              <a:t>tch(</a:t>
            </a:r>
            <a:r>
              <a:rPr sz="2800" spc="-90" dirty="0">
                <a:solidFill>
                  <a:srgbClr val="4E4E4E"/>
                </a:solidFill>
                <a:latin typeface="Arial"/>
                <a:cs typeface="Arial"/>
              </a:rPr>
              <a:t>c</a:t>
            </a:r>
            <a:r>
              <a:rPr sz="2800" spc="-105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165" dirty="0">
                <a:solidFill>
                  <a:srgbClr val="4E4E4E"/>
                </a:solidFill>
                <a:latin typeface="Arial"/>
                <a:cs typeface="Arial"/>
              </a:rPr>
              <a:t>nnectS</a:t>
            </a:r>
            <a:r>
              <a:rPr sz="2800" spc="-180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120" dirty="0">
                <a:solidFill>
                  <a:srgbClr val="4E4E4E"/>
                </a:solidFill>
                <a:latin typeface="Arial"/>
                <a:cs typeface="Arial"/>
              </a:rPr>
              <a:t>c</a:t>
            </a:r>
            <a:r>
              <a:rPr sz="2800" spc="-204" dirty="0">
                <a:solidFill>
                  <a:srgbClr val="4E4E4E"/>
                </a:solidFill>
                <a:latin typeface="Arial"/>
                <a:cs typeface="Arial"/>
              </a:rPr>
              <a:t>k</a:t>
            </a:r>
            <a:r>
              <a:rPr sz="2800" spc="-30" dirty="0">
                <a:solidFill>
                  <a:srgbClr val="4E4E4E"/>
                </a:solidFill>
                <a:latin typeface="Arial"/>
                <a:cs typeface="Arial"/>
              </a:rPr>
              <a:t>et(</a:t>
            </a:r>
            <a:r>
              <a:rPr sz="2800" spc="-325" dirty="0">
                <a:solidFill>
                  <a:srgbClr val="4E4E4E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150" dirty="0">
                <a:solidFill>
                  <a:srgbClr val="4E4E4E"/>
                </a:solidFill>
                <a:latin typeface="Arial"/>
                <a:cs typeface="Arial"/>
              </a:rPr>
              <a:t>un</a:t>
            </a:r>
            <a:r>
              <a:rPr sz="2800" spc="-155" dirty="0">
                <a:solidFill>
                  <a:srgbClr val="4E4E4E"/>
                </a:solidFill>
                <a:latin typeface="Arial"/>
                <a:cs typeface="Arial"/>
              </a:rPr>
              <a:t>d</a:t>
            </a:r>
            <a:r>
              <a:rPr sz="2800" spc="-150" dirty="0">
                <a:solidFill>
                  <a:srgbClr val="4E4E4E"/>
                </a:solidFill>
                <a:latin typeface="Arial"/>
                <a:cs typeface="Arial"/>
              </a:rPr>
              <a:t>M</a:t>
            </a:r>
            <a:r>
              <a:rPr sz="2800" spc="-365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2800" spc="-260" dirty="0">
                <a:solidFill>
                  <a:srgbClr val="4E4E4E"/>
                </a:solidFill>
                <a:latin typeface="Arial"/>
                <a:cs typeface="Arial"/>
              </a:rPr>
              <a:t>n</a:t>
            </a:r>
            <a:r>
              <a:rPr sz="2800" spc="-265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2800" spc="-365" dirty="0">
                <a:solidFill>
                  <a:srgbClr val="4E4E4E"/>
                </a:solidFill>
                <a:latin typeface="Arial"/>
                <a:cs typeface="Arial"/>
              </a:rPr>
              <a:t>g</a:t>
            </a:r>
            <a:r>
              <a:rPr sz="2800" spc="-25" dirty="0">
                <a:solidFill>
                  <a:srgbClr val="4E4E4E"/>
                </a:solidFill>
                <a:latin typeface="Arial"/>
                <a:cs typeface="Arial"/>
              </a:rPr>
              <a:t>er)</a:t>
            </a:r>
            <a:r>
              <a:rPr sz="2800" spc="-3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71170">
              <a:lnSpc>
                <a:spcPts val="3040"/>
              </a:lnSpc>
            </a:pP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71170">
              <a:lnSpc>
                <a:spcPts val="3200"/>
              </a:lnSpc>
            </a:pPr>
            <a:r>
              <a:rPr sz="2800" spc="-100" dirty="0">
                <a:solidFill>
                  <a:srgbClr val="5F8787"/>
                </a:solidFill>
                <a:latin typeface="Arial"/>
                <a:cs typeface="Arial"/>
              </a:rPr>
              <a:t>//...</a:t>
            </a:r>
            <a:endParaRPr sz="2800">
              <a:latin typeface="Arial"/>
              <a:cs typeface="Arial"/>
            </a:endParaRPr>
          </a:p>
          <a:p>
            <a:pPr marL="76200">
              <a:lnSpc>
                <a:spcPts val="3279"/>
              </a:lnSpc>
            </a:pP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45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>
                <a:solidFill>
                  <a:srgbClr val="198CB5"/>
                </a:solidFill>
              </a:rPr>
              <a:t>Naive</a:t>
            </a:r>
            <a:r>
              <a:rPr spc="-590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1668779"/>
            <a:ext cx="10876280" cy="703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4200" spc="-1125" dirty="0">
                <a:latin typeface="Arial Black"/>
                <a:cs typeface="Arial Black"/>
              </a:rPr>
              <a:t>What </a:t>
            </a:r>
            <a:r>
              <a:rPr sz="4200" spc="-660" dirty="0">
                <a:latin typeface="Arial Black"/>
                <a:cs typeface="Arial Black"/>
              </a:rPr>
              <a:t>if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20" dirty="0">
                <a:latin typeface="Arial Black"/>
                <a:cs typeface="Arial Black"/>
              </a:rPr>
              <a:t> </a:t>
            </a:r>
            <a:r>
              <a:rPr sz="4200" spc="-1210" dirty="0">
                <a:latin typeface="Arial Black"/>
                <a:cs typeface="Arial Black"/>
              </a:rPr>
              <a:t>want </a:t>
            </a:r>
            <a:r>
              <a:rPr sz="4200" spc="-1005" dirty="0">
                <a:latin typeface="Arial Black"/>
                <a:cs typeface="Arial Black"/>
              </a:rPr>
              <a:t>to play </a:t>
            </a:r>
            <a:r>
              <a:rPr sz="4200" spc="-1195" dirty="0">
                <a:latin typeface="Arial Black"/>
                <a:cs typeface="Arial Black"/>
              </a:rPr>
              <a:t>a </a:t>
            </a:r>
            <a:r>
              <a:rPr sz="4200" spc="-1065" dirty="0">
                <a:latin typeface="Arial Black"/>
                <a:cs typeface="Arial Black"/>
              </a:rPr>
              <a:t>sound </a:t>
            </a:r>
            <a:r>
              <a:rPr sz="4200" spc="-1215" dirty="0">
                <a:latin typeface="Arial Black"/>
                <a:cs typeface="Arial Black"/>
              </a:rPr>
              <a:t>when </a:t>
            </a:r>
            <a:r>
              <a:rPr sz="4200" spc="-1040" dirty="0">
                <a:latin typeface="Arial Black"/>
                <a:cs typeface="Arial Black"/>
              </a:rPr>
              <a:t>the </a:t>
            </a:r>
            <a:r>
              <a:rPr sz="4200" spc="-1030" dirty="0">
                <a:latin typeface="Arial Black"/>
                <a:cs typeface="Arial Black"/>
              </a:rPr>
              <a:t>opponent </a:t>
            </a:r>
            <a:r>
              <a:rPr sz="4200" spc="-1265" dirty="0">
                <a:latin typeface="Arial Black"/>
                <a:cs typeface="Arial Black"/>
              </a:rPr>
              <a:t>moves </a:t>
            </a:r>
            <a:r>
              <a:rPr sz="4200" spc="-1025" dirty="0">
                <a:latin typeface="Arial Black"/>
                <a:cs typeface="Arial Black"/>
              </a:rPr>
              <a:t>too  </a:t>
            </a:r>
            <a:r>
              <a:rPr sz="4200" spc="-1065" dirty="0">
                <a:latin typeface="Arial Black"/>
                <a:cs typeface="Arial Black"/>
              </a:rPr>
              <a:t>and </a:t>
            </a:r>
            <a:r>
              <a:rPr sz="4200" spc="-1410" dirty="0">
                <a:latin typeface="Arial Black"/>
                <a:cs typeface="Arial Black"/>
              </a:rPr>
              <a:t>we</a:t>
            </a:r>
            <a:r>
              <a:rPr sz="4200" spc="-615" dirty="0">
                <a:latin typeface="Arial Black"/>
                <a:cs typeface="Arial Black"/>
              </a:rPr>
              <a:t> </a:t>
            </a:r>
            <a:r>
              <a:rPr sz="4200" spc="-1090" dirty="0">
                <a:latin typeface="Arial Black"/>
                <a:cs typeface="Arial Black"/>
              </a:rPr>
              <a:t>receive </a:t>
            </a:r>
            <a:r>
              <a:rPr sz="4200" spc="-965" dirty="0">
                <a:latin typeface="Arial Black"/>
                <a:cs typeface="Arial Black"/>
              </a:rPr>
              <a:t>her </a:t>
            </a:r>
            <a:r>
              <a:rPr sz="4200" spc="-1220" dirty="0">
                <a:latin typeface="Arial Black"/>
                <a:cs typeface="Arial Black"/>
              </a:rPr>
              <a:t>movements </a:t>
            </a:r>
            <a:r>
              <a:rPr sz="4200" spc="-1025" dirty="0">
                <a:latin typeface="Arial Black"/>
                <a:cs typeface="Arial Black"/>
              </a:rPr>
              <a:t>from </a:t>
            </a:r>
            <a:r>
              <a:rPr sz="4200" spc="-1195" dirty="0">
                <a:latin typeface="Arial Black"/>
                <a:cs typeface="Arial Black"/>
              </a:rPr>
              <a:t>a</a:t>
            </a:r>
            <a:r>
              <a:rPr sz="4200" spc="-1025" dirty="0">
                <a:latin typeface="Arial Black"/>
                <a:cs typeface="Arial Black"/>
              </a:rPr>
              <a:t> </a:t>
            </a:r>
            <a:r>
              <a:rPr sz="4200" spc="-1255" dirty="0">
                <a:latin typeface="Arial Black"/>
                <a:cs typeface="Arial Black"/>
              </a:rPr>
              <a:t>websocket?</a:t>
            </a:r>
            <a:endParaRPr sz="4200">
              <a:latin typeface="Arial Black"/>
              <a:cs typeface="Arial Black"/>
            </a:endParaRPr>
          </a:p>
          <a:p>
            <a:pPr marL="76200">
              <a:lnSpc>
                <a:spcPts val="3329"/>
              </a:lnSpc>
              <a:spcBef>
                <a:spcPts val="4259"/>
              </a:spcBef>
              <a:tabLst>
                <a:tab pos="2107565" algn="l"/>
              </a:tabLst>
            </a:pPr>
            <a:r>
              <a:rPr sz="2800" spc="-240" dirty="0">
                <a:solidFill>
                  <a:srgbClr val="87AF00"/>
                </a:solidFill>
                <a:latin typeface="Arial"/>
                <a:cs typeface="Arial"/>
              </a:rPr>
              <a:t>class</a:t>
            </a:r>
            <a:r>
              <a:rPr sz="2800" spc="5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800" b="1" spc="229" dirty="0">
                <a:solidFill>
                  <a:srgbClr val="0087D7"/>
                </a:solidFill>
                <a:latin typeface="Trebuchet MS"/>
                <a:cs typeface="Trebuchet MS"/>
              </a:rPr>
              <a:t>Game	</a:t>
            </a:r>
            <a:r>
              <a:rPr sz="2800" spc="-130" dirty="0">
                <a:solidFill>
                  <a:srgbClr val="87AF00"/>
                </a:solidFill>
                <a:latin typeface="Arial"/>
                <a:cs typeface="Arial"/>
              </a:rPr>
              <a:t>extends </a:t>
            </a:r>
            <a:r>
              <a:rPr sz="2800" b="1" spc="195" dirty="0">
                <a:solidFill>
                  <a:srgbClr val="0087D7"/>
                </a:solidFill>
                <a:latin typeface="Trebuchet MS"/>
                <a:cs typeface="Trebuchet MS"/>
              </a:rPr>
              <a:t>Component</a:t>
            </a:r>
            <a:r>
              <a:rPr sz="2800" b="1" spc="175" dirty="0">
                <a:solidFill>
                  <a:srgbClr val="0087D7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866140" marR="2670175" indent="-395605">
              <a:lnSpc>
                <a:spcPts val="3200"/>
              </a:lnSpc>
              <a:spcBef>
                <a:spcPts val="209"/>
              </a:spcBef>
            </a:pPr>
            <a:r>
              <a:rPr sz="2800" b="1" spc="170" dirty="0">
                <a:solidFill>
                  <a:srgbClr val="0087D7"/>
                </a:solidFill>
                <a:latin typeface="Trebuchet MS"/>
                <a:cs typeface="Trebuchet MS"/>
              </a:rPr>
              <a:t>componentDidMount</a:t>
            </a:r>
            <a:r>
              <a:rPr sz="2800" spc="170" dirty="0">
                <a:solidFill>
                  <a:srgbClr val="4E4E4E"/>
                </a:solidFill>
                <a:latin typeface="Arial"/>
                <a:cs typeface="Arial"/>
              </a:rPr>
              <a:t>() </a:t>
            </a: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800" spc="-5" dirty="0">
                <a:solidFill>
                  <a:srgbClr val="D70000"/>
                </a:solidFill>
                <a:latin typeface="Arial"/>
                <a:cs typeface="Arial"/>
              </a:rPr>
              <a:t>thi</a:t>
            </a:r>
            <a:r>
              <a:rPr sz="2800" spc="-330" dirty="0">
                <a:solidFill>
                  <a:srgbClr val="D70000"/>
                </a:solidFill>
                <a:latin typeface="Arial"/>
                <a:cs typeface="Arial"/>
              </a:rPr>
              <a:t>s</a:t>
            </a:r>
            <a:r>
              <a:rPr sz="2800" spc="-170" dirty="0">
                <a:solidFill>
                  <a:srgbClr val="4E4E4E"/>
                </a:solidFill>
                <a:latin typeface="Arial"/>
                <a:cs typeface="Arial"/>
              </a:rPr>
              <a:t>.</a:t>
            </a:r>
            <a:r>
              <a:rPr sz="2800" spc="10" dirty="0">
                <a:solidFill>
                  <a:srgbClr val="4E4E4E"/>
                </a:solidFill>
                <a:latin typeface="Arial"/>
                <a:cs typeface="Arial"/>
              </a:rPr>
              <a:t>p</a:t>
            </a:r>
            <a:r>
              <a:rPr sz="2800" spc="-65" dirty="0">
                <a:solidFill>
                  <a:srgbClr val="4E4E4E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254" dirty="0">
                <a:solidFill>
                  <a:srgbClr val="4E4E4E"/>
                </a:solidFill>
                <a:latin typeface="Arial"/>
                <a:cs typeface="Arial"/>
              </a:rPr>
              <a:t>p</a:t>
            </a:r>
            <a:r>
              <a:rPr sz="2800" spc="-235" dirty="0">
                <a:solidFill>
                  <a:srgbClr val="4E4E4E"/>
                </a:solidFill>
                <a:latin typeface="Arial"/>
                <a:cs typeface="Arial"/>
              </a:rPr>
              <a:t>s</a:t>
            </a:r>
            <a:r>
              <a:rPr sz="2800" spc="-170" dirty="0">
                <a:solidFill>
                  <a:srgbClr val="4E4E4E"/>
                </a:solidFill>
                <a:latin typeface="Arial"/>
                <a:cs typeface="Arial"/>
              </a:rPr>
              <a:t>.</a:t>
            </a:r>
            <a:r>
              <a:rPr sz="2800" spc="-130" dirty="0">
                <a:solidFill>
                  <a:srgbClr val="4E4E4E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4E4E4E"/>
                </a:solidFill>
                <a:latin typeface="Arial"/>
                <a:cs typeface="Arial"/>
              </a:rPr>
              <a:t>i</a:t>
            </a:r>
            <a:r>
              <a:rPr sz="2800" spc="-325" dirty="0">
                <a:solidFill>
                  <a:srgbClr val="4E4E4E"/>
                </a:solidFill>
                <a:latin typeface="Arial"/>
                <a:cs typeface="Arial"/>
              </a:rPr>
              <a:t>s</a:t>
            </a:r>
            <a:r>
              <a:rPr sz="2800" spc="-260" dirty="0">
                <a:solidFill>
                  <a:srgbClr val="4E4E4E"/>
                </a:solidFill>
                <a:latin typeface="Arial"/>
                <a:cs typeface="Arial"/>
              </a:rPr>
              <a:t>p</a:t>
            </a:r>
            <a:r>
              <a:rPr sz="2800" spc="-265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2800" spc="-55" dirty="0">
                <a:solidFill>
                  <a:srgbClr val="4E4E4E"/>
                </a:solidFill>
                <a:latin typeface="Arial"/>
                <a:cs typeface="Arial"/>
              </a:rPr>
              <a:t>tch(</a:t>
            </a:r>
            <a:r>
              <a:rPr sz="2800" spc="-90" dirty="0">
                <a:solidFill>
                  <a:srgbClr val="4E4E4E"/>
                </a:solidFill>
                <a:latin typeface="Arial"/>
                <a:cs typeface="Arial"/>
              </a:rPr>
              <a:t>c</a:t>
            </a:r>
            <a:r>
              <a:rPr sz="2800" spc="-105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165" dirty="0">
                <a:solidFill>
                  <a:srgbClr val="4E4E4E"/>
                </a:solidFill>
                <a:latin typeface="Arial"/>
                <a:cs typeface="Arial"/>
              </a:rPr>
              <a:t>nnectS</a:t>
            </a:r>
            <a:r>
              <a:rPr sz="2800" spc="-180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120" dirty="0">
                <a:solidFill>
                  <a:srgbClr val="4E4E4E"/>
                </a:solidFill>
                <a:latin typeface="Arial"/>
                <a:cs typeface="Arial"/>
              </a:rPr>
              <a:t>c</a:t>
            </a:r>
            <a:r>
              <a:rPr sz="2800" spc="-204" dirty="0">
                <a:solidFill>
                  <a:srgbClr val="4E4E4E"/>
                </a:solidFill>
                <a:latin typeface="Arial"/>
                <a:cs typeface="Arial"/>
              </a:rPr>
              <a:t>k</a:t>
            </a:r>
            <a:r>
              <a:rPr sz="2800" spc="-30" dirty="0">
                <a:solidFill>
                  <a:srgbClr val="4E4E4E"/>
                </a:solidFill>
                <a:latin typeface="Arial"/>
                <a:cs typeface="Arial"/>
              </a:rPr>
              <a:t>et(</a:t>
            </a:r>
            <a:r>
              <a:rPr sz="2800" spc="-325" dirty="0">
                <a:solidFill>
                  <a:srgbClr val="4E4E4E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4E4E4E"/>
                </a:solidFill>
                <a:latin typeface="Arial"/>
                <a:cs typeface="Arial"/>
              </a:rPr>
              <a:t>o</a:t>
            </a:r>
            <a:r>
              <a:rPr sz="2800" spc="-150" dirty="0">
                <a:solidFill>
                  <a:srgbClr val="4E4E4E"/>
                </a:solidFill>
                <a:latin typeface="Arial"/>
                <a:cs typeface="Arial"/>
              </a:rPr>
              <a:t>un</a:t>
            </a:r>
            <a:r>
              <a:rPr sz="2800" spc="-155" dirty="0">
                <a:solidFill>
                  <a:srgbClr val="4E4E4E"/>
                </a:solidFill>
                <a:latin typeface="Arial"/>
                <a:cs typeface="Arial"/>
              </a:rPr>
              <a:t>d</a:t>
            </a:r>
            <a:r>
              <a:rPr sz="2800" spc="-150" dirty="0">
                <a:solidFill>
                  <a:srgbClr val="4E4E4E"/>
                </a:solidFill>
                <a:latin typeface="Arial"/>
                <a:cs typeface="Arial"/>
              </a:rPr>
              <a:t>M</a:t>
            </a:r>
            <a:r>
              <a:rPr sz="2800" spc="-365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2800" spc="-260" dirty="0">
                <a:solidFill>
                  <a:srgbClr val="4E4E4E"/>
                </a:solidFill>
                <a:latin typeface="Arial"/>
                <a:cs typeface="Arial"/>
              </a:rPr>
              <a:t>n</a:t>
            </a:r>
            <a:r>
              <a:rPr sz="2800" spc="-265" dirty="0">
                <a:solidFill>
                  <a:srgbClr val="4E4E4E"/>
                </a:solidFill>
                <a:latin typeface="Arial"/>
                <a:cs typeface="Arial"/>
              </a:rPr>
              <a:t>a</a:t>
            </a:r>
            <a:r>
              <a:rPr sz="2800" spc="-365" dirty="0">
                <a:solidFill>
                  <a:srgbClr val="4E4E4E"/>
                </a:solidFill>
                <a:latin typeface="Arial"/>
                <a:cs typeface="Arial"/>
              </a:rPr>
              <a:t>g</a:t>
            </a:r>
            <a:r>
              <a:rPr sz="2800" spc="-25" dirty="0">
                <a:solidFill>
                  <a:srgbClr val="4E4E4E"/>
                </a:solidFill>
                <a:latin typeface="Arial"/>
                <a:cs typeface="Arial"/>
              </a:rPr>
              <a:t>er)</a:t>
            </a:r>
            <a:r>
              <a:rPr sz="2800" spc="-3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71170">
              <a:lnSpc>
                <a:spcPts val="3040"/>
              </a:lnSpc>
            </a:pP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71170">
              <a:lnSpc>
                <a:spcPts val="3200"/>
              </a:lnSpc>
            </a:pPr>
            <a:r>
              <a:rPr sz="2800" spc="-100" dirty="0">
                <a:solidFill>
                  <a:srgbClr val="5F8787"/>
                </a:solidFill>
                <a:latin typeface="Arial"/>
                <a:cs typeface="Arial"/>
              </a:rPr>
              <a:t>//...</a:t>
            </a:r>
            <a:endParaRPr sz="2800">
              <a:latin typeface="Arial"/>
              <a:cs typeface="Arial"/>
            </a:endParaRPr>
          </a:p>
          <a:p>
            <a:pPr marL="76200">
              <a:lnSpc>
                <a:spcPts val="3279"/>
              </a:lnSpc>
            </a:pPr>
            <a:r>
              <a:rPr sz="28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479425" algn="ctr">
              <a:lnSpc>
                <a:spcPct val="100000"/>
              </a:lnSpc>
            </a:pPr>
            <a:r>
              <a:rPr sz="4200" spc="-1125" dirty="0">
                <a:solidFill>
                  <a:srgbClr val="F30284"/>
                </a:solidFill>
                <a:latin typeface="Arial Black"/>
                <a:cs typeface="Arial Black"/>
              </a:rPr>
              <a:t>What </a:t>
            </a:r>
            <a:r>
              <a:rPr sz="4200" spc="-1155" dirty="0">
                <a:solidFill>
                  <a:srgbClr val="F30284"/>
                </a:solidFill>
                <a:latin typeface="Arial Black"/>
                <a:cs typeface="Arial Black"/>
              </a:rPr>
              <a:t>has </a:t>
            </a:r>
            <a:r>
              <a:rPr sz="4200" spc="-1005" dirty="0">
                <a:solidFill>
                  <a:srgbClr val="F30284"/>
                </a:solidFill>
                <a:latin typeface="Arial Black"/>
                <a:cs typeface="Arial Black"/>
              </a:rPr>
              <a:t>to </a:t>
            </a:r>
            <a:r>
              <a:rPr sz="4200" spc="-1019" dirty="0">
                <a:solidFill>
                  <a:srgbClr val="F30284"/>
                </a:solidFill>
                <a:latin typeface="Arial Black"/>
                <a:cs typeface="Arial Black"/>
              </a:rPr>
              <a:t>do </a:t>
            </a:r>
            <a:r>
              <a:rPr sz="4200" spc="-1210" dirty="0">
                <a:solidFill>
                  <a:srgbClr val="F30284"/>
                </a:solidFill>
                <a:latin typeface="Arial Black"/>
                <a:cs typeface="Arial Black"/>
              </a:rPr>
              <a:t>connectSocket </a:t>
            </a:r>
            <a:r>
              <a:rPr sz="4200" spc="-1060" dirty="0">
                <a:solidFill>
                  <a:srgbClr val="F30284"/>
                </a:solidFill>
                <a:latin typeface="Arial Black"/>
                <a:cs typeface="Arial Black"/>
              </a:rPr>
              <a:t>with</a:t>
            </a:r>
            <a:r>
              <a:rPr sz="4200" spc="-900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4200" spc="-1110" dirty="0">
                <a:solidFill>
                  <a:srgbClr val="F30284"/>
                </a:solidFill>
                <a:latin typeface="Arial Black"/>
                <a:cs typeface="Arial Black"/>
              </a:rPr>
              <a:t>soundManager?</a:t>
            </a:r>
            <a:endParaRPr sz="4200">
              <a:latin typeface="Arial Black"/>
              <a:cs typeface="Arial Black"/>
            </a:endParaRPr>
          </a:p>
          <a:p>
            <a:pPr marL="459105" algn="ctr">
              <a:lnSpc>
                <a:spcPct val="100000"/>
              </a:lnSpc>
              <a:spcBef>
                <a:spcPts val="660"/>
              </a:spcBef>
            </a:pPr>
            <a:r>
              <a:rPr sz="4200" spc="-1290" dirty="0">
                <a:solidFill>
                  <a:srgbClr val="F30284"/>
                </a:solidFill>
                <a:latin typeface="Arial Black"/>
                <a:cs typeface="Arial Black"/>
              </a:rPr>
              <a:t>We </a:t>
            </a:r>
            <a:r>
              <a:rPr sz="4200" spc="-1055" dirty="0">
                <a:solidFill>
                  <a:srgbClr val="F30284"/>
                </a:solidFill>
                <a:latin typeface="Arial Black"/>
                <a:cs typeface="Arial Black"/>
              </a:rPr>
              <a:t>are </a:t>
            </a:r>
            <a:r>
              <a:rPr sz="4200" spc="-1035" dirty="0">
                <a:solidFill>
                  <a:srgbClr val="F30284"/>
                </a:solidFill>
                <a:latin typeface="Arial Black"/>
                <a:cs typeface="Arial Black"/>
              </a:rPr>
              <a:t>forced </a:t>
            </a:r>
            <a:r>
              <a:rPr sz="4200" spc="-1005" dirty="0">
                <a:solidFill>
                  <a:srgbClr val="F30284"/>
                </a:solidFill>
                <a:latin typeface="Arial Black"/>
                <a:cs typeface="Arial Black"/>
              </a:rPr>
              <a:t>to </a:t>
            </a:r>
            <a:r>
              <a:rPr sz="4200" spc="-1019" dirty="0">
                <a:solidFill>
                  <a:srgbClr val="F30284"/>
                </a:solidFill>
                <a:latin typeface="Arial Black"/>
                <a:cs typeface="Arial Black"/>
              </a:rPr>
              <a:t>do</a:t>
            </a:r>
            <a:r>
              <a:rPr sz="4200" spc="-855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4200" spc="-955" dirty="0">
                <a:solidFill>
                  <a:srgbClr val="F30284"/>
                </a:solidFill>
                <a:latin typeface="Arial Black"/>
                <a:cs typeface="Arial Black"/>
              </a:rPr>
              <a:t>this</a:t>
            </a:r>
            <a:endParaRPr sz="4200">
              <a:latin typeface="Arial Black"/>
              <a:cs typeface="Arial Black"/>
            </a:endParaRPr>
          </a:p>
          <a:p>
            <a:pPr marL="574675" algn="ctr">
              <a:lnSpc>
                <a:spcPct val="100000"/>
              </a:lnSpc>
              <a:spcBef>
                <a:spcPts val="660"/>
              </a:spcBef>
            </a:pPr>
            <a:r>
              <a:rPr sz="4200" b="1" spc="-390" dirty="0">
                <a:solidFill>
                  <a:srgbClr val="F30284"/>
                </a:solidFill>
                <a:latin typeface="Loma"/>
                <a:cs typeface="Loma"/>
              </a:rPr>
              <a:t>because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04" dirty="0">
                <a:solidFill>
                  <a:srgbClr val="F30284"/>
                </a:solidFill>
                <a:latin typeface="Loma"/>
                <a:cs typeface="Loma"/>
              </a:rPr>
              <a:t>we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don’t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50" dirty="0">
                <a:solidFill>
                  <a:srgbClr val="F30284"/>
                </a:solidFill>
                <a:latin typeface="Loma"/>
                <a:cs typeface="Loma"/>
              </a:rPr>
              <a:t>know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anything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10" dirty="0">
                <a:solidFill>
                  <a:srgbClr val="F30284"/>
                </a:solidFill>
                <a:latin typeface="Loma"/>
                <a:cs typeface="Loma"/>
              </a:rPr>
              <a:t>better</a:t>
            </a:r>
            <a:r>
              <a:rPr sz="4200" b="1" spc="-63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spc="-465" dirty="0">
                <a:solidFill>
                  <a:srgbClr val="F30284"/>
                </a:solidFill>
                <a:latin typeface="Arial Black"/>
                <a:cs typeface="Arial Black"/>
              </a:rPr>
              <a:t>:_(</a:t>
            </a:r>
            <a:endParaRPr sz="4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4753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>
                <a:solidFill>
                  <a:srgbClr val="198CB5"/>
                </a:solidFill>
              </a:rPr>
              <a:t>Using</a:t>
            </a:r>
            <a:r>
              <a:rPr spc="-610" dirty="0">
                <a:solidFill>
                  <a:srgbClr val="198CB5"/>
                </a:solidFill>
              </a:rPr>
              <a:t> </a:t>
            </a:r>
            <a:r>
              <a:rPr spc="-640" dirty="0">
                <a:solidFill>
                  <a:srgbClr val="198CB5"/>
                </a:solidFill>
              </a:rPr>
              <a:t>sagas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D75F00"/>
                </a:solidFill>
              </a:rPr>
              <a:t>import </a:t>
            </a:r>
            <a:r>
              <a:rPr spc="-5" dirty="0">
                <a:solidFill>
                  <a:srgbClr val="4E4E4E"/>
                </a:solidFill>
              </a:rPr>
              <a:t>{ </a:t>
            </a:r>
            <a:r>
              <a:rPr spc="-170" dirty="0">
                <a:solidFill>
                  <a:srgbClr val="4E4E4E"/>
                </a:solidFill>
              </a:rPr>
              <a:t>take </a:t>
            </a:r>
            <a:r>
              <a:rPr spc="-5" dirty="0">
                <a:solidFill>
                  <a:srgbClr val="4E4E4E"/>
                </a:solidFill>
              </a:rPr>
              <a:t>} </a:t>
            </a:r>
            <a:r>
              <a:rPr spc="-50" dirty="0">
                <a:solidFill>
                  <a:srgbClr val="D75F00"/>
                </a:solidFill>
              </a:rPr>
              <a:t>from</a:t>
            </a:r>
            <a:r>
              <a:rPr spc="155" dirty="0">
                <a:solidFill>
                  <a:srgbClr val="D75F00"/>
                </a:solidFill>
              </a:rPr>
              <a:t> </a:t>
            </a:r>
            <a:r>
              <a:rPr spc="-165" dirty="0"/>
              <a:t>'redux-saga/effects'</a:t>
            </a:r>
          </a:p>
          <a:p>
            <a:pPr marL="320040">
              <a:lnSpc>
                <a:spcPct val="100000"/>
              </a:lnSpc>
              <a:spcBef>
                <a:spcPts val="15"/>
              </a:spcBef>
            </a:pPr>
            <a:endParaRPr sz="3150"/>
          </a:p>
          <a:p>
            <a:pPr marL="332740">
              <a:lnSpc>
                <a:spcPts val="3879"/>
              </a:lnSpc>
            </a:pPr>
            <a:r>
              <a:rPr spc="-5" dirty="0">
                <a:solidFill>
                  <a:srgbClr val="D75F00"/>
                </a:solidFill>
              </a:rPr>
              <a:t>export </a:t>
            </a:r>
            <a:r>
              <a:rPr spc="-135" dirty="0">
                <a:solidFill>
                  <a:srgbClr val="AF8700"/>
                </a:solidFill>
              </a:rPr>
              <a:t>default </a:t>
            </a:r>
            <a:r>
              <a:rPr spc="-70" dirty="0">
                <a:solidFill>
                  <a:srgbClr val="AF8700"/>
                </a:solidFill>
              </a:rPr>
              <a:t>function* </a:t>
            </a:r>
            <a:r>
              <a:rPr b="1" spc="155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pc="155" dirty="0">
                <a:solidFill>
                  <a:srgbClr val="4E4E4E"/>
                </a:solidFill>
              </a:rPr>
              <a:t>()</a:t>
            </a:r>
            <a:r>
              <a:rPr spc="204" dirty="0">
                <a:solidFill>
                  <a:srgbClr val="4E4E4E"/>
                </a:solidFill>
              </a:rPr>
              <a:t> </a:t>
            </a:r>
            <a:r>
              <a:rPr spc="-5" dirty="0">
                <a:solidFill>
                  <a:srgbClr val="4E4E4E"/>
                </a:solidFill>
              </a:rPr>
              <a:t>{</a:t>
            </a:r>
          </a:p>
          <a:p>
            <a:pPr marL="798195" marR="5080">
              <a:lnSpc>
                <a:spcPts val="3800"/>
              </a:lnSpc>
              <a:spcBef>
                <a:spcPts val="180"/>
              </a:spcBef>
            </a:pPr>
            <a:r>
              <a:rPr spc="-125" dirty="0">
                <a:solidFill>
                  <a:srgbClr val="AF8700"/>
                </a:solidFill>
              </a:rPr>
              <a:t>const </a:t>
            </a:r>
            <a:r>
              <a:rPr spc="-110" dirty="0">
                <a:solidFill>
                  <a:srgbClr val="4E4E4E"/>
                </a:solidFill>
              </a:rPr>
              <a:t>action </a:t>
            </a:r>
            <a:r>
              <a:rPr dirty="0">
                <a:solidFill>
                  <a:srgbClr val="87AF00"/>
                </a:solidFill>
              </a:rPr>
              <a:t>= </a:t>
            </a:r>
            <a:r>
              <a:rPr spc="-130" dirty="0">
                <a:solidFill>
                  <a:srgbClr val="87AF00"/>
                </a:solidFill>
              </a:rPr>
              <a:t>yield </a:t>
            </a:r>
            <a:r>
              <a:rPr spc="-180" dirty="0">
                <a:solidFill>
                  <a:srgbClr val="4E4E4E"/>
                </a:solidFill>
              </a:rPr>
              <a:t>take(Constants.PLAY_SOUND_REQUEST)  </a:t>
            </a:r>
            <a:r>
              <a:rPr spc="-145" dirty="0">
                <a:solidFill>
                  <a:srgbClr val="4E4E4E"/>
                </a:solidFill>
              </a:rPr>
              <a:t>console.log(action.sound)</a:t>
            </a:r>
          </a:p>
          <a:p>
            <a:pPr marL="332740">
              <a:lnSpc>
                <a:spcPts val="3700"/>
              </a:lnSpc>
            </a:pPr>
            <a:r>
              <a:rPr spc="-5" dirty="0">
                <a:solidFill>
                  <a:srgbClr val="4E4E4E"/>
                </a:solidFill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926533" y="4502810"/>
            <a:ext cx="796290" cy="367030"/>
          </a:xfrm>
          <a:custGeom>
            <a:avLst/>
            <a:gdLst/>
            <a:ahLst/>
            <a:cxnLst/>
            <a:rect l="l" t="t" r="r" b="b"/>
            <a:pathLst>
              <a:path w="796289" h="367029">
                <a:moveTo>
                  <a:pt x="0" y="0"/>
                </a:moveTo>
                <a:lnTo>
                  <a:pt x="795933" y="0"/>
                </a:lnTo>
                <a:lnTo>
                  <a:pt x="795933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4753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>
                <a:solidFill>
                  <a:srgbClr val="198CB5"/>
                </a:solidFill>
              </a:rPr>
              <a:t>Using</a:t>
            </a:r>
            <a:r>
              <a:rPr spc="-610" dirty="0">
                <a:solidFill>
                  <a:srgbClr val="198CB5"/>
                </a:solidFill>
              </a:rPr>
              <a:t> </a:t>
            </a:r>
            <a:r>
              <a:rPr spc="-640" dirty="0">
                <a:solidFill>
                  <a:srgbClr val="198CB5"/>
                </a:solidFill>
              </a:rPr>
              <a:t>sagas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D75F00"/>
                </a:solidFill>
              </a:rPr>
              <a:t>import </a:t>
            </a:r>
            <a:r>
              <a:rPr spc="-5" dirty="0">
                <a:solidFill>
                  <a:srgbClr val="4E4E4E"/>
                </a:solidFill>
              </a:rPr>
              <a:t>{ </a:t>
            </a:r>
            <a:r>
              <a:rPr spc="-170" dirty="0">
                <a:solidFill>
                  <a:srgbClr val="4E4E4E"/>
                </a:solidFill>
              </a:rPr>
              <a:t>take </a:t>
            </a:r>
            <a:r>
              <a:rPr spc="-5" dirty="0">
                <a:solidFill>
                  <a:srgbClr val="4E4E4E"/>
                </a:solidFill>
              </a:rPr>
              <a:t>} </a:t>
            </a:r>
            <a:r>
              <a:rPr spc="-50" dirty="0">
                <a:solidFill>
                  <a:srgbClr val="D75F00"/>
                </a:solidFill>
              </a:rPr>
              <a:t>from</a:t>
            </a:r>
            <a:r>
              <a:rPr spc="155" dirty="0">
                <a:solidFill>
                  <a:srgbClr val="D75F00"/>
                </a:solidFill>
              </a:rPr>
              <a:t> </a:t>
            </a:r>
            <a:r>
              <a:rPr spc="-165" dirty="0"/>
              <a:t>'redux-saga/effects'</a:t>
            </a:r>
          </a:p>
          <a:p>
            <a:pPr marL="320040">
              <a:lnSpc>
                <a:spcPct val="100000"/>
              </a:lnSpc>
              <a:spcBef>
                <a:spcPts val="15"/>
              </a:spcBef>
            </a:pPr>
            <a:endParaRPr sz="3150"/>
          </a:p>
          <a:p>
            <a:pPr marL="332740">
              <a:lnSpc>
                <a:spcPts val="3879"/>
              </a:lnSpc>
            </a:pPr>
            <a:r>
              <a:rPr spc="-5" dirty="0">
                <a:solidFill>
                  <a:srgbClr val="D75F00"/>
                </a:solidFill>
              </a:rPr>
              <a:t>export </a:t>
            </a:r>
            <a:r>
              <a:rPr spc="-135" dirty="0">
                <a:solidFill>
                  <a:srgbClr val="AF8700"/>
                </a:solidFill>
              </a:rPr>
              <a:t>default </a:t>
            </a:r>
            <a:r>
              <a:rPr spc="-70" dirty="0">
                <a:solidFill>
                  <a:srgbClr val="AF8700"/>
                </a:solidFill>
              </a:rPr>
              <a:t>function* </a:t>
            </a:r>
            <a:r>
              <a:rPr b="1" spc="-50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pc="-50" dirty="0">
                <a:solidFill>
                  <a:srgbClr val="4E4E4E"/>
                </a:solidFill>
              </a:rPr>
              <a:t>(soundManager)</a:t>
            </a:r>
            <a:r>
              <a:rPr spc="210" dirty="0">
                <a:solidFill>
                  <a:srgbClr val="4E4E4E"/>
                </a:solidFill>
              </a:rPr>
              <a:t> </a:t>
            </a:r>
            <a:r>
              <a:rPr spc="-5" dirty="0">
                <a:solidFill>
                  <a:srgbClr val="4E4E4E"/>
                </a:solidFill>
              </a:rPr>
              <a:t>{</a:t>
            </a:r>
          </a:p>
          <a:p>
            <a:pPr marL="798195" marR="5080">
              <a:lnSpc>
                <a:spcPts val="3800"/>
              </a:lnSpc>
              <a:spcBef>
                <a:spcPts val="180"/>
              </a:spcBef>
            </a:pPr>
            <a:r>
              <a:rPr spc="-125" dirty="0">
                <a:solidFill>
                  <a:srgbClr val="AF8700"/>
                </a:solidFill>
              </a:rPr>
              <a:t>const </a:t>
            </a:r>
            <a:r>
              <a:rPr spc="-110" dirty="0">
                <a:solidFill>
                  <a:srgbClr val="4E4E4E"/>
                </a:solidFill>
              </a:rPr>
              <a:t>action </a:t>
            </a:r>
            <a:r>
              <a:rPr dirty="0">
                <a:solidFill>
                  <a:srgbClr val="87AF00"/>
                </a:solidFill>
              </a:rPr>
              <a:t>= </a:t>
            </a:r>
            <a:r>
              <a:rPr spc="-130" dirty="0">
                <a:solidFill>
                  <a:srgbClr val="87AF00"/>
                </a:solidFill>
              </a:rPr>
              <a:t>yield </a:t>
            </a:r>
            <a:r>
              <a:rPr spc="-180" dirty="0">
                <a:solidFill>
                  <a:srgbClr val="4E4E4E"/>
                </a:solidFill>
              </a:rPr>
              <a:t>take(Constants.PLAY_SOUND_REQUEST)  </a:t>
            </a:r>
            <a:r>
              <a:rPr spc="-195" dirty="0">
                <a:solidFill>
                  <a:srgbClr val="4E4E4E"/>
                </a:solidFill>
              </a:rPr>
              <a:t>soundManager.play(action.sound)</a:t>
            </a:r>
          </a:p>
          <a:p>
            <a:pPr marL="332740">
              <a:lnSpc>
                <a:spcPts val="3700"/>
              </a:lnSpc>
            </a:pPr>
            <a:r>
              <a:rPr spc="-5" dirty="0">
                <a:solidFill>
                  <a:srgbClr val="4E4E4E"/>
                </a:solidFill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926533" y="4502810"/>
            <a:ext cx="796290" cy="367030"/>
          </a:xfrm>
          <a:custGeom>
            <a:avLst/>
            <a:gdLst/>
            <a:ahLst/>
            <a:cxnLst/>
            <a:rect l="l" t="t" r="r" b="b"/>
            <a:pathLst>
              <a:path w="796289" h="367029">
                <a:moveTo>
                  <a:pt x="0" y="0"/>
                </a:moveTo>
                <a:lnTo>
                  <a:pt x="795933" y="0"/>
                </a:lnTo>
                <a:lnTo>
                  <a:pt x="795933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6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>
                <a:solidFill>
                  <a:srgbClr val="198CB5"/>
                </a:solidFill>
              </a:rPr>
              <a:t>What </a:t>
            </a:r>
            <a:r>
              <a:rPr spc="-290" dirty="0">
                <a:solidFill>
                  <a:srgbClr val="198CB5"/>
                </a:solidFill>
              </a:rPr>
              <a:t>we</a:t>
            </a:r>
            <a:r>
              <a:rPr spc="-790" dirty="0">
                <a:solidFill>
                  <a:srgbClr val="198CB5"/>
                </a:solidFill>
              </a:rPr>
              <a:t> </a:t>
            </a:r>
            <a:r>
              <a:rPr spc="-455" dirty="0">
                <a:solidFill>
                  <a:srgbClr val="198CB5"/>
                </a:solidFill>
              </a:rPr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0" y="1549400"/>
            <a:ext cx="407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‘API_REQUEST’})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54" y="3128962"/>
            <a:ext cx="332549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460"/>
              </a:spcBef>
            </a:pPr>
            <a:r>
              <a:rPr sz="4200" b="1" spc="-370" dirty="0">
                <a:solidFill>
                  <a:srgbClr val="F30284"/>
                </a:solidFill>
                <a:latin typeface="Loma"/>
                <a:cs typeface="Loma"/>
              </a:rPr>
              <a:t>Reducer</a:t>
            </a:r>
            <a:endParaRPr sz="42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065" y="68754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2997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36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Store</a:t>
            </a:r>
            <a:endParaRPr sz="4200">
              <a:latin typeface="Loma"/>
              <a:cs typeface="L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9654" y="31289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1225550">
              <a:lnSpc>
                <a:spcPct val="100000"/>
              </a:lnSpc>
              <a:spcBef>
                <a:spcPts val="2460"/>
              </a:spcBef>
            </a:pP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Middleware</a:t>
            </a:r>
            <a:endParaRPr sz="4200">
              <a:latin typeface="Loma"/>
              <a:cs typeface="L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9300" y="5168900"/>
            <a:ext cx="609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5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4E4E4E"/>
                </a:solidFill>
                <a:latin typeface="Arial"/>
                <a:cs typeface="Arial"/>
              </a:rPr>
              <a:t>‘API_REQUEST_SUCCESS’, </a:t>
            </a:r>
            <a:r>
              <a:rPr sz="2400" spc="-110" dirty="0">
                <a:solidFill>
                  <a:srgbClr val="4E4E4E"/>
                </a:solidFill>
                <a:latin typeface="Arial"/>
                <a:cs typeface="Arial"/>
              </a:rPr>
              <a:t>data})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01250" y="1227137"/>
            <a:ext cx="819150" cy="1066800"/>
            <a:chOff x="10001250" y="1227137"/>
            <a:chExt cx="819150" cy="1066800"/>
          </a:xfrm>
        </p:grpSpPr>
        <p:sp>
          <p:nvSpPr>
            <p:cNvPr id="9" name="object 9"/>
            <p:cNvSpPr/>
            <p:nvPr/>
          </p:nvSpPr>
          <p:spPr>
            <a:xfrm>
              <a:off x="10001250" y="1227137"/>
              <a:ext cx="812800" cy="1066800"/>
            </a:xfrm>
            <a:custGeom>
              <a:avLst/>
              <a:gdLst/>
              <a:ahLst/>
              <a:cxnLst/>
              <a:rect l="l" t="t" r="r" b="b"/>
              <a:pathLst>
                <a:path w="812800" h="1066800">
                  <a:moveTo>
                    <a:pt x="812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12800" y="10668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07600" y="1295400"/>
              <a:ext cx="812800" cy="81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01250" y="1227137"/>
            <a:ext cx="825500" cy="1066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35"/>
              </a:spcBef>
            </a:pPr>
            <a:r>
              <a:rPr sz="6400" spc="355" dirty="0">
                <a:solidFill>
                  <a:srgbClr val="333333"/>
                </a:solidFill>
                <a:latin typeface="Noto Sans Symbols"/>
                <a:cs typeface="Noto Sans Symbols"/>
              </a:rPr>
              <a:t>⚙</a:t>
            </a:r>
            <a:endParaRPr sz="6400">
              <a:latin typeface="Noto Sans Symbols"/>
              <a:cs typeface="Noto Sans Symbol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77550" y="1892058"/>
            <a:ext cx="850900" cy="1230630"/>
            <a:chOff x="10877550" y="1892058"/>
            <a:chExt cx="850900" cy="1230630"/>
          </a:xfrm>
        </p:grpSpPr>
        <p:sp>
          <p:nvSpPr>
            <p:cNvPr id="13" name="object 13"/>
            <p:cNvSpPr/>
            <p:nvPr/>
          </p:nvSpPr>
          <p:spPr>
            <a:xfrm>
              <a:off x="11087431" y="1999467"/>
              <a:ext cx="608965" cy="1091565"/>
            </a:xfrm>
            <a:custGeom>
              <a:avLst/>
              <a:gdLst/>
              <a:ahLst/>
              <a:cxnLst/>
              <a:rect l="l" t="t" r="r" b="b"/>
              <a:pathLst>
                <a:path w="608965" h="1091564">
                  <a:moveTo>
                    <a:pt x="267571" y="1091398"/>
                  </a:moveTo>
                  <a:lnTo>
                    <a:pt x="310997" y="1056891"/>
                  </a:lnTo>
                  <a:lnTo>
                    <a:pt x="351469" y="1022601"/>
                  </a:lnTo>
                  <a:lnTo>
                    <a:pt x="388986" y="988526"/>
                  </a:lnTo>
                  <a:lnTo>
                    <a:pt x="423548" y="954667"/>
                  </a:lnTo>
                  <a:lnTo>
                    <a:pt x="455156" y="921025"/>
                  </a:lnTo>
                  <a:lnTo>
                    <a:pt x="483808" y="887598"/>
                  </a:lnTo>
                  <a:lnTo>
                    <a:pt x="509506" y="854388"/>
                  </a:lnTo>
                  <a:lnTo>
                    <a:pt x="532249" y="821394"/>
                  </a:lnTo>
                  <a:lnTo>
                    <a:pt x="552037" y="788615"/>
                  </a:lnTo>
                  <a:lnTo>
                    <a:pt x="582748" y="723707"/>
                  </a:lnTo>
                  <a:lnTo>
                    <a:pt x="601640" y="659663"/>
                  </a:lnTo>
                  <a:lnTo>
                    <a:pt x="608713" y="596484"/>
                  </a:lnTo>
                  <a:lnTo>
                    <a:pt x="607817" y="565218"/>
                  </a:lnTo>
                  <a:lnTo>
                    <a:pt x="597160" y="503335"/>
                  </a:lnTo>
                  <a:lnTo>
                    <a:pt x="574685" y="442316"/>
                  </a:lnTo>
                  <a:lnTo>
                    <a:pt x="540390" y="382161"/>
                  </a:lnTo>
                  <a:lnTo>
                    <a:pt x="494275" y="322871"/>
                  </a:lnTo>
                  <a:lnTo>
                    <a:pt x="466786" y="293550"/>
                  </a:lnTo>
                  <a:lnTo>
                    <a:pt x="436341" y="264445"/>
                  </a:lnTo>
                  <a:lnTo>
                    <a:pt x="402942" y="235556"/>
                  </a:lnTo>
                  <a:lnTo>
                    <a:pt x="366588" y="206884"/>
                  </a:lnTo>
                  <a:lnTo>
                    <a:pt x="327279" y="178427"/>
                  </a:lnTo>
                  <a:lnTo>
                    <a:pt x="285016" y="150186"/>
                  </a:lnTo>
                  <a:lnTo>
                    <a:pt x="239797" y="122162"/>
                  </a:lnTo>
                  <a:lnTo>
                    <a:pt x="191624" y="94353"/>
                  </a:lnTo>
                  <a:lnTo>
                    <a:pt x="140495" y="66761"/>
                  </a:lnTo>
                  <a:lnTo>
                    <a:pt x="86412" y="39385"/>
                  </a:lnTo>
                  <a:lnTo>
                    <a:pt x="29375" y="1222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77550" y="1892058"/>
              <a:ext cx="289560" cy="239395"/>
            </a:xfrm>
            <a:custGeom>
              <a:avLst/>
              <a:gdLst/>
              <a:ahLst/>
              <a:cxnLst/>
              <a:rect l="l" t="t" r="r" b="b"/>
              <a:pathLst>
                <a:path w="289559" h="239394">
                  <a:moveTo>
                    <a:pt x="288963" y="0"/>
                  </a:moveTo>
                  <a:lnTo>
                    <a:pt x="0" y="20066"/>
                  </a:lnTo>
                  <a:lnTo>
                    <a:pt x="189420" y="239204"/>
                  </a:lnTo>
                  <a:lnTo>
                    <a:pt x="28896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084659" y="1833803"/>
            <a:ext cx="897890" cy="1257300"/>
            <a:chOff x="9084659" y="1833803"/>
            <a:chExt cx="897890" cy="1257300"/>
          </a:xfrm>
        </p:grpSpPr>
        <p:sp>
          <p:nvSpPr>
            <p:cNvPr id="16" name="object 16"/>
            <p:cNvSpPr/>
            <p:nvPr/>
          </p:nvSpPr>
          <p:spPr>
            <a:xfrm>
              <a:off x="9116409" y="1865553"/>
              <a:ext cx="834390" cy="1033144"/>
            </a:xfrm>
            <a:custGeom>
              <a:avLst/>
              <a:gdLst/>
              <a:ahLst/>
              <a:cxnLst/>
              <a:rect l="l" t="t" r="r" b="b"/>
              <a:pathLst>
                <a:path w="834390" h="1033144">
                  <a:moveTo>
                    <a:pt x="834063" y="0"/>
                  </a:moveTo>
                  <a:lnTo>
                    <a:pt x="769070" y="19382"/>
                  </a:lnTo>
                  <a:lnTo>
                    <a:pt x="706713" y="39457"/>
                  </a:lnTo>
                  <a:lnTo>
                    <a:pt x="646992" y="60226"/>
                  </a:lnTo>
                  <a:lnTo>
                    <a:pt x="589907" y="81688"/>
                  </a:lnTo>
                  <a:lnTo>
                    <a:pt x="535458" y="103843"/>
                  </a:lnTo>
                  <a:lnTo>
                    <a:pt x="483645" y="126692"/>
                  </a:lnTo>
                  <a:lnTo>
                    <a:pt x="434467" y="150233"/>
                  </a:lnTo>
                  <a:lnTo>
                    <a:pt x="387926" y="174468"/>
                  </a:lnTo>
                  <a:lnTo>
                    <a:pt x="344021" y="199396"/>
                  </a:lnTo>
                  <a:lnTo>
                    <a:pt x="302752" y="225017"/>
                  </a:lnTo>
                  <a:lnTo>
                    <a:pt x="264119" y="251331"/>
                  </a:lnTo>
                  <a:lnTo>
                    <a:pt x="228121" y="278338"/>
                  </a:lnTo>
                  <a:lnTo>
                    <a:pt x="194760" y="306039"/>
                  </a:lnTo>
                  <a:lnTo>
                    <a:pt x="164035" y="334433"/>
                  </a:lnTo>
                  <a:lnTo>
                    <a:pt x="135946" y="363519"/>
                  </a:lnTo>
                  <a:lnTo>
                    <a:pt x="110492" y="393300"/>
                  </a:lnTo>
                  <a:lnTo>
                    <a:pt x="67494" y="454939"/>
                  </a:lnTo>
                  <a:lnTo>
                    <a:pt x="35039" y="519352"/>
                  </a:lnTo>
                  <a:lnTo>
                    <a:pt x="13128" y="586537"/>
                  </a:lnTo>
                  <a:lnTo>
                    <a:pt x="1761" y="656495"/>
                  </a:lnTo>
                  <a:lnTo>
                    <a:pt x="32" y="692514"/>
                  </a:lnTo>
                  <a:lnTo>
                    <a:pt x="938" y="729226"/>
                  </a:lnTo>
                  <a:lnTo>
                    <a:pt x="10659" y="804729"/>
                  </a:lnTo>
                  <a:lnTo>
                    <a:pt x="19474" y="843521"/>
                  </a:lnTo>
                  <a:lnTo>
                    <a:pt x="30924" y="883005"/>
                  </a:lnTo>
                  <a:lnTo>
                    <a:pt x="45010" y="923183"/>
                  </a:lnTo>
                  <a:lnTo>
                    <a:pt x="61733" y="964054"/>
                  </a:lnTo>
                  <a:lnTo>
                    <a:pt x="81091" y="1005619"/>
                  </a:lnTo>
                  <a:lnTo>
                    <a:pt x="97960" y="1032586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87688" y="2802521"/>
              <a:ext cx="247650" cy="288925"/>
            </a:xfrm>
            <a:custGeom>
              <a:avLst/>
              <a:gdLst/>
              <a:ahLst/>
              <a:cxnLst/>
              <a:rect l="l" t="t" r="r" b="b"/>
              <a:pathLst>
                <a:path w="247650" h="288925">
                  <a:moveTo>
                    <a:pt x="219633" y="0"/>
                  </a:moveTo>
                  <a:lnTo>
                    <a:pt x="0" y="137401"/>
                  </a:lnTo>
                  <a:lnTo>
                    <a:pt x="247218" y="288340"/>
                  </a:lnTo>
                  <a:lnTo>
                    <a:pt x="21963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03751" y="4405312"/>
            <a:ext cx="5010785" cy="722630"/>
            <a:chOff x="3903751" y="4405312"/>
            <a:chExt cx="5010785" cy="722630"/>
          </a:xfrm>
        </p:grpSpPr>
        <p:sp>
          <p:nvSpPr>
            <p:cNvPr id="19" name="object 19"/>
            <p:cNvSpPr/>
            <p:nvPr/>
          </p:nvSpPr>
          <p:spPr>
            <a:xfrm>
              <a:off x="4103550" y="4437062"/>
              <a:ext cx="4779010" cy="659130"/>
            </a:xfrm>
            <a:custGeom>
              <a:avLst/>
              <a:gdLst/>
              <a:ahLst/>
              <a:cxnLst/>
              <a:rect l="l" t="t" r="r" b="b"/>
              <a:pathLst>
                <a:path w="4779009" h="659129">
                  <a:moveTo>
                    <a:pt x="4778994" y="0"/>
                  </a:moveTo>
                  <a:lnTo>
                    <a:pt x="4728585" y="24578"/>
                  </a:lnTo>
                  <a:lnTo>
                    <a:pt x="4678244" y="48689"/>
                  </a:lnTo>
                  <a:lnTo>
                    <a:pt x="4627970" y="72333"/>
                  </a:lnTo>
                  <a:lnTo>
                    <a:pt x="4577763" y="95510"/>
                  </a:lnTo>
                  <a:lnTo>
                    <a:pt x="4527624" y="118220"/>
                  </a:lnTo>
                  <a:lnTo>
                    <a:pt x="4477552" y="140463"/>
                  </a:lnTo>
                  <a:lnTo>
                    <a:pt x="4427548" y="162239"/>
                  </a:lnTo>
                  <a:lnTo>
                    <a:pt x="4377611" y="183548"/>
                  </a:lnTo>
                  <a:lnTo>
                    <a:pt x="4327741" y="204390"/>
                  </a:lnTo>
                  <a:lnTo>
                    <a:pt x="4277939" y="224764"/>
                  </a:lnTo>
                  <a:lnTo>
                    <a:pt x="4228204" y="244672"/>
                  </a:lnTo>
                  <a:lnTo>
                    <a:pt x="4178537" y="264113"/>
                  </a:lnTo>
                  <a:lnTo>
                    <a:pt x="4128937" y="283086"/>
                  </a:lnTo>
                  <a:lnTo>
                    <a:pt x="4079404" y="301592"/>
                  </a:lnTo>
                  <a:lnTo>
                    <a:pt x="4029939" y="319632"/>
                  </a:lnTo>
                  <a:lnTo>
                    <a:pt x="3980541" y="337204"/>
                  </a:lnTo>
                  <a:lnTo>
                    <a:pt x="3931211" y="354309"/>
                  </a:lnTo>
                  <a:lnTo>
                    <a:pt x="3881948" y="370947"/>
                  </a:lnTo>
                  <a:lnTo>
                    <a:pt x="3832752" y="387118"/>
                  </a:lnTo>
                  <a:lnTo>
                    <a:pt x="3783624" y="402822"/>
                  </a:lnTo>
                  <a:lnTo>
                    <a:pt x="3734563" y="418058"/>
                  </a:lnTo>
                  <a:lnTo>
                    <a:pt x="3685570" y="432828"/>
                  </a:lnTo>
                  <a:lnTo>
                    <a:pt x="3636644" y="447131"/>
                  </a:lnTo>
                  <a:lnTo>
                    <a:pt x="3587785" y="460966"/>
                  </a:lnTo>
                  <a:lnTo>
                    <a:pt x="3538994" y="474335"/>
                  </a:lnTo>
                  <a:lnTo>
                    <a:pt x="3490270" y="487236"/>
                  </a:lnTo>
                  <a:lnTo>
                    <a:pt x="3441614" y="499671"/>
                  </a:lnTo>
                  <a:lnTo>
                    <a:pt x="3393024" y="511638"/>
                  </a:lnTo>
                  <a:lnTo>
                    <a:pt x="3344503" y="523138"/>
                  </a:lnTo>
                  <a:lnTo>
                    <a:pt x="3296049" y="534171"/>
                  </a:lnTo>
                  <a:lnTo>
                    <a:pt x="3247662" y="544737"/>
                  </a:lnTo>
                  <a:lnTo>
                    <a:pt x="3199342" y="554836"/>
                  </a:lnTo>
                  <a:lnTo>
                    <a:pt x="3151090" y="564468"/>
                  </a:lnTo>
                  <a:lnTo>
                    <a:pt x="3102906" y="573633"/>
                  </a:lnTo>
                  <a:lnTo>
                    <a:pt x="3054788" y="582330"/>
                  </a:lnTo>
                  <a:lnTo>
                    <a:pt x="3006738" y="590561"/>
                  </a:lnTo>
                  <a:lnTo>
                    <a:pt x="2958756" y="598325"/>
                  </a:lnTo>
                  <a:lnTo>
                    <a:pt x="2910841" y="605621"/>
                  </a:lnTo>
                  <a:lnTo>
                    <a:pt x="2862993" y="612450"/>
                  </a:lnTo>
                  <a:lnTo>
                    <a:pt x="2815213" y="618813"/>
                  </a:lnTo>
                  <a:lnTo>
                    <a:pt x="2767500" y="624708"/>
                  </a:lnTo>
                  <a:lnTo>
                    <a:pt x="2719855" y="630136"/>
                  </a:lnTo>
                  <a:lnTo>
                    <a:pt x="2672276" y="635097"/>
                  </a:lnTo>
                  <a:lnTo>
                    <a:pt x="2624766" y="639591"/>
                  </a:lnTo>
                  <a:lnTo>
                    <a:pt x="2577322" y="643618"/>
                  </a:lnTo>
                  <a:lnTo>
                    <a:pt x="2529947" y="647178"/>
                  </a:lnTo>
                  <a:lnTo>
                    <a:pt x="2482638" y="650271"/>
                  </a:lnTo>
                  <a:lnTo>
                    <a:pt x="2435397" y="652896"/>
                  </a:lnTo>
                  <a:lnTo>
                    <a:pt x="2388223" y="655055"/>
                  </a:lnTo>
                  <a:lnTo>
                    <a:pt x="2341117" y="656746"/>
                  </a:lnTo>
                  <a:lnTo>
                    <a:pt x="2294078" y="657971"/>
                  </a:lnTo>
                  <a:lnTo>
                    <a:pt x="2247106" y="658728"/>
                  </a:lnTo>
                  <a:lnTo>
                    <a:pt x="2200202" y="659019"/>
                  </a:lnTo>
                  <a:lnTo>
                    <a:pt x="2153366" y="658842"/>
                  </a:lnTo>
                  <a:lnTo>
                    <a:pt x="2106596" y="658198"/>
                  </a:lnTo>
                  <a:lnTo>
                    <a:pt x="2059894" y="657087"/>
                  </a:lnTo>
                  <a:lnTo>
                    <a:pt x="2013260" y="655509"/>
                  </a:lnTo>
                  <a:lnTo>
                    <a:pt x="1966693" y="653464"/>
                  </a:lnTo>
                  <a:lnTo>
                    <a:pt x="1920193" y="650952"/>
                  </a:lnTo>
                  <a:lnTo>
                    <a:pt x="1873760" y="647973"/>
                  </a:lnTo>
                  <a:lnTo>
                    <a:pt x="1827395" y="644526"/>
                  </a:lnTo>
                  <a:lnTo>
                    <a:pt x="1781098" y="640613"/>
                  </a:lnTo>
                  <a:lnTo>
                    <a:pt x="1734868" y="636232"/>
                  </a:lnTo>
                  <a:lnTo>
                    <a:pt x="1688705" y="631385"/>
                  </a:lnTo>
                  <a:lnTo>
                    <a:pt x="1642609" y="626070"/>
                  </a:lnTo>
                  <a:lnTo>
                    <a:pt x="1596581" y="620288"/>
                  </a:lnTo>
                  <a:lnTo>
                    <a:pt x="1550621" y="614040"/>
                  </a:lnTo>
                  <a:lnTo>
                    <a:pt x="1504727" y="607324"/>
                  </a:lnTo>
                  <a:lnTo>
                    <a:pt x="1458902" y="600141"/>
                  </a:lnTo>
                  <a:lnTo>
                    <a:pt x="1413143" y="592491"/>
                  </a:lnTo>
                  <a:lnTo>
                    <a:pt x="1367452" y="584374"/>
                  </a:lnTo>
                  <a:lnTo>
                    <a:pt x="1321828" y="575790"/>
                  </a:lnTo>
                  <a:lnTo>
                    <a:pt x="1276272" y="566738"/>
                  </a:lnTo>
                  <a:lnTo>
                    <a:pt x="1230783" y="557220"/>
                  </a:lnTo>
                  <a:lnTo>
                    <a:pt x="1185362" y="547235"/>
                  </a:lnTo>
                  <a:lnTo>
                    <a:pt x="1140008" y="536782"/>
                  </a:lnTo>
                  <a:lnTo>
                    <a:pt x="1094721" y="525863"/>
                  </a:lnTo>
                  <a:lnTo>
                    <a:pt x="1049502" y="514476"/>
                  </a:lnTo>
                  <a:lnTo>
                    <a:pt x="1004350" y="502622"/>
                  </a:lnTo>
                  <a:lnTo>
                    <a:pt x="959265" y="490301"/>
                  </a:lnTo>
                  <a:lnTo>
                    <a:pt x="914248" y="477514"/>
                  </a:lnTo>
                  <a:lnTo>
                    <a:pt x="869298" y="464259"/>
                  </a:lnTo>
                  <a:lnTo>
                    <a:pt x="824416" y="450537"/>
                  </a:lnTo>
                  <a:lnTo>
                    <a:pt x="779601" y="436347"/>
                  </a:lnTo>
                  <a:lnTo>
                    <a:pt x="734854" y="421691"/>
                  </a:lnTo>
                  <a:lnTo>
                    <a:pt x="690173" y="406568"/>
                  </a:lnTo>
                  <a:lnTo>
                    <a:pt x="645561" y="390978"/>
                  </a:lnTo>
                  <a:lnTo>
                    <a:pt x="601015" y="374920"/>
                  </a:lnTo>
                  <a:lnTo>
                    <a:pt x="556537" y="358396"/>
                  </a:lnTo>
                  <a:lnTo>
                    <a:pt x="512127" y="341404"/>
                  </a:lnTo>
                  <a:lnTo>
                    <a:pt x="467783" y="323946"/>
                  </a:lnTo>
                  <a:lnTo>
                    <a:pt x="423508" y="306020"/>
                  </a:lnTo>
                  <a:lnTo>
                    <a:pt x="379299" y="287627"/>
                  </a:lnTo>
                  <a:lnTo>
                    <a:pt x="335158" y="268767"/>
                  </a:lnTo>
                  <a:lnTo>
                    <a:pt x="291084" y="249440"/>
                  </a:lnTo>
                  <a:lnTo>
                    <a:pt x="247078" y="229646"/>
                  </a:lnTo>
                  <a:lnTo>
                    <a:pt x="203139" y="209385"/>
                  </a:lnTo>
                  <a:lnTo>
                    <a:pt x="159268" y="188657"/>
                  </a:lnTo>
                  <a:lnTo>
                    <a:pt x="115464" y="167462"/>
                  </a:lnTo>
                  <a:lnTo>
                    <a:pt x="71727" y="145799"/>
                  </a:lnTo>
                  <a:lnTo>
                    <a:pt x="28058" y="123670"/>
                  </a:lnTo>
                  <a:lnTo>
                    <a:pt x="0" y="10844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03751" y="4437062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0" y="0"/>
                  </a:moveTo>
                  <a:lnTo>
                    <a:pt x="165912" y="237439"/>
                  </a:lnTo>
                  <a:lnTo>
                    <a:pt x="289496" y="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873113" y="1957387"/>
            <a:ext cx="1971675" cy="1133475"/>
            <a:chOff x="6873113" y="1957387"/>
            <a:chExt cx="1971675" cy="1133475"/>
          </a:xfrm>
        </p:grpSpPr>
        <p:sp>
          <p:nvSpPr>
            <p:cNvPr id="22" name="object 22"/>
            <p:cNvSpPr/>
            <p:nvPr/>
          </p:nvSpPr>
          <p:spPr>
            <a:xfrm>
              <a:off x="6904863" y="1989137"/>
              <a:ext cx="1742439" cy="989965"/>
            </a:xfrm>
            <a:custGeom>
              <a:avLst/>
              <a:gdLst/>
              <a:ahLst/>
              <a:cxnLst/>
              <a:rect l="l" t="t" r="r" b="b"/>
              <a:pathLst>
                <a:path w="1742440" h="989964">
                  <a:moveTo>
                    <a:pt x="0" y="0"/>
                  </a:moveTo>
                  <a:lnTo>
                    <a:pt x="1714334" y="973735"/>
                  </a:lnTo>
                  <a:lnTo>
                    <a:pt x="1741995" y="98945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55278" y="2850273"/>
              <a:ext cx="289560" cy="240665"/>
            </a:xfrm>
            <a:custGeom>
              <a:avLst/>
              <a:gdLst/>
              <a:ahLst/>
              <a:cxnLst/>
              <a:rect l="l" t="t" r="r" b="b"/>
              <a:pathLst>
                <a:path w="289559" h="240664">
                  <a:moveTo>
                    <a:pt x="127952" y="0"/>
                  </a:moveTo>
                  <a:lnTo>
                    <a:pt x="0" y="225272"/>
                  </a:lnTo>
                  <a:lnTo>
                    <a:pt x="289255" y="240588"/>
                  </a:lnTo>
                  <a:lnTo>
                    <a:pt x="127952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4753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>
                <a:solidFill>
                  <a:srgbClr val="198CB5"/>
                </a:solidFill>
              </a:rPr>
              <a:t>Using</a:t>
            </a:r>
            <a:r>
              <a:rPr spc="-610" dirty="0">
                <a:solidFill>
                  <a:srgbClr val="198CB5"/>
                </a:solidFill>
              </a:rPr>
              <a:t> </a:t>
            </a:r>
            <a:r>
              <a:rPr spc="-640" dirty="0">
                <a:solidFill>
                  <a:srgbClr val="198CB5"/>
                </a:solidFill>
              </a:rPr>
              <a:t>sagas</a:t>
            </a:r>
          </a:p>
        </p:txBody>
      </p:sp>
      <p:sp>
        <p:nvSpPr>
          <p:cNvPr id="3" name="object 3"/>
          <p:cNvSpPr/>
          <p:nvPr/>
        </p:nvSpPr>
        <p:spPr>
          <a:xfrm>
            <a:off x="4926533" y="4502810"/>
            <a:ext cx="796290" cy="367030"/>
          </a:xfrm>
          <a:custGeom>
            <a:avLst/>
            <a:gdLst/>
            <a:ahLst/>
            <a:cxnLst/>
            <a:rect l="l" t="t" r="r" b="b"/>
            <a:pathLst>
              <a:path w="796289" h="367029">
                <a:moveTo>
                  <a:pt x="0" y="0"/>
                </a:moveTo>
                <a:lnTo>
                  <a:pt x="795933" y="0"/>
                </a:lnTo>
                <a:lnTo>
                  <a:pt x="795933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D75F00"/>
                </a:solidFill>
              </a:rPr>
              <a:t>import </a:t>
            </a:r>
            <a:r>
              <a:rPr spc="-5" dirty="0">
                <a:solidFill>
                  <a:srgbClr val="4E4E4E"/>
                </a:solidFill>
              </a:rPr>
              <a:t>{ </a:t>
            </a:r>
            <a:r>
              <a:rPr spc="-170" dirty="0">
                <a:solidFill>
                  <a:srgbClr val="4E4E4E"/>
                </a:solidFill>
              </a:rPr>
              <a:t>take </a:t>
            </a:r>
            <a:r>
              <a:rPr spc="-5" dirty="0">
                <a:solidFill>
                  <a:srgbClr val="4E4E4E"/>
                </a:solidFill>
              </a:rPr>
              <a:t>} </a:t>
            </a:r>
            <a:r>
              <a:rPr spc="-50" dirty="0">
                <a:solidFill>
                  <a:srgbClr val="D75F00"/>
                </a:solidFill>
              </a:rPr>
              <a:t>from</a:t>
            </a:r>
            <a:r>
              <a:rPr spc="155" dirty="0">
                <a:solidFill>
                  <a:srgbClr val="D75F00"/>
                </a:solidFill>
              </a:rPr>
              <a:t> </a:t>
            </a:r>
            <a:r>
              <a:rPr spc="-165" dirty="0"/>
              <a:t>'redux-saga/effects'</a:t>
            </a:r>
          </a:p>
          <a:p>
            <a:pPr marL="320040">
              <a:lnSpc>
                <a:spcPct val="100000"/>
              </a:lnSpc>
              <a:spcBef>
                <a:spcPts val="15"/>
              </a:spcBef>
            </a:pPr>
            <a:endParaRPr sz="3150"/>
          </a:p>
          <a:p>
            <a:pPr marL="332740">
              <a:lnSpc>
                <a:spcPts val="3879"/>
              </a:lnSpc>
            </a:pPr>
            <a:r>
              <a:rPr spc="-5" dirty="0">
                <a:solidFill>
                  <a:srgbClr val="D75F00"/>
                </a:solidFill>
              </a:rPr>
              <a:t>export </a:t>
            </a:r>
            <a:r>
              <a:rPr spc="-135" dirty="0">
                <a:solidFill>
                  <a:srgbClr val="AF8700"/>
                </a:solidFill>
              </a:rPr>
              <a:t>default </a:t>
            </a:r>
            <a:r>
              <a:rPr spc="-70" dirty="0">
                <a:solidFill>
                  <a:srgbClr val="AF8700"/>
                </a:solidFill>
              </a:rPr>
              <a:t>function* </a:t>
            </a:r>
            <a:r>
              <a:rPr b="1" spc="-50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pc="-50" dirty="0">
                <a:solidFill>
                  <a:srgbClr val="4E4E4E"/>
                </a:solidFill>
              </a:rPr>
              <a:t>(soundManager)</a:t>
            </a:r>
            <a:r>
              <a:rPr spc="210" dirty="0">
                <a:solidFill>
                  <a:srgbClr val="4E4E4E"/>
                </a:solidFill>
              </a:rPr>
              <a:t> </a:t>
            </a:r>
            <a:r>
              <a:rPr spc="-5" dirty="0">
                <a:solidFill>
                  <a:srgbClr val="4E4E4E"/>
                </a:solidFill>
              </a:rPr>
              <a:t>{</a:t>
            </a:r>
          </a:p>
          <a:p>
            <a:pPr marL="798195" marR="5080">
              <a:lnSpc>
                <a:spcPts val="3800"/>
              </a:lnSpc>
              <a:spcBef>
                <a:spcPts val="180"/>
              </a:spcBef>
            </a:pPr>
            <a:r>
              <a:rPr spc="-125" dirty="0">
                <a:solidFill>
                  <a:srgbClr val="AF8700"/>
                </a:solidFill>
              </a:rPr>
              <a:t>const </a:t>
            </a:r>
            <a:r>
              <a:rPr spc="-110" dirty="0">
                <a:solidFill>
                  <a:srgbClr val="4E4E4E"/>
                </a:solidFill>
              </a:rPr>
              <a:t>action </a:t>
            </a:r>
            <a:r>
              <a:rPr dirty="0">
                <a:solidFill>
                  <a:srgbClr val="87AF00"/>
                </a:solidFill>
              </a:rPr>
              <a:t>= </a:t>
            </a:r>
            <a:r>
              <a:rPr spc="-130" dirty="0">
                <a:solidFill>
                  <a:srgbClr val="87AF00"/>
                </a:solidFill>
              </a:rPr>
              <a:t>yield </a:t>
            </a:r>
            <a:r>
              <a:rPr spc="-180" dirty="0">
                <a:solidFill>
                  <a:srgbClr val="4E4E4E"/>
                </a:solidFill>
              </a:rPr>
              <a:t>take(Constants.PLAY_SOUND_REQUEST)  </a:t>
            </a:r>
            <a:r>
              <a:rPr spc="-195" dirty="0">
                <a:solidFill>
                  <a:srgbClr val="4E4E4E"/>
                </a:solidFill>
              </a:rPr>
              <a:t>soundManager.play(action.sound)</a:t>
            </a:r>
          </a:p>
          <a:p>
            <a:pPr marL="332740">
              <a:lnSpc>
                <a:spcPts val="3700"/>
              </a:lnSpc>
            </a:pPr>
            <a:r>
              <a:rPr spc="-5" dirty="0">
                <a:solidFill>
                  <a:srgbClr val="4E4E4E"/>
                </a:solidFill>
              </a:rPr>
              <a:t>}</a:t>
            </a:r>
          </a:p>
          <a:p>
            <a:pPr marL="320040">
              <a:lnSpc>
                <a:spcPct val="100000"/>
              </a:lnSpc>
            </a:pPr>
            <a:endParaRPr sz="3800"/>
          </a:p>
          <a:p>
            <a:pPr marL="320040" marR="310515" algn="ctr">
              <a:lnSpc>
                <a:spcPct val="100000"/>
              </a:lnSpc>
              <a:spcBef>
                <a:spcPts val="2970"/>
              </a:spcBef>
            </a:pPr>
            <a:r>
              <a:rPr sz="4200" b="1" spc="-310" dirty="0">
                <a:solidFill>
                  <a:srgbClr val="F30284"/>
                </a:solidFill>
                <a:latin typeface="Loma"/>
                <a:cs typeface="Loma"/>
              </a:rPr>
              <a:t>Ok,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90" dirty="0">
                <a:solidFill>
                  <a:srgbClr val="F30284"/>
                </a:solidFill>
                <a:latin typeface="Loma"/>
                <a:cs typeface="Loma"/>
              </a:rPr>
              <a:t>but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04" dirty="0">
                <a:solidFill>
                  <a:srgbClr val="F30284"/>
                </a:solidFill>
                <a:latin typeface="Loma"/>
                <a:cs typeface="Loma"/>
              </a:rPr>
              <a:t>we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320" dirty="0">
                <a:solidFill>
                  <a:srgbClr val="F30284"/>
                </a:solidFill>
                <a:latin typeface="Loma"/>
                <a:cs typeface="Loma"/>
              </a:rPr>
              <a:t>need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a </a:t>
            </a:r>
            <a:r>
              <a:rPr sz="4200" b="1" spc="-295" dirty="0">
                <a:solidFill>
                  <a:srgbClr val="F30284"/>
                </a:solidFill>
                <a:latin typeface="Loma"/>
                <a:cs typeface="Loma"/>
              </a:rPr>
              <a:t>mock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40" dirty="0">
                <a:solidFill>
                  <a:srgbClr val="F30284"/>
                </a:solidFill>
                <a:latin typeface="Loma"/>
                <a:cs typeface="Loma"/>
              </a:rPr>
              <a:t>to</a:t>
            </a:r>
            <a:r>
              <a:rPr sz="4200" b="1" spc="-3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40" dirty="0">
                <a:solidFill>
                  <a:srgbClr val="F30284"/>
                </a:solidFill>
                <a:latin typeface="Loma"/>
                <a:cs typeface="Loma"/>
              </a:rPr>
              <a:t>test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135" dirty="0">
                <a:solidFill>
                  <a:srgbClr val="F30284"/>
                </a:solidFill>
                <a:latin typeface="Loma"/>
                <a:cs typeface="Loma"/>
              </a:rPr>
              <a:t>it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7861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Example: </a:t>
            </a:r>
            <a:r>
              <a:rPr spc="-475" dirty="0">
                <a:solidFill>
                  <a:srgbClr val="198CB5"/>
                </a:solidFill>
              </a:rPr>
              <a:t>Play </a:t>
            </a:r>
            <a:r>
              <a:rPr spc="-420" dirty="0">
                <a:solidFill>
                  <a:srgbClr val="198CB5"/>
                </a:solidFill>
              </a:rPr>
              <a:t>sound</a:t>
            </a:r>
            <a:r>
              <a:rPr spc="-765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(call)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D75F00"/>
                </a:solidFill>
              </a:rPr>
              <a:t>import </a:t>
            </a:r>
            <a:r>
              <a:rPr spc="-5" dirty="0">
                <a:solidFill>
                  <a:srgbClr val="4E4E4E"/>
                </a:solidFill>
              </a:rPr>
              <a:t>{ </a:t>
            </a:r>
            <a:r>
              <a:rPr spc="-165" dirty="0">
                <a:solidFill>
                  <a:srgbClr val="4E4E4E"/>
                </a:solidFill>
              </a:rPr>
              <a:t>take, </a:t>
            </a:r>
            <a:r>
              <a:rPr spc="-170" dirty="0">
                <a:solidFill>
                  <a:srgbClr val="4E4E4E"/>
                </a:solidFill>
              </a:rPr>
              <a:t>call </a:t>
            </a:r>
            <a:r>
              <a:rPr spc="-5" dirty="0">
                <a:solidFill>
                  <a:srgbClr val="4E4E4E"/>
                </a:solidFill>
              </a:rPr>
              <a:t>} </a:t>
            </a:r>
            <a:r>
              <a:rPr spc="-50" dirty="0">
                <a:solidFill>
                  <a:srgbClr val="D75F00"/>
                </a:solidFill>
              </a:rPr>
              <a:t>from</a:t>
            </a:r>
            <a:r>
              <a:rPr spc="-20" dirty="0">
                <a:solidFill>
                  <a:srgbClr val="D75F00"/>
                </a:solidFill>
              </a:rPr>
              <a:t> </a:t>
            </a:r>
            <a:r>
              <a:rPr spc="-165" dirty="0"/>
              <a:t>'redux-saga/effects'</a:t>
            </a:r>
          </a:p>
          <a:p>
            <a:pPr marL="320040">
              <a:lnSpc>
                <a:spcPct val="100000"/>
              </a:lnSpc>
              <a:spcBef>
                <a:spcPts val="15"/>
              </a:spcBef>
            </a:pPr>
            <a:endParaRPr sz="3150"/>
          </a:p>
          <a:p>
            <a:pPr marL="332740">
              <a:lnSpc>
                <a:spcPts val="3879"/>
              </a:lnSpc>
            </a:pPr>
            <a:r>
              <a:rPr spc="-5" dirty="0">
                <a:solidFill>
                  <a:srgbClr val="D75F00"/>
                </a:solidFill>
              </a:rPr>
              <a:t>export </a:t>
            </a:r>
            <a:r>
              <a:rPr spc="-135" dirty="0">
                <a:solidFill>
                  <a:srgbClr val="AF8700"/>
                </a:solidFill>
              </a:rPr>
              <a:t>default </a:t>
            </a:r>
            <a:r>
              <a:rPr spc="-70" dirty="0">
                <a:solidFill>
                  <a:srgbClr val="AF8700"/>
                </a:solidFill>
              </a:rPr>
              <a:t>function* </a:t>
            </a:r>
            <a:r>
              <a:rPr b="1" spc="-50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pc="-50" dirty="0">
                <a:solidFill>
                  <a:srgbClr val="4E4E4E"/>
                </a:solidFill>
              </a:rPr>
              <a:t>(soundManager)</a:t>
            </a:r>
            <a:r>
              <a:rPr spc="210" dirty="0">
                <a:solidFill>
                  <a:srgbClr val="4E4E4E"/>
                </a:solidFill>
              </a:rPr>
              <a:t> </a:t>
            </a:r>
            <a:r>
              <a:rPr spc="-5" dirty="0">
                <a:solidFill>
                  <a:srgbClr val="4E4E4E"/>
                </a:solidFill>
              </a:rPr>
              <a:t>{</a:t>
            </a:r>
          </a:p>
          <a:p>
            <a:pPr marL="798195" marR="5080">
              <a:lnSpc>
                <a:spcPts val="3800"/>
              </a:lnSpc>
              <a:spcBef>
                <a:spcPts val="180"/>
              </a:spcBef>
            </a:pPr>
            <a:r>
              <a:rPr spc="-125" dirty="0">
                <a:solidFill>
                  <a:srgbClr val="AF8700"/>
                </a:solidFill>
              </a:rPr>
              <a:t>const </a:t>
            </a:r>
            <a:r>
              <a:rPr spc="-110" dirty="0">
                <a:solidFill>
                  <a:srgbClr val="4E4E4E"/>
                </a:solidFill>
              </a:rPr>
              <a:t>action </a:t>
            </a:r>
            <a:r>
              <a:rPr dirty="0">
                <a:solidFill>
                  <a:srgbClr val="87AF00"/>
                </a:solidFill>
              </a:rPr>
              <a:t>= </a:t>
            </a:r>
            <a:r>
              <a:rPr spc="-130" dirty="0">
                <a:solidFill>
                  <a:srgbClr val="87AF00"/>
                </a:solidFill>
              </a:rPr>
              <a:t>yield </a:t>
            </a:r>
            <a:r>
              <a:rPr spc="-180" dirty="0">
                <a:solidFill>
                  <a:srgbClr val="4E4E4E"/>
                </a:solidFill>
              </a:rPr>
              <a:t>take(Constants.PLAY_SOUND_REQUEST)  </a:t>
            </a:r>
            <a:r>
              <a:rPr spc="-130" dirty="0">
                <a:solidFill>
                  <a:srgbClr val="87AF00"/>
                </a:solidFill>
              </a:rPr>
              <a:t>yield </a:t>
            </a:r>
            <a:r>
              <a:rPr spc="-229" dirty="0">
                <a:solidFill>
                  <a:srgbClr val="4E4E4E"/>
                </a:solidFill>
              </a:rPr>
              <a:t>call(soundManager.play,</a:t>
            </a:r>
            <a:r>
              <a:rPr spc="-215" dirty="0">
                <a:solidFill>
                  <a:srgbClr val="4E4E4E"/>
                </a:solidFill>
              </a:rPr>
              <a:t> </a:t>
            </a:r>
            <a:r>
              <a:rPr spc="-140" dirty="0">
                <a:solidFill>
                  <a:srgbClr val="4E4E4E"/>
                </a:solidFill>
              </a:rPr>
              <a:t>action.sound)</a:t>
            </a:r>
          </a:p>
          <a:p>
            <a:pPr marL="332740">
              <a:lnSpc>
                <a:spcPts val="3700"/>
              </a:lnSpc>
            </a:pPr>
            <a:r>
              <a:rPr spc="-5" dirty="0">
                <a:solidFill>
                  <a:srgbClr val="4E4E4E"/>
                </a:solidFill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2307259" y="5006644"/>
            <a:ext cx="675005" cy="367030"/>
          </a:xfrm>
          <a:custGeom>
            <a:avLst/>
            <a:gdLst/>
            <a:ahLst/>
            <a:cxnLst/>
            <a:rect l="l" t="t" r="r" b="b"/>
            <a:pathLst>
              <a:path w="675005" h="367029">
                <a:moveTo>
                  <a:pt x="0" y="0"/>
                </a:moveTo>
                <a:lnTo>
                  <a:pt x="674588" y="0"/>
                </a:lnTo>
                <a:lnTo>
                  <a:pt x="674588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7861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Example: </a:t>
            </a:r>
            <a:r>
              <a:rPr spc="-475" dirty="0">
                <a:solidFill>
                  <a:srgbClr val="198CB5"/>
                </a:solidFill>
              </a:rPr>
              <a:t>Play </a:t>
            </a:r>
            <a:r>
              <a:rPr spc="-420" dirty="0">
                <a:solidFill>
                  <a:srgbClr val="198CB5"/>
                </a:solidFill>
              </a:rPr>
              <a:t>sound</a:t>
            </a:r>
            <a:r>
              <a:rPr spc="-765" dirty="0">
                <a:solidFill>
                  <a:srgbClr val="198CB5"/>
                </a:solidFill>
              </a:rPr>
              <a:t> </a:t>
            </a:r>
            <a:r>
              <a:rPr spc="-204" dirty="0">
                <a:solidFill>
                  <a:srgbClr val="198CB5"/>
                </a:solidFill>
              </a:rPr>
              <a:t>(call)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D75F00"/>
                </a:solidFill>
              </a:rPr>
              <a:t>import </a:t>
            </a:r>
            <a:r>
              <a:rPr spc="-5" dirty="0">
                <a:solidFill>
                  <a:srgbClr val="4E4E4E"/>
                </a:solidFill>
              </a:rPr>
              <a:t>{ </a:t>
            </a:r>
            <a:r>
              <a:rPr spc="-165" dirty="0">
                <a:solidFill>
                  <a:srgbClr val="4E4E4E"/>
                </a:solidFill>
              </a:rPr>
              <a:t>take, </a:t>
            </a:r>
            <a:r>
              <a:rPr spc="-170" dirty="0">
                <a:solidFill>
                  <a:srgbClr val="4E4E4E"/>
                </a:solidFill>
              </a:rPr>
              <a:t>call </a:t>
            </a:r>
            <a:r>
              <a:rPr spc="-5" dirty="0">
                <a:solidFill>
                  <a:srgbClr val="4E4E4E"/>
                </a:solidFill>
              </a:rPr>
              <a:t>} </a:t>
            </a:r>
            <a:r>
              <a:rPr spc="-50" dirty="0">
                <a:solidFill>
                  <a:srgbClr val="D75F00"/>
                </a:solidFill>
              </a:rPr>
              <a:t>from</a:t>
            </a:r>
            <a:r>
              <a:rPr spc="-20" dirty="0">
                <a:solidFill>
                  <a:srgbClr val="D75F00"/>
                </a:solidFill>
              </a:rPr>
              <a:t> </a:t>
            </a:r>
            <a:r>
              <a:rPr spc="-165" dirty="0"/>
              <a:t>'redux-saga/effects'</a:t>
            </a:r>
          </a:p>
          <a:p>
            <a:pPr marL="320040">
              <a:lnSpc>
                <a:spcPct val="100000"/>
              </a:lnSpc>
              <a:spcBef>
                <a:spcPts val="15"/>
              </a:spcBef>
            </a:pPr>
            <a:endParaRPr sz="3150"/>
          </a:p>
          <a:p>
            <a:pPr marL="332740">
              <a:lnSpc>
                <a:spcPts val="3879"/>
              </a:lnSpc>
            </a:pPr>
            <a:r>
              <a:rPr spc="-5" dirty="0">
                <a:solidFill>
                  <a:srgbClr val="D75F00"/>
                </a:solidFill>
              </a:rPr>
              <a:t>export </a:t>
            </a:r>
            <a:r>
              <a:rPr spc="-135" dirty="0">
                <a:solidFill>
                  <a:srgbClr val="AF8700"/>
                </a:solidFill>
              </a:rPr>
              <a:t>default </a:t>
            </a:r>
            <a:r>
              <a:rPr spc="-70" dirty="0">
                <a:solidFill>
                  <a:srgbClr val="AF8700"/>
                </a:solidFill>
              </a:rPr>
              <a:t>function* </a:t>
            </a:r>
            <a:r>
              <a:rPr b="1" spc="-50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pc="-50" dirty="0">
                <a:solidFill>
                  <a:srgbClr val="4E4E4E"/>
                </a:solidFill>
              </a:rPr>
              <a:t>(soundManager)</a:t>
            </a:r>
            <a:r>
              <a:rPr spc="210" dirty="0">
                <a:solidFill>
                  <a:srgbClr val="4E4E4E"/>
                </a:solidFill>
              </a:rPr>
              <a:t> </a:t>
            </a:r>
            <a:r>
              <a:rPr spc="-5" dirty="0">
                <a:solidFill>
                  <a:srgbClr val="4E4E4E"/>
                </a:solidFill>
              </a:rPr>
              <a:t>{</a:t>
            </a:r>
          </a:p>
          <a:p>
            <a:pPr marL="798195" marR="5080">
              <a:lnSpc>
                <a:spcPts val="3800"/>
              </a:lnSpc>
              <a:spcBef>
                <a:spcPts val="180"/>
              </a:spcBef>
            </a:pPr>
            <a:r>
              <a:rPr spc="-125" dirty="0">
                <a:solidFill>
                  <a:srgbClr val="AF8700"/>
                </a:solidFill>
              </a:rPr>
              <a:t>const </a:t>
            </a:r>
            <a:r>
              <a:rPr spc="-110" dirty="0">
                <a:solidFill>
                  <a:srgbClr val="4E4E4E"/>
                </a:solidFill>
              </a:rPr>
              <a:t>action </a:t>
            </a:r>
            <a:r>
              <a:rPr dirty="0">
                <a:solidFill>
                  <a:srgbClr val="87AF00"/>
                </a:solidFill>
              </a:rPr>
              <a:t>= </a:t>
            </a:r>
            <a:r>
              <a:rPr spc="-130" dirty="0">
                <a:solidFill>
                  <a:srgbClr val="87AF00"/>
                </a:solidFill>
              </a:rPr>
              <a:t>yield </a:t>
            </a:r>
            <a:r>
              <a:rPr spc="-180" dirty="0">
                <a:solidFill>
                  <a:srgbClr val="4E4E4E"/>
                </a:solidFill>
              </a:rPr>
              <a:t>take(Constants.PLAY_SOUND_REQUEST)  </a:t>
            </a:r>
            <a:r>
              <a:rPr spc="-130" dirty="0">
                <a:solidFill>
                  <a:srgbClr val="87AF00"/>
                </a:solidFill>
              </a:rPr>
              <a:t>yield </a:t>
            </a:r>
            <a:r>
              <a:rPr spc="-229" dirty="0">
                <a:solidFill>
                  <a:srgbClr val="4E4E4E"/>
                </a:solidFill>
              </a:rPr>
              <a:t>call(soundManager.play,</a:t>
            </a:r>
            <a:r>
              <a:rPr spc="-215" dirty="0">
                <a:solidFill>
                  <a:srgbClr val="4E4E4E"/>
                </a:solidFill>
              </a:rPr>
              <a:t> </a:t>
            </a:r>
            <a:r>
              <a:rPr spc="-140" dirty="0">
                <a:solidFill>
                  <a:srgbClr val="4E4E4E"/>
                </a:solidFill>
              </a:rPr>
              <a:t>action.sound)</a:t>
            </a:r>
          </a:p>
          <a:p>
            <a:pPr marL="332740">
              <a:lnSpc>
                <a:spcPts val="3700"/>
              </a:lnSpc>
            </a:pPr>
            <a:r>
              <a:rPr spc="-5" dirty="0">
                <a:solidFill>
                  <a:srgbClr val="4E4E4E"/>
                </a:solidFill>
              </a:rPr>
              <a:t>}</a:t>
            </a:r>
          </a:p>
          <a:p>
            <a:pPr marL="320040" marR="323850" algn="ctr">
              <a:lnSpc>
                <a:spcPct val="100000"/>
              </a:lnSpc>
              <a:spcBef>
                <a:spcPts val="1739"/>
              </a:spcBef>
            </a:pPr>
            <a:r>
              <a:rPr sz="4200" b="1" spc="-335" dirty="0">
                <a:solidFill>
                  <a:srgbClr val="F30284"/>
                </a:solidFill>
                <a:latin typeface="Loma"/>
                <a:cs typeface="Loma"/>
              </a:rPr>
              <a:t>Call </a:t>
            </a:r>
            <a:r>
              <a:rPr sz="4200" b="1" spc="-165" dirty="0">
                <a:solidFill>
                  <a:srgbClr val="F30284"/>
                </a:solidFill>
                <a:latin typeface="Loma"/>
                <a:cs typeface="Loma"/>
              </a:rPr>
              <a:t>returns </a:t>
            </a:r>
            <a:r>
              <a:rPr sz="4200" b="1" spc="-295" dirty="0">
                <a:solidFill>
                  <a:srgbClr val="F30284"/>
                </a:solidFill>
                <a:latin typeface="Loma"/>
                <a:cs typeface="Loma"/>
              </a:rPr>
              <a:t>an</a:t>
            </a:r>
            <a:r>
              <a:rPr sz="4200" b="1" spc="-64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00" dirty="0">
                <a:solidFill>
                  <a:srgbClr val="F30284"/>
                </a:solidFill>
                <a:latin typeface="Loma"/>
                <a:cs typeface="Loma"/>
              </a:rPr>
              <a:t>object</a:t>
            </a:r>
            <a:endParaRPr sz="4200">
              <a:latin typeface="Loma"/>
              <a:cs typeface="Loma"/>
            </a:endParaRPr>
          </a:p>
          <a:p>
            <a:pPr marL="4269740">
              <a:lnSpc>
                <a:spcPts val="2840"/>
              </a:lnSpc>
              <a:spcBef>
                <a:spcPts val="3560"/>
              </a:spcBef>
            </a:pPr>
            <a:r>
              <a:rPr sz="2400" spc="-5" dirty="0">
                <a:solidFill>
                  <a:srgbClr val="4E4E4E"/>
                </a:solidFill>
              </a:rPr>
              <a:t>{</a:t>
            </a:r>
            <a:endParaRPr sz="2400"/>
          </a:p>
          <a:p>
            <a:pPr marL="4438650">
              <a:lnSpc>
                <a:spcPts val="2800"/>
              </a:lnSpc>
            </a:pPr>
            <a:r>
              <a:rPr sz="2400" spc="-90" dirty="0">
                <a:solidFill>
                  <a:srgbClr val="4E4E4E"/>
                </a:solidFill>
              </a:rPr>
              <a:t>CALL:</a:t>
            </a:r>
            <a:r>
              <a:rPr sz="2400" spc="-250" dirty="0">
                <a:solidFill>
                  <a:srgbClr val="4E4E4E"/>
                </a:solidFill>
              </a:rPr>
              <a:t> </a:t>
            </a:r>
            <a:r>
              <a:rPr sz="2400" spc="-5" dirty="0">
                <a:solidFill>
                  <a:srgbClr val="4E4E4E"/>
                </a:solidFill>
              </a:rPr>
              <a:t>{</a:t>
            </a:r>
            <a:endParaRPr sz="2400"/>
          </a:p>
          <a:p>
            <a:pPr marL="4608195" marR="4354830">
              <a:lnSpc>
                <a:spcPts val="2800"/>
              </a:lnSpc>
              <a:spcBef>
                <a:spcPts val="120"/>
              </a:spcBef>
            </a:pPr>
            <a:r>
              <a:rPr sz="2400" spc="-114" dirty="0">
                <a:solidFill>
                  <a:srgbClr val="4E4E4E"/>
                </a:solidFill>
              </a:rPr>
              <a:t>fn:</a:t>
            </a:r>
            <a:r>
              <a:rPr sz="2400" spc="-250" dirty="0">
                <a:solidFill>
                  <a:srgbClr val="4E4E4E"/>
                </a:solidFill>
              </a:rPr>
              <a:t> </a:t>
            </a:r>
            <a:r>
              <a:rPr sz="2400" spc="-190" dirty="0">
                <a:solidFill>
                  <a:srgbClr val="4E4E4E"/>
                </a:solidFill>
              </a:rPr>
              <a:t>soundManager.play,  </a:t>
            </a:r>
            <a:r>
              <a:rPr sz="2400" spc="-180" dirty="0">
                <a:solidFill>
                  <a:srgbClr val="4E4E4E"/>
                </a:solidFill>
              </a:rPr>
              <a:t>args:</a:t>
            </a:r>
            <a:r>
              <a:rPr sz="2400" spc="-250" dirty="0">
                <a:solidFill>
                  <a:srgbClr val="4E4E4E"/>
                </a:solidFill>
              </a:rPr>
              <a:t> </a:t>
            </a:r>
            <a:r>
              <a:rPr sz="2400" spc="-55" dirty="0">
                <a:solidFill>
                  <a:srgbClr val="4E4E4E"/>
                </a:solidFill>
              </a:rPr>
              <a:t>[</a:t>
            </a:r>
            <a:r>
              <a:rPr sz="2400" spc="-55" dirty="0"/>
              <a:t>'buzz'</a:t>
            </a:r>
            <a:r>
              <a:rPr sz="2400" spc="-55" dirty="0">
                <a:solidFill>
                  <a:srgbClr val="4E4E4E"/>
                </a:solidFill>
              </a:rPr>
              <a:t>]</a:t>
            </a:r>
            <a:endParaRPr sz="2400"/>
          </a:p>
          <a:p>
            <a:pPr marL="4438650">
              <a:lnSpc>
                <a:spcPts val="2680"/>
              </a:lnSpc>
            </a:pPr>
            <a:r>
              <a:rPr sz="2400" spc="-5" dirty="0">
                <a:solidFill>
                  <a:srgbClr val="4E4E4E"/>
                </a:solidFill>
              </a:rPr>
              <a:t>}</a:t>
            </a:r>
            <a:endParaRPr sz="2400"/>
          </a:p>
          <a:p>
            <a:pPr marL="4269740">
              <a:lnSpc>
                <a:spcPts val="2840"/>
              </a:lnSpc>
            </a:pPr>
            <a:r>
              <a:rPr sz="2400" spc="-5" dirty="0">
                <a:solidFill>
                  <a:srgbClr val="4E4E4E"/>
                </a:solidFill>
              </a:rPr>
              <a:t>}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307259" y="5006644"/>
            <a:ext cx="675005" cy="367030"/>
          </a:xfrm>
          <a:custGeom>
            <a:avLst/>
            <a:gdLst/>
            <a:ahLst/>
            <a:cxnLst/>
            <a:rect l="l" t="t" r="r" b="b"/>
            <a:pathLst>
              <a:path w="675005" h="367029">
                <a:moveTo>
                  <a:pt x="0" y="0"/>
                </a:moveTo>
                <a:lnTo>
                  <a:pt x="674588" y="0"/>
                </a:lnTo>
                <a:lnTo>
                  <a:pt x="674588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5162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198CB5"/>
                </a:solidFill>
              </a:rPr>
              <a:t>Declarative</a:t>
            </a:r>
            <a:r>
              <a:rPr spc="-585" dirty="0">
                <a:solidFill>
                  <a:srgbClr val="198CB5"/>
                </a:solidFill>
              </a:rPr>
              <a:t> </a:t>
            </a:r>
            <a:r>
              <a:rPr spc="-305" dirty="0">
                <a:solidFill>
                  <a:srgbClr val="198CB5"/>
                </a:solidFill>
              </a:rPr>
              <a:t>eﬀects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8102600"/>
            <a:ext cx="9557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00" dirty="0">
                <a:solidFill>
                  <a:srgbClr val="F30284"/>
                </a:solidFill>
                <a:latin typeface="Loma"/>
                <a:cs typeface="Loma"/>
              </a:rPr>
              <a:t>Eﬀects </a:t>
            </a:r>
            <a:r>
              <a:rPr sz="4200" b="1" spc="-260" dirty="0">
                <a:solidFill>
                  <a:srgbClr val="F30284"/>
                </a:solidFill>
                <a:latin typeface="Loma"/>
                <a:cs typeface="Loma"/>
              </a:rPr>
              <a:t>are </a:t>
            </a:r>
            <a:r>
              <a:rPr sz="4200" b="1" spc="-190" dirty="0">
                <a:solidFill>
                  <a:srgbClr val="F30284"/>
                </a:solidFill>
                <a:latin typeface="Loma"/>
                <a:cs typeface="Loma"/>
              </a:rPr>
              <a:t>declarative, </a:t>
            </a:r>
            <a:r>
              <a:rPr sz="4200" spc="-1155" dirty="0">
                <a:solidFill>
                  <a:srgbClr val="F30284"/>
                </a:solidFill>
                <a:latin typeface="Arial Black"/>
                <a:cs typeface="Arial Black"/>
              </a:rPr>
              <a:t>so </a:t>
            </a:r>
            <a:r>
              <a:rPr sz="4200" spc="-1110" dirty="0">
                <a:solidFill>
                  <a:srgbClr val="F30284"/>
                </a:solidFill>
                <a:latin typeface="Arial Black"/>
                <a:cs typeface="Arial Black"/>
              </a:rPr>
              <a:t>they </a:t>
            </a:r>
            <a:r>
              <a:rPr sz="4200" spc="-1055" dirty="0">
                <a:solidFill>
                  <a:srgbClr val="F30284"/>
                </a:solidFill>
                <a:latin typeface="Arial Black"/>
                <a:cs typeface="Arial Black"/>
              </a:rPr>
              <a:t>are </a:t>
            </a:r>
            <a:r>
              <a:rPr sz="4200" b="1" spc="-275" dirty="0">
                <a:solidFill>
                  <a:srgbClr val="F30284"/>
                </a:solidFill>
                <a:latin typeface="Loma"/>
                <a:cs typeface="Loma"/>
              </a:rPr>
              <a:t>easier </a:t>
            </a:r>
            <a:r>
              <a:rPr sz="4200" b="1" spc="-40" dirty="0">
                <a:solidFill>
                  <a:srgbClr val="F30284"/>
                </a:solidFill>
                <a:latin typeface="Loma"/>
                <a:cs typeface="Loma"/>
              </a:rPr>
              <a:t>to</a:t>
            </a:r>
            <a:r>
              <a:rPr sz="4200" b="1" spc="-106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40" dirty="0">
                <a:solidFill>
                  <a:srgbClr val="F30284"/>
                </a:solidFill>
                <a:latin typeface="Loma"/>
                <a:cs typeface="Loma"/>
              </a:rPr>
              <a:t>test</a:t>
            </a:r>
            <a:endParaRPr sz="4200">
              <a:latin typeface="Loma"/>
              <a:cs typeface="L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1231900"/>
            <a:ext cx="5094605" cy="2791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1610" marR="635000" indent="-169545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24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400" b="1" spc="140" dirty="0">
                <a:solidFill>
                  <a:srgbClr val="0087D7"/>
                </a:solidFill>
                <a:latin typeface="Trebuchet MS"/>
                <a:cs typeface="Trebuchet MS"/>
              </a:rPr>
              <a:t>delayAndDo</a:t>
            </a:r>
            <a:r>
              <a:rPr sz="2400" spc="14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2400" spc="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400" spc="-160" dirty="0">
                <a:solidFill>
                  <a:srgbClr val="4E4E4E"/>
                </a:solidFill>
                <a:latin typeface="Arial"/>
                <a:cs typeface="Arial"/>
              </a:rPr>
              <a:t>call(delay,</a:t>
            </a:r>
            <a:r>
              <a:rPr sz="2400" spc="-1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AFAF"/>
                </a:solidFill>
                <a:latin typeface="Arial"/>
                <a:cs typeface="Arial"/>
              </a:rPr>
              <a:t>1000</a:t>
            </a:r>
            <a:r>
              <a:rPr sz="2400" spc="-114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ts val="2680"/>
              </a:lnSpc>
            </a:pP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24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E4E4E"/>
                </a:solidFill>
                <a:latin typeface="Arial"/>
                <a:cs typeface="Arial"/>
              </a:rPr>
              <a:t>call(doSomething)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63855" marR="5080" indent="-339090">
              <a:lnSpc>
                <a:spcPts val="2800"/>
              </a:lnSpc>
              <a:spcBef>
                <a:spcPts val="1875"/>
              </a:spcBef>
            </a:pPr>
            <a:r>
              <a:rPr sz="2400" spc="-85" dirty="0">
                <a:solidFill>
                  <a:srgbClr val="4E4E4E"/>
                </a:solidFill>
                <a:latin typeface="Arial"/>
                <a:cs typeface="Arial"/>
              </a:rPr>
              <a:t>test(</a:t>
            </a:r>
            <a:r>
              <a:rPr sz="2400" spc="-85" dirty="0">
                <a:solidFill>
                  <a:srgbClr val="00AFAF"/>
                </a:solidFill>
                <a:latin typeface="Arial"/>
                <a:cs typeface="Arial"/>
              </a:rPr>
              <a:t>'delayAndDo </a:t>
            </a:r>
            <a:r>
              <a:rPr sz="2400" spc="-360" dirty="0">
                <a:solidFill>
                  <a:srgbClr val="00AFAF"/>
                </a:solidFill>
                <a:latin typeface="Arial"/>
                <a:cs typeface="Arial"/>
              </a:rPr>
              <a:t>Saga </a:t>
            </a:r>
            <a:r>
              <a:rPr sz="2400" spc="-60" dirty="0">
                <a:solidFill>
                  <a:srgbClr val="00AFAF"/>
                </a:solidFill>
                <a:latin typeface="Arial"/>
                <a:cs typeface="Arial"/>
              </a:rPr>
              <a:t>test'</a:t>
            </a:r>
            <a:r>
              <a:rPr sz="2400" spc="-60" dirty="0">
                <a:solidFill>
                  <a:srgbClr val="4E4E4E"/>
                </a:solidFill>
                <a:latin typeface="Arial"/>
                <a:cs typeface="Arial"/>
              </a:rPr>
              <a:t>, </a:t>
            </a:r>
            <a:r>
              <a:rPr sz="2400" spc="-100" dirty="0">
                <a:solidFill>
                  <a:srgbClr val="4E4E4E"/>
                </a:solidFill>
                <a:latin typeface="Arial"/>
                <a:cs typeface="Arial"/>
              </a:rPr>
              <a:t>(assert) </a:t>
            </a:r>
            <a:r>
              <a:rPr sz="24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400" spc="-9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400" spc="60" dirty="0">
                <a:solidFill>
                  <a:srgbClr val="4E4E4E"/>
                </a:solidFill>
                <a:latin typeface="Arial"/>
                <a:cs typeface="Arial"/>
              </a:rPr>
              <a:t>it </a:t>
            </a:r>
            <a:r>
              <a:rPr sz="2400" dirty="0">
                <a:solidFill>
                  <a:srgbClr val="4E4E4E"/>
                </a:solidFill>
                <a:latin typeface="Arial"/>
                <a:cs typeface="Arial"/>
              </a:rPr>
              <a:t>=</a:t>
            </a:r>
            <a:r>
              <a:rPr sz="2400" spc="1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E4E4E"/>
                </a:solidFill>
                <a:latin typeface="Arial"/>
                <a:cs typeface="Arial"/>
              </a:rPr>
              <a:t>delayAndDo()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793" y="4343400"/>
            <a:ext cx="218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4E4E4E"/>
                </a:solidFill>
                <a:latin typeface="Arial"/>
                <a:cs typeface="Arial"/>
              </a:rPr>
              <a:t>assert.deepEqual(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793" y="4699000"/>
            <a:ext cx="530161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1155" marR="5080" indent="-635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4E4E4E"/>
                </a:solidFill>
                <a:latin typeface="Arial"/>
                <a:cs typeface="Arial"/>
              </a:rPr>
              <a:t>it.next().value, </a:t>
            </a:r>
            <a:r>
              <a:rPr sz="2400" spc="-160" dirty="0">
                <a:solidFill>
                  <a:srgbClr val="4E4E4E"/>
                </a:solidFill>
                <a:latin typeface="Arial"/>
                <a:cs typeface="Arial"/>
              </a:rPr>
              <a:t>call(delay, </a:t>
            </a:r>
            <a:r>
              <a:rPr sz="2400" spc="-120" dirty="0">
                <a:solidFill>
                  <a:srgbClr val="00AFAF"/>
                </a:solidFill>
                <a:latin typeface="Arial"/>
                <a:cs typeface="Arial"/>
              </a:rPr>
              <a:t>1000</a:t>
            </a:r>
            <a:r>
              <a:rPr sz="2400" spc="-120" dirty="0">
                <a:solidFill>
                  <a:srgbClr val="4E4E4E"/>
                </a:solidFill>
                <a:latin typeface="Arial"/>
                <a:cs typeface="Arial"/>
              </a:rPr>
              <a:t>),  </a:t>
            </a:r>
            <a:r>
              <a:rPr sz="2400" spc="-100" dirty="0">
                <a:solidFill>
                  <a:srgbClr val="00AFAF"/>
                </a:solidFill>
                <a:latin typeface="Arial"/>
                <a:cs typeface="Arial"/>
              </a:rPr>
              <a:t>'delayAndDo </a:t>
            </a:r>
            <a:r>
              <a:rPr sz="2400" spc="-360" dirty="0">
                <a:solidFill>
                  <a:srgbClr val="00AFAF"/>
                </a:solidFill>
                <a:latin typeface="Arial"/>
                <a:cs typeface="Arial"/>
              </a:rPr>
              <a:t>Saga </a:t>
            </a:r>
            <a:r>
              <a:rPr sz="2400" spc="-114" dirty="0">
                <a:solidFill>
                  <a:srgbClr val="00AFAF"/>
                </a:solidFill>
                <a:latin typeface="Arial"/>
                <a:cs typeface="Arial"/>
              </a:rPr>
              <a:t>must </a:t>
            </a:r>
            <a:r>
              <a:rPr sz="2400" spc="-125" dirty="0">
                <a:solidFill>
                  <a:srgbClr val="00AFAF"/>
                </a:solidFill>
                <a:latin typeface="Arial"/>
                <a:cs typeface="Arial"/>
              </a:rPr>
              <a:t>call</a:t>
            </a:r>
            <a:r>
              <a:rPr sz="2400" spc="245" dirty="0">
                <a:solidFill>
                  <a:srgbClr val="00AFA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AFAF"/>
                </a:solidFill>
                <a:latin typeface="Arial"/>
                <a:cs typeface="Arial"/>
              </a:rPr>
              <a:t>delay(1000)'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r>
              <a:rPr sz="2400" spc="-2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793" y="6121400"/>
            <a:ext cx="218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4E4E4E"/>
                </a:solidFill>
                <a:latin typeface="Arial"/>
                <a:cs typeface="Arial"/>
              </a:rPr>
              <a:t>assert.deepEqual(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732" y="6484581"/>
            <a:ext cx="4213860" cy="452120"/>
          </a:xfrm>
          <a:prstGeom prst="rect">
            <a:avLst/>
          </a:prstGeom>
          <a:ln w="63500">
            <a:solidFill>
              <a:srgbClr val="F3028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0"/>
              </a:spcBef>
            </a:pPr>
            <a:r>
              <a:rPr sz="2400" spc="-85" dirty="0">
                <a:solidFill>
                  <a:srgbClr val="4E4E4E"/>
                </a:solidFill>
                <a:latin typeface="Arial"/>
                <a:cs typeface="Arial"/>
              </a:rPr>
              <a:t>it.next().value,</a:t>
            </a:r>
            <a:r>
              <a:rPr sz="2400" spc="-2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E4E4E"/>
                </a:solidFill>
                <a:latin typeface="Arial"/>
                <a:cs typeface="Arial"/>
              </a:rPr>
              <a:t>call(doSomething),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793" y="6832600"/>
            <a:ext cx="54908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>
              <a:lnSpc>
                <a:spcPts val="2840"/>
              </a:lnSpc>
              <a:spcBef>
                <a:spcPts val="100"/>
              </a:spcBef>
            </a:pPr>
            <a:r>
              <a:rPr sz="2400" spc="-100" dirty="0">
                <a:solidFill>
                  <a:srgbClr val="00AFAF"/>
                </a:solidFill>
                <a:latin typeface="Arial"/>
                <a:cs typeface="Arial"/>
              </a:rPr>
              <a:t>'delayAndDo </a:t>
            </a:r>
            <a:r>
              <a:rPr sz="2400" spc="-360" dirty="0">
                <a:solidFill>
                  <a:srgbClr val="00AFAF"/>
                </a:solidFill>
                <a:latin typeface="Arial"/>
                <a:cs typeface="Arial"/>
              </a:rPr>
              <a:t>Saga </a:t>
            </a:r>
            <a:r>
              <a:rPr sz="2400" spc="-114" dirty="0">
                <a:solidFill>
                  <a:srgbClr val="00AFAF"/>
                </a:solidFill>
                <a:latin typeface="Arial"/>
                <a:cs typeface="Arial"/>
              </a:rPr>
              <a:t>must </a:t>
            </a:r>
            <a:r>
              <a:rPr sz="2400" spc="-125" dirty="0">
                <a:solidFill>
                  <a:srgbClr val="00AFAF"/>
                </a:solidFill>
                <a:latin typeface="Arial"/>
                <a:cs typeface="Arial"/>
              </a:rPr>
              <a:t>call</a:t>
            </a:r>
            <a:r>
              <a:rPr sz="2400" spc="204" dirty="0">
                <a:solidFill>
                  <a:srgbClr val="00AFA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AFAF"/>
                </a:solidFill>
                <a:latin typeface="Arial"/>
                <a:cs typeface="Arial"/>
              </a:rPr>
              <a:t>doSomething'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2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5900" y="4356100"/>
            <a:ext cx="4690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CALL: {fn: delay, args:</a:t>
            </a:r>
            <a:r>
              <a:rPr sz="1800" spc="-9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[</a:t>
            </a:r>
            <a:r>
              <a:rPr sz="1800" dirty="0">
                <a:solidFill>
                  <a:srgbClr val="00AFAF"/>
                </a:solidFill>
                <a:latin typeface="Courier New"/>
                <a:cs typeface="Courier New"/>
              </a:rPr>
              <a:t>1000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]}}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8900" y="6210300"/>
            <a:ext cx="496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{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CALL: {fn: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doSomething, </a:t>
            </a:r>
            <a:r>
              <a:rPr sz="1800" spc="-5" dirty="0">
                <a:solidFill>
                  <a:srgbClr val="4E4E4E"/>
                </a:solidFill>
                <a:latin typeface="Courier New"/>
                <a:cs typeface="Courier New"/>
              </a:rPr>
              <a:t>args:</a:t>
            </a:r>
            <a:r>
              <a:rPr sz="1800" spc="-10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E4E"/>
                </a:solidFill>
                <a:latin typeface="Courier New"/>
                <a:cs typeface="Courier New"/>
              </a:rPr>
              <a:t>[]}}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73695" y="4495215"/>
            <a:ext cx="6430645" cy="685800"/>
            <a:chOff x="1373695" y="4495215"/>
            <a:chExt cx="6430645" cy="685800"/>
          </a:xfrm>
        </p:grpSpPr>
        <p:sp>
          <p:nvSpPr>
            <p:cNvPr id="13" name="object 13"/>
            <p:cNvSpPr/>
            <p:nvPr/>
          </p:nvSpPr>
          <p:spPr>
            <a:xfrm>
              <a:off x="1405445" y="4802365"/>
              <a:ext cx="4061460" cy="347345"/>
            </a:xfrm>
            <a:custGeom>
              <a:avLst/>
              <a:gdLst/>
              <a:ahLst/>
              <a:cxnLst/>
              <a:rect l="l" t="t" r="r" b="b"/>
              <a:pathLst>
                <a:path w="4061460" h="347345">
                  <a:moveTo>
                    <a:pt x="0" y="0"/>
                  </a:moveTo>
                  <a:lnTo>
                    <a:pt x="4060926" y="0"/>
                  </a:lnTo>
                  <a:lnTo>
                    <a:pt x="4060926" y="346892"/>
                  </a:lnTo>
                  <a:lnTo>
                    <a:pt x="0" y="346892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2331" y="4623876"/>
              <a:ext cx="2384425" cy="147320"/>
            </a:xfrm>
            <a:custGeom>
              <a:avLst/>
              <a:gdLst/>
              <a:ahLst/>
              <a:cxnLst/>
              <a:rect l="l" t="t" r="r" b="b"/>
              <a:pathLst>
                <a:path w="2384425" h="147320">
                  <a:moveTo>
                    <a:pt x="0" y="146726"/>
                  </a:moveTo>
                  <a:lnTo>
                    <a:pt x="51518" y="141931"/>
                  </a:lnTo>
                  <a:lnTo>
                    <a:pt x="103021" y="137209"/>
                  </a:lnTo>
                  <a:lnTo>
                    <a:pt x="154506" y="132559"/>
                  </a:lnTo>
                  <a:lnTo>
                    <a:pt x="205975" y="127981"/>
                  </a:lnTo>
                  <a:lnTo>
                    <a:pt x="257427" y="123475"/>
                  </a:lnTo>
                  <a:lnTo>
                    <a:pt x="308863" y="119041"/>
                  </a:lnTo>
                  <a:lnTo>
                    <a:pt x="360282" y="114679"/>
                  </a:lnTo>
                  <a:lnTo>
                    <a:pt x="411684" y="110389"/>
                  </a:lnTo>
                  <a:lnTo>
                    <a:pt x="463069" y="106172"/>
                  </a:lnTo>
                  <a:lnTo>
                    <a:pt x="514437" y="102026"/>
                  </a:lnTo>
                  <a:lnTo>
                    <a:pt x="565789" y="97953"/>
                  </a:lnTo>
                  <a:lnTo>
                    <a:pt x="617124" y="93952"/>
                  </a:lnTo>
                  <a:lnTo>
                    <a:pt x="668443" y="90023"/>
                  </a:lnTo>
                  <a:lnTo>
                    <a:pt x="719744" y="86166"/>
                  </a:lnTo>
                  <a:lnTo>
                    <a:pt x="771029" y="82382"/>
                  </a:lnTo>
                  <a:lnTo>
                    <a:pt x="822298" y="78669"/>
                  </a:lnTo>
                  <a:lnTo>
                    <a:pt x="873549" y="75028"/>
                  </a:lnTo>
                  <a:lnTo>
                    <a:pt x="924784" y="71460"/>
                  </a:lnTo>
                  <a:lnTo>
                    <a:pt x="976002" y="67964"/>
                  </a:lnTo>
                  <a:lnTo>
                    <a:pt x="1027203" y="64540"/>
                  </a:lnTo>
                  <a:lnTo>
                    <a:pt x="1078388" y="61188"/>
                  </a:lnTo>
                  <a:lnTo>
                    <a:pt x="1129555" y="57908"/>
                  </a:lnTo>
                  <a:lnTo>
                    <a:pt x="1180707" y="54700"/>
                  </a:lnTo>
                  <a:lnTo>
                    <a:pt x="1231841" y="51565"/>
                  </a:lnTo>
                  <a:lnTo>
                    <a:pt x="1282959" y="48501"/>
                  </a:lnTo>
                  <a:lnTo>
                    <a:pt x="1334059" y="45510"/>
                  </a:lnTo>
                  <a:lnTo>
                    <a:pt x="1385144" y="42591"/>
                  </a:lnTo>
                  <a:lnTo>
                    <a:pt x="1436211" y="39744"/>
                  </a:lnTo>
                  <a:lnTo>
                    <a:pt x="1487262" y="36969"/>
                  </a:lnTo>
                  <a:lnTo>
                    <a:pt x="1538296" y="34266"/>
                  </a:lnTo>
                  <a:lnTo>
                    <a:pt x="1589313" y="31635"/>
                  </a:lnTo>
                  <a:lnTo>
                    <a:pt x="1640313" y="29077"/>
                  </a:lnTo>
                  <a:lnTo>
                    <a:pt x="1691297" y="26590"/>
                  </a:lnTo>
                  <a:lnTo>
                    <a:pt x="1742264" y="24176"/>
                  </a:lnTo>
                  <a:lnTo>
                    <a:pt x="1793214" y="21834"/>
                  </a:lnTo>
                  <a:lnTo>
                    <a:pt x="1844147" y="19564"/>
                  </a:lnTo>
                  <a:lnTo>
                    <a:pt x="1895064" y="17366"/>
                  </a:lnTo>
                  <a:lnTo>
                    <a:pt x="1945964" y="15240"/>
                  </a:lnTo>
                  <a:lnTo>
                    <a:pt x="1996847" y="13187"/>
                  </a:lnTo>
                  <a:lnTo>
                    <a:pt x="2047714" y="11205"/>
                  </a:lnTo>
                  <a:lnTo>
                    <a:pt x="2098563" y="9296"/>
                  </a:lnTo>
                  <a:lnTo>
                    <a:pt x="2149396" y="7459"/>
                  </a:lnTo>
                  <a:lnTo>
                    <a:pt x="2200212" y="5694"/>
                  </a:lnTo>
                  <a:lnTo>
                    <a:pt x="2251012" y="4001"/>
                  </a:lnTo>
                  <a:lnTo>
                    <a:pt x="2301794" y="2380"/>
                  </a:lnTo>
                  <a:lnTo>
                    <a:pt x="2352560" y="831"/>
                  </a:lnTo>
                  <a:lnTo>
                    <a:pt x="2384310" y="0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1501" y="4495215"/>
              <a:ext cx="262890" cy="259079"/>
            </a:xfrm>
            <a:custGeom>
              <a:avLst/>
              <a:gdLst/>
              <a:ahLst/>
              <a:cxnLst/>
              <a:rect l="l" t="t" r="r" b="b"/>
              <a:pathLst>
                <a:path w="262890" h="259079">
                  <a:moveTo>
                    <a:pt x="0" y="0"/>
                  </a:moveTo>
                  <a:lnTo>
                    <a:pt x="6794" y="258991"/>
                  </a:lnTo>
                  <a:lnTo>
                    <a:pt x="262394" y="1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51957" y="6304610"/>
            <a:ext cx="2014855" cy="259079"/>
            <a:chOff x="5651957" y="6304610"/>
            <a:chExt cx="2014855" cy="259079"/>
          </a:xfrm>
        </p:grpSpPr>
        <p:sp>
          <p:nvSpPr>
            <p:cNvPr id="17" name="object 17"/>
            <p:cNvSpPr/>
            <p:nvPr/>
          </p:nvSpPr>
          <p:spPr>
            <a:xfrm>
              <a:off x="5683707" y="6433684"/>
              <a:ext cx="1755775" cy="73660"/>
            </a:xfrm>
            <a:custGeom>
              <a:avLst/>
              <a:gdLst/>
              <a:ahLst/>
              <a:cxnLst/>
              <a:rect l="l" t="t" r="r" b="b"/>
              <a:pathLst>
                <a:path w="1755775" h="73659">
                  <a:moveTo>
                    <a:pt x="0" y="73059"/>
                  </a:moveTo>
                  <a:lnTo>
                    <a:pt x="50999" y="69719"/>
                  </a:lnTo>
                  <a:lnTo>
                    <a:pt x="101981" y="66452"/>
                  </a:lnTo>
                  <a:lnTo>
                    <a:pt x="152945" y="63258"/>
                  </a:lnTo>
                  <a:lnTo>
                    <a:pt x="203890" y="60137"/>
                  </a:lnTo>
                  <a:lnTo>
                    <a:pt x="254818" y="57089"/>
                  </a:lnTo>
                  <a:lnTo>
                    <a:pt x="305729" y="54114"/>
                  </a:lnTo>
                  <a:lnTo>
                    <a:pt x="356621" y="51211"/>
                  </a:lnTo>
                  <a:lnTo>
                    <a:pt x="407495" y="48382"/>
                  </a:lnTo>
                  <a:lnTo>
                    <a:pt x="458351" y="45626"/>
                  </a:lnTo>
                  <a:lnTo>
                    <a:pt x="509190" y="42943"/>
                  </a:lnTo>
                  <a:lnTo>
                    <a:pt x="560011" y="40333"/>
                  </a:lnTo>
                  <a:lnTo>
                    <a:pt x="610813" y="37795"/>
                  </a:lnTo>
                  <a:lnTo>
                    <a:pt x="661598" y="35331"/>
                  </a:lnTo>
                  <a:lnTo>
                    <a:pt x="712365" y="32940"/>
                  </a:lnTo>
                  <a:lnTo>
                    <a:pt x="763114" y="30622"/>
                  </a:lnTo>
                  <a:lnTo>
                    <a:pt x="813846" y="28377"/>
                  </a:lnTo>
                  <a:lnTo>
                    <a:pt x="864559" y="26204"/>
                  </a:lnTo>
                  <a:lnTo>
                    <a:pt x="915254" y="24105"/>
                  </a:lnTo>
                  <a:lnTo>
                    <a:pt x="965932" y="22079"/>
                  </a:lnTo>
                  <a:lnTo>
                    <a:pt x="1016592" y="20126"/>
                  </a:lnTo>
                  <a:lnTo>
                    <a:pt x="1067233" y="18246"/>
                  </a:lnTo>
                  <a:lnTo>
                    <a:pt x="1117857" y="16438"/>
                  </a:lnTo>
                  <a:lnTo>
                    <a:pt x="1168463" y="14704"/>
                  </a:lnTo>
                  <a:lnTo>
                    <a:pt x="1219051" y="13043"/>
                  </a:lnTo>
                  <a:lnTo>
                    <a:pt x="1269622" y="11455"/>
                  </a:lnTo>
                  <a:lnTo>
                    <a:pt x="1320174" y="9939"/>
                  </a:lnTo>
                  <a:lnTo>
                    <a:pt x="1370708" y="8497"/>
                  </a:lnTo>
                  <a:lnTo>
                    <a:pt x="1421225" y="7128"/>
                  </a:lnTo>
                  <a:lnTo>
                    <a:pt x="1471723" y="5832"/>
                  </a:lnTo>
                  <a:lnTo>
                    <a:pt x="1522204" y="4608"/>
                  </a:lnTo>
                  <a:lnTo>
                    <a:pt x="1572667" y="3458"/>
                  </a:lnTo>
                  <a:lnTo>
                    <a:pt x="1623112" y="2381"/>
                  </a:lnTo>
                  <a:lnTo>
                    <a:pt x="1673539" y="1377"/>
                  </a:lnTo>
                  <a:lnTo>
                    <a:pt x="1723948" y="445"/>
                  </a:lnTo>
                  <a:lnTo>
                    <a:pt x="1755698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5840" y="6304610"/>
              <a:ext cx="260985" cy="259079"/>
            </a:xfrm>
            <a:custGeom>
              <a:avLst/>
              <a:gdLst/>
              <a:ahLst/>
              <a:cxnLst/>
              <a:rect l="l" t="t" r="r" b="b"/>
              <a:pathLst>
                <a:path w="260984" h="259079">
                  <a:moveTo>
                    <a:pt x="0" y="0"/>
                  </a:moveTo>
                  <a:lnTo>
                    <a:pt x="3632" y="259054"/>
                  </a:lnTo>
                  <a:lnTo>
                    <a:pt x="260870" y="125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74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Example: </a:t>
            </a:r>
            <a:r>
              <a:rPr spc="-475" dirty="0">
                <a:solidFill>
                  <a:srgbClr val="198CB5"/>
                </a:solidFill>
              </a:rPr>
              <a:t>Play</a:t>
            </a:r>
            <a:r>
              <a:rPr spc="-725" dirty="0">
                <a:solidFill>
                  <a:srgbClr val="198CB5"/>
                </a:solidFill>
              </a:rPr>
              <a:t> </a:t>
            </a:r>
            <a:r>
              <a:rPr spc="-420" dirty="0">
                <a:solidFill>
                  <a:srgbClr val="198CB5"/>
                </a:solidFill>
              </a:rPr>
              <a:t>sound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984500"/>
            <a:ext cx="11000105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200" spc="-160" dirty="0">
                <a:solidFill>
                  <a:srgbClr val="4E4E4E"/>
                </a:solidFill>
                <a:latin typeface="Arial"/>
                <a:cs typeface="Arial"/>
              </a:rPr>
              <a:t>take, </a:t>
            </a:r>
            <a:r>
              <a:rPr sz="3200" spc="-165" dirty="0">
                <a:solidFill>
                  <a:srgbClr val="4E4E4E"/>
                </a:solidFill>
                <a:latin typeface="Arial"/>
                <a:cs typeface="Arial"/>
              </a:rPr>
              <a:t>call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200" spc="-4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200" spc="-10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ts val="3770"/>
              </a:lnSpc>
            </a:pPr>
            <a:r>
              <a:rPr sz="32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3200" spc="-135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3200" spc="-6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200" b="1" spc="-45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z="3200" spc="-45" dirty="0">
                <a:solidFill>
                  <a:srgbClr val="4E4E4E"/>
                </a:solidFill>
                <a:latin typeface="Arial"/>
                <a:cs typeface="Arial"/>
              </a:rPr>
              <a:t>(soundManager)</a:t>
            </a:r>
            <a:r>
              <a:rPr sz="3200" spc="18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464184" marR="5080">
              <a:lnSpc>
                <a:spcPts val="3600"/>
              </a:lnSpc>
              <a:spcBef>
                <a:spcPts val="250"/>
              </a:spcBef>
            </a:pPr>
            <a:r>
              <a:rPr sz="3200" spc="-12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200" spc="-11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3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200" spc="-12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200" spc="-175" dirty="0">
                <a:solidFill>
                  <a:srgbClr val="4E4E4E"/>
                </a:solidFill>
                <a:latin typeface="Arial"/>
                <a:cs typeface="Arial"/>
              </a:rPr>
              <a:t>take(Constants.PLAY_SOUND_REQUEST)  </a:t>
            </a:r>
            <a:r>
              <a:rPr sz="3200" spc="-12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200" spc="-225" dirty="0">
                <a:solidFill>
                  <a:srgbClr val="4E4E4E"/>
                </a:solidFill>
                <a:latin typeface="Arial"/>
                <a:cs typeface="Arial"/>
              </a:rPr>
              <a:t>call(soundManager.play,</a:t>
            </a:r>
            <a:r>
              <a:rPr sz="3200" spc="-2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4E4E4E"/>
                </a:solidFill>
                <a:latin typeface="Arial"/>
                <a:cs typeface="Arial"/>
              </a:rPr>
              <a:t>action.sound)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520"/>
              </a:lnSpc>
            </a:pP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74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Example: </a:t>
            </a:r>
            <a:r>
              <a:rPr spc="-475" dirty="0">
                <a:solidFill>
                  <a:srgbClr val="198CB5"/>
                </a:solidFill>
              </a:rPr>
              <a:t>Play</a:t>
            </a:r>
            <a:r>
              <a:rPr spc="-725" dirty="0">
                <a:solidFill>
                  <a:srgbClr val="198CB5"/>
                </a:solidFill>
              </a:rPr>
              <a:t> </a:t>
            </a:r>
            <a:r>
              <a:rPr spc="-420" dirty="0">
                <a:solidFill>
                  <a:srgbClr val="198CB5"/>
                </a:solidFill>
              </a:rPr>
              <a:t>sound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984500"/>
            <a:ext cx="11000105" cy="446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200" spc="-160" dirty="0">
                <a:solidFill>
                  <a:srgbClr val="4E4E4E"/>
                </a:solidFill>
                <a:latin typeface="Arial"/>
                <a:cs typeface="Arial"/>
              </a:rPr>
              <a:t>take, </a:t>
            </a:r>
            <a:r>
              <a:rPr sz="3200" spc="-165" dirty="0">
                <a:solidFill>
                  <a:srgbClr val="4E4E4E"/>
                </a:solidFill>
                <a:latin typeface="Arial"/>
                <a:cs typeface="Arial"/>
              </a:rPr>
              <a:t>call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200" spc="-4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200" spc="-10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ts val="3770"/>
              </a:lnSpc>
            </a:pPr>
            <a:r>
              <a:rPr sz="32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3200" spc="-135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3200" spc="-6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200" b="1" spc="-45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z="3200" spc="-45" dirty="0">
                <a:solidFill>
                  <a:srgbClr val="4E4E4E"/>
                </a:solidFill>
                <a:latin typeface="Arial"/>
                <a:cs typeface="Arial"/>
              </a:rPr>
              <a:t>(soundManager)</a:t>
            </a:r>
            <a:r>
              <a:rPr sz="3200" spc="18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464184" marR="5080">
              <a:lnSpc>
                <a:spcPts val="3600"/>
              </a:lnSpc>
              <a:spcBef>
                <a:spcPts val="250"/>
              </a:spcBef>
            </a:pPr>
            <a:r>
              <a:rPr sz="3200" spc="-12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200" spc="-11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3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200" spc="-12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200" spc="-175" dirty="0">
                <a:solidFill>
                  <a:srgbClr val="4E4E4E"/>
                </a:solidFill>
                <a:latin typeface="Arial"/>
                <a:cs typeface="Arial"/>
              </a:rPr>
              <a:t>take(Constants.PLAY_SOUND_REQUEST)  </a:t>
            </a:r>
            <a:r>
              <a:rPr sz="3200" spc="-12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200" spc="-225" dirty="0">
                <a:solidFill>
                  <a:srgbClr val="4E4E4E"/>
                </a:solidFill>
                <a:latin typeface="Arial"/>
                <a:cs typeface="Arial"/>
              </a:rPr>
              <a:t>call(soundManager.play,</a:t>
            </a:r>
            <a:r>
              <a:rPr sz="3200" spc="-2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4E4E4E"/>
                </a:solidFill>
                <a:latin typeface="Arial"/>
                <a:cs typeface="Arial"/>
              </a:rPr>
              <a:t>action.sound)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520"/>
              </a:lnSpc>
            </a:pPr>
            <a:r>
              <a:rPr sz="3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Arial"/>
              <a:cs typeface="Arial"/>
            </a:endParaRPr>
          </a:p>
          <a:p>
            <a:pPr marL="1092200">
              <a:lnSpc>
                <a:spcPct val="100000"/>
              </a:lnSpc>
            </a:pPr>
            <a:r>
              <a:rPr sz="4200" spc="-795" dirty="0">
                <a:solidFill>
                  <a:srgbClr val="F30284"/>
                </a:solidFill>
                <a:latin typeface="Arial Black"/>
                <a:cs typeface="Arial Black"/>
              </a:rPr>
              <a:t>Will </a:t>
            </a:r>
            <a:r>
              <a:rPr sz="4200" spc="-1185" dirty="0">
                <a:solidFill>
                  <a:srgbClr val="F30284"/>
                </a:solidFill>
                <a:latin typeface="Arial Black"/>
                <a:cs typeface="Arial Black"/>
              </a:rPr>
              <a:t>take </a:t>
            </a:r>
            <a:r>
              <a:rPr sz="4200" b="1" spc="-395" dirty="0">
                <a:solidFill>
                  <a:srgbClr val="F30284"/>
                </a:solidFill>
                <a:latin typeface="Loma"/>
                <a:cs typeface="Loma"/>
              </a:rPr>
              <a:t>1 </a:t>
            </a:r>
            <a:r>
              <a:rPr sz="4200" b="1" spc="-235" dirty="0">
                <a:solidFill>
                  <a:srgbClr val="F30284"/>
                </a:solidFill>
                <a:latin typeface="Loma"/>
                <a:cs typeface="Loma"/>
              </a:rPr>
              <a:t>action</a:t>
            </a:r>
            <a:r>
              <a:rPr sz="4200" spc="-235" dirty="0">
                <a:solidFill>
                  <a:srgbClr val="F30284"/>
                </a:solidFill>
                <a:latin typeface="Arial Black"/>
                <a:cs typeface="Arial Black"/>
              </a:rPr>
              <a:t>, </a:t>
            </a:r>
            <a:r>
              <a:rPr sz="4200" spc="-1005" dirty="0">
                <a:solidFill>
                  <a:srgbClr val="F30284"/>
                </a:solidFill>
                <a:latin typeface="Arial Black"/>
                <a:cs typeface="Arial Black"/>
              </a:rPr>
              <a:t>play </a:t>
            </a:r>
            <a:r>
              <a:rPr sz="4200" spc="-1195" dirty="0">
                <a:solidFill>
                  <a:srgbClr val="F30284"/>
                </a:solidFill>
                <a:latin typeface="Arial Black"/>
                <a:cs typeface="Arial Black"/>
              </a:rPr>
              <a:t>a </a:t>
            </a:r>
            <a:r>
              <a:rPr sz="4200" spc="-980" dirty="0">
                <a:solidFill>
                  <a:srgbClr val="F30284"/>
                </a:solidFill>
                <a:latin typeface="Arial Black"/>
                <a:cs typeface="Arial Black"/>
              </a:rPr>
              <a:t>sound, </a:t>
            </a:r>
            <a:r>
              <a:rPr sz="4200" b="1" spc="-280" dirty="0">
                <a:solidFill>
                  <a:srgbClr val="F30284"/>
                </a:solidFill>
                <a:latin typeface="Loma"/>
                <a:cs typeface="Loma"/>
              </a:rPr>
              <a:t>and</a:t>
            </a:r>
            <a:r>
              <a:rPr sz="4200" b="1" spc="-75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30" dirty="0">
                <a:solidFill>
                  <a:srgbClr val="F30284"/>
                </a:solidFill>
                <a:latin typeface="Loma"/>
                <a:cs typeface="Loma"/>
              </a:rPr>
              <a:t>terminate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74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Example: </a:t>
            </a:r>
            <a:r>
              <a:rPr spc="-475" dirty="0">
                <a:solidFill>
                  <a:srgbClr val="198CB5"/>
                </a:solidFill>
              </a:rPr>
              <a:t>Play</a:t>
            </a:r>
            <a:r>
              <a:rPr spc="-725" dirty="0">
                <a:solidFill>
                  <a:srgbClr val="198CB5"/>
                </a:solidFill>
              </a:rPr>
              <a:t> </a:t>
            </a:r>
            <a:r>
              <a:rPr spc="-420" dirty="0">
                <a:solidFill>
                  <a:srgbClr val="198CB5"/>
                </a:solidFill>
              </a:rPr>
              <a:t>sound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2832100"/>
            <a:ext cx="10380980" cy="34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900" spc="-145" dirty="0">
                <a:solidFill>
                  <a:srgbClr val="4E4E4E"/>
                </a:solidFill>
                <a:latin typeface="Arial"/>
                <a:cs typeface="Arial"/>
              </a:rPr>
              <a:t>take, </a:t>
            </a:r>
            <a:r>
              <a:rPr sz="2900" spc="-150" dirty="0">
                <a:solidFill>
                  <a:srgbClr val="4E4E4E"/>
                </a:solidFill>
                <a:latin typeface="Arial"/>
                <a:cs typeface="Arial"/>
              </a:rPr>
              <a:t>call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900" spc="-4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2900" spc="-10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2900" spc="-145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421640" marR="2359025" indent="-409575">
              <a:lnSpc>
                <a:spcPts val="3400"/>
              </a:lnSpc>
            </a:pPr>
            <a:r>
              <a:rPr sz="29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2900" spc="-120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2900" spc="-6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900" b="1" spc="-45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z="2900" spc="-45" dirty="0">
                <a:solidFill>
                  <a:srgbClr val="4E4E4E"/>
                </a:solidFill>
                <a:latin typeface="Arial"/>
                <a:cs typeface="Arial"/>
              </a:rPr>
              <a:t>(soundManager)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900" spc="-8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900" spc="-2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900" spc="-20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900" spc="-2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900" spc="7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900">
              <a:latin typeface="Arial"/>
              <a:cs typeface="Arial"/>
            </a:endParaRPr>
          </a:p>
          <a:p>
            <a:pPr marL="831215" marR="5080">
              <a:lnSpc>
                <a:spcPts val="3400"/>
              </a:lnSpc>
            </a:pPr>
            <a:r>
              <a:rPr sz="2900" spc="-11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900" spc="-10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9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9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900" spc="-155" dirty="0">
                <a:solidFill>
                  <a:srgbClr val="4E4E4E"/>
                </a:solidFill>
                <a:latin typeface="Arial"/>
                <a:cs typeface="Arial"/>
              </a:rPr>
              <a:t>take(Constants.PLAY_SOUND_REQUEST)  </a:t>
            </a:r>
            <a:r>
              <a:rPr sz="29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900" spc="-204" dirty="0">
                <a:solidFill>
                  <a:srgbClr val="4E4E4E"/>
                </a:solidFill>
                <a:latin typeface="Arial"/>
                <a:cs typeface="Arial"/>
              </a:rPr>
              <a:t>call(soundManager.play,</a:t>
            </a:r>
            <a:r>
              <a:rPr sz="2900" spc="-18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900" spc="-125" dirty="0">
                <a:solidFill>
                  <a:srgbClr val="4E4E4E"/>
                </a:solidFill>
                <a:latin typeface="Arial"/>
                <a:cs typeface="Arial"/>
              </a:rPr>
              <a:t>action.sound)</a:t>
            </a:r>
            <a:endParaRPr sz="2900">
              <a:latin typeface="Arial"/>
              <a:cs typeface="Arial"/>
            </a:endParaRPr>
          </a:p>
          <a:p>
            <a:pPr marL="421640">
              <a:lnSpc>
                <a:spcPts val="3260"/>
              </a:lnSpc>
            </a:pP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440"/>
              </a:lnSpc>
            </a:pP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74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Example: </a:t>
            </a:r>
            <a:r>
              <a:rPr spc="-475" dirty="0">
                <a:solidFill>
                  <a:srgbClr val="198CB5"/>
                </a:solidFill>
              </a:rPr>
              <a:t>Play</a:t>
            </a:r>
            <a:r>
              <a:rPr spc="-725" dirty="0">
                <a:solidFill>
                  <a:srgbClr val="198CB5"/>
                </a:solidFill>
              </a:rPr>
              <a:t> </a:t>
            </a:r>
            <a:r>
              <a:rPr spc="-420" dirty="0">
                <a:solidFill>
                  <a:srgbClr val="198CB5"/>
                </a:solidFill>
              </a:rPr>
              <a:t>sound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2832100"/>
            <a:ext cx="10380980" cy="457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900" spc="-145" dirty="0">
                <a:solidFill>
                  <a:srgbClr val="4E4E4E"/>
                </a:solidFill>
                <a:latin typeface="Arial"/>
                <a:cs typeface="Arial"/>
              </a:rPr>
              <a:t>take, </a:t>
            </a:r>
            <a:r>
              <a:rPr sz="2900" spc="-150" dirty="0">
                <a:solidFill>
                  <a:srgbClr val="4E4E4E"/>
                </a:solidFill>
                <a:latin typeface="Arial"/>
                <a:cs typeface="Arial"/>
              </a:rPr>
              <a:t>call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900" spc="-4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2900" spc="-10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2900" spc="-145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421640" marR="2359025" indent="-409575">
              <a:lnSpc>
                <a:spcPts val="3400"/>
              </a:lnSpc>
            </a:pPr>
            <a:r>
              <a:rPr sz="29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2900" spc="-120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2900" spc="-6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900" b="1" spc="-45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z="2900" spc="-45" dirty="0">
                <a:solidFill>
                  <a:srgbClr val="4E4E4E"/>
                </a:solidFill>
                <a:latin typeface="Arial"/>
                <a:cs typeface="Arial"/>
              </a:rPr>
              <a:t>(soundManager)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900" spc="-8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900" spc="-2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900" spc="-20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900" spc="-2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900" spc="7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900">
              <a:latin typeface="Arial"/>
              <a:cs typeface="Arial"/>
            </a:endParaRPr>
          </a:p>
          <a:p>
            <a:pPr marL="831215" marR="5080">
              <a:lnSpc>
                <a:spcPts val="3400"/>
              </a:lnSpc>
            </a:pPr>
            <a:r>
              <a:rPr sz="2900" spc="-11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900" spc="-10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9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9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900" spc="-155" dirty="0">
                <a:solidFill>
                  <a:srgbClr val="4E4E4E"/>
                </a:solidFill>
                <a:latin typeface="Arial"/>
                <a:cs typeface="Arial"/>
              </a:rPr>
              <a:t>take(Constants.PLAY_SOUND_REQUEST)  </a:t>
            </a:r>
            <a:r>
              <a:rPr sz="2900" spc="-114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900" spc="-204" dirty="0">
                <a:solidFill>
                  <a:srgbClr val="4E4E4E"/>
                </a:solidFill>
                <a:latin typeface="Arial"/>
                <a:cs typeface="Arial"/>
              </a:rPr>
              <a:t>call(soundManager.play,</a:t>
            </a:r>
            <a:r>
              <a:rPr sz="2900" spc="-18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900" spc="-125" dirty="0">
                <a:solidFill>
                  <a:srgbClr val="4E4E4E"/>
                </a:solidFill>
                <a:latin typeface="Arial"/>
                <a:cs typeface="Arial"/>
              </a:rPr>
              <a:t>action.sound)</a:t>
            </a:r>
            <a:endParaRPr sz="2900">
              <a:latin typeface="Arial"/>
              <a:cs typeface="Arial"/>
            </a:endParaRPr>
          </a:p>
          <a:p>
            <a:pPr marL="421640">
              <a:lnSpc>
                <a:spcPts val="3260"/>
              </a:lnSpc>
            </a:pP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440"/>
              </a:lnSpc>
            </a:pPr>
            <a:r>
              <a:rPr sz="29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607060" algn="ctr">
              <a:lnSpc>
                <a:spcPct val="100000"/>
              </a:lnSpc>
            </a:pPr>
            <a:r>
              <a:rPr sz="4200" spc="-795" dirty="0">
                <a:solidFill>
                  <a:srgbClr val="F30284"/>
                </a:solidFill>
                <a:latin typeface="Arial Black"/>
                <a:cs typeface="Arial Black"/>
              </a:rPr>
              <a:t>Will </a:t>
            </a:r>
            <a:r>
              <a:rPr sz="4200" spc="-1185" dirty="0">
                <a:solidFill>
                  <a:srgbClr val="F30284"/>
                </a:solidFill>
                <a:latin typeface="Arial Black"/>
                <a:cs typeface="Arial Black"/>
              </a:rPr>
              <a:t>take </a:t>
            </a:r>
            <a:r>
              <a:rPr sz="4200" b="1" spc="-254" dirty="0">
                <a:solidFill>
                  <a:srgbClr val="F30284"/>
                </a:solidFill>
                <a:latin typeface="Loma"/>
                <a:cs typeface="Loma"/>
              </a:rPr>
              <a:t>every</a:t>
            </a:r>
            <a:r>
              <a:rPr sz="4200" b="1" spc="-28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90" dirty="0">
                <a:solidFill>
                  <a:srgbClr val="F30284"/>
                </a:solidFill>
                <a:latin typeface="Loma"/>
                <a:cs typeface="Loma"/>
              </a:rPr>
              <a:t>action</a:t>
            </a:r>
            <a:endParaRPr sz="4200">
              <a:latin typeface="Loma"/>
              <a:cs typeface="L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97821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rgbClr val="198CB5"/>
                </a:solidFill>
              </a:rPr>
              <a:t>Example: </a:t>
            </a:r>
            <a:r>
              <a:rPr spc="-475" dirty="0">
                <a:solidFill>
                  <a:srgbClr val="198CB5"/>
                </a:solidFill>
              </a:rPr>
              <a:t>Play </a:t>
            </a:r>
            <a:r>
              <a:rPr spc="-420" dirty="0">
                <a:solidFill>
                  <a:srgbClr val="198CB5"/>
                </a:solidFill>
              </a:rPr>
              <a:t>sound</a:t>
            </a:r>
            <a:r>
              <a:rPr spc="-740" dirty="0">
                <a:solidFill>
                  <a:srgbClr val="198CB5"/>
                </a:solidFill>
              </a:rPr>
              <a:t> </a:t>
            </a:r>
            <a:r>
              <a:rPr spc="-335" dirty="0">
                <a:solidFill>
                  <a:srgbClr val="198CB5"/>
                </a:solidFill>
              </a:rPr>
              <a:t>(takeEvery)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3263900"/>
            <a:ext cx="12181205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400" spc="-155" dirty="0">
                <a:solidFill>
                  <a:srgbClr val="4E4E4E"/>
                </a:solidFill>
                <a:latin typeface="Arial"/>
                <a:cs typeface="Arial"/>
              </a:rPr>
              <a:t>takeEvery, </a:t>
            </a:r>
            <a:r>
              <a:rPr sz="2400" spc="-125" dirty="0">
                <a:solidFill>
                  <a:srgbClr val="4E4E4E"/>
                </a:solidFill>
                <a:latin typeface="Arial"/>
                <a:cs typeface="Arial"/>
              </a:rPr>
              <a:t>call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400" spc="-3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2400" spc="2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1155" marR="6322695" indent="-339090">
              <a:lnSpc>
                <a:spcPts val="2800"/>
              </a:lnSpc>
            </a:pPr>
            <a:r>
              <a:rPr sz="24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400" b="1" spc="-55" dirty="0">
                <a:solidFill>
                  <a:srgbClr val="0087D7"/>
                </a:solidFill>
                <a:latin typeface="Trebuchet MS"/>
                <a:cs typeface="Trebuchet MS"/>
              </a:rPr>
              <a:t>playSound</a:t>
            </a:r>
            <a:r>
              <a:rPr sz="2400" spc="-55" dirty="0">
                <a:solidFill>
                  <a:srgbClr val="4E4E4E"/>
                </a:solidFill>
                <a:latin typeface="Arial"/>
                <a:cs typeface="Arial"/>
              </a:rPr>
              <a:t>(soundManager, </a:t>
            </a:r>
            <a:r>
              <a:rPr sz="2400" spc="-75" dirty="0">
                <a:solidFill>
                  <a:srgbClr val="4E4E4E"/>
                </a:solidFill>
                <a:latin typeface="Arial"/>
                <a:cs typeface="Arial"/>
              </a:rPr>
              <a:t>action)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400" spc="-170" dirty="0">
                <a:solidFill>
                  <a:srgbClr val="4E4E4E"/>
                </a:solidFill>
                <a:latin typeface="Arial"/>
                <a:cs typeface="Arial"/>
              </a:rPr>
              <a:t>call(soundManager.play,</a:t>
            </a:r>
            <a:r>
              <a:rPr sz="2400" spc="-1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action.sound)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2400" spc="-100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24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400" b="1" spc="-35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z="2400" spc="-35" dirty="0">
                <a:solidFill>
                  <a:srgbClr val="4E4E4E"/>
                </a:solidFill>
                <a:latin typeface="Arial"/>
                <a:cs typeface="Arial"/>
              </a:rPr>
              <a:t>(soundManager)</a:t>
            </a:r>
            <a:r>
              <a:rPr sz="2400" spc="1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ts val="2840"/>
              </a:lnSpc>
              <a:spcBef>
                <a:spcPts val="20"/>
              </a:spcBef>
            </a:pPr>
            <a:r>
              <a:rPr sz="2400" spc="-9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400" spc="-8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4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400" spc="-145" dirty="0">
                <a:solidFill>
                  <a:srgbClr val="4E4E4E"/>
                </a:solidFill>
                <a:latin typeface="Arial"/>
                <a:cs typeface="Arial"/>
              </a:rPr>
              <a:t>takeEvery(Constants.PLAY_SOUND_REQUEST, </a:t>
            </a:r>
            <a:r>
              <a:rPr sz="2400" spc="-175" dirty="0">
                <a:solidFill>
                  <a:srgbClr val="4E4E4E"/>
                </a:solidFill>
                <a:latin typeface="Arial"/>
                <a:cs typeface="Arial"/>
              </a:rPr>
              <a:t>playSound,</a:t>
            </a:r>
            <a:r>
              <a:rPr sz="2400" spc="1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E4E4E"/>
                </a:solidFill>
                <a:latin typeface="Arial"/>
                <a:cs typeface="Arial"/>
              </a:rPr>
              <a:t>soundManager)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7676" y="5832792"/>
            <a:ext cx="1257300" cy="367030"/>
          </a:xfrm>
          <a:custGeom>
            <a:avLst/>
            <a:gdLst/>
            <a:ahLst/>
            <a:cxnLst/>
            <a:rect l="l" t="t" r="r" b="b"/>
            <a:pathLst>
              <a:path w="1257300" h="367029">
                <a:moveTo>
                  <a:pt x="0" y="0"/>
                </a:moveTo>
                <a:lnTo>
                  <a:pt x="1256686" y="0"/>
                </a:lnTo>
                <a:lnTo>
                  <a:pt x="1256686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84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198CB5"/>
                </a:solidFill>
              </a:rPr>
              <a:t>Dispatching</a:t>
            </a:r>
            <a:r>
              <a:rPr spc="-595" dirty="0">
                <a:solidFill>
                  <a:srgbClr val="198CB5"/>
                </a:solidFill>
              </a:rPr>
              <a:t> </a:t>
            </a:r>
            <a:r>
              <a:rPr spc="-100" dirty="0">
                <a:solidFill>
                  <a:srgbClr val="198CB5"/>
                </a:solidFill>
              </a:rPr>
              <a:t>(put)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273300"/>
            <a:ext cx="9927590" cy="390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300" spc="-165" dirty="0">
                <a:solidFill>
                  <a:srgbClr val="4E4E4E"/>
                </a:solidFill>
                <a:latin typeface="Arial"/>
                <a:cs typeface="Arial"/>
              </a:rPr>
              <a:t>take, </a:t>
            </a:r>
            <a:r>
              <a:rPr sz="3300" spc="-65" dirty="0">
                <a:solidFill>
                  <a:srgbClr val="4E4E4E"/>
                </a:solidFill>
                <a:latin typeface="Arial"/>
                <a:cs typeface="Arial"/>
              </a:rPr>
              <a:t>put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300" spc="-50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300" spc="-12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300" spc="-165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"/>
              <a:cs typeface="Arial"/>
            </a:endParaRPr>
          </a:p>
          <a:p>
            <a:pPr marL="478155" marR="5275580" indent="-466090">
              <a:lnSpc>
                <a:spcPts val="3800"/>
              </a:lnSpc>
            </a:pPr>
            <a:r>
              <a:rPr sz="3300" spc="-7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300" b="1" spc="120" dirty="0">
                <a:solidFill>
                  <a:srgbClr val="0087D7"/>
                </a:solidFill>
                <a:latin typeface="Trebuchet MS"/>
                <a:cs typeface="Trebuchet MS"/>
              </a:rPr>
              <a:t>watchLogin</a:t>
            </a:r>
            <a:r>
              <a:rPr sz="3300" spc="12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300" spc="3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300" spc="-100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3300" spc="-2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3300" spc="-20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3300" spc="-2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3300" spc="8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300">
              <a:latin typeface="Arial"/>
              <a:cs typeface="Arial"/>
            </a:endParaRPr>
          </a:p>
          <a:p>
            <a:pPr marL="943610" marR="5080">
              <a:lnSpc>
                <a:spcPts val="3800"/>
              </a:lnSpc>
            </a:pPr>
            <a:r>
              <a:rPr sz="3300" spc="-12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300" spc="-11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33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300" spc="-13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300" spc="-210" dirty="0">
                <a:solidFill>
                  <a:srgbClr val="4E4E4E"/>
                </a:solidFill>
                <a:latin typeface="Arial"/>
                <a:cs typeface="Arial"/>
              </a:rPr>
              <a:t>take(</a:t>
            </a:r>
            <a:r>
              <a:rPr sz="3300" spc="-210" dirty="0">
                <a:solidFill>
                  <a:srgbClr val="00AFAF"/>
                </a:solidFill>
                <a:latin typeface="Arial"/>
                <a:cs typeface="Arial"/>
              </a:rPr>
              <a:t>'USER_LOGIN_SUCCESS'</a:t>
            </a:r>
            <a:r>
              <a:rPr sz="3300" spc="-210" dirty="0">
                <a:solidFill>
                  <a:srgbClr val="4E4E4E"/>
                </a:solidFill>
                <a:latin typeface="Arial"/>
                <a:cs typeface="Arial"/>
              </a:rPr>
              <a:t>)  </a:t>
            </a:r>
            <a:r>
              <a:rPr sz="3300" spc="-13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300" spc="-90" dirty="0">
                <a:solidFill>
                  <a:srgbClr val="4E4E4E"/>
                </a:solidFill>
                <a:latin typeface="Arial"/>
                <a:cs typeface="Arial"/>
              </a:rPr>
              <a:t>put({type:</a:t>
            </a:r>
            <a:r>
              <a:rPr sz="3300" spc="-21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300" spc="-220" dirty="0">
                <a:solidFill>
                  <a:srgbClr val="00AFAF"/>
                </a:solidFill>
                <a:latin typeface="Arial"/>
                <a:cs typeface="Arial"/>
              </a:rPr>
              <a:t>'FETCH_NEW_MESSAGES'</a:t>
            </a:r>
            <a:r>
              <a:rPr sz="3300" spc="-220" dirty="0">
                <a:solidFill>
                  <a:srgbClr val="4E4E4E"/>
                </a:solidFill>
                <a:latin typeface="Arial"/>
                <a:cs typeface="Arial"/>
              </a:rPr>
              <a:t>})</a:t>
            </a:r>
            <a:endParaRPr sz="3300">
              <a:latin typeface="Arial"/>
              <a:cs typeface="Arial"/>
            </a:endParaRPr>
          </a:p>
          <a:p>
            <a:pPr marL="478155">
              <a:lnSpc>
                <a:spcPts val="3620"/>
              </a:lnSpc>
            </a:pP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ts val="3879"/>
              </a:lnSpc>
            </a:pP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7064" y="4843259"/>
            <a:ext cx="600710" cy="367030"/>
          </a:xfrm>
          <a:custGeom>
            <a:avLst/>
            <a:gdLst/>
            <a:ahLst/>
            <a:cxnLst/>
            <a:rect l="l" t="t" r="r" b="b"/>
            <a:pathLst>
              <a:path w="600710" h="367029">
                <a:moveTo>
                  <a:pt x="0" y="0"/>
                </a:moveTo>
                <a:lnTo>
                  <a:pt x="600186" y="0"/>
                </a:lnTo>
                <a:lnTo>
                  <a:pt x="600186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36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>
                <a:solidFill>
                  <a:srgbClr val="198CB5"/>
                </a:solidFill>
              </a:rPr>
              <a:t>What </a:t>
            </a:r>
            <a:r>
              <a:rPr spc="-290" dirty="0">
                <a:solidFill>
                  <a:srgbClr val="198CB5"/>
                </a:solidFill>
              </a:rPr>
              <a:t>we</a:t>
            </a:r>
            <a:r>
              <a:rPr spc="-790" dirty="0">
                <a:solidFill>
                  <a:srgbClr val="198CB5"/>
                </a:solidFill>
              </a:rPr>
              <a:t> </a:t>
            </a:r>
            <a:r>
              <a:rPr spc="-455" dirty="0">
                <a:solidFill>
                  <a:srgbClr val="198CB5"/>
                </a:solidFill>
              </a:rPr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0" y="1549400"/>
            <a:ext cx="407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47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E4E4E"/>
                </a:solidFill>
                <a:latin typeface="Arial"/>
                <a:cs typeface="Arial"/>
              </a:rPr>
              <a:t>‘API_REQUEST’})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8554" y="3128962"/>
            <a:ext cx="332549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2460"/>
              </a:spcBef>
            </a:pPr>
            <a:r>
              <a:rPr sz="4200" b="1" spc="-370" dirty="0">
                <a:solidFill>
                  <a:srgbClr val="F30284"/>
                </a:solidFill>
                <a:latin typeface="Loma"/>
                <a:cs typeface="Loma"/>
              </a:rPr>
              <a:t>Reducer</a:t>
            </a:r>
            <a:endParaRPr sz="4200">
              <a:latin typeface="Loma"/>
              <a:cs typeface="L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5168900"/>
            <a:ext cx="10595610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400" spc="-5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4E4E4E"/>
                </a:solidFill>
                <a:latin typeface="Arial"/>
                <a:cs typeface="Arial"/>
              </a:rPr>
              <a:t>‘API_REQUEST_SUCCESS’, </a:t>
            </a:r>
            <a:r>
              <a:rPr sz="2400" spc="-110" dirty="0">
                <a:solidFill>
                  <a:srgbClr val="4E4E4E"/>
                </a:solidFill>
                <a:latin typeface="Arial"/>
                <a:cs typeface="Arial"/>
              </a:rPr>
              <a:t>data})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state </a:t>
            </a:r>
            <a:r>
              <a:rPr sz="2400" dirty="0">
                <a:solidFill>
                  <a:srgbClr val="4E4E4E"/>
                </a:solidFill>
                <a:latin typeface="Arial"/>
                <a:cs typeface="Arial"/>
              </a:rPr>
              <a:t>= </a:t>
            </a:r>
            <a:r>
              <a:rPr sz="2400" spc="-80" dirty="0">
                <a:solidFill>
                  <a:srgbClr val="4E4E4E"/>
                </a:solidFill>
                <a:latin typeface="Arial"/>
                <a:cs typeface="Arial"/>
              </a:rPr>
              <a:t>{…state, </a:t>
            </a:r>
            <a:r>
              <a:rPr sz="2400" spc="-150" dirty="0">
                <a:solidFill>
                  <a:srgbClr val="4E4E4E"/>
                </a:solidFill>
                <a:latin typeface="Arial"/>
                <a:cs typeface="Arial"/>
              </a:rPr>
              <a:t>data </a:t>
            </a:r>
            <a:r>
              <a:rPr sz="2400" spc="-145" dirty="0">
                <a:solidFill>
                  <a:srgbClr val="4E4E4E"/>
                </a:solidFill>
                <a:latin typeface="Arial"/>
                <a:cs typeface="Arial"/>
              </a:rPr>
              <a:t>: </a:t>
            </a:r>
            <a:r>
              <a:rPr sz="2400" spc="-114" dirty="0">
                <a:solidFill>
                  <a:srgbClr val="4E4E4E"/>
                </a:solidFill>
                <a:latin typeface="Arial"/>
                <a:cs typeface="Arial"/>
              </a:rPr>
              <a:t>action.data</a:t>
            </a:r>
            <a:r>
              <a:rPr sz="2400" spc="-3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65" y="68754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2997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36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Store</a:t>
            </a:r>
            <a:endParaRPr sz="4200">
              <a:latin typeface="Loma"/>
              <a:cs typeface="L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9654" y="3128962"/>
            <a:ext cx="4959985" cy="1270000"/>
          </a:xfrm>
          <a:prstGeom prst="rect">
            <a:avLst/>
          </a:prstGeom>
          <a:ln w="76200">
            <a:solidFill>
              <a:srgbClr val="F30284"/>
            </a:solidFill>
          </a:ln>
        </p:spPr>
        <p:txBody>
          <a:bodyPr vert="horz" wrap="square" lIns="0" tIns="312420" rIns="0" bIns="0" rtlCol="0">
            <a:spAutoFit/>
          </a:bodyPr>
          <a:lstStyle/>
          <a:p>
            <a:pPr marL="1225550">
              <a:lnSpc>
                <a:spcPct val="100000"/>
              </a:lnSpc>
              <a:spcBef>
                <a:spcPts val="2460"/>
              </a:spcBef>
            </a:pPr>
            <a:r>
              <a:rPr sz="4200" b="1" spc="-175" dirty="0">
                <a:solidFill>
                  <a:srgbClr val="F30284"/>
                </a:solidFill>
                <a:latin typeface="Loma"/>
                <a:cs typeface="Loma"/>
              </a:rPr>
              <a:t>Middleware</a:t>
            </a:r>
            <a:endParaRPr sz="4200">
              <a:latin typeface="Loma"/>
              <a:cs typeface="L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01250" y="1227137"/>
            <a:ext cx="819150" cy="1066800"/>
            <a:chOff x="10001250" y="1227137"/>
            <a:chExt cx="819150" cy="1066800"/>
          </a:xfrm>
        </p:grpSpPr>
        <p:sp>
          <p:nvSpPr>
            <p:cNvPr id="9" name="object 9"/>
            <p:cNvSpPr/>
            <p:nvPr/>
          </p:nvSpPr>
          <p:spPr>
            <a:xfrm>
              <a:off x="10001250" y="1227137"/>
              <a:ext cx="812800" cy="1066800"/>
            </a:xfrm>
            <a:custGeom>
              <a:avLst/>
              <a:gdLst/>
              <a:ahLst/>
              <a:cxnLst/>
              <a:rect l="l" t="t" r="r" b="b"/>
              <a:pathLst>
                <a:path w="812800" h="1066800">
                  <a:moveTo>
                    <a:pt x="812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12800" y="10668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07600" y="1295400"/>
              <a:ext cx="812800" cy="81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01250" y="1227137"/>
            <a:ext cx="825500" cy="10668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35"/>
              </a:spcBef>
            </a:pPr>
            <a:r>
              <a:rPr sz="6400" spc="355" dirty="0">
                <a:solidFill>
                  <a:srgbClr val="333333"/>
                </a:solidFill>
                <a:latin typeface="Noto Sans Symbols"/>
                <a:cs typeface="Noto Sans Symbols"/>
              </a:rPr>
              <a:t>⚙</a:t>
            </a:r>
            <a:endParaRPr sz="6400">
              <a:latin typeface="Noto Sans Symbols"/>
              <a:cs typeface="Noto Sans Symbol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77550" y="1892058"/>
            <a:ext cx="850900" cy="1230630"/>
            <a:chOff x="10877550" y="1892058"/>
            <a:chExt cx="850900" cy="1230630"/>
          </a:xfrm>
        </p:grpSpPr>
        <p:sp>
          <p:nvSpPr>
            <p:cNvPr id="13" name="object 13"/>
            <p:cNvSpPr/>
            <p:nvPr/>
          </p:nvSpPr>
          <p:spPr>
            <a:xfrm>
              <a:off x="11087431" y="1999467"/>
              <a:ext cx="608965" cy="1091565"/>
            </a:xfrm>
            <a:custGeom>
              <a:avLst/>
              <a:gdLst/>
              <a:ahLst/>
              <a:cxnLst/>
              <a:rect l="l" t="t" r="r" b="b"/>
              <a:pathLst>
                <a:path w="608965" h="1091564">
                  <a:moveTo>
                    <a:pt x="267571" y="1091398"/>
                  </a:moveTo>
                  <a:lnTo>
                    <a:pt x="310997" y="1056891"/>
                  </a:lnTo>
                  <a:lnTo>
                    <a:pt x="351469" y="1022601"/>
                  </a:lnTo>
                  <a:lnTo>
                    <a:pt x="388986" y="988526"/>
                  </a:lnTo>
                  <a:lnTo>
                    <a:pt x="423548" y="954667"/>
                  </a:lnTo>
                  <a:lnTo>
                    <a:pt x="455156" y="921025"/>
                  </a:lnTo>
                  <a:lnTo>
                    <a:pt x="483808" y="887598"/>
                  </a:lnTo>
                  <a:lnTo>
                    <a:pt x="509506" y="854388"/>
                  </a:lnTo>
                  <a:lnTo>
                    <a:pt x="532249" y="821394"/>
                  </a:lnTo>
                  <a:lnTo>
                    <a:pt x="552037" y="788615"/>
                  </a:lnTo>
                  <a:lnTo>
                    <a:pt x="582748" y="723707"/>
                  </a:lnTo>
                  <a:lnTo>
                    <a:pt x="601640" y="659663"/>
                  </a:lnTo>
                  <a:lnTo>
                    <a:pt x="608713" y="596484"/>
                  </a:lnTo>
                  <a:lnTo>
                    <a:pt x="607817" y="565218"/>
                  </a:lnTo>
                  <a:lnTo>
                    <a:pt x="597160" y="503335"/>
                  </a:lnTo>
                  <a:lnTo>
                    <a:pt x="574685" y="442316"/>
                  </a:lnTo>
                  <a:lnTo>
                    <a:pt x="540390" y="382161"/>
                  </a:lnTo>
                  <a:lnTo>
                    <a:pt x="494275" y="322871"/>
                  </a:lnTo>
                  <a:lnTo>
                    <a:pt x="466786" y="293550"/>
                  </a:lnTo>
                  <a:lnTo>
                    <a:pt x="436341" y="264445"/>
                  </a:lnTo>
                  <a:lnTo>
                    <a:pt x="402942" y="235556"/>
                  </a:lnTo>
                  <a:lnTo>
                    <a:pt x="366588" y="206884"/>
                  </a:lnTo>
                  <a:lnTo>
                    <a:pt x="327279" y="178427"/>
                  </a:lnTo>
                  <a:lnTo>
                    <a:pt x="285016" y="150186"/>
                  </a:lnTo>
                  <a:lnTo>
                    <a:pt x="239797" y="122162"/>
                  </a:lnTo>
                  <a:lnTo>
                    <a:pt x="191624" y="94353"/>
                  </a:lnTo>
                  <a:lnTo>
                    <a:pt x="140495" y="66761"/>
                  </a:lnTo>
                  <a:lnTo>
                    <a:pt x="86412" y="39385"/>
                  </a:lnTo>
                  <a:lnTo>
                    <a:pt x="29375" y="12224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77550" y="1892058"/>
              <a:ext cx="289560" cy="239395"/>
            </a:xfrm>
            <a:custGeom>
              <a:avLst/>
              <a:gdLst/>
              <a:ahLst/>
              <a:cxnLst/>
              <a:rect l="l" t="t" r="r" b="b"/>
              <a:pathLst>
                <a:path w="289559" h="239394">
                  <a:moveTo>
                    <a:pt x="288963" y="0"/>
                  </a:moveTo>
                  <a:lnTo>
                    <a:pt x="0" y="20066"/>
                  </a:lnTo>
                  <a:lnTo>
                    <a:pt x="189420" y="239204"/>
                  </a:lnTo>
                  <a:lnTo>
                    <a:pt x="28896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084659" y="1833803"/>
            <a:ext cx="897890" cy="1257300"/>
            <a:chOff x="9084659" y="1833803"/>
            <a:chExt cx="897890" cy="1257300"/>
          </a:xfrm>
        </p:grpSpPr>
        <p:sp>
          <p:nvSpPr>
            <p:cNvPr id="16" name="object 16"/>
            <p:cNvSpPr/>
            <p:nvPr/>
          </p:nvSpPr>
          <p:spPr>
            <a:xfrm>
              <a:off x="9116409" y="1865553"/>
              <a:ext cx="834390" cy="1033144"/>
            </a:xfrm>
            <a:custGeom>
              <a:avLst/>
              <a:gdLst/>
              <a:ahLst/>
              <a:cxnLst/>
              <a:rect l="l" t="t" r="r" b="b"/>
              <a:pathLst>
                <a:path w="834390" h="1033144">
                  <a:moveTo>
                    <a:pt x="834063" y="0"/>
                  </a:moveTo>
                  <a:lnTo>
                    <a:pt x="769070" y="19382"/>
                  </a:lnTo>
                  <a:lnTo>
                    <a:pt x="706713" y="39457"/>
                  </a:lnTo>
                  <a:lnTo>
                    <a:pt x="646992" y="60226"/>
                  </a:lnTo>
                  <a:lnTo>
                    <a:pt x="589907" y="81688"/>
                  </a:lnTo>
                  <a:lnTo>
                    <a:pt x="535458" y="103843"/>
                  </a:lnTo>
                  <a:lnTo>
                    <a:pt x="483645" y="126692"/>
                  </a:lnTo>
                  <a:lnTo>
                    <a:pt x="434467" y="150233"/>
                  </a:lnTo>
                  <a:lnTo>
                    <a:pt x="387926" y="174468"/>
                  </a:lnTo>
                  <a:lnTo>
                    <a:pt x="344021" y="199396"/>
                  </a:lnTo>
                  <a:lnTo>
                    <a:pt x="302752" y="225017"/>
                  </a:lnTo>
                  <a:lnTo>
                    <a:pt x="264119" y="251331"/>
                  </a:lnTo>
                  <a:lnTo>
                    <a:pt x="228121" y="278338"/>
                  </a:lnTo>
                  <a:lnTo>
                    <a:pt x="194760" y="306039"/>
                  </a:lnTo>
                  <a:lnTo>
                    <a:pt x="164035" y="334433"/>
                  </a:lnTo>
                  <a:lnTo>
                    <a:pt x="135946" y="363519"/>
                  </a:lnTo>
                  <a:lnTo>
                    <a:pt x="110492" y="393300"/>
                  </a:lnTo>
                  <a:lnTo>
                    <a:pt x="67494" y="454939"/>
                  </a:lnTo>
                  <a:lnTo>
                    <a:pt x="35039" y="519352"/>
                  </a:lnTo>
                  <a:lnTo>
                    <a:pt x="13128" y="586537"/>
                  </a:lnTo>
                  <a:lnTo>
                    <a:pt x="1761" y="656495"/>
                  </a:lnTo>
                  <a:lnTo>
                    <a:pt x="32" y="692514"/>
                  </a:lnTo>
                  <a:lnTo>
                    <a:pt x="938" y="729226"/>
                  </a:lnTo>
                  <a:lnTo>
                    <a:pt x="10659" y="804729"/>
                  </a:lnTo>
                  <a:lnTo>
                    <a:pt x="19474" y="843521"/>
                  </a:lnTo>
                  <a:lnTo>
                    <a:pt x="30924" y="883005"/>
                  </a:lnTo>
                  <a:lnTo>
                    <a:pt x="45010" y="923183"/>
                  </a:lnTo>
                  <a:lnTo>
                    <a:pt x="61733" y="964054"/>
                  </a:lnTo>
                  <a:lnTo>
                    <a:pt x="81091" y="1005619"/>
                  </a:lnTo>
                  <a:lnTo>
                    <a:pt x="97960" y="1032586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87688" y="2802521"/>
              <a:ext cx="247650" cy="288925"/>
            </a:xfrm>
            <a:custGeom>
              <a:avLst/>
              <a:gdLst/>
              <a:ahLst/>
              <a:cxnLst/>
              <a:rect l="l" t="t" r="r" b="b"/>
              <a:pathLst>
                <a:path w="247650" h="288925">
                  <a:moveTo>
                    <a:pt x="219633" y="0"/>
                  </a:moveTo>
                  <a:lnTo>
                    <a:pt x="0" y="137401"/>
                  </a:lnTo>
                  <a:lnTo>
                    <a:pt x="247218" y="288340"/>
                  </a:lnTo>
                  <a:lnTo>
                    <a:pt x="219633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00027" y="4405325"/>
            <a:ext cx="937260" cy="2432685"/>
            <a:chOff x="1000027" y="4405325"/>
            <a:chExt cx="937260" cy="2432685"/>
          </a:xfrm>
        </p:grpSpPr>
        <p:sp>
          <p:nvSpPr>
            <p:cNvPr id="19" name="object 19"/>
            <p:cNvSpPr/>
            <p:nvPr/>
          </p:nvSpPr>
          <p:spPr>
            <a:xfrm>
              <a:off x="1031777" y="4437075"/>
              <a:ext cx="873760" cy="2256155"/>
            </a:xfrm>
            <a:custGeom>
              <a:avLst/>
              <a:gdLst/>
              <a:ahLst/>
              <a:cxnLst/>
              <a:rect l="l" t="t" r="r" b="b"/>
              <a:pathLst>
                <a:path w="873760" h="2256154">
                  <a:moveTo>
                    <a:pt x="873688" y="0"/>
                  </a:moveTo>
                  <a:lnTo>
                    <a:pt x="824259" y="39287"/>
                  </a:lnTo>
                  <a:lnTo>
                    <a:pt x="776268" y="78487"/>
                  </a:lnTo>
                  <a:lnTo>
                    <a:pt x="729717" y="117599"/>
                  </a:lnTo>
                  <a:lnTo>
                    <a:pt x="684605" y="156623"/>
                  </a:lnTo>
                  <a:lnTo>
                    <a:pt x="640932" y="195560"/>
                  </a:lnTo>
                  <a:lnTo>
                    <a:pt x="598699" y="234409"/>
                  </a:lnTo>
                  <a:lnTo>
                    <a:pt x="557905" y="273170"/>
                  </a:lnTo>
                  <a:lnTo>
                    <a:pt x="518550" y="311843"/>
                  </a:lnTo>
                  <a:lnTo>
                    <a:pt x="480634" y="350429"/>
                  </a:lnTo>
                  <a:lnTo>
                    <a:pt x="444158" y="388927"/>
                  </a:lnTo>
                  <a:lnTo>
                    <a:pt x="409121" y="427337"/>
                  </a:lnTo>
                  <a:lnTo>
                    <a:pt x="375523" y="465659"/>
                  </a:lnTo>
                  <a:lnTo>
                    <a:pt x="343365" y="503893"/>
                  </a:lnTo>
                  <a:lnTo>
                    <a:pt x="312646" y="542040"/>
                  </a:lnTo>
                  <a:lnTo>
                    <a:pt x="283366" y="580099"/>
                  </a:lnTo>
                  <a:lnTo>
                    <a:pt x="255525" y="618070"/>
                  </a:lnTo>
                  <a:lnTo>
                    <a:pt x="229124" y="655954"/>
                  </a:lnTo>
                  <a:lnTo>
                    <a:pt x="204162" y="693749"/>
                  </a:lnTo>
                  <a:lnTo>
                    <a:pt x="180639" y="731457"/>
                  </a:lnTo>
                  <a:lnTo>
                    <a:pt x="158556" y="769078"/>
                  </a:lnTo>
                  <a:lnTo>
                    <a:pt x="137911" y="806610"/>
                  </a:lnTo>
                  <a:lnTo>
                    <a:pt x="118706" y="844055"/>
                  </a:lnTo>
                  <a:lnTo>
                    <a:pt x="100941" y="881412"/>
                  </a:lnTo>
                  <a:lnTo>
                    <a:pt x="84614" y="918681"/>
                  </a:lnTo>
                  <a:lnTo>
                    <a:pt x="69727" y="955862"/>
                  </a:lnTo>
                  <a:lnTo>
                    <a:pt x="56280" y="992956"/>
                  </a:lnTo>
                  <a:lnTo>
                    <a:pt x="44271" y="1029961"/>
                  </a:lnTo>
                  <a:lnTo>
                    <a:pt x="33702" y="1066879"/>
                  </a:lnTo>
                  <a:lnTo>
                    <a:pt x="16881" y="1140452"/>
                  </a:lnTo>
                  <a:lnTo>
                    <a:pt x="5818" y="1213674"/>
                  </a:lnTo>
                  <a:lnTo>
                    <a:pt x="512" y="1286545"/>
                  </a:lnTo>
                  <a:lnTo>
                    <a:pt x="17" y="1322848"/>
                  </a:lnTo>
                  <a:lnTo>
                    <a:pt x="962" y="1359064"/>
                  </a:lnTo>
                  <a:lnTo>
                    <a:pt x="7170" y="1431233"/>
                  </a:lnTo>
                  <a:lnTo>
                    <a:pt x="19135" y="1503050"/>
                  </a:lnTo>
                  <a:lnTo>
                    <a:pt x="36858" y="1574516"/>
                  </a:lnTo>
                  <a:lnTo>
                    <a:pt x="60337" y="1645632"/>
                  </a:lnTo>
                  <a:lnTo>
                    <a:pt x="89573" y="1716396"/>
                  </a:lnTo>
                  <a:lnTo>
                    <a:pt x="106350" y="1751646"/>
                  </a:lnTo>
                  <a:lnTo>
                    <a:pt x="124567" y="1786809"/>
                  </a:lnTo>
                  <a:lnTo>
                    <a:pt x="144222" y="1821884"/>
                  </a:lnTo>
                  <a:lnTo>
                    <a:pt x="165317" y="1856871"/>
                  </a:lnTo>
                  <a:lnTo>
                    <a:pt x="187852" y="1891770"/>
                  </a:lnTo>
                  <a:lnTo>
                    <a:pt x="211825" y="1926582"/>
                  </a:lnTo>
                  <a:lnTo>
                    <a:pt x="237238" y="1961306"/>
                  </a:lnTo>
                  <a:lnTo>
                    <a:pt x="264090" y="1995942"/>
                  </a:lnTo>
                  <a:lnTo>
                    <a:pt x="292381" y="2030490"/>
                  </a:lnTo>
                  <a:lnTo>
                    <a:pt x="322112" y="2064950"/>
                  </a:lnTo>
                  <a:lnTo>
                    <a:pt x="353282" y="2099323"/>
                  </a:lnTo>
                  <a:lnTo>
                    <a:pt x="385891" y="2133608"/>
                  </a:lnTo>
                  <a:lnTo>
                    <a:pt x="419940" y="2167805"/>
                  </a:lnTo>
                  <a:lnTo>
                    <a:pt x="455427" y="2201915"/>
                  </a:lnTo>
                  <a:lnTo>
                    <a:pt x="492354" y="2235936"/>
                  </a:lnTo>
                  <a:lnTo>
                    <a:pt x="516936" y="2256104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1983" y="6572897"/>
              <a:ext cx="282575" cy="264795"/>
            </a:xfrm>
            <a:custGeom>
              <a:avLst/>
              <a:gdLst/>
              <a:ahLst/>
              <a:cxnLst/>
              <a:rect l="l" t="t" r="r" b="b"/>
              <a:pathLst>
                <a:path w="282575" h="264795">
                  <a:moveTo>
                    <a:pt x="164337" y="0"/>
                  </a:moveTo>
                  <a:lnTo>
                    <a:pt x="0" y="200291"/>
                  </a:lnTo>
                  <a:lnTo>
                    <a:pt x="282460" y="264490"/>
                  </a:lnTo>
                  <a:lnTo>
                    <a:pt x="16433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903751" y="4405312"/>
            <a:ext cx="5010785" cy="722630"/>
            <a:chOff x="3903751" y="4405312"/>
            <a:chExt cx="5010785" cy="722630"/>
          </a:xfrm>
        </p:grpSpPr>
        <p:sp>
          <p:nvSpPr>
            <p:cNvPr id="22" name="object 22"/>
            <p:cNvSpPr/>
            <p:nvPr/>
          </p:nvSpPr>
          <p:spPr>
            <a:xfrm>
              <a:off x="4103550" y="4437062"/>
              <a:ext cx="4779010" cy="659130"/>
            </a:xfrm>
            <a:custGeom>
              <a:avLst/>
              <a:gdLst/>
              <a:ahLst/>
              <a:cxnLst/>
              <a:rect l="l" t="t" r="r" b="b"/>
              <a:pathLst>
                <a:path w="4779009" h="659129">
                  <a:moveTo>
                    <a:pt x="4778994" y="0"/>
                  </a:moveTo>
                  <a:lnTo>
                    <a:pt x="4728585" y="24578"/>
                  </a:lnTo>
                  <a:lnTo>
                    <a:pt x="4678244" y="48689"/>
                  </a:lnTo>
                  <a:lnTo>
                    <a:pt x="4627970" y="72333"/>
                  </a:lnTo>
                  <a:lnTo>
                    <a:pt x="4577763" y="95510"/>
                  </a:lnTo>
                  <a:lnTo>
                    <a:pt x="4527624" y="118220"/>
                  </a:lnTo>
                  <a:lnTo>
                    <a:pt x="4477552" y="140463"/>
                  </a:lnTo>
                  <a:lnTo>
                    <a:pt x="4427548" y="162239"/>
                  </a:lnTo>
                  <a:lnTo>
                    <a:pt x="4377611" y="183548"/>
                  </a:lnTo>
                  <a:lnTo>
                    <a:pt x="4327741" y="204390"/>
                  </a:lnTo>
                  <a:lnTo>
                    <a:pt x="4277939" y="224764"/>
                  </a:lnTo>
                  <a:lnTo>
                    <a:pt x="4228204" y="244672"/>
                  </a:lnTo>
                  <a:lnTo>
                    <a:pt x="4178537" y="264113"/>
                  </a:lnTo>
                  <a:lnTo>
                    <a:pt x="4128937" y="283086"/>
                  </a:lnTo>
                  <a:lnTo>
                    <a:pt x="4079404" y="301592"/>
                  </a:lnTo>
                  <a:lnTo>
                    <a:pt x="4029939" y="319632"/>
                  </a:lnTo>
                  <a:lnTo>
                    <a:pt x="3980541" y="337204"/>
                  </a:lnTo>
                  <a:lnTo>
                    <a:pt x="3931211" y="354309"/>
                  </a:lnTo>
                  <a:lnTo>
                    <a:pt x="3881948" y="370947"/>
                  </a:lnTo>
                  <a:lnTo>
                    <a:pt x="3832752" y="387118"/>
                  </a:lnTo>
                  <a:lnTo>
                    <a:pt x="3783624" y="402822"/>
                  </a:lnTo>
                  <a:lnTo>
                    <a:pt x="3734563" y="418058"/>
                  </a:lnTo>
                  <a:lnTo>
                    <a:pt x="3685570" y="432828"/>
                  </a:lnTo>
                  <a:lnTo>
                    <a:pt x="3636644" y="447131"/>
                  </a:lnTo>
                  <a:lnTo>
                    <a:pt x="3587785" y="460966"/>
                  </a:lnTo>
                  <a:lnTo>
                    <a:pt x="3538994" y="474335"/>
                  </a:lnTo>
                  <a:lnTo>
                    <a:pt x="3490270" y="487236"/>
                  </a:lnTo>
                  <a:lnTo>
                    <a:pt x="3441614" y="499671"/>
                  </a:lnTo>
                  <a:lnTo>
                    <a:pt x="3393024" y="511638"/>
                  </a:lnTo>
                  <a:lnTo>
                    <a:pt x="3344503" y="523138"/>
                  </a:lnTo>
                  <a:lnTo>
                    <a:pt x="3296049" y="534171"/>
                  </a:lnTo>
                  <a:lnTo>
                    <a:pt x="3247662" y="544737"/>
                  </a:lnTo>
                  <a:lnTo>
                    <a:pt x="3199342" y="554836"/>
                  </a:lnTo>
                  <a:lnTo>
                    <a:pt x="3151090" y="564468"/>
                  </a:lnTo>
                  <a:lnTo>
                    <a:pt x="3102906" y="573633"/>
                  </a:lnTo>
                  <a:lnTo>
                    <a:pt x="3054788" y="582330"/>
                  </a:lnTo>
                  <a:lnTo>
                    <a:pt x="3006738" y="590561"/>
                  </a:lnTo>
                  <a:lnTo>
                    <a:pt x="2958756" y="598325"/>
                  </a:lnTo>
                  <a:lnTo>
                    <a:pt x="2910841" y="605621"/>
                  </a:lnTo>
                  <a:lnTo>
                    <a:pt x="2862993" y="612450"/>
                  </a:lnTo>
                  <a:lnTo>
                    <a:pt x="2815213" y="618813"/>
                  </a:lnTo>
                  <a:lnTo>
                    <a:pt x="2767500" y="624708"/>
                  </a:lnTo>
                  <a:lnTo>
                    <a:pt x="2719855" y="630136"/>
                  </a:lnTo>
                  <a:lnTo>
                    <a:pt x="2672276" y="635097"/>
                  </a:lnTo>
                  <a:lnTo>
                    <a:pt x="2624766" y="639591"/>
                  </a:lnTo>
                  <a:lnTo>
                    <a:pt x="2577322" y="643618"/>
                  </a:lnTo>
                  <a:lnTo>
                    <a:pt x="2529947" y="647178"/>
                  </a:lnTo>
                  <a:lnTo>
                    <a:pt x="2482638" y="650271"/>
                  </a:lnTo>
                  <a:lnTo>
                    <a:pt x="2435397" y="652896"/>
                  </a:lnTo>
                  <a:lnTo>
                    <a:pt x="2388223" y="655055"/>
                  </a:lnTo>
                  <a:lnTo>
                    <a:pt x="2341117" y="656746"/>
                  </a:lnTo>
                  <a:lnTo>
                    <a:pt x="2294078" y="657971"/>
                  </a:lnTo>
                  <a:lnTo>
                    <a:pt x="2247106" y="658728"/>
                  </a:lnTo>
                  <a:lnTo>
                    <a:pt x="2200202" y="659019"/>
                  </a:lnTo>
                  <a:lnTo>
                    <a:pt x="2153366" y="658842"/>
                  </a:lnTo>
                  <a:lnTo>
                    <a:pt x="2106596" y="658198"/>
                  </a:lnTo>
                  <a:lnTo>
                    <a:pt x="2059894" y="657087"/>
                  </a:lnTo>
                  <a:lnTo>
                    <a:pt x="2013260" y="655509"/>
                  </a:lnTo>
                  <a:lnTo>
                    <a:pt x="1966693" y="653464"/>
                  </a:lnTo>
                  <a:lnTo>
                    <a:pt x="1920193" y="650952"/>
                  </a:lnTo>
                  <a:lnTo>
                    <a:pt x="1873760" y="647973"/>
                  </a:lnTo>
                  <a:lnTo>
                    <a:pt x="1827395" y="644526"/>
                  </a:lnTo>
                  <a:lnTo>
                    <a:pt x="1781098" y="640613"/>
                  </a:lnTo>
                  <a:lnTo>
                    <a:pt x="1734868" y="636232"/>
                  </a:lnTo>
                  <a:lnTo>
                    <a:pt x="1688705" y="631385"/>
                  </a:lnTo>
                  <a:lnTo>
                    <a:pt x="1642609" y="626070"/>
                  </a:lnTo>
                  <a:lnTo>
                    <a:pt x="1596581" y="620288"/>
                  </a:lnTo>
                  <a:lnTo>
                    <a:pt x="1550621" y="614040"/>
                  </a:lnTo>
                  <a:lnTo>
                    <a:pt x="1504727" y="607324"/>
                  </a:lnTo>
                  <a:lnTo>
                    <a:pt x="1458902" y="600141"/>
                  </a:lnTo>
                  <a:lnTo>
                    <a:pt x="1413143" y="592491"/>
                  </a:lnTo>
                  <a:lnTo>
                    <a:pt x="1367452" y="584374"/>
                  </a:lnTo>
                  <a:lnTo>
                    <a:pt x="1321828" y="575790"/>
                  </a:lnTo>
                  <a:lnTo>
                    <a:pt x="1276272" y="566738"/>
                  </a:lnTo>
                  <a:lnTo>
                    <a:pt x="1230783" y="557220"/>
                  </a:lnTo>
                  <a:lnTo>
                    <a:pt x="1185362" y="547235"/>
                  </a:lnTo>
                  <a:lnTo>
                    <a:pt x="1140008" y="536782"/>
                  </a:lnTo>
                  <a:lnTo>
                    <a:pt x="1094721" y="525863"/>
                  </a:lnTo>
                  <a:lnTo>
                    <a:pt x="1049502" y="514476"/>
                  </a:lnTo>
                  <a:lnTo>
                    <a:pt x="1004350" y="502622"/>
                  </a:lnTo>
                  <a:lnTo>
                    <a:pt x="959265" y="490301"/>
                  </a:lnTo>
                  <a:lnTo>
                    <a:pt x="914248" y="477514"/>
                  </a:lnTo>
                  <a:lnTo>
                    <a:pt x="869298" y="464259"/>
                  </a:lnTo>
                  <a:lnTo>
                    <a:pt x="824416" y="450537"/>
                  </a:lnTo>
                  <a:lnTo>
                    <a:pt x="779601" y="436347"/>
                  </a:lnTo>
                  <a:lnTo>
                    <a:pt x="734854" y="421691"/>
                  </a:lnTo>
                  <a:lnTo>
                    <a:pt x="690173" y="406568"/>
                  </a:lnTo>
                  <a:lnTo>
                    <a:pt x="645561" y="390978"/>
                  </a:lnTo>
                  <a:lnTo>
                    <a:pt x="601015" y="374920"/>
                  </a:lnTo>
                  <a:lnTo>
                    <a:pt x="556537" y="358396"/>
                  </a:lnTo>
                  <a:lnTo>
                    <a:pt x="512127" y="341404"/>
                  </a:lnTo>
                  <a:lnTo>
                    <a:pt x="467783" y="323946"/>
                  </a:lnTo>
                  <a:lnTo>
                    <a:pt x="423508" y="306020"/>
                  </a:lnTo>
                  <a:lnTo>
                    <a:pt x="379299" y="287627"/>
                  </a:lnTo>
                  <a:lnTo>
                    <a:pt x="335158" y="268767"/>
                  </a:lnTo>
                  <a:lnTo>
                    <a:pt x="291084" y="249440"/>
                  </a:lnTo>
                  <a:lnTo>
                    <a:pt x="247078" y="229646"/>
                  </a:lnTo>
                  <a:lnTo>
                    <a:pt x="203139" y="209385"/>
                  </a:lnTo>
                  <a:lnTo>
                    <a:pt x="159268" y="188657"/>
                  </a:lnTo>
                  <a:lnTo>
                    <a:pt x="115464" y="167462"/>
                  </a:lnTo>
                  <a:lnTo>
                    <a:pt x="71727" y="145799"/>
                  </a:lnTo>
                  <a:lnTo>
                    <a:pt x="28058" y="123670"/>
                  </a:lnTo>
                  <a:lnTo>
                    <a:pt x="0" y="10844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3751" y="4437062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0" y="0"/>
                  </a:moveTo>
                  <a:lnTo>
                    <a:pt x="165912" y="237439"/>
                  </a:lnTo>
                  <a:lnTo>
                    <a:pt x="289496" y="9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873113" y="1957387"/>
            <a:ext cx="1971675" cy="1133475"/>
            <a:chOff x="6873113" y="1957387"/>
            <a:chExt cx="1971675" cy="1133475"/>
          </a:xfrm>
        </p:grpSpPr>
        <p:sp>
          <p:nvSpPr>
            <p:cNvPr id="25" name="object 25"/>
            <p:cNvSpPr/>
            <p:nvPr/>
          </p:nvSpPr>
          <p:spPr>
            <a:xfrm>
              <a:off x="6904863" y="1989137"/>
              <a:ext cx="1742439" cy="989965"/>
            </a:xfrm>
            <a:custGeom>
              <a:avLst/>
              <a:gdLst/>
              <a:ahLst/>
              <a:cxnLst/>
              <a:rect l="l" t="t" r="r" b="b"/>
              <a:pathLst>
                <a:path w="1742440" h="989964">
                  <a:moveTo>
                    <a:pt x="0" y="0"/>
                  </a:moveTo>
                  <a:lnTo>
                    <a:pt x="1714334" y="973735"/>
                  </a:lnTo>
                  <a:lnTo>
                    <a:pt x="1741995" y="989451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55278" y="2850273"/>
              <a:ext cx="289560" cy="240665"/>
            </a:xfrm>
            <a:custGeom>
              <a:avLst/>
              <a:gdLst/>
              <a:ahLst/>
              <a:cxnLst/>
              <a:rect l="l" t="t" r="r" b="b"/>
              <a:pathLst>
                <a:path w="289559" h="240664">
                  <a:moveTo>
                    <a:pt x="127952" y="0"/>
                  </a:moveTo>
                  <a:lnTo>
                    <a:pt x="0" y="225272"/>
                  </a:lnTo>
                  <a:lnTo>
                    <a:pt x="289255" y="240588"/>
                  </a:lnTo>
                  <a:lnTo>
                    <a:pt x="127952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184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198CB5"/>
                </a:solidFill>
              </a:rPr>
              <a:t>Dispatching</a:t>
            </a:r>
            <a:r>
              <a:rPr spc="-595" dirty="0">
                <a:solidFill>
                  <a:srgbClr val="198CB5"/>
                </a:solidFill>
              </a:rPr>
              <a:t> </a:t>
            </a:r>
            <a:r>
              <a:rPr spc="-100" dirty="0">
                <a:solidFill>
                  <a:srgbClr val="198CB5"/>
                </a:solidFill>
              </a:rPr>
              <a:t>(put)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273300"/>
            <a:ext cx="9927590" cy="517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5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3300" spc="-165" dirty="0">
                <a:solidFill>
                  <a:srgbClr val="4E4E4E"/>
                </a:solidFill>
                <a:latin typeface="Arial"/>
                <a:cs typeface="Arial"/>
              </a:rPr>
              <a:t>take, </a:t>
            </a:r>
            <a:r>
              <a:rPr sz="3300" spc="-65" dirty="0">
                <a:solidFill>
                  <a:srgbClr val="4E4E4E"/>
                </a:solidFill>
                <a:latin typeface="Arial"/>
                <a:cs typeface="Arial"/>
              </a:rPr>
              <a:t>put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3300" spc="-50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3300" spc="-12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3300" spc="-165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"/>
              <a:cs typeface="Arial"/>
            </a:endParaRPr>
          </a:p>
          <a:p>
            <a:pPr marL="478155" marR="5275580" indent="-466090">
              <a:lnSpc>
                <a:spcPts val="3800"/>
              </a:lnSpc>
            </a:pPr>
            <a:r>
              <a:rPr sz="3300" spc="-7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3300" b="1" spc="120" dirty="0">
                <a:solidFill>
                  <a:srgbClr val="0087D7"/>
                </a:solidFill>
                <a:latin typeface="Trebuchet MS"/>
                <a:cs typeface="Trebuchet MS"/>
              </a:rPr>
              <a:t>watchLogin</a:t>
            </a:r>
            <a:r>
              <a:rPr sz="3300" spc="12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3300" spc="3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3300" spc="-100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3300" spc="-20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3300" spc="-20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3300" spc="-20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3300" spc="8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3300">
              <a:latin typeface="Arial"/>
              <a:cs typeface="Arial"/>
            </a:endParaRPr>
          </a:p>
          <a:p>
            <a:pPr marL="943610" marR="5080">
              <a:lnSpc>
                <a:spcPts val="3800"/>
              </a:lnSpc>
            </a:pPr>
            <a:r>
              <a:rPr sz="3300" spc="-12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3300" spc="-11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33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3300" spc="-13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300" spc="-210" dirty="0">
                <a:solidFill>
                  <a:srgbClr val="4E4E4E"/>
                </a:solidFill>
                <a:latin typeface="Arial"/>
                <a:cs typeface="Arial"/>
              </a:rPr>
              <a:t>take(</a:t>
            </a:r>
            <a:r>
              <a:rPr sz="3300" spc="-210" dirty="0">
                <a:solidFill>
                  <a:srgbClr val="00AFAF"/>
                </a:solidFill>
                <a:latin typeface="Arial"/>
                <a:cs typeface="Arial"/>
              </a:rPr>
              <a:t>'USER_LOGIN_SUCCESS'</a:t>
            </a:r>
            <a:r>
              <a:rPr sz="3300" spc="-210" dirty="0">
                <a:solidFill>
                  <a:srgbClr val="4E4E4E"/>
                </a:solidFill>
                <a:latin typeface="Arial"/>
                <a:cs typeface="Arial"/>
              </a:rPr>
              <a:t>)  </a:t>
            </a:r>
            <a:r>
              <a:rPr sz="3300" spc="-13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3300" spc="-90" dirty="0">
                <a:solidFill>
                  <a:srgbClr val="4E4E4E"/>
                </a:solidFill>
                <a:latin typeface="Arial"/>
                <a:cs typeface="Arial"/>
              </a:rPr>
              <a:t>put({type:</a:t>
            </a:r>
            <a:r>
              <a:rPr sz="3300" spc="-21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3300" spc="-220" dirty="0">
                <a:solidFill>
                  <a:srgbClr val="00AFAF"/>
                </a:solidFill>
                <a:latin typeface="Arial"/>
                <a:cs typeface="Arial"/>
              </a:rPr>
              <a:t>'FETCH_NEW_MESSAGES'</a:t>
            </a:r>
            <a:r>
              <a:rPr sz="3300" spc="-220" dirty="0">
                <a:solidFill>
                  <a:srgbClr val="4E4E4E"/>
                </a:solidFill>
                <a:latin typeface="Arial"/>
                <a:cs typeface="Arial"/>
              </a:rPr>
              <a:t>})</a:t>
            </a:r>
            <a:endParaRPr sz="3300">
              <a:latin typeface="Arial"/>
              <a:cs typeface="Arial"/>
            </a:endParaRPr>
          </a:p>
          <a:p>
            <a:pPr marL="478155">
              <a:lnSpc>
                <a:spcPts val="3620"/>
              </a:lnSpc>
            </a:pP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ts val="3879"/>
              </a:lnSpc>
            </a:pPr>
            <a:r>
              <a:rPr sz="3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Arial"/>
              <a:cs typeface="Arial"/>
            </a:endParaRPr>
          </a:p>
          <a:p>
            <a:pPr marL="353060" algn="ctr">
              <a:lnSpc>
                <a:spcPct val="100000"/>
              </a:lnSpc>
            </a:pPr>
            <a:r>
              <a:rPr sz="4200" b="1" spc="-90" dirty="0">
                <a:solidFill>
                  <a:srgbClr val="F30284"/>
                </a:solidFill>
                <a:latin typeface="Loma"/>
                <a:cs typeface="Loma"/>
              </a:rPr>
              <a:t>put </a:t>
            </a:r>
            <a:r>
              <a:rPr sz="4200" b="1" spc="-285" dirty="0">
                <a:solidFill>
                  <a:srgbClr val="F30284"/>
                </a:solidFill>
                <a:latin typeface="Loma"/>
                <a:cs typeface="Loma"/>
              </a:rPr>
              <a:t>dispatches 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a </a:t>
            </a:r>
            <a:r>
              <a:rPr sz="4200" b="1" spc="-210" dirty="0">
                <a:solidFill>
                  <a:srgbClr val="F30284"/>
                </a:solidFill>
                <a:latin typeface="Loma"/>
                <a:cs typeface="Loma"/>
              </a:rPr>
              <a:t>new</a:t>
            </a:r>
            <a:r>
              <a:rPr sz="4200" b="1" spc="-7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90" dirty="0">
                <a:solidFill>
                  <a:srgbClr val="F30284"/>
                </a:solidFill>
                <a:latin typeface="Loma"/>
                <a:cs typeface="Loma"/>
              </a:rPr>
              <a:t>action</a:t>
            </a:r>
            <a:endParaRPr sz="4200">
              <a:latin typeface="Loma"/>
              <a:cs typeface="L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7064" y="4843259"/>
            <a:ext cx="600710" cy="367030"/>
          </a:xfrm>
          <a:custGeom>
            <a:avLst/>
            <a:gdLst/>
            <a:ahLst/>
            <a:cxnLst/>
            <a:rect l="l" t="t" r="r" b="b"/>
            <a:pathLst>
              <a:path w="600710" h="367029">
                <a:moveTo>
                  <a:pt x="0" y="0"/>
                </a:moveTo>
                <a:lnTo>
                  <a:pt x="600186" y="0"/>
                </a:lnTo>
                <a:lnTo>
                  <a:pt x="600186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032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>
                <a:solidFill>
                  <a:srgbClr val="198CB5"/>
                </a:solidFill>
              </a:rPr>
              <a:t>Ajax</a:t>
            </a:r>
            <a:r>
              <a:rPr spc="-615" dirty="0">
                <a:solidFill>
                  <a:srgbClr val="198CB5"/>
                </a:solidFill>
              </a:rPr>
              <a:t> </a:t>
            </a:r>
            <a:r>
              <a:rPr spc="-385" dirty="0">
                <a:solidFill>
                  <a:srgbClr val="198CB5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3900" y="1099819"/>
            <a:ext cx="6471920" cy="171450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04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Thunk</a:t>
            </a:r>
            <a:endParaRPr sz="42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</a:pPr>
            <a:r>
              <a:rPr sz="2800" spc="-150" dirty="0">
                <a:solidFill>
                  <a:srgbClr val="4E4E4E"/>
                </a:solidFill>
                <a:latin typeface="Arial"/>
                <a:cs typeface="Arial"/>
              </a:rPr>
              <a:t>dispatch(makeASandwichWithSecretSauce())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3962400"/>
            <a:ext cx="9883140" cy="3721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4160" marR="2897505" indent="-264795">
              <a:lnSpc>
                <a:spcPts val="2900"/>
              </a:lnSpc>
              <a:spcBef>
                <a:spcPts val="280"/>
              </a:spcBef>
            </a:pPr>
            <a:r>
              <a:rPr sz="2500" spc="-70" dirty="0">
                <a:solidFill>
                  <a:srgbClr val="AF8700"/>
                </a:solidFill>
                <a:latin typeface="Arial"/>
                <a:cs typeface="Arial"/>
              </a:rPr>
              <a:t>function </a:t>
            </a:r>
            <a:r>
              <a:rPr sz="2500" b="1" spc="135" dirty="0">
                <a:solidFill>
                  <a:srgbClr val="0087D7"/>
                </a:solidFill>
                <a:latin typeface="Trebuchet MS"/>
                <a:cs typeface="Trebuchet MS"/>
              </a:rPr>
              <a:t>makeASandwichWithSecretSauce</a:t>
            </a:r>
            <a:r>
              <a:rPr sz="2500" spc="135" dirty="0">
                <a:solidFill>
                  <a:srgbClr val="4E4E4E"/>
                </a:solidFill>
                <a:latin typeface="Arial"/>
                <a:cs typeface="Arial"/>
              </a:rPr>
              <a:t>()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500" spc="-15" dirty="0">
                <a:solidFill>
                  <a:srgbClr val="87AF00"/>
                </a:solidFill>
                <a:latin typeface="Arial"/>
                <a:cs typeface="Arial"/>
              </a:rPr>
              <a:t>return </a:t>
            </a:r>
            <a:r>
              <a:rPr sz="2500" spc="-70" dirty="0">
                <a:solidFill>
                  <a:srgbClr val="AF8700"/>
                </a:solidFill>
                <a:latin typeface="Arial"/>
                <a:cs typeface="Arial"/>
              </a:rPr>
              <a:t>function </a:t>
            </a:r>
            <a:r>
              <a:rPr sz="2500" spc="-110" dirty="0">
                <a:solidFill>
                  <a:srgbClr val="4E4E4E"/>
                </a:solidFill>
                <a:latin typeface="Arial"/>
                <a:cs typeface="Arial"/>
              </a:rPr>
              <a:t>(dispatch)</a:t>
            </a:r>
            <a:r>
              <a:rPr sz="2500" spc="7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770"/>
              </a:lnSpc>
            </a:pPr>
            <a:r>
              <a:rPr sz="2500" spc="-105" dirty="0">
                <a:solidFill>
                  <a:srgbClr val="4E4E4E"/>
                </a:solidFill>
                <a:latin typeface="Arial"/>
                <a:cs typeface="Arial"/>
              </a:rPr>
              <a:t>dispatch({type:</a:t>
            </a:r>
            <a:r>
              <a:rPr sz="2500" spc="-254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110" dirty="0">
                <a:solidFill>
                  <a:srgbClr val="4E4E4E"/>
                </a:solidFill>
                <a:latin typeface="Arial"/>
                <a:cs typeface="Arial"/>
              </a:rPr>
              <a:t>Constants.SANDWICH_REQUEST})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900"/>
              </a:lnSpc>
            </a:pPr>
            <a:r>
              <a:rPr sz="2500" spc="-15" dirty="0">
                <a:solidFill>
                  <a:srgbClr val="87AF00"/>
                </a:solidFill>
                <a:latin typeface="Arial"/>
                <a:cs typeface="Arial"/>
              </a:rPr>
              <a:t>return</a:t>
            </a:r>
            <a:r>
              <a:rPr sz="2500" spc="-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500" spc="-114" dirty="0">
                <a:solidFill>
                  <a:srgbClr val="00AFAF"/>
                </a:solidFill>
                <a:latin typeface="Arial"/>
                <a:cs typeface="Arial"/>
              </a:rPr>
              <a:t>fetch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500" spc="-114" dirty="0">
                <a:solidFill>
                  <a:srgbClr val="00AFAF"/>
                </a:solidFill>
                <a:latin typeface="Arial"/>
                <a:cs typeface="Arial"/>
              </a:rPr>
              <a:t>'</a:t>
            </a:r>
            <a:r>
              <a:rPr sz="2500" spc="-114" dirty="0">
                <a:solidFill>
                  <a:srgbClr val="F03938"/>
                </a:solidFill>
                <a:latin typeface="Arial"/>
                <a:cs typeface="Arial"/>
              </a:rPr>
              <a:t>https://</a:t>
            </a:r>
            <a:r>
              <a:rPr sz="2500" spc="-114" dirty="0">
                <a:solidFill>
                  <a:srgbClr val="F03938"/>
                </a:solidFill>
                <a:latin typeface="Arial"/>
                <a:cs typeface="Arial"/>
                <a:hlinkClick r:id="rId2"/>
              </a:rPr>
              <a:t>www.google.com/search?q=secret+sauce</a:t>
            </a:r>
            <a:r>
              <a:rPr sz="2500" spc="-114" dirty="0">
                <a:solidFill>
                  <a:srgbClr val="00AFAF"/>
                </a:solidFill>
                <a:latin typeface="Arial"/>
                <a:cs typeface="Arial"/>
                <a:hlinkClick r:id="rId2"/>
              </a:rPr>
              <a:t>'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  <a:hlinkClick r:id="rId2"/>
              </a:rPr>
              <a:t>)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900"/>
              </a:lnSpc>
            </a:pPr>
            <a:r>
              <a:rPr sz="2500" spc="-90" dirty="0">
                <a:solidFill>
                  <a:srgbClr val="4E4E4E"/>
                </a:solidFill>
                <a:latin typeface="Arial"/>
                <a:cs typeface="Arial"/>
              </a:rPr>
              <a:t>.then(</a:t>
            </a:r>
            <a:endParaRPr sz="2500">
              <a:latin typeface="Arial"/>
              <a:cs typeface="Arial"/>
            </a:endParaRPr>
          </a:p>
          <a:p>
            <a:pPr marL="1057910">
              <a:lnSpc>
                <a:spcPts val="2900"/>
              </a:lnSpc>
              <a:spcBef>
                <a:spcPts val="130"/>
              </a:spcBef>
            </a:pPr>
            <a:r>
              <a:rPr sz="2500" spc="-220" dirty="0">
                <a:solidFill>
                  <a:srgbClr val="4E4E4E"/>
                </a:solidFill>
                <a:latin typeface="Arial"/>
                <a:cs typeface="Arial"/>
              </a:rPr>
              <a:t>sauce </a:t>
            </a:r>
            <a:r>
              <a:rPr sz="25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500" spc="-105" dirty="0">
                <a:solidFill>
                  <a:srgbClr val="4E4E4E"/>
                </a:solidFill>
                <a:latin typeface="Arial"/>
                <a:cs typeface="Arial"/>
              </a:rPr>
              <a:t>dispatch({type: </a:t>
            </a:r>
            <a:r>
              <a:rPr sz="2500" spc="-140" dirty="0">
                <a:solidFill>
                  <a:srgbClr val="4E4E4E"/>
                </a:solidFill>
                <a:latin typeface="Arial"/>
                <a:cs typeface="Arial"/>
              </a:rPr>
              <a:t>Constants.SANDWICH_SUCCESS, </a:t>
            </a:r>
            <a:r>
              <a:rPr sz="2500" spc="-160" dirty="0">
                <a:solidFill>
                  <a:srgbClr val="4E4E4E"/>
                </a:solidFill>
                <a:latin typeface="Arial"/>
                <a:cs typeface="Arial"/>
              </a:rPr>
              <a:t>sauce}),  </a:t>
            </a:r>
            <a:r>
              <a:rPr sz="2500" spc="35" dirty="0">
                <a:solidFill>
                  <a:srgbClr val="4E4E4E"/>
                </a:solidFill>
                <a:latin typeface="Arial"/>
                <a:cs typeface="Arial"/>
              </a:rPr>
              <a:t>error </a:t>
            </a:r>
            <a:r>
              <a:rPr sz="25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500" spc="-105" dirty="0">
                <a:solidFill>
                  <a:srgbClr val="4E4E4E"/>
                </a:solidFill>
                <a:latin typeface="Arial"/>
                <a:cs typeface="Arial"/>
              </a:rPr>
              <a:t>dispatch({type: </a:t>
            </a:r>
            <a:r>
              <a:rPr sz="2500" spc="-120" dirty="0">
                <a:solidFill>
                  <a:srgbClr val="4E4E4E"/>
                </a:solidFill>
                <a:latin typeface="Arial"/>
                <a:cs typeface="Arial"/>
              </a:rPr>
              <a:t>Constants.SANDWICH_ERROR,</a:t>
            </a:r>
            <a:r>
              <a:rPr sz="2500" spc="-434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4E4E4E"/>
                </a:solidFill>
                <a:latin typeface="Arial"/>
                <a:cs typeface="Arial"/>
              </a:rPr>
              <a:t>error})</a:t>
            </a:r>
            <a:endParaRPr sz="2500">
              <a:latin typeface="Arial"/>
              <a:cs typeface="Arial"/>
            </a:endParaRPr>
          </a:p>
          <a:p>
            <a:pPr marL="705485">
              <a:lnSpc>
                <a:spcPts val="2770"/>
              </a:lnSpc>
            </a:pPr>
            <a:r>
              <a:rPr sz="2500" spc="-2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352425">
              <a:lnSpc>
                <a:spcPts val="290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>
              <a:lnSpc>
                <a:spcPts val="295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72859" y="2962694"/>
            <a:ext cx="259079" cy="882015"/>
            <a:chOff x="6372859" y="2962694"/>
            <a:chExt cx="259079" cy="882015"/>
          </a:xfrm>
        </p:grpSpPr>
        <p:sp>
          <p:nvSpPr>
            <p:cNvPr id="6" name="object 6"/>
            <p:cNvSpPr/>
            <p:nvPr/>
          </p:nvSpPr>
          <p:spPr>
            <a:xfrm>
              <a:off x="6502399" y="2962694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254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2859" y="3585197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80" y="0"/>
                  </a:moveTo>
                  <a:lnTo>
                    <a:pt x="0" y="0"/>
                  </a:lnTo>
                  <a:lnTo>
                    <a:pt x="129539" y="25908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4032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>
                <a:solidFill>
                  <a:srgbClr val="198CB5"/>
                </a:solidFill>
              </a:rPr>
              <a:t>Ajax</a:t>
            </a:r>
            <a:r>
              <a:rPr spc="-615" dirty="0">
                <a:solidFill>
                  <a:srgbClr val="198CB5"/>
                </a:solidFill>
              </a:rPr>
              <a:t> </a:t>
            </a:r>
            <a:r>
              <a:rPr spc="-385" dirty="0">
                <a:solidFill>
                  <a:srgbClr val="198CB5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784600"/>
            <a:ext cx="10817225" cy="501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D75F00"/>
                </a:solidFill>
                <a:latin typeface="Arial"/>
                <a:cs typeface="Arial"/>
              </a:rPr>
              <a:t>import </a:t>
            </a: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300" spc="-150" dirty="0">
                <a:solidFill>
                  <a:srgbClr val="4E4E4E"/>
                </a:solidFill>
                <a:latin typeface="Arial"/>
                <a:cs typeface="Arial"/>
              </a:rPr>
              <a:t>takeEvery, </a:t>
            </a:r>
            <a:r>
              <a:rPr sz="2300" spc="-70" dirty="0">
                <a:solidFill>
                  <a:srgbClr val="4E4E4E"/>
                </a:solidFill>
                <a:latin typeface="Arial"/>
                <a:cs typeface="Arial"/>
              </a:rPr>
              <a:t>put, </a:t>
            </a:r>
            <a:r>
              <a:rPr sz="2300" spc="-120" dirty="0">
                <a:solidFill>
                  <a:srgbClr val="4E4E4E"/>
                </a:solidFill>
                <a:latin typeface="Arial"/>
                <a:cs typeface="Arial"/>
              </a:rPr>
              <a:t>call </a:t>
            </a: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300" spc="-35" dirty="0">
                <a:solidFill>
                  <a:srgbClr val="D75F00"/>
                </a:solidFill>
                <a:latin typeface="Arial"/>
                <a:cs typeface="Arial"/>
              </a:rPr>
              <a:t>from</a:t>
            </a:r>
            <a:r>
              <a:rPr sz="2300" spc="-125" dirty="0">
                <a:solidFill>
                  <a:srgbClr val="D75F00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00AFAF"/>
                </a:solidFill>
                <a:latin typeface="Arial"/>
                <a:cs typeface="Arial"/>
              </a:rPr>
              <a:t>'redux-saga/effects'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ts val="2730"/>
              </a:lnSpc>
            </a:pPr>
            <a:r>
              <a:rPr sz="2300" spc="-5" dirty="0">
                <a:solidFill>
                  <a:srgbClr val="D75F00"/>
                </a:solidFill>
                <a:latin typeface="Arial"/>
                <a:cs typeface="Arial"/>
              </a:rPr>
              <a:t>export </a:t>
            </a:r>
            <a:r>
              <a:rPr sz="2300" spc="-95" dirty="0">
                <a:solidFill>
                  <a:srgbClr val="AF8700"/>
                </a:solidFill>
                <a:latin typeface="Arial"/>
                <a:cs typeface="Arial"/>
              </a:rPr>
              <a:t>default </a:t>
            </a:r>
            <a:r>
              <a:rPr sz="23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300" b="1" spc="110" dirty="0">
                <a:solidFill>
                  <a:srgbClr val="0087D7"/>
                </a:solidFill>
                <a:latin typeface="Trebuchet MS"/>
                <a:cs typeface="Trebuchet MS"/>
              </a:rPr>
              <a:t>rootSaga</a:t>
            </a:r>
            <a:r>
              <a:rPr sz="2300" spc="11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2300" spc="13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337185">
              <a:lnSpc>
                <a:spcPts val="2650"/>
              </a:lnSpc>
            </a:pPr>
            <a:r>
              <a:rPr sz="2300" spc="-9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300" spc="-80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3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300" spc="-9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300" spc="-120" dirty="0">
                <a:solidFill>
                  <a:srgbClr val="4E4E4E"/>
                </a:solidFill>
                <a:latin typeface="Arial"/>
                <a:cs typeface="Arial"/>
              </a:rPr>
              <a:t>takeEvery(Constants.SANDWICH_REQUEST,</a:t>
            </a:r>
            <a:r>
              <a:rPr sz="2300" spc="2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4E4E4E"/>
                </a:solidFill>
                <a:latin typeface="Arial"/>
                <a:cs typeface="Arial"/>
              </a:rPr>
              <a:t>sandwichRequest)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680"/>
              </a:lnSpc>
            </a:pP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ts val="2680"/>
              </a:lnSpc>
            </a:pPr>
            <a:r>
              <a:rPr sz="23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300" b="1" spc="90" dirty="0">
                <a:solidFill>
                  <a:srgbClr val="0087D7"/>
                </a:solidFill>
                <a:latin typeface="Trebuchet MS"/>
                <a:cs typeface="Trebuchet MS"/>
              </a:rPr>
              <a:t>sandwichRequest</a:t>
            </a:r>
            <a:r>
              <a:rPr sz="2300" spc="90" dirty="0">
                <a:solidFill>
                  <a:srgbClr val="4E4E4E"/>
                </a:solidFill>
                <a:latin typeface="Arial"/>
                <a:cs typeface="Arial"/>
              </a:rPr>
              <a:t>()</a:t>
            </a:r>
            <a:r>
              <a:rPr sz="2300" spc="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337185" marR="1973580">
              <a:lnSpc>
                <a:spcPts val="2600"/>
              </a:lnSpc>
              <a:spcBef>
                <a:spcPts val="140"/>
              </a:spcBef>
            </a:pPr>
            <a:r>
              <a:rPr sz="2300" spc="-9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300" spc="-90" dirty="0">
                <a:solidFill>
                  <a:srgbClr val="4E4E4E"/>
                </a:solidFill>
                <a:latin typeface="Arial"/>
                <a:cs typeface="Arial"/>
              </a:rPr>
              <a:t>put({type:Constants.SANDWICH_REQUEST_SHOW_LOADER})  </a:t>
            </a:r>
            <a:r>
              <a:rPr sz="2300" spc="60" dirty="0">
                <a:solidFill>
                  <a:srgbClr val="87AF00"/>
                </a:solidFill>
                <a:latin typeface="Arial"/>
                <a:cs typeface="Arial"/>
              </a:rPr>
              <a:t>try</a:t>
            </a:r>
            <a:r>
              <a:rPr sz="23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661670" marR="5080">
              <a:lnSpc>
                <a:spcPts val="2600"/>
              </a:lnSpc>
            </a:pPr>
            <a:r>
              <a:rPr sz="2300" spc="-90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300" spc="-204" dirty="0">
                <a:solidFill>
                  <a:srgbClr val="4E4E4E"/>
                </a:solidFill>
                <a:latin typeface="Arial"/>
                <a:cs typeface="Arial"/>
              </a:rPr>
              <a:t>sauce </a:t>
            </a:r>
            <a:r>
              <a:rPr sz="23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300" spc="-9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300" spc="-80" dirty="0">
                <a:solidFill>
                  <a:srgbClr val="4E4E4E"/>
                </a:solidFill>
                <a:latin typeface="Arial"/>
                <a:cs typeface="Arial"/>
              </a:rPr>
              <a:t>call(</a:t>
            </a:r>
            <a:r>
              <a:rPr sz="2300" spc="-80" dirty="0">
                <a:solidFill>
                  <a:srgbClr val="AF8700"/>
                </a:solidFill>
                <a:latin typeface="Arial"/>
                <a:cs typeface="Arial"/>
              </a:rPr>
              <a:t>() </a:t>
            </a:r>
            <a:r>
              <a:rPr sz="2300" dirty="0">
                <a:solidFill>
                  <a:srgbClr val="AF8700"/>
                </a:solidFill>
                <a:latin typeface="Arial"/>
                <a:cs typeface="Arial"/>
              </a:rPr>
              <a:t>=&gt; </a:t>
            </a:r>
            <a:r>
              <a:rPr sz="2300" spc="-105" dirty="0">
                <a:solidFill>
                  <a:srgbClr val="00AFAF"/>
                </a:solidFill>
                <a:latin typeface="Arial"/>
                <a:cs typeface="Arial"/>
              </a:rPr>
              <a:t>fetch</a:t>
            </a:r>
            <a:r>
              <a:rPr sz="2300" spc="-10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300" spc="-105" dirty="0">
                <a:solidFill>
                  <a:srgbClr val="00AFAF"/>
                </a:solidFill>
                <a:latin typeface="Arial"/>
                <a:cs typeface="Arial"/>
              </a:rPr>
              <a:t>'https://</a:t>
            </a:r>
            <a:r>
              <a:rPr sz="2300" spc="-105" dirty="0">
                <a:solidFill>
                  <a:srgbClr val="00AFAF"/>
                </a:solidFill>
                <a:latin typeface="Arial"/>
                <a:cs typeface="Arial"/>
                <a:hlinkClick r:id="rId2"/>
              </a:rPr>
              <a:t>www.google.com/search?q=secret+sauce'</a:t>
            </a:r>
            <a:r>
              <a:rPr sz="2300" spc="-105" dirty="0">
                <a:solidFill>
                  <a:srgbClr val="4E4E4E"/>
                </a:solidFill>
                <a:latin typeface="Arial"/>
                <a:cs typeface="Arial"/>
                <a:hlinkClick r:id="rId2"/>
              </a:rPr>
              <a:t>)) </a:t>
            </a:r>
            <a:r>
              <a:rPr sz="2300" spc="-1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300" spc="-45" dirty="0">
                <a:solidFill>
                  <a:srgbClr val="4E4E4E"/>
                </a:solidFill>
                <a:latin typeface="Arial"/>
                <a:cs typeface="Arial"/>
              </a:rPr>
              <a:t>put </a:t>
            </a:r>
            <a:r>
              <a:rPr sz="2300" spc="-80" dirty="0">
                <a:solidFill>
                  <a:srgbClr val="4E4E4E"/>
                </a:solidFill>
                <a:latin typeface="Arial"/>
                <a:cs typeface="Arial"/>
              </a:rPr>
              <a:t>{type: </a:t>
            </a:r>
            <a:r>
              <a:rPr sz="2300" spc="-125" dirty="0">
                <a:solidFill>
                  <a:srgbClr val="4E4E4E"/>
                </a:solidFill>
                <a:latin typeface="Arial"/>
                <a:cs typeface="Arial"/>
              </a:rPr>
              <a:t>Constants.SANDWICH_SUCCESS,</a:t>
            </a:r>
            <a:r>
              <a:rPr sz="2300" spc="-26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300" spc="-170" dirty="0">
                <a:solidFill>
                  <a:srgbClr val="4E4E4E"/>
                </a:solidFill>
                <a:latin typeface="Arial"/>
                <a:cs typeface="Arial"/>
              </a:rPr>
              <a:t>sauce}</a:t>
            </a:r>
            <a:endParaRPr sz="2300">
              <a:latin typeface="Arial"/>
              <a:cs typeface="Arial"/>
            </a:endParaRPr>
          </a:p>
          <a:p>
            <a:pPr marL="337185">
              <a:lnSpc>
                <a:spcPts val="2460"/>
              </a:lnSpc>
            </a:pP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300" spc="-120" dirty="0">
                <a:solidFill>
                  <a:srgbClr val="87AF00"/>
                </a:solidFill>
                <a:latin typeface="Arial"/>
                <a:cs typeface="Arial"/>
              </a:rPr>
              <a:t>catch </a:t>
            </a:r>
            <a:r>
              <a:rPr sz="2300" spc="15" dirty="0">
                <a:solidFill>
                  <a:srgbClr val="4E4E4E"/>
                </a:solidFill>
                <a:latin typeface="Arial"/>
                <a:cs typeface="Arial"/>
              </a:rPr>
              <a:t>(error)</a:t>
            </a:r>
            <a:r>
              <a:rPr sz="2300" spc="12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  <a:p>
            <a:pPr marL="661670">
              <a:lnSpc>
                <a:spcPts val="2600"/>
              </a:lnSpc>
            </a:pPr>
            <a:r>
              <a:rPr sz="2300" spc="-9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300" spc="-45" dirty="0">
                <a:solidFill>
                  <a:srgbClr val="4E4E4E"/>
                </a:solidFill>
                <a:latin typeface="Arial"/>
                <a:cs typeface="Arial"/>
              </a:rPr>
              <a:t>put </a:t>
            </a:r>
            <a:r>
              <a:rPr sz="2300" spc="-80" dirty="0">
                <a:solidFill>
                  <a:srgbClr val="4E4E4E"/>
                </a:solidFill>
                <a:latin typeface="Arial"/>
                <a:cs typeface="Arial"/>
              </a:rPr>
              <a:t>{type: </a:t>
            </a:r>
            <a:r>
              <a:rPr sz="2300" spc="-110" dirty="0">
                <a:solidFill>
                  <a:srgbClr val="4E4E4E"/>
                </a:solidFill>
                <a:latin typeface="Arial"/>
                <a:cs typeface="Arial"/>
              </a:rPr>
              <a:t>Constants.SANDWICH_ERROR,</a:t>
            </a:r>
            <a:r>
              <a:rPr sz="2300" spc="-254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4E4E4E"/>
                </a:solidFill>
                <a:latin typeface="Arial"/>
                <a:cs typeface="Arial"/>
              </a:rPr>
              <a:t>error}</a:t>
            </a:r>
            <a:endParaRPr sz="2300">
              <a:latin typeface="Arial"/>
              <a:cs typeface="Arial"/>
            </a:endParaRPr>
          </a:p>
          <a:p>
            <a:pPr marL="337185">
              <a:lnSpc>
                <a:spcPts val="2600"/>
              </a:lnSpc>
            </a:pP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680"/>
              </a:lnSpc>
            </a:pPr>
            <a:r>
              <a:rPr sz="23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1231900"/>
            <a:ext cx="643191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4200" b="1" spc="-565" dirty="0">
                <a:solidFill>
                  <a:srgbClr val="F30284"/>
                </a:solidFill>
                <a:latin typeface="Loma"/>
                <a:cs typeface="Loma"/>
              </a:rPr>
              <a:t>Saga</a:t>
            </a:r>
            <a:endParaRPr sz="4200">
              <a:latin typeface="Loma"/>
              <a:cs typeface="Loma"/>
            </a:endParaRPr>
          </a:p>
          <a:p>
            <a:pPr algn="ctr">
              <a:lnSpc>
                <a:spcPct val="100000"/>
              </a:lnSpc>
              <a:spcBef>
                <a:spcPts val="3460"/>
              </a:spcBef>
            </a:pPr>
            <a:r>
              <a:rPr sz="2400" spc="-105" dirty="0">
                <a:solidFill>
                  <a:srgbClr val="4E4E4E"/>
                </a:solidFill>
                <a:latin typeface="Arial"/>
                <a:cs typeface="Arial"/>
              </a:rPr>
              <a:t>dispatch({type:Constants.SANDWICH_REQUEST})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72859" y="2827235"/>
            <a:ext cx="259079" cy="1708785"/>
            <a:chOff x="6372859" y="2827235"/>
            <a:chExt cx="259079" cy="1708785"/>
          </a:xfrm>
        </p:grpSpPr>
        <p:sp>
          <p:nvSpPr>
            <p:cNvPr id="6" name="object 6"/>
            <p:cNvSpPr/>
            <p:nvPr/>
          </p:nvSpPr>
          <p:spPr>
            <a:xfrm>
              <a:off x="6502399" y="2827235"/>
              <a:ext cx="0" cy="1481455"/>
            </a:xfrm>
            <a:custGeom>
              <a:avLst/>
              <a:gdLst/>
              <a:ahLst/>
              <a:cxnLst/>
              <a:rect l="l" t="t" r="r" b="b"/>
              <a:pathLst>
                <a:path h="1481454">
                  <a:moveTo>
                    <a:pt x="0" y="0"/>
                  </a:moveTo>
                  <a:lnTo>
                    <a:pt x="0" y="1481302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2859" y="427678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259080" y="0"/>
                  </a:moveTo>
                  <a:lnTo>
                    <a:pt x="0" y="0"/>
                  </a:lnTo>
                  <a:lnTo>
                    <a:pt x="129539" y="259079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129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198CB5"/>
                </a:solidFill>
              </a:rPr>
              <a:t>takeLatest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300" y="2933700"/>
            <a:ext cx="953706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  <a:tab pos="4951095" algn="l"/>
              </a:tabLst>
            </a:pPr>
            <a:r>
              <a:rPr sz="2400" dirty="0">
                <a:solidFill>
                  <a:srgbClr val="D75F00"/>
                </a:solidFill>
                <a:latin typeface="Courier New"/>
                <a:cs typeface="Courier New"/>
              </a:rPr>
              <a:t>import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takeLatest</a:t>
            </a:r>
            <a:r>
              <a:rPr sz="24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 </a:t>
            </a:r>
            <a:r>
              <a:rPr sz="2400" dirty="0">
                <a:solidFill>
                  <a:srgbClr val="D75F00"/>
                </a:solidFill>
                <a:latin typeface="Courier New"/>
                <a:cs typeface="Courier New"/>
              </a:rPr>
              <a:t>from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'redux-saga/effects'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watchFetchData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0"/>
              </a:spcBef>
              <a:tabLst>
                <a:tab pos="22072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takeLatest(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'FETCH_REQUESTED'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,</a:t>
            </a:r>
            <a:r>
              <a:rPr sz="2400" spc="2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fetchData)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2700" y="4096588"/>
            <a:ext cx="1892935" cy="367030"/>
          </a:xfrm>
          <a:custGeom>
            <a:avLst/>
            <a:gdLst/>
            <a:ahLst/>
            <a:cxnLst/>
            <a:rect l="l" t="t" r="r" b="b"/>
            <a:pathLst>
              <a:path w="1892935" h="367029">
                <a:moveTo>
                  <a:pt x="0" y="0"/>
                </a:moveTo>
                <a:lnTo>
                  <a:pt x="1892693" y="0"/>
                </a:lnTo>
                <a:lnTo>
                  <a:pt x="1892693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3129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198CB5"/>
                </a:solidFill>
              </a:rPr>
              <a:t>takeLatest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300" y="2933700"/>
            <a:ext cx="953706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  <a:tab pos="4951095" algn="l"/>
              </a:tabLst>
            </a:pPr>
            <a:r>
              <a:rPr sz="2400" dirty="0">
                <a:solidFill>
                  <a:srgbClr val="D75F00"/>
                </a:solidFill>
                <a:latin typeface="Courier New"/>
                <a:cs typeface="Courier New"/>
              </a:rPr>
              <a:t>import	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 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takeLatest</a:t>
            </a:r>
            <a:r>
              <a:rPr sz="24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 </a:t>
            </a:r>
            <a:r>
              <a:rPr sz="2400" dirty="0">
                <a:solidFill>
                  <a:srgbClr val="D75F00"/>
                </a:solidFill>
                <a:latin typeface="Courier New"/>
                <a:cs typeface="Courier New"/>
              </a:rPr>
              <a:t>from	</a:t>
            </a:r>
            <a:r>
              <a:rPr sz="2400" dirty="0">
                <a:solidFill>
                  <a:srgbClr val="00AFAF"/>
                </a:solidFill>
                <a:latin typeface="Courier New"/>
                <a:cs typeface="Courier New"/>
              </a:rPr>
              <a:t>'redux-saga/effects'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2400" dirty="0">
                <a:solidFill>
                  <a:srgbClr val="AF8700"/>
                </a:solidFill>
                <a:latin typeface="Courier New"/>
                <a:cs typeface="Courier New"/>
              </a:rPr>
              <a:t>function*	</a:t>
            </a:r>
            <a:r>
              <a:rPr sz="2400" b="1" spc="-5" dirty="0">
                <a:solidFill>
                  <a:srgbClr val="0087D7"/>
                </a:solidFill>
                <a:latin typeface="Courier New"/>
                <a:cs typeface="Courier New"/>
              </a:rPr>
              <a:t>watchFetchData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()</a:t>
            </a:r>
            <a:r>
              <a:rPr sz="2400" spc="-10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0"/>
              </a:spcBef>
              <a:tabLst>
                <a:tab pos="2207260" algn="l"/>
              </a:tabLst>
            </a:pPr>
            <a:r>
              <a:rPr sz="2400" dirty="0">
                <a:solidFill>
                  <a:srgbClr val="87AF00"/>
                </a:solidFill>
                <a:latin typeface="Courier New"/>
                <a:cs typeface="Courier New"/>
              </a:rPr>
              <a:t>yield	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takeLatest(</a:t>
            </a:r>
            <a:r>
              <a:rPr sz="2400" spc="-5" dirty="0">
                <a:solidFill>
                  <a:srgbClr val="00AFAF"/>
                </a:solidFill>
                <a:latin typeface="Courier New"/>
                <a:cs typeface="Courier New"/>
              </a:rPr>
              <a:t>'FETCH_REQUESTED'</a:t>
            </a:r>
            <a:r>
              <a:rPr sz="2400" spc="-5" dirty="0">
                <a:solidFill>
                  <a:srgbClr val="4E4E4E"/>
                </a:solidFill>
                <a:latin typeface="Courier New"/>
                <a:cs typeface="Courier New"/>
              </a:rPr>
              <a:t>,</a:t>
            </a:r>
            <a:r>
              <a:rPr sz="2400" spc="25" dirty="0">
                <a:solidFill>
                  <a:srgbClr val="4E4E4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fetchData)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4E4E4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6743700"/>
            <a:ext cx="10601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Ensure </a:t>
            </a:r>
            <a:r>
              <a:rPr sz="4200" b="1" spc="-55" dirty="0">
                <a:solidFill>
                  <a:srgbClr val="F30284"/>
                </a:solidFill>
                <a:latin typeface="Loma"/>
                <a:cs typeface="Loma"/>
              </a:rPr>
              <a:t>that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60" dirty="0">
                <a:solidFill>
                  <a:srgbClr val="F30284"/>
                </a:solidFill>
                <a:latin typeface="Loma"/>
                <a:cs typeface="Loma"/>
              </a:rPr>
              <a:t>only</a:t>
            </a: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45" dirty="0">
                <a:solidFill>
                  <a:srgbClr val="F30284"/>
                </a:solidFill>
                <a:latin typeface="Loma"/>
                <a:cs typeface="Loma"/>
              </a:rPr>
              <a:t>the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65" dirty="0">
                <a:solidFill>
                  <a:srgbClr val="F30284"/>
                </a:solidFill>
                <a:latin typeface="Loma"/>
                <a:cs typeface="Loma"/>
              </a:rPr>
              <a:t>last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240" dirty="0">
                <a:solidFill>
                  <a:srgbClr val="F30284"/>
                </a:solidFill>
                <a:latin typeface="Loma"/>
                <a:cs typeface="Loma"/>
              </a:rPr>
              <a:t>fetchData</a:t>
            </a:r>
            <a:r>
              <a:rPr sz="4200" b="1" spc="-375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55" dirty="0">
                <a:solidFill>
                  <a:srgbClr val="F30284"/>
                </a:solidFill>
                <a:latin typeface="Loma"/>
                <a:cs typeface="Loma"/>
              </a:rPr>
              <a:t>will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330" dirty="0">
                <a:solidFill>
                  <a:srgbClr val="F30284"/>
                </a:solidFill>
                <a:latin typeface="Loma"/>
                <a:cs typeface="Loma"/>
              </a:rPr>
              <a:t>be</a:t>
            </a:r>
            <a:r>
              <a:rPr sz="4200" b="1" spc="-380" dirty="0">
                <a:solidFill>
                  <a:srgbClr val="F30284"/>
                </a:solidFill>
                <a:latin typeface="Loma"/>
                <a:cs typeface="Loma"/>
              </a:rPr>
              <a:t> </a:t>
            </a:r>
            <a:r>
              <a:rPr sz="4200" b="1" spc="-170" dirty="0">
                <a:solidFill>
                  <a:srgbClr val="F30284"/>
                </a:solidFill>
                <a:latin typeface="Loma"/>
                <a:cs typeface="Loma"/>
              </a:rPr>
              <a:t>running</a:t>
            </a:r>
            <a:endParaRPr sz="4200">
              <a:latin typeface="Loma"/>
              <a:cs typeface="L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2700" y="4096588"/>
            <a:ext cx="1892935" cy="367030"/>
          </a:xfrm>
          <a:custGeom>
            <a:avLst/>
            <a:gdLst/>
            <a:ahLst/>
            <a:cxnLst/>
            <a:rect l="l" t="t" r="r" b="b"/>
            <a:pathLst>
              <a:path w="1892935" h="367029">
                <a:moveTo>
                  <a:pt x="0" y="0"/>
                </a:moveTo>
                <a:lnTo>
                  <a:pt x="1892693" y="0"/>
                </a:lnTo>
                <a:lnTo>
                  <a:pt x="1892693" y="366613"/>
                </a:lnTo>
                <a:lnTo>
                  <a:pt x="0" y="36661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907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solidFill>
                  <a:srgbClr val="198CB5"/>
                </a:solidFill>
              </a:rPr>
              <a:t>Non-blocking</a:t>
            </a:r>
            <a:r>
              <a:rPr spc="-625" dirty="0">
                <a:solidFill>
                  <a:srgbClr val="198CB5"/>
                </a:solidFill>
              </a:rPr>
              <a:t> </a:t>
            </a:r>
            <a:r>
              <a:rPr spc="-85" dirty="0">
                <a:solidFill>
                  <a:srgbClr val="198CB5"/>
                </a:solidFill>
              </a:rPr>
              <a:t>(fork)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1625600"/>
            <a:ext cx="8544560" cy="5839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92125" marR="3362325" indent="-353060">
              <a:lnSpc>
                <a:spcPts val="2900"/>
              </a:lnSpc>
              <a:spcBef>
                <a:spcPts val="280"/>
              </a:spcBef>
            </a:pPr>
            <a:r>
              <a:rPr sz="2500" spc="-5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500" b="1" spc="25" dirty="0">
                <a:solidFill>
                  <a:srgbClr val="0087D7"/>
                </a:solidFill>
                <a:latin typeface="Trebuchet MS"/>
                <a:cs typeface="Trebuchet MS"/>
              </a:rPr>
              <a:t>watchJoinGame</a:t>
            </a:r>
            <a:r>
              <a:rPr sz="2500" spc="25" dirty="0">
                <a:solidFill>
                  <a:srgbClr val="4E4E4E"/>
                </a:solidFill>
                <a:latin typeface="Arial"/>
                <a:cs typeface="Arial"/>
              </a:rPr>
              <a:t>(socket)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500" spc="-25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500" spc="-31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5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2500" spc="-5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500" spc="-90" dirty="0">
                <a:solidFill>
                  <a:srgbClr val="AF8700"/>
                </a:solidFill>
                <a:latin typeface="Arial"/>
                <a:cs typeface="Arial"/>
              </a:rPr>
              <a:t>null</a:t>
            </a:r>
            <a:r>
              <a:rPr sz="2500" spc="-90" dirty="0">
                <a:solidFill>
                  <a:srgbClr val="4E4E4E"/>
                </a:solidFill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  <a:p>
            <a:pPr marL="492125">
              <a:lnSpc>
                <a:spcPts val="2770"/>
              </a:lnSpc>
            </a:pPr>
            <a:r>
              <a:rPr sz="2500" spc="-7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5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5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5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500" spc="6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845185" marR="1168400">
              <a:lnSpc>
                <a:spcPts val="2900"/>
              </a:lnSpc>
              <a:spcBef>
                <a:spcPts val="130"/>
              </a:spcBef>
            </a:pPr>
            <a:r>
              <a:rPr sz="2500" spc="-25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500" spc="-8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5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500" spc="-10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</a:rPr>
              <a:t>take(Constants.JOIN_GAME)  </a:t>
            </a:r>
            <a:r>
              <a:rPr sz="2500" spc="-31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5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500" spc="-10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</a:rPr>
              <a:t>fork(game, socket, </a:t>
            </a:r>
            <a:r>
              <a:rPr sz="2500" spc="-135" dirty="0">
                <a:solidFill>
                  <a:srgbClr val="4E4E4E"/>
                </a:solidFill>
                <a:latin typeface="Arial"/>
                <a:cs typeface="Arial"/>
              </a:rPr>
              <a:t>action.gameId)  </a:t>
            </a:r>
            <a:r>
              <a:rPr sz="2500" spc="-10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500" spc="-130" dirty="0">
                <a:solidFill>
                  <a:srgbClr val="4E4E4E"/>
                </a:solidFill>
                <a:latin typeface="Arial"/>
                <a:cs typeface="Arial"/>
              </a:rPr>
              <a:t>fork(watchLeaveGame,</a:t>
            </a:r>
            <a:r>
              <a:rPr sz="2500" spc="-16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280" dirty="0">
                <a:solidFill>
                  <a:srgbClr val="4E4E4E"/>
                </a:solidFill>
                <a:latin typeface="Arial"/>
                <a:cs typeface="Arial"/>
              </a:rPr>
              <a:t>gameSaga)</a:t>
            </a:r>
            <a:endParaRPr sz="2500">
              <a:latin typeface="Arial"/>
              <a:cs typeface="Arial"/>
            </a:endParaRPr>
          </a:p>
          <a:p>
            <a:pPr marL="492125">
              <a:lnSpc>
                <a:spcPts val="277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139700">
              <a:lnSpc>
                <a:spcPts val="295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400" b="1" spc="-15" dirty="0">
                <a:solidFill>
                  <a:srgbClr val="0087D7"/>
                </a:solidFill>
                <a:latin typeface="Trebuchet MS"/>
                <a:cs typeface="Trebuchet MS"/>
              </a:rPr>
              <a:t>game</a:t>
            </a:r>
            <a:r>
              <a:rPr sz="2400" spc="-15" dirty="0">
                <a:solidFill>
                  <a:srgbClr val="4E4E4E"/>
                </a:solidFill>
                <a:latin typeface="Arial"/>
                <a:cs typeface="Arial"/>
              </a:rPr>
              <a:t>(socket, </a:t>
            </a:r>
            <a:r>
              <a:rPr sz="2400" spc="-130" dirty="0">
                <a:solidFill>
                  <a:srgbClr val="4E4E4E"/>
                </a:solidFill>
                <a:latin typeface="Arial"/>
                <a:cs typeface="Arial"/>
              </a:rPr>
              <a:t>response)</a:t>
            </a:r>
            <a:r>
              <a:rPr sz="2400" spc="-19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1155" marR="5080">
              <a:lnSpc>
                <a:spcPts val="2800"/>
              </a:lnSpc>
              <a:spcBef>
                <a:spcPts val="120"/>
              </a:spcBef>
            </a:pP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400" spc="-95" dirty="0">
                <a:solidFill>
                  <a:srgbClr val="4E4E4E"/>
                </a:solidFill>
                <a:latin typeface="Arial"/>
                <a:cs typeface="Arial"/>
              </a:rPr>
              <a:t>fork(listenToSocket, </a:t>
            </a:r>
            <a:r>
              <a:rPr sz="2400" spc="-110" dirty="0">
                <a:solidFill>
                  <a:srgbClr val="4E4E4E"/>
                </a:solidFill>
                <a:latin typeface="Arial"/>
                <a:cs typeface="Arial"/>
              </a:rPr>
              <a:t>socket, </a:t>
            </a:r>
            <a:r>
              <a:rPr sz="2400" spc="-155" dirty="0">
                <a:solidFill>
                  <a:srgbClr val="00AFAF"/>
                </a:solidFill>
                <a:latin typeface="Arial"/>
                <a:cs typeface="Arial"/>
              </a:rPr>
              <a:t>'game:move'</a:t>
            </a:r>
            <a:r>
              <a:rPr sz="2400" spc="-155" dirty="0">
                <a:solidFill>
                  <a:srgbClr val="4E4E4E"/>
                </a:solidFill>
                <a:latin typeface="Arial"/>
                <a:cs typeface="Arial"/>
              </a:rPr>
              <a:t>,</a:t>
            </a:r>
            <a:r>
              <a:rPr sz="2400" spc="-38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E4E4E"/>
                </a:solidFill>
                <a:latin typeface="Arial"/>
                <a:cs typeface="Arial"/>
              </a:rPr>
              <a:t>processMovements)  </a:t>
            </a: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400" spc="-95" dirty="0">
                <a:solidFill>
                  <a:srgbClr val="4E4E4E"/>
                </a:solidFill>
                <a:latin typeface="Arial"/>
                <a:cs typeface="Arial"/>
              </a:rPr>
              <a:t>fork(listenToSocket, </a:t>
            </a:r>
            <a:r>
              <a:rPr sz="2400" spc="-110" dirty="0">
                <a:solidFill>
                  <a:srgbClr val="4E4E4E"/>
                </a:solidFill>
                <a:latin typeface="Arial"/>
                <a:cs typeface="Arial"/>
              </a:rPr>
              <a:t>socket, </a:t>
            </a:r>
            <a:r>
              <a:rPr sz="2400" spc="-155" dirty="0">
                <a:solidFill>
                  <a:srgbClr val="00AFAF"/>
                </a:solidFill>
                <a:latin typeface="Arial"/>
                <a:cs typeface="Arial"/>
              </a:rPr>
              <a:t>'game:end'</a:t>
            </a:r>
            <a:r>
              <a:rPr sz="2400" spc="-155" dirty="0">
                <a:solidFill>
                  <a:srgbClr val="4E4E4E"/>
                </a:solidFill>
                <a:latin typeface="Arial"/>
                <a:cs typeface="Arial"/>
              </a:rPr>
              <a:t>,</a:t>
            </a:r>
            <a:r>
              <a:rPr sz="2400" spc="-4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E4E4E"/>
                </a:solidFill>
                <a:latin typeface="Arial"/>
                <a:cs typeface="Arial"/>
              </a:rPr>
              <a:t>processEndGame)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51155">
              <a:lnSpc>
                <a:spcPts val="2840"/>
              </a:lnSpc>
            </a:pPr>
            <a:r>
              <a:rPr sz="2400" spc="5" dirty="0">
                <a:solidFill>
                  <a:srgbClr val="5F8787"/>
                </a:solidFill>
                <a:latin typeface="Arial"/>
                <a:cs typeface="Arial"/>
              </a:rPr>
              <a:t>// </a:t>
            </a:r>
            <a:r>
              <a:rPr sz="2400" spc="-55" dirty="0">
                <a:solidFill>
                  <a:srgbClr val="5F8787"/>
                </a:solidFill>
                <a:latin typeface="Arial"/>
                <a:cs typeface="Arial"/>
              </a:rPr>
              <a:t>More </a:t>
            </a:r>
            <a:r>
              <a:rPr sz="2400" spc="-125" dirty="0">
                <a:solidFill>
                  <a:srgbClr val="5F8787"/>
                </a:solidFill>
                <a:latin typeface="Arial"/>
                <a:cs typeface="Arial"/>
              </a:rPr>
              <a:t>things </a:t>
            </a:r>
            <a:r>
              <a:rPr sz="2400" spc="-50" dirty="0">
                <a:solidFill>
                  <a:srgbClr val="5F8787"/>
                </a:solidFill>
                <a:latin typeface="Arial"/>
                <a:cs typeface="Arial"/>
              </a:rPr>
              <a:t>that </a:t>
            </a:r>
            <a:r>
              <a:rPr sz="2400" spc="-125" dirty="0">
                <a:solidFill>
                  <a:srgbClr val="5F8787"/>
                </a:solidFill>
                <a:latin typeface="Arial"/>
                <a:cs typeface="Arial"/>
              </a:rPr>
              <a:t>we </a:t>
            </a:r>
            <a:r>
              <a:rPr sz="2400" spc="-85" dirty="0">
                <a:solidFill>
                  <a:srgbClr val="5F8787"/>
                </a:solidFill>
                <a:latin typeface="Arial"/>
                <a:cs typeface="Arial"/>
              </a:rPr>
              <a:t>want </a:t>
            </a:r>
            <a:r>
              <a:rPr sz="2400" spc="60" dirty="0">
                <a:solidFill>
                  <a:srgbClr val="5F8787"/>
                </a:solidFill>
                <a:latin typeface="Arial"/>
                <a:cs typeface="Arial"/>
              </a:rPr>
              <a:t>to </a:t>
            </a:r>
            <a:r>
              <a:rPr sz="2400" spc="-65" dirty="0">
                <a:solidFill>
                  <a:srgbClr val="5F8787"/>
                </a:solidFill>
                <a:latin typeface="Arial"/>
                <a:cs typeface="Arial"/>
              </a:rPr>
              <a:t>do </a:t>
            </a:r>
            <a:r>
              <a:rPr sz="2400" spc="-125" dirty="0">
                <a:solidFill>
                  <a:srgbClr val="5F8787"/>
                </a:solidFill>
                <a:latin typeface="Arial"/>
                <a:cs typeface="Arial"/>
              </a:rPr>
              <a:t>inside </a:t>
            </a:r>
            <a:r>
              <a:rPr sz="2400" spc="-315" dirty="0">
                <a:solidFill>
                  <a:srgbClr val="5F8787"/>
                </a:solidFill>
                <a:latin typeface="Arial"/>
                <a:cs typeface="Arial"/>
              </a:rPr>
              <a:t>a</a:t>
            </a:r>
            <a:r>
              <a:rPr sz="2400" spc="-175" dirty="0">
                <a:solidFill>
                  <a:srgbClr val="5F8787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5F8787"/>
                </a:solidFill>
                <a:latin typeface="Arial"/>
                <a:cs typeface="Arial"/>
              </a:rPr>
              <a:t>game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ts val="2800"/>
              </a:lnSpc>
            </a:pPr>
            <a:r>
              <a:rPr sz="2400" spc="-85" dirty="0">
                <a:solidFill>
                  <a:srgbClr val="5F8787"/>
                </a:solidFill>
                <a:latin typeface="Arial"/>
                <a:cs typeface="Arial"/>
              </a:rPr>
              <a:t>//...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1515" y="3206495"/>
            <a:ext cx="629920" cy="306070"/>
          </a:xfrm>
          <a:custGeom>
            <a:avLst/>
            <a:gdLst/>
            <a:ahLst/>
            <a:cxnLst/>
            <a:rect l="l" t="t" r="r" b="b"/>
            <a:pathLst>
              <a:path w="629920" h="306070">
                <a:moveTo>
                  <a:pt x="0" y="0"/>
                </a:moveTo>
                <a:lnTo>
                  <a:pt x="629295" y="0"/>
                </a:lnTo>
                <a:lnTo>
                  <a:pt x="629295" y="305989"/>
                </a:lnTo>
                <a:lnTo>
                  <a:pt x="0" y="3059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7839" y="5324297"/>
            <a:ext cx="530225" cy="762000"/>
          </a:xfrm>
          <a:custGeom>
            <a:avLst/>
            <a:gdLst/>
            <a:ahLst/>
            <a:cxnLst/>
            <a:rect l="l" t="t" r="r" b="b"/>
            <a:pathLst>
              <a:path w="530225" h="762000">
                <a:moveTo>
                  <a:pt x="0" y="0"/>
                </a:moveTo>
                <a:lnTo>
                  <a:pt x="530181" y="0"/>
                </a:lnTo>
                <a:lnTo>
                  <a:pt x="530181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5907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solidFill>
                  <a:srgbClr val="198CB5"/>
                </a:solidFill>
              </a:rPr>
              <a:t>Non-blocking</a:t>
            </a:r>
            <a:r>
              <a:rPr spc="-625" dirty="0">
                <a:solidFill>
                  <a:srgbClr val="198CB5"/>
                </a:solidFill>
              </a:rPr>
              <a:t> </a:t>
            </a:r>
            <a:r>
              <a:rPr spc="-85" dirty="0">
                <a:solidFill>
                  <a:srgbClr val="198CB5"/>
                </a:solidFill>
              </a:rPr>
              <a:t>(fork)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1625600"/>
            <a:ext cx="8544560" cy="5839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92125" marR="3362325" indent="-353060">
              <a:lnSpc>
                <a:spcPts val="2900"/>
              </a:lnSpc>
              <a:spcBef>
                <a:spcPts val="280"/>
              </a:spcBef>
            </a:pPr>
            <a:r>
              <a:rPr sz="2500" spc="-5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500" b="1" spc="25" dirty="0">
                <a:solidFill>
                  <a:srgbClr val="0087D7"/>
                </a:solidFill>
                <a:latin typeface="Trebuchet MS"/>
                <a:cs typeface="Trebuchet MS"/>
              </a:rPr>
              <a:t>watchJoinGame</a:t>
            </a:r>
            <a:r>
              <a:rPr sz="2500" spc="25" dirty="0">
                <a:solidFill>
                  <a:srgbClr val="4E4E4E"/>
                </a:solidFill>
                <a:latin typeface="Arial"/>
                <a:cs typeface="Arial"/>
              </a:rPr>
              <a:t>(socket)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500" spc="-25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500" spc="-31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5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2500" spc="-5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500" spc="-90" dirty="0">
                <a:solidFill>
                  <a:srgbClr val="AF8700"/>
                </a:solidFill>
                <a:latin typeface="Arial"/>
                <a:cs typeface="Arial"/>
              </a:rPr>
              <a:t>null</a:t>
            </a:r>
            <a:r>
              <a:rPr sz="2500" spc="-90" dirty="0">
                <a:solidFill>
                  <a:srgbClr val="4E4E4E"/>
                </a:solidFill>
                <a:latin typeface="Arial"/>
                <a:cs typeface="Arial"/>
              </a:rPr>
              <a:t>;</a:t>
            </a:r>
            <a:endParaRPr sz="2500">
              <a:latin typeface="Arial"/>
              <a:cs typeface="Arial"/>
            </a:endParaRPr>
          </a:p>
          <a:p>
            <a:pPr marL="492125">
              <a:lnSpc>
                <a:spcPts val="2770"/>
              </a:lnSpc>
            </a:pPr>
            <a:r>
              <a:rPr sz="2500" spc="-7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5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5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5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500" spc="6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845185" marR="1168400">
              <a:lnSpc>
                <a:spcPts val="2900"/>
              </a:lnSpc>
              <a:spcBef>
                <a:spcPts val="130"/>
              </a:spcBef>
            </a:pPr>
            <a:r>
              <a:rPr sz="2500" spc="-25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500" spc="-8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5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500" spc="-10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</a:rPr>
              <a:t>take(Constants.JOIN_GAME)  </a:t>
            </a:r>
            <a:r>
              <a:rPr sz="2500" spc="-31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5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500" spc="-10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500" spc="-114" dirty="0">
                <a:solidFill>
                  <a:srgbClr val="4E4E4E"/>
                </a:solidFill>
                <a:latin typeface="Arial"/>
                <a:cs typeface="Arial"/>
              </a:rPr>
              <a:t>fork(game, socket, </a:t>
            </a:r>
            <a:r>
              <a:rPr sz="2500" spc="-135" dirty="0">
                <a:solidFill>
                  <a:srgbClr val="4E4E4E"/>
                </a:solidFill>
                <a:latin typeface="Arial"/>
                <a:cs typeface="Arial"/>
              </a:rPr>
              <a:t>action.gameId)  </a:t>
            </a:r>
            <a:r>
              <a:rPr sz="2500" spc="-100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500" spc="-130" dirty="0">
                <a:solidFill>
                  <a:srgbClr val="4E4E4E"/>
                </a:solidFill>
                <a:latin typeface="Arial"/>
                <a:cs typeface="Arial"/>
              </a:rPr>
              <a:t>fork(watchLeaveGame,</a:t>
            </a:r>
            <a:r>
              <a:rPr sz="2500" spc="-16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500" spc="-280" dirty="0">
                <a:solidFill>
                  <a:srgbClr val="4E4E4E"/>
                </a:solidFill>
                <a:latin typeface="Arial"/>
                <a:cs typeface="Arial"/>
              </a:rPr>
              <a:t>gameSaga)</a:t>
            </a:r>
            <a:endParaRPr sz="2500">
              <a:latin typeface="Arial"/>
              <a:cs typeface="Arial"/>
            </a:endParaRPr>
          </a:p>
          <a:p>
            <a:pPr marL="492125">
              <a:lnSpc>
                <a:spcPts val="277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 marL="139700">
              <a:lnSpc>
                <a:spcPts val="2950"/>
              </a:lnSpc>
            </a:pPr>
            <a:r>
              <a:rPr sz="25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0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400" b="1" spc="-15" dirty="0">
                <a:solidFill>
                  <a:srgbClr val="0087D7"/>
                </a:solidFill>
                <a:latin typeface="Trebuchet MS"/>
                <a:cs typeface="Trebuchet MS"/>
              </a:rPr>
              <a:t>game</a:t>
            </a:r>
            <a:r>
              <a:rPr sz="2400" spc="-15" dirty="0">
                <a:solidFill>
                  <a:srgbClr val="4E4E4E"/>
                </a:solidFill>
                <a:latin typeface="Arial"/>
                <a:cs typeface="Arial"/>
              </a:rPr>
              <a:t>(socket, </a:t>
            </a:r>
            <a:r>
              <a:rPr sz="2400" spc="-130" dirty="0">
                <a:solidFill>
                  <a:srgbClr val="4E4E4E"/>
                </a:solidFill>
                <a:latin typeface="Arial"/>
                <a:cs typeface="Arial"/>
              </a:rPr>
              <a:t>response)</a:t>
            </a:r>
            <a:r>
              <a:rPr sz="2400" spc="-19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1155" marR="5080">
              <a:lnSpc>
                <a:spcPts val="2800"/>
              </a:lnSpc>
              <a:spcBef>
                <a:spcPts val="120"/>
              </a:spcBef>
            </a:pP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400" spc="-95" dirty="0">
                <a:solidFill>
                  <a:srgbClr val="4E4E4E"/>
                </a:solidFill>
                <a:latin typeface="Arial"/>
                <a:cs typeface="Arial"/>
              </a:rPr>
              <a:t>fork(listenToSocket, </a:t>
            </a:r>
            <a:r>
              <a:rPr sz="2400" spc="-110" dirty="0">
                <a:solidFill>
                  <a:srgbClr val="4E4E4E"/>
                </a:solidFill>
                <a:latin typeface="Arial"/>
                <a:cs typeface="Arial"/>
              </a:rPr>
              <a:t>socket, </a:t>
            </a:r>
            <a:r>
              <a:rPr sz="2400" spc="-155" dirty="0">
                <a:solidFill>
                  <a:srgbClr val="00AFAF"/>
                </a:solidFill>
                <a:latin typeface="Arial"/>
                <a:cs typeface="Arial"/>
              </a:rPr>
              <a:t>'game:move'</a:t>
            </a:r>
            <a:r>
              <a:rPr sz="2400" spc="-155" dirty="0">
                <a:solidFill>
                  <a:srgbClr val="4E4E4E"/>
                </a:solidFill>
                <a:latin typeface="Arial"/>
                <a:cs typeface="Arial"/>
              </a:rPr>
              <a:t>,</a:t>
            </a:r>
            <a:r>
              <a:rPr sz="2400" spc="-38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E4E4E"/>
                </a:solidFill>
                <a:latin typeface="Arial"/>
                <a:cs typeface="Arial"/>
              </a:rPr>
              <a:t>processMovements)  </a:t>
            </a:r>
            <a:r>
              <a:rPr sz="2400" spc="-9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400" spc="-95" dirty="0">
                <a:solidFill>
                  <a:srgbClr val="4E4E4E"/>
                </a:solidFill>
                <a:latin typeface="Arial"/>
                <a:cs typeface="Arial"/>
              </a:rPr>
              <a:t>fork(listenToSocket, </a:t>
            </a:r>
            <a:r>
              <a:rPr sz="2400" spc="-110" dirty="0">
                <a:solidFill>
                  <a:srgbClr val="4E4E4E"/>
                </a:solidFill>
                <a:latin typeface="Arial"/>
                <a:cs typeface="Arial"/>
              </a:rPr>
              <a:t>socket, </a:t>
            </a:r>
            <a:r>
              <a:rPr sz="2400" spc="-155" dirty="0">
                <a:solidFill>
                  <a:srgbClr val="00AFAF"/>
                </a:solidFill>
                <a:latin typeface="Arial"/>
                <a:cs typeface="Arial"/>
              </a:rPr>
              <a:t>'game:end'</a:t>
            </a:r>
            <a:r>
              <a:rPr sz="2400" spc="-155" dirty="0">
                <a:solidFill>
                  <a:srgbClr val="4E4E4E"/>
                </a:solidFill>
                <a:latin typeface="Arial"/>
                <a:cs typeface="Arial"/>
              </a:rPr>
              <a:t>,</a:t>
            </a:r>
            <a:r>
              <a:rPr sz="2400" spc="-44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4E4E4E"/>
                </a:solidFill>
                <a:latin typeface="Arial"/>
                <a:cs typeface="Arial"/>
              </a:rPr>
              <a:t>processEndGame)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51155">
              <a:lnSpc>
                <a:spcPts val="2840"/>
              </a:lnSpc>
            </a:pPr>
            <a:r>
              <a:rPr sz="2400" spc="5" dirty="0">
                <a:solidFill>
                  <a:srgbClr val="5F8787"/>
                </a:solidFill>
                <a:latin typeface="Arial"/>
                <a:cs typeface="Arial"/>
              </a:rPr>
              <a:t>// </a:t>
            </a:r>
            <a:r>
              <a:rPr sz="2400" spc="-55" dirty="0">
                <a:solidFill>
                  <a:srgbClr val="5F8787"/>
                </a:solidFill>
                <a:latin typeface="Arial"/>
                <a:cs typeface="Arial"/>
              </a:rPr>
              <a:t>More </a:t>
            </a:r>
            <a:r>
              <a:rPr sz="2400" spc="-125" dirty="0">
                <a:solidFill>
                  <a:srgbClr val="5F8787"/>
                </a:solidFill>
                <a:latin typeface="Arial"/>
                <a:cs typeface="Arial"/>
              </a:rPr>
              <a:t>things </a:t>
            </a:r>
            <a:r>
              <a:rPr sz="2400" spc="-50" dirty="0">
                <a:solidFill>
                  <a:srgbClr val="5F8787"/>
                </a:solidFill>
                <a:latin typeface="Arial"/>
                <a:cs typeface="Arial"/>
              </a:rPr>
              <a:t>that </a:t>
            </a:r>
            <a:r>
              <a:rPr sz="2400" spc="-125" dirty="0">
                <a:solidFill>
                  <a:srgbClr val="5F8787"/>
                </a:solidFill>
                <a:latin typeface="Arial"/>
                <a:cs typeface="Arial"/>
              </a:rPr>
              <a:t>we </a:t>
            </a:r>
            <a:r>
              <a:rPr sz="2400" spc="-85" dirty="0">
                <a:solidFill>
                  <a:srgbClr val="5F8787"/>
                </a:solidFill>
                <a:latin typeface="Arial"/>
                <a:cs typeface="Arial"/>
              </a:rPr>
              <a:t>want </a:t>
            </a:r>
            <a:r>
              <a:rPr sz="2400" spc="60" dirty="0">
                <a:solidFill>
                  <a:srgbClr val="5F8787"/>
                </a:solidFill>
                <a:latin typeface="Arial"/>
                <a:cs typeface="Arial"/>
              </a:rPr>
              <a:t>to </a:t>
            </a:r>
            <a:r>
              <a:rPr sz="2400" spc="-65" dirty="0">
                <a:solidFill>
                  <a:srgbClr val="5F8787"/>
                </a:solidFill>
                <a:latin typeface="Arial"/>
                <a:cs typeface="Arial"/>
              </a:rPr>
              <a:t>do </a:t>
            </a:r>
            <a:r>
              <a:rPr sz="2400" spc="-125" dirty="0">
                <a:solidFill>
                  <a:srgbClr val="5F8787"/>
                </a:solidFill>
                <a:latin typeface="Arial"/>
                <a:cs typeface="Arial"/>
              </a:rPr>
              <a:t>inside </a:t>
            </a:r>
            <a:r>
              <a:rPr sz="2400" spc="-315" dirty="0">
                <a:solidFill>
                  <a:srgbClr val="5F8787"/>
                </a:solidFill>
                <a:latin typeface="Arial"/>
                <a:cs typeface="Arial"/>
              </a:rPr>
              <a:t>a</a:t>
            </a:r>
            <a:r>
              <a:rPr sz="2400" spc="-175" dirty="0">
                <a:solidFill>
                  <a:srgbClr val="5F8787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5F8787"/>
                </a:solidFill>
                <a:latin typeface="Arial"/>
                <a:cs typeface="Arial"/>
              </a:rPr>
              <a:t>game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ts val="2800"/>
              </a:lnSpc>
            </a:pPr>
            <a:r>
              <a:rPr sz="2400" spc="-85" dirty="0">
                <a:solidFill>
                  <a:srgbClr val="5F8787"/>
                </a:solidFill>
                <a:latin typeface="Arial"/>
                <a:cs typeface="Arial"/>
              </a:rPr>
              <a:t>//...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8204200"/>
            <a:ext cx="10419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05" dirty="0">
                <a:solidFill>
                  <a:srgbClr val="F30284"/>
                </a:solidFill>
                <a:latin typeface="Loma"/>
                <a:cs typeface="Loma"/>
              </a:rPr>
              <a:t>Fork </a:t>
            </a:r>
            <a:r>
              <a:rPr sz="4200" spc="-875" dirty="0">
                <a:solidFill>
                  <a:srgbClr val="F30284"/>
                </a:solidFill>
                <a:latin typeface="Arial Black"/>
                <a:cs typeface="Arial Black"/>
              </a:rPr>
              <a:t>will </a:t>
            </a:r>
            <a:r>
              <a:rPr sz="4200" spc="-1130" dirty="0">
                <a:solidFill>
                  <a:srgbClr val="F30284"/>
                </a:solidFill>
                <a:latin typeface="Arial Black"/>
                <a:cs typeface="Arial Black"/>
              </a:rPr>
              <a:t>create </a:t>
            </a:r>
            <a:r>
              <a:rPr sz="4200" spc="-1195" dirty="0">
                <a:solidFill>
                  <a:srgbClr val="F30284"/>
                </a:solidFill>
                <a:latin typeface="Arial Black"/>
                <a:cs typeface="Arial Black"/>
              </a:rPr>
              <a:t>a </a:t>
            </a:r>
            <a:r>
              <a:rPr sz="4200" spc="-1310" dirty="0">
                <a:solidFill>
                  <a:srgbClr val="F30284"/>
                </a:solidFill>
                <a:latin typeface="Arial Black"/>
                <a:cs typeface="Arial Black"/>
              </a:rPr>
              <a:t>new </a:t>
            </a:r>
            <a:r>
              <a:rPr sz="4200" spc="-1185" dirty="0">
                <a:solidFill>
                  <a:srgbClr val="F30284"/>
                </a:solidFill>
                <a:latin typeface="Arial Black"/>
                <a:cs typeface="Arial Black"/>
              </a:rPr>
              <a:t>task </a:t>
            </a:r>
            <a:r>
              <a:rPr sz="4200" b="1" spc="-35" dirty="0">
                <a:solidFill>
                  <a:srgbClr val="F30284"/>
                </a:solidFill>
                <a:latin typeface="Loma"/>
                <a:cs typeface="Loma"/>
              </a:rPr>
              <a:t>without </a:t>
            </a:r>
            <a:r>
              <a:rPr sz="4200" b="1" spc="-210" dirty="0">
                <a:solidFill>
                  <a:srgbClr val="F30284"/>
                </a:solidFill>
                <a:latin typeface="Loma"/>
                <a:cs typeface="Loma"/>
              </a:rPr>
              <a:t>blocking </a:t>
            </a:r>
            <a:r>
              <a:rPr sz="4200" spc="-815" dirty="0">
                <a:solidFill>
                  <a:srgbClr val="F30284"/>
                </a:solidFill>
                <a:latin typeface="Arial Black"/>
                <a:cs typeface="Arial Black"/>
              </a:rPr>
              <a:t>in </a:t>
            </a:r>
            <a:r>
              <a:rPr sz="4200" spc="-1040" dirty="0">
                <a:solidFill>
                  <a:srgbClr val="F30284"/>
                </a:solidFill>
                <a:latin typeface="Arial Black"/>
                <a:cs typeface="Arial Black"/>
              </a:rPr>
              <a:t>the</a:t>
            </a:r>
            <a:r>
              <a:rPr sz="4200" spc="-1100" dirty="0">
                <a:solidFill>
                  <a:srgbClr val="F30284"/>
                </a:solidFill>
                <a:latin typeface="Arial Black"/>
                <a:cs typeface="Arial Black"/>
              </a:rPr>
              <a:t> </a:t>
            </a:r>
            <a:r>
              <a:rPr sz="4200" spc="-965" dirty="0">
                <a:solidFill>
                  <a:srgbClr val="F30284"/>
                </a:solidFill>
                <a:latin typeface="Arial Black"/>
                <a:cs typeface="Arial Black"/>
              </a:rPr>
              <a:t>caller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1515" y="3206495"/>
            <a:ext cx="629920" cy="306070"/>
          </a:xfrm>
          <a:custGeom>
            <a:avLst/>
            <a:gdLst/>
            <a:ahLst/>
            <a:cxnLst/>
            <a:rect l="l" t="t" r="r" b="b"/>
            <a:pathLst>
              <a:path w="629920" h="306070">
                <a:moveTo>
                  <a:pt x="0" y="0"/>
                </a:moveTo>
                <a:lnTo>
                  <a:pt x="629295" y="0"/>
                </a:lnTo>
                <a:lnTo>
                  <a:pt x="629295" y="305989"/>
                </a:lnTo>
                <a:lnTo>
                  <a:pt x="0" y="3059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839" y="5324297"/>
            <a:ext cx="530225" cy="762000"/>
          </a:xfrm>
          <a:custGeom>
            <a:avLst/>
            <a:gdLst/>
            <a:ahLst/>
            <a:cxnLst/>
            <a:rect l="l" t="t" r="r" b="b"/>
            <a:pathLst>
              <a:path w="530225" h="762000">
                <a:moveTo>
                  <a:pt x="0" y="0"/>
                </a:moveTo>
                <a:lnTo>
                  <a:pt x="530181" y="0"/>
                </a:lnTo>
                <a:lnTo>
                  <a:pt x="530181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028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91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solidFill>
                  <a:srgbClr val="198CB5"/>
                </a:solidFill>
              </a:rPr>
              <a:t>Cancellation</a:t>
            </a:r>
            <a:r>
              <a:rPr spc="-620" dirty="0">
                <a:solidFill>
                  <a:srgbClr val="198CB5"/>
                </a:solidFill>
              </a:rPr>
              <a:t> </a:t>
            </a:r>
            <a:r>
              <a:rPr spc="-370" dirty="0">
                <a:solidFill>
                  <a:srgbClr val="198CB5"/>
                </a:solidFill>
              </a:rPr>
              <a:t>(cancel)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08100"/>
            <a:ext cx="6386830" cy="2583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93548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25" dirty="0">
                <a:solidFill>
                  <a:srgbClr val="0087D7"/>
                </a:solidFill>
                <a:latin typeface="Trebuchet MS"/>
                <a:cs typeface="Trebuchet MS"/>
              </a:rPr>
              <a:t>watchJoinGame</a:t>
            </a:r>
            <a:r>
              <a:rPr sz="2200" spc="25" dirty="0">
                <a:solidFill>
                  <a:srgbClr val="4E4E4E"/>
                </a:solidFill>
                <a:latin typeface="Arial"/>
                <a:cs typeface="Arial"/>
              </a:rPr>
              <a:t>(socket)</a:t>
            </a:r>
            <a:r>
              <a:rPr sz="2200" spc="-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2200" spc="-5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AF8700"/>
                </a:solidFill>
                <a:latin typeface="Arial"/>
                <a:cs typeface="Arial"/>
              </a:rPr>
              <a:t>null</a:t>
            </a:r>
            <a:r>
              <a:rPr sz="2200" spc="-80" dirty="0">
                <a:solidFill>
                  <a:srgbClr val="4E4E4E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 marR="5080">
              <a:lnSpc>
                <a:spcPts val="2500"/>
              </a:lnSpc>
              <a:spcBef>
                <a:spcPts val="130"/>
              </a:spcBef>
            </a:pP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take(Constants.JOIN_GAME) 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fork(game, socket, </a:t>
            </a:r>
            <a:r>
              <a:rPr sz="2200" spc="-120" dirty="0">
                <a:solidFill>
                  <a:srgbClr val="4E4E4E"/>
                </a:solidFill>
                <a:latin typeface="Arial"/>
                <a:cs typeface="Arial"/>
              </a:rPr>
              <a:t>action.gameId)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14" dirty="0">
                <a:solidFill>
                  <a:srgbClr val="4E4E4E"/>
                </a:solidFill>
                <a:latin typeface="Arial"/>
                <a:cs typeface="Arial"/>
              </a:rPr>
              <a:t>fork(watchLeaveGame,</a:t>
            </a:r>
            <a:r>
              <a:rPr sz="2200" spc="-1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4E4E4E"/>
                </a:solidFill>
                <a:latin typeface="Arial"/>
                <a:cs typeface="Arial"/>
              </a:rPr>
              <a:t>gameSaga)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91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solidFill>
                  <a:srgbClr val="198CB5"/>
                </a:solidFill>
              </a:rPr>
              <a:t>Cancellation</a:t>
            </a:r>
            <a:r>
              <a:rPr spc="-620" dirty="0">
                <a:solidFill>
                  <a:srgbClr val="198CB5"/>
                </a:solidFill>
              </a:rPr>
              <a:t> </a:t>
            </a:r>
            <a:r>
              <a:rPr spc="-370" dirty="0">
                <a:solidFill>
                  <a:srgbClr val="198CB5"/>
                </a:solidFill>
              </a:rPr>
              <a:t>(cancel)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5168900"/>
            <a:ext cx="7466330" cy="41706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356489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-10" dirty="0">
                <a:solidFill>
                  <a:srgbClr val="0087D7"/>
                </a:solidFill>
                <a:latin typeface="Trebuchet MS"/>
                <a:cs typeface="Trebuchet MS"/>
              </a:rPr>
              <a:t>game</a:t>
            </a:r>
            <a:r>
              <a:rPr sz="2200" spc="-10" dirty="0">
                <a:solidFill>
                  <a:srgbClr val="4E4E4E"/>
                </a:solidFill>
                <a:latin typeface="Arial"/>
                <a:cs typeface="Arial"/>
              </a:rPr>
              <a:t>(socket, </a:t>
            </a:r>
            <a:r>
              <a:rPr sz="2200" spc="-155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r>
              <a:rPr sz="2200" spc="-23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60" dirty="0">
                <a:solidFill>
                  <a:srgbClr val="87AF00"/>
                </a:solidFill>
                <a:latin typeface="Arial"/>
                <a:cs typeface="Arial"/>
              </a:rPr>
              <a:t>try</a:t>
            </a:r>
            <a:r>
              <a:rPr sz="22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8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result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call(joinChannel, socket,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4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40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endParaRPr sz="2200">
              <a:latin typeface="Arial"/>
              <a:cs typeface="Arial"/>
            </a:endParaRPr>
          </a:p>
          <a:p>
            <a:pPr marL="633095" marR="514984">
              <a:lnSpc>
                <a:spcPts val="2500"/>
              </a:lnSpc>
              <a:spcBef>
                <a:spcPts val="130"/>
              </a:spcBef>
            </a:pPr>
            <a:r>
              <a:rPr sz="2200" spc="5" dirty="0">
                <a:solidFill>
                  <a:srgbClr val="5F8787"/>
                </a:solidFill>
                <a:latin typeface="Arial"/>
                <a:cs typeface="Arial"/>
              </a:rPr>
              <a:t>// </a:t>
            </a:r>
            <a:r>
              <a:rPr sz="2200" spc="-85" dirty="0">
                <a:solidFill>
                  <a:srgbClr val="5F8787"/>
                </a:solidFill>
                <a:latin typeface="Arial"/>
                <a:cs typeface="Arial"/>
              </a:rPr>
              <a:t>Call </a:t>
            </a:r>
            <a:r>
              <a:rPr sz="2200" spc="-120" dirty="0">
                <a:solidFill>
                  <a:srgbClr val="5F8787"/>
                </a:solidFill>
                <a:latin typeface="Arial"/>
                <a:cs typeface="Arial"/>
              </a:rPr>
              <a:t>instead </a:t>
            </a:r>
            <a:r>
              <a:rPr sz="2200" spc="-40" dirty="0">
                <a:solidFill>
                  <a:srgbClr val="5F8787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5F8787"/>
                </a:solidFill>
                <a:latin typeface="Arial"/>
                <a:cs typeface="Arial"/>
              </a:rPr>
              <a:t>fork </a:t>
            </a:r>
            <a:r>
              <a:rPr sz="2200" spc="-135" dirty="0">
                <a:solidFill>
                  <a:srgbClr val="5F8787"/>
                </a:solidFill>
                <a:latin typeface="Arial"/>
                <a:cs typeface="Arial"/>
              </a:rPr>
              <a:t>so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</a:t>
            </a:r>
            <a:r>
              <a:rPr sz="2200" spc="-100" dirty="0">
                <a:solidFill>
                  <a:srgbClr val="5F8787"/>
                </a:solidFill>
                <a:latin typeface="Arial"/>
                <a:cs typeface="Arial"/>
              </a:rPr>
              <a:t>blocks </a:t>
            </a:r>
            <a:r>
              <a:rPr sz="2200" spc="-175" dirty="0">
                <a:solidFill>
                  <a:srgbClr val="5F8787"/>
                </a:solidFill>
                <a:latin typeface="Arial"/>
                <a:cs typeface="Arial"/>
              </a:rPr>
              <a:t>and </a:t>
            </a:r>
            <a:r>
              <a:rPr sz="2200" spc="-114" dirty="0">
                <a:solidFill>
                  <a:srgbClr val="5F8787"/>
                </a:solidFill>
                <a:latin typeface="Arial"/>
                <a:cs typeface="Arial"/>
              </a:rPr>
              <a:t>we </a:t>
            </a:r>
            <a:r>
              <a:rPr sz="2200" spc="-185" dirty="0">
                <a:solidFill>
                  <a:srgbClr val="5F8787"/>
                </a:solidFill>
                <a:latin typeface="Arial"/>
                <a:cs typeface="Arial"/>
              </a:rPr>
              <a:t>can </a:t>
            </a:r>
            <a:r>
              <a:rPr sz="2200" spc="-145" dirty="0">
                <a:solidFill>
                  <a:srgbClr val="5F8787"/>
                </a:solidFill>
                <a:latin typeface="Arial"/>
                <a:cs typeface="Arial"/>
              </a:rPr>
              <a:t>cancel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65" dirty="0">
                <a:solidFill>
                  <a:srgbClr val="4E4E4E"/>
                </a:solidFill>
                <a:latin typeface="Arial"/>
                <a:cs typeface="Arial"/>
              </a:rPr>
              <a:t>call(gameSequence,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result.channel,</a:t>
            </a:r>
            <a:r>
              <a:rPr sz="2200" spc="-24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4E4E4E"/>
                </a:solidFill>
                <a:latin typeface="Arial"/>
                <a:cs typeface="Arial"/>
              </a:rPr>
              <a:t>result.response)</a:t>
            </a:r>
            <a:endParaRPr sz="2200">
              <a:latin typeface="Arial"/>
              <a:cs typeface="Arial"/>
            </a:endParaRPr>
          </a:p>
          <a:p>
            <a:pPr marL="633095" marR="4759325" indent="-31115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114" dirty="0">
                <a:solidFill>
                  <a:srgbClr val="87AF00"/>
                </a:solidFill>
                <a:latin typeface="Arial"/>
                <a:cs typeface="Arial"/>
              </a:rPr>
              <a:t>catch </a:t>
            </a:r>
            <a:r>
              <a:rPr sz="2200" spc="15" dirty="0">
                <a:solidFill>
                  <a:srgbClr val="4E4E4E"/>
                </a:solidFill>
                <a:latin typeface="Arial"/>
                <a:cs typeface="Arial"/>
              </a:rPr>
              <a:t>(error)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60" dirty="0">
                <a:solidFill>
                  <a:srgbClr val="00AFAF"/>
                </a:solidFill>
                <a:latin typeface="Arial"/>
                <a:cs typeface="Arial"/>
              </a:rPr>
              <a:t>console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.log(error)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finally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3610" marR="1868805" indent="-310515">
              <a:lnSpc>
                <a:spcPts val="2500"/>
              </a:lnSpc>
              <a:spcBef>
                <a:spcPts val="130"/>
              </a:spcBef>
            </a:pPr>
            <a:r>
              <a:rPr sz="2200" spc="-40" dirty="0">
                <a:solidFill>
                  <a:srgbClr val="87AF00"/>
                </a:solidFill>
                <a:latin typeface="Arial"/>
                <a:cs typeface="Arial"/>
              </a:rPr>
              <a:t>if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7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cancelled())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socket.channel(</a:t>
            </a:r>
            <a:r>
              <a:rPr sz="2200" spc="-13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3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gameId,</a:t>
            </a:r>
            <a:r>
              <a:rPr sz="22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{}).leave()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1308100"/>
            <a:ext cx="6386830" cy="2583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93548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25" dirty="0">
                <a:solidFill>
                  <a:srgbClr val="0087D7"/>
                </a:solidFill>
                <a:latin typeface="Trebuchet MS"/>
                <a:cs typeface="Trebuchet MS"/>
              </a:rPr>
              <a:t>watchJoinGame</a:t>
            </a:r>
            <a:r>
              <a:rPr sz="2200" spc="25" dirty="0">
                <a:solidFill>
                  <a:srgbClr val="4E4E4E"/>
                </a:solidFill>
                <a:latin typeface="Arial"/>
                <a:cs typeface="Arial"/>
              </a:rPr>
              <a:t>(socket)</a:t>
            </a:r>
            <a:r>
              <a:rPr sz="2200" spc="-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2200" spc="-5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AF8700"/>
                </a:solidFill>
                <a:latin typeface="Arial"/>
                <a:cs typeface="Arial"/>
              </a:rPr>
              <a:t>null</a:t>
            </a:r>
            <a:r>
              <a:rPr sz="2200" spc="-80" dirty="0">
                <a:solidFill>
                  <a:srgbClr val="4E4E4E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 marR="5080">
              <a:lnSpc>
                <a:spcPts val="2500"/>
              </a:lnSpc>
              <a:spcBef>
                <a:spcPts val="130"/>
              </a:spcBef>
            </a:pP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take(Constants.JOIN_GAME) 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fork(game, socket, </a:t>
            </a:r>
            <a:r>
              <a:rPr sz="2200" spc="-120" dirty="0">
                <a:solidFill>
                  <a:srgbClr val="4E4E4E"/>
                </a:solidFill>
                <a:latin typeface="Arial"/>
                <a:cs typeface="Arial"/>
              </a:rPr>
              <a:t>action.gameId)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14" dirty="0">
                <a:solidFill>
                  <a:srgbClr val="4E4E4E"/>
                </a:solidFill>
                <a:latin typeface="Arial"/>
                <a:cs typeface="Arial"/>
              </a:rPr>
              <a:t>fork(watchLeaveGame,</a:t>
            </a:r>
            <a:r>
              <a:rPr sz="2200" spc="-1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4E4E4E"/>
                </a:solidFill>
                <a:latin typeface="Arial"/>
                <a:cs typeface="Arial"/>
              </a:rPr>
              <a:t>gameSaga)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3467" y="2880829"/>
            <a:ext cx="1543685" cy="2390775"/>
            <a:chOff x="2243467" y="2880829"/>
            <a:chExt cx="1543685" cy="2390775"/>
          </a:xfrm>
        </p:grpSpPr>
        <p:sp>
          <p:nvSpPr>
            <p:cNvPr id="6" name="object 6"/>
            <p:cNvSpPr/>
            <p:nvPr/>
          </p:nvSpPr>
          <p:spPr>
            <a:xfrm>
              <a:off x="2366148" y="2912579"/>
              <a:ext cx="1389380" cy="2167255"/>
            </a:xfrm>
            <a:custGeom>
              <a:avLst/>
              <a:gdLst/>
              <a:ahLst/>
              <a:cxnLst/>
              <a:rect l="l" t="t" r="r" b="b"/>
              <a:pathLst>
                <a:path w="1389379" h="2167254">
                  <a:moveTo>
                    <a:pt x="1389190" y="0"/>
                  </a:moveTo>
                  <a:lnTo>
                    <a:pt x="17134" y="2140401"/>
                  </a:lnTo>
                  <a:lnTo>
                    <a:pt x="0" y="2167131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3467" y="4983086"/>
              <a:ext cx="248920" cy="288290"/>
            </a:xfrm>
            <a:custGeom>
              <a:avLst/>
              <a:gdLst/>
              <a:ahLst/>
              <a:cxnLst/>
              <a:rect l="l" t="t" r="r" b="b"/>
              <a:pathLst>
                <a:path w="248919" h="288289">
                  <a:moveTo>
                    <a:pt x="30759" y="0"/>
                  </a:moveTo>
                  <a:lnTo>
                    <a:pt x="0" y="288023"/>
                  </a:lnTo>
                  <a:lnTo>
                    <a:pt x="248869" y="139814"/>
                  </a:lnTo>
                  <a:lnTo>
                    <a:pt x="3075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152400"/>
            <a:ext cx="6191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solidFill>
                  <a:srgbClr val="198CB5"/>
                </a:solidFill>
              </a:rPr>
              <a:t>Cancellation</a:t>
            </a:r>
            <a:r>
              <a:rPr spc="-620" dirty="0">
                <a:solidFill>
                  <a:srgbClr val="198CB5"/>
                </a:solidFill>
              </a:rPr>
              <a:t> </a:t>
            </a:r>
            <a:r>
              <a:rPr spc="-370" dirty="0">
                <a:solidFill>
                  <a:srgbClr val="198CB5"/>
                </a:solidFill>
              </a:rPr>
              <a:t>(cancel)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5168900"/>
            <a:ext cx="7466330" cy="41706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356489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-10" dirty="0">
                <a:solidFill>
                  <a:srgbClr val="0087D7"/>
                </a:solidFill>
                <a:latin typeface="Trebuchet MS"/>
                <a:cs typeface="Trebuchet MS"/>
              </a:rPr>
              <a:t>game</a:t>
            </a:r>
            <a:r>
              <a:rPr sz="2200" spc="-10" dirty="0">
                <a:solidFill>
                  <a:srgbClr val="4E4E4E"/>
                </a:solidFill>
                <a:latin typeface="Arial"/>
                <a:cs typeface="Arial"/>
              </a:rPr>
              <a:t>(socket, </a:t>
            </a:r>
            <a:r>
              <a:rPr sz="2200" spc="-155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r>
              <a:rPr sz="2200" spc="-23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60" dirty="0">
                <a:solidFill>
                  <a:srgbClr val="87AF00"/>
                </a:solidFill>
                <a:latin typeface="Arial"/>
                <a:cs typeface="Arial"/>
              </a:rPr>
              <a:t>try</a:t>
            </a:r>
            <a:r>
              <a:rPr sz="2200" spc="-1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85" dirty="0">
                <a:solidFill>
                  <a:srgbClr val="AF8700"/>
                </a:solidFill>
                <a:latin typeface="Arial"/>
                <a:cs typeface="Arial"/>
              </a:rPr>
              <a:t>const 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result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call(joinChannel, socket,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4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40" dirty="0">
                <a:solidFill>
                  <a:srgbClr val="4E4E4E"/>
                </a:solidFill>
                <a:latin typeface="Arial"/>
                <a:cs typeface="Arial"/>
              </a:rPr>
              <a:t>gameId)</a:t>
            </a:r>
            <a:endParaRPr sz="2200">
              <a:latin typeface="Arial"/>
              <a:cs typeface="Arial"/>
            </a:endParaRPr>
          </a:p>
          <a:p>
            <a:pPr marL="633095" marR="514984">
              <a:lnSpc>
                <a:spcPts val="2500"/>
              </a:lnSpc>
              <a:spcBef>
                <a:spcPts val="130"/>
              </a:spcBef>
            </a:pPr>
            <a:r>
              <a:rPr sz="2200" spc="5" dirty="0">
                <a:solidFill>
                  <a:srgbClr val="5F8787"/>
                </a:solidFill>
                <a:latin typeface="Arial"/>
                <a:cs typeface="Arial"/>
              </a:rPr>
              <a:t>// </a:t>
            </a:r>
            <a:r>
              <a:rPr sz="2200" spc="-85" dirty="0">
                <a:solidFill>
                  <a:srgbClr val="5F8787"/>
                </a:solidFill>
                <a:latin typeface="Arial"/>
                <a:cs typeface="Arial"/>
              </a:rPr>
              <a:t>Call </a:t>
            </a:r>
            <a:r>
              <a:rPr sz="2200" spc="-120" dirty="0">
                <a:solidFill>
                  <a:srgbClr val="5F8787"/>
                </a:solidFill>
                <a:latin typeface="Arial"/>
                <a:cs typeface="Arial"/>
              </a:rPr>
              <a:t>instead </a:t>
            </a:r>
            <a:r>
              <a:rPr sz="2200" spc="-40" dirty="0">
                <a:solidFill>
                  <a:srgbClr val="5F8787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5F8787"/>
                </a:solidFill>
                <a:latin typeface="Arial"/>
                <a:cs typeface="Arial"/>
              </a:rPr>
              <a:t>fork </a:t>
            </a:r>
            <a:r>
              <a:rPr sz="2200" spc="-135" dirty="0">
                <a:solidFill>
                  <a:srgbClr val="5F8787"/>
                </a:solidFill>
                <a:latin typeface="Arial"/>
                <a:cs typeface="Arial"/>
              </a:rPr>
              <a:t>so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</a:t>
            </a:r>
            <a:r>
              <a:rPr sz="2200" spc="-100" dirty="0">
                <a:solidFill>
                  <a:srgbClr val="5F8787"/>
                </a:solidFill>
                <a:latin typeface="Arial"/>
                <a:cs typeface="Arial"/>
              </a:rPr>
              <a:t>blocks </a:t>
            </a:r>
            <a:r>
              <a:rPr sz="2200" spc="-175" dirty="0">
                <a:solidFill>
                  <a:srgbClr val="5F8787"/>
                </a:solidFill>
                <a:latin typeface="Arial"/>
                <a:cs typeface="Arial"/>
              </a:rPr>
              <a:t>and </a:t>
            </a:r>
            <a:r>
              <a:rPr sz="2200" spc="-114" dirty="0">
                <a:solidFill>
                  <a:srgbClr val="5F8787"/>
                </a:solidFill>
                <a:latin typeface="Arial"/>
                <a:cs typeface="Arial"/>
              </a:rPr>
              <a:t>we </a:t>
            </a:r>
            <a:r>
              <a:rPr sz="2200" spc="-185" dirty="0">
                <a:solidFill>
                  <a:srgbClr val="5F8787"/>
                </a:solidFill>
                <a:latin typeface="Arial"/>
                <a:cs typeface="Arial"/>
              </a:rPr>
              <a:t>can </a:t>
            </a:r>
            <a:r>
              <a:rPr sz="2200" spc="-145" dirty="0">
                <a:solidFill>
                  <a:srgbClr val="5F8787"/>
                </a:solidFill>
                <a:latin typeface="Arial"/>
                <a:cs typeface="Arial"/>
              </a:rPr>
              <a:t>cancel </a:t>
            </a:r>
            <a:r>
              <a:rPr sz="2200" spc="55" dirty="0">
                <a:solidFill>
                  <a:srgbClr val="5F8787"/>
                </a:solidFill>
                <a:latin typeface="Arial"/>
                <a:cs typeface="Arial"/>
              </a:rPr>
              <a:t>it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65" dirty="0">
                <a:solidFill>
                  <a:srgbClr val="4E4E4E"/>
                </a:solidFill>
                <a:latin typeface="Arial"/>
                <a:cs typeface="Arial"/>
              </a:rPr>
              <a:t>call(gameSequence,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result.channel,</a:t>
            </a:r>
            <a:r>
              <a:rPr sz="2200" spc="-24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4E4E4E"/>
                </a:solidFill>
                <a:latin typeface="Arial"/>
                <a:cs typeface="Arial"/>
              </a:rPr>
              <a:t>result.response)</a:t>
            </a:r>
            <a:endParaRPr sz="2200">
              <a:latin typeface="Arial"/>
              <a:cs typeface="Arial"/>
            </a:endParaRPr>
          </a:p>
          <a:p>
            <a:pPr marL="633095" marR="4759325" indent="-31115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114" dirty="0">
                <a:solidFill>
                  <a:srgbClr val="87AF00"/>
                </a:solidFill>
                <a:latin typeface="Arial"/>
                <a:cs typeface="Arial"/>
              </a:rPr>
              <a:t>catch </a:t>
            </a:r>
            <a:r>
              <a:rPr sz="2200" spc="15" dirty="0">
                <a:solidFill>
                  <a:srgbClr val="4E4E4E"/>
                </a:solidFill>
                <a:latin typeface="Arial"/>
                <a:cs typeface="Arial"/>
              </a:rPr>
              <a:t>(error)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60" dirty="0">
                <a:solidFill>
                  <a:srgbClr val="00AFAF"/>
                </a:solidFill>
                <a:latin typeface="Arial"/>
                <a:cs typeface="Arial"/>
              </a:rPr>
              <a:t>console</a:t>
            </a:r>
            <a:r>
              <a:rPr sz="2200" spc="-60" dirty="0">
                <a:solidFill>
                  <a:srgbClr val="4E4E4E"/>
                </a:solidFill>
                <a:latin typeface="Arial"/>
                <a:cs typeface="Arial"/>
              </a:rPr>
              <a:t>.log(error)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finally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3610" marR="1868805" indent="-310515">
              <a:lnSpc>
                <a:spcPts val="2500"/>
              </a:lnSpc>
              <a:spcBef>
                <a:spcPts val="130"/>
              </a:spcBef>
            </a:pPr>
            <a:r>
              <a:rPr sz="2200" spc="-40" dirty="0">
                <a:solidFill>
                  <a:srgbClr val="87AF00"/>
                </a:solidFill>
                <a:latin typeface="Arial"/>
                <a:cs typeface="Arial"/>
              </a:rPr>
              <a:t>if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7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5" dirty="0">
                <a:solidFill>
                  <a:srgbClr val="4E4E4E"/>
                </a:solidFill>
                <a:latin typeface="Arial"/>
                <a:cs typeface="Arial"/>
              </a:rPr>
              <a:t>cancelled())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socket.channel(</a:t>
            </a:r>
            <a:r>
              <a:rPr sz="2200" spc="-130" dirty="0">
                <a:solidFill>
                  <a:srgbClr val="00AFAF"/>
                </a:solidFill>
                <a:latin typeface="Arial"/>
                <a:cs typeface="Arial"/>
              </a:rPr>
              <a:t>'game:'</a:t>
            </a:r>
            <a:r>
              <a:rPr sz="2200" spc="-130" dirty="0">
                <a:solidFill>
                  <a:srgbClr val="87AF00"/>
                </a:solidFill>
                <a:latin typeface="Arial"/>
                <a:cs typeface="Arial"/>
              </a:rPr>
              <a:t>+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gameId,</a:t>
            </a:r>
            <a:r>
              <a:rPr sz="2200" spc="-30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{}).leave()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1308100"/>
            <a:ext cx="6386830" cy="2583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93548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25" dirty="0">
                <a:solidFill>
                  <a:srgbClr val="0087D7"/>
                </a:solidFill>
                <a:latin typeface="Trebuchet MS"/>
                <a:cs typeface="Trebuchet MS"/>
              </a:rPr>
              <a:t>watchJoinGame</a:t>
            </a:r>
            <a:r>
              <a:rPr sz="2200" spc="25" dirty="0">
                <a:solidFill>
                  <a:srgbClr val="4E4E4E"/>
                </a:solidFill>
                <a:latin typeface="Arial"/>
                <a:cs typeface="Arial"/>
              </a:rPr>
              <a:t>(socket)</a:t>
            </a:r>
            <a:r>
              <a:rPr sz="2200" spc="-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</a:t>
            </a:r>
            <a:r>
              <a:rPr sz="2200" spc="-5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AF8700"/>
                </a:solidFill>
                <a:latin typeface="Arial"/>
                <a:cs typeface="Arial"/>
              </a:rPr>
              <a:t>null</a:t>
            </a:r>
            <a:r>
              <a:rPr sz="2200" spc="-80" dirty="0">
                <a:solidFill>
                  <a:srgbClr val="4E4E4E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 marR="5080">
              <a:lnSpc>
                <a:spcPts val="2500"/>
              </a:lnSpc>
              <a:spcBef>
                <a:spcPts val="130"/>
              </a:spcBef>
            </a:pPr>
            <a:r>
              <a:rPr sz="2200" spc="-20" dirty="0">
                <a:solidFill>
                  <a:srgbClr val="AF8700"/>
                </a:solidFill>
                <a:latin typeface="Arial"/>
                <a:cs typeface="Arial"/>
              </a:rPr>
              <a:t>let </a:t>
            </a:r>
            <a:r>
              <a:rPr sz="2200" spc="-75" dirty="0">
                <a:solidFill>
                  <a:srgbClr val="4E4E4E"/>
                </a:solidFill>
                <a:latin typeface="Arial"/>
                <a:cs typeface="Arial"/>
              </a:rPr>
              <a:t>action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take(Constants.JOIN_GAME)  </a:t>
            </a:r>
            <a:r>
              <a:rPr sz="2200" spc="-275" dirty="0">
                <a:solidFill>
                  <a:srgbClr val="4E4E4E"/>
                </a:solidFill>
                <a:latin typeface="Arial"/>
                <a:cs typeface="Arial"/>
              </a:rPr>
              <a:t>gameSaga </a:t>
            </a:r>
            <a:r>
              <a:rPr sz="2200" dirty="0">
                <a:solidFill>
                  <a:srgbClr val="87AF00"/>
                </a:solidFill>
                <a:latin typeface="Arial"/>
                <a:cs typeface="Arial"/>
              </a:rPr>
              <a:t>=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00" dirty="0">
                <a:solidFill>
                  <a:srgbClr val="4E4E4E"/>
                </a:solidFill>
                <a:latin typeface="Arial"/>
                <a:cs typeface="Arial"/>
              </a:rPr>
              <a:t>fork(game, socket, </a:t>
            </a:r>
            <a:r>
              <a:rPr sz="2200" spc="-120" dirty="0">
                <a:solidFill>
                  <a:srgbClr val="4E4E4E"/>
                </a:solidFill>
                <a:latin typeface="Arial"/>
                <a:cs typeface="Arial"/>
              </a:rPr>
              <a:t>action.gameId) 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14" dirty="0">
                <a:solidFill>
                  <a:srgbClr val="4E4E4E"/>
                </a:solidFill>
                <a:latin typeface="Arial"/>
                <a:cs typeface="Arial"/>
              </a:rPr>
              <a:t>fork(watchLeaveGame,</a:t>
            </a:r>
            <a:r>
              <a:rPr sz="2200" spc="-15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250" dirty="0">
                <a:solidFill>
                  <a:srgbClr val="4E4E4E"/>
                </a:solidFill>
                <a:latin typeface="Arial"/>
                <a:cs typeface="Arial"/>
              </a:rPr>
              <a:t>gameSaga)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3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4900" y="3289300"/>
            <a:ext cx="5080000" cy="19481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2580" marR="16510" indent="-310515">
              <a:lnSpc>
                <a:spcPts val="2500"/>
              </a:lnSpc>
              <a:spcBef>
                <a:spcPts val="300"/>
              </a:spcBef>
            </a:pPr>
            <a:r>
              <a:rPr sz="2200" spc="-45" dirty="0">
                <a:solidFill>
                  <a:srgbClr val="AF8700"/>
                </a:solidFill>
                <a:latin typeface="Arial"/>
                <a:cs typeface="Arial"/>
              </a:rPr>
              <a:t>function* </a:t>
            </a:r>
            <a:r>
              <a:rPr sz="2200" b="1" spc="-30" dirty="0">
                <a:solidFill>
                  <a:srgbClr val="0087D7"/>
                </a:solidFill>
                <a:latin typeface="Trebuchet MS"/>
                <a:cs typeface="Trebuchet MS"/>
              </a:rPr>
              <a:t>watchLeaveGame</a:t>
            </a:r>
            <a:r>
              <a:rPr sz="2200" spc="-30" dirty="0">
                <a:solidFill>
                  <a:srgbClr val="4E4E4E"/>
                </a:solidFill>
                <a:latin typeface="Arial"/>
                <a:cs typeface="Arial"/>
              </a:rPr>
              <a:t>(gameSaga)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 </a:t>
            </a:r>
            <a:r>
              <a:rPr sz="2200" spc="-65" dirty="0">
                <a:solidFill>
                  <a:srgbClr val="87AF00"/>
                </a:solidFill>
                <a:latin typeface="Arial"/>
                <a:cs typeface="Arial"/>
              </a:rPr>
              <a:t>while 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(</a:t>
            </a:r>
            <a:r>
              <a:rPr sz="2200" spc="-15" dirty="0">
                <a:solidFill>
                  <a:srgbClr val="00AFAF"/>
                </a:solidFill>
                <a:latin typeface="Arial"/>
                <a:cs typeface="Arial"/>
              </a:rPr>
              <a:t>true</a:t>
            </a:r>
            <a:r>
              <a:rPr sz="2200" spc="-15" dirty="0">
                <a:solidFill>
                  <a:srgbClr val="4E4E4E"/>
                </a:solidFill>
                <a:latin typeface="Arial"/>
                <a:cs typeface="Arial"/>
              </a:rPr>
              <a:t>)</a:t>
            </a:r>
            <a:r>
              <a:rPr sz="2200" spc="55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370"/>
              </a:lnSpc>
            </a:pP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</a:t>
            </a:r>
            <a:r>
              <a:rPr sz="2200" spc="-5" dirty="0">
                <a:solidFill>
                  <a:srgbClr val="87AF00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4E4E4E"/>
                </a:solidFill>
                <a:latin typeface="Arial"/>
                <a:cs typeface="Arial"/>
              </a:rPr>
              <a:t>take(Constants.GAME_LEAVE)</a:t>
            </a:r>
            <a:endParaRPr sz="2200">
              <a:latin typeface="Arial"/>
              <a:cs typeface="Arial"/>
            </a:endParaRPr>
          </a:p>
          <a:p>
            <a:pPr marL="633095">
              <a:lnSpc>
                <a:spcPts val="2500"/>
              </a:lnSpc>
            </a:pPr>
            <a:r>
              <a:rPr sz="2200" spc="-40" dirty="0">
                <a:solidFill>
                  <a:srgbClr val="4E4E4E"/>
                </a:solidFill>
                <a:latin typeface="Arial"/>
                <a:cs typeface="Arial"/>
              </a:rPr>
              <a:t>if </a:t>
            </a:r>
            <a:r>
              <a:rPr sz="2200" spc="-225" dirty="0">
                <a:solidFill>
                  <a:srgbClr val="4E4E4E"/>
                </a:solidFill>
                <a:latin typeface="Arial"/>
                <a:cs typeface="Arial"/>
              </a:rPr>
              <a:t>(gameSaga)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{ </a:t>
            </a:r>
            <a:r>
              <a:rPr sz="2200" spc="-85" dirty="0">
                <a:solidFill>
                  <a:srgbClr val="87AF00"/>
                </a:solidFill>
                <a:latin typeface="Arial"/>
                <a:cs typeface="Arial"/>
              </a:rPr>
              <a:t>yield </a:t>
            </a:r>
            <a:r>
              <a:rPr sz="2200" spc="-195" dirty="0">
                <a:solidFill>
                  <a:srgbClr val="4E4E4E"/>
                </a:solidFill>
                <a:latin typeface="Arial"/>
                <a:cs typeface="Arial"/>
              </a:rPr>
              <a:t>cancel(gameSaga)</a:t>
            </a:r>
            <a:r>
              <a:rPr sz="2200" spc="-110" dirty="0">
                <a:solidFill>
                  <a:srgbClr val="4E4E4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22580">
              <a:lnSpc>
                <a:spcPts val="250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solidFill>
                  <a:srgbClr val="4E4E4E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50471" y="3125597"/>
            <a:ext cx="1882775" cy="692150"/>
            <a:chOff x="5650471" y="3125597"/>
            <a:chExt cx="1882775" cy="692150"/>
          </a:xfrm>
        </p:grpSpPr>
        <p:sp>
          <p:nvSpPr>
            <p:cNvPr id="7" name="object 7"/>
            <p:cNvSpPr/>
            <p:nvPr/>
          </p:nvSpPr>
          <p:spPr>
            <a:xfrm>
              <a:off x="5682221" y="3157347"/>
              <a:ext cx="1635760" cy="548005"/>
            </a:xfrm>
            <a:custGeom>
              <a:avLst/>
              <a:gdLst/>
              <a:ahLst/>
              <a:cxnLst/>
              <a:rect l="l" t="t" r="r" b="b"/>
              <a:pathLst>
                <a:path w="1635759" h="548004">
                  <a:moveTo>
                    <a:pt x="0" y="0"/>
                  </a:moveTo>
                  <a:lnTo>
                    <a:pt x="1605109" y="537438"/>
                  </a:lnTo>
                  <a:lnTo>
                    <a:pt x="1635216" y="547519"/>
                  </a:lnTo>
                </a:path>
              </a:pathLst>
            </a:custGeom>
            <a:ln w="63500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6201" y="3571938"/>
              <a:ext cx="287020" cy="245745"/>
            </a:xfrm>
            <a:custGeom>
              <a:avLst/>
              <a:gdLst/>
              <a:ahLst/>
              <a:cxnLst/>
              <a:rect l="l" t="t" r="r" b="b"/>
              <a:pathLst>
                <a:path w="287020" h="245745">
                  <a:moveTo>
                    <a:pt x="82257" y="0"/>
                  </a:moveTo>
                  <a:lnTo>
                    <a:pt x="0" y="245681"/>
                  </a:lnTo>
                  <a:lnTo>
                    <a:pt x="286804" y="205104"/>
                  </a:lnTo>
                  <a:lnTo>
                    <a:pt x="82257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43467" y="2880829"/>
            <a:ext cx="1543685" cy="2390775"/>
            <a:chOff x="2243467" y="2880829"/>
            <a:chExt cx="1543685" cy="2390775"/>
          </a:xfrm>
        </p:grpSpPr>
        <p:sp>
          <p:nvSpPr>
            <p:cNvPr id="10" name="object 10"/>
            <p:cNvSpPr/>
            <p:nvPr/>
          </p:nvSpPr>
          <p:spPr>
            <a:xfrm>
              <a:off x="2366148" y="2912579"/>
              <a:ext cx="1389380" cy="2167255"/>
            </a:xfrm>
            <a:custGeom>
              <a:avLst/>
              <a:gdLst/>
              <a:ahLst/>
              <a:cxnLst/>
              <a:rect l="l" t="t" r="r" b="b"/>
              <a:pathLst>
                <a:path w="1389379" h="2167254">
                  <a:moveTo>
                    <a:pt x="1389190" y="0"/>
                  </a:moveTo>
                  <a:lnTo>
                    <a:pt x="17134" y="2140401"/>
                  </a:lnTo>
                  <a:lnTo>
                    <a:pt x="0" y="2167131"/>
                  </a:lnTo>
                </a:path>
              </a:pathLst>
            </a:custGeom>
            <a:ln w="63499">
              <a:solidFill>
                <a:srgbClr val="F3028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3467" y="4983086"/>
              <a:ext cx="248920" cy="288290"/>
            </a:xfrm>
            <a:custGeom>
              <a:avLst/>
              <a:gdLst/>
              <a:ahLst/>
              <a:cxnLst/>
              <a:rect l="l" t="t" r="r" b="b"/>
              <a:pathLst>
                <a:path w="248919" h="288289">
                  <a:moveTo>
                    <a:pt x="30759" y="0"/>
                  </a:moveTo>
                  <a:lnTo>
                    <a:pt x="0" y="288023"/>
                  </a:lnTo>
                  <a:lnTo>
                    <a:pt x="248869" y="139814"/>
                  </a:lnTo>
                  <a:lnTo>
                    <a:pt x="30759" y="0"/>
                  </a:lnTo>
                  <a:close/>
                </a:path>
              </a:pathLst>
            </a:custGeom>
            <a:solidFill>
              <a:srgbClr val="F30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4113</Words>
  <Application>Microsoft Office PowerPoint</Application>
  <PresentationFormat>Custom</PresentationFormat>
  <Paragraphs>1277</Paragraphs>
  <Slides>112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Roadmap:</vt:lpstr>
      <vt:lpstr>Maybe you don’t need redux-saga</vt:lpstr>
      <vt:lpstr>PowerPoint Presentation</vt:lpstr>
      <vt:lpstr>PowerPoint Presentation</vt:lpstr>
      <vt:lpstr>What we need</vt:lpstr>
      <vt:lpstr>What we need</vt:lpstr>
      <vt:lpstr>What we need</vt:lpstr>
      <vt:lpstr>What we need</vt:lpstr>
      <vt:lpstr>What we need</vt:lpstr>
      <vt:lpstr>What we need</vt:lpstr>
      <vt:lpstr>What we need</vt:lpstr>
      <vt:lpstr>Redux-thunk</vt:lpstr>
      <vt:lpstr>Redux-thunk</vt:lpstr>
      <vt:lpstr>If you need more</vt:lpstr>
      <vt:lpstr>Generators  function*</vt:lpstr>
      <vt:lpstr>First generator</vt:lpstr>
      <vt:lpstr>First generator</vt:lpstr>
      <vt:lpstr>First generator</vt:lpstr>
      <vt:lpstr>First generator</vt:lpstr>
      <vt:lpstr>First generator</vt:lpstr>
      <vt:lpstr>First generator</vt:lpstr>
      <vt:lpstr>First generator</vt:lpstr>
      <vt:lpstr>First generator</vt:lpstr>
      <vt:lpstr>First generator</vt:lpstr>
      <vt:lpstr>First generator</vt:lpstr>
      <vt:lpstr>First generator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Passing values to generators</vt:lpstr>
      <vt:lpstr>Similar, in a loop</vt:lpstr>
      <vt:lpstr>Similar, in a loop</vt:lpstr>
      <vt:lpstr>Similar, in a loop</vt:lpstr>
      <vt:lpstr>Similar, in a loop</vt:lpstr>
      <vt:lpstr>Similar, in a loop</vt:lpstr>
      <vt:lpstr>Similar, in a loop</vt:lpstr>
      <vt:lpstr>With async code (+ promises)</vt:lpstr>
      <vt:lpstr>With async code (+ promises)</vt:lpstr>
      <vt:lpstr>With async code (+ promises)</vt:lpstr>
      <vt:lpstr>With async code (+ promises)</vt:lpstr>
      <vt:lpstr>With async code (+ promises)</vt:lpstr>
      <vt:lpstr>With async code (+ promises)</vt:lpstr>
      <vt:lpstr>With async code (+ promises)</vt:lpstr>
      <vt:lpstr>With async code (+ promises)</vt:lpstr>
      <vt:lpstr>With async code (+ promises)</vt:lpstr>
      <vt:lpstr>With async code (+ promises)</vt:lpstr>
      <vt:lpstr>Sagas</vt:lpstr>
      <vt:lpstr>Setup</vt:lpstr>
      <vt:lpstr>Simple problem: How to play a sound?</vt:lpstr>
      <vt:lpstr>Naive solution</vt:lpstr>
      <vt:lpstr>Naive solution</vt:lpstr>
      <vt:lpstr>Naive solution</vt:lpstr>
      <vt:lpstr>Naive solution</vt:lpstr>
      <vt:lpstr>Naive solution</vt:lpstr>
      <vt:lpstr>Naive solution</vt:lpstr>
      <vt:lpstr>Naive solution</vt:lpstr>
      <vt:lpstr>Naive solution</vt:lpstr>
      <vt:lpstr>PowerPoint Presentation</vt:lpstr>
      <vt:lpstr>Naive solution</vt:lpstr>
      <vt:lpstr>Naive solution</vt:lpstr>
      <vt:lpstr>Using sagas</vt:lpstr>
      <vt:lpstr>Using sagas</vt:lpstr>
      <vt:lpstr>Using sagas</vt:lpstr>
      <vt:lpstr>Example: Play sound (call)</vt:lpstr>
      <vt:lpstr>Example: Play sound (call)</vt:lpstr>
      <vt:lpstr>Declarative eﬀects</vt:lpstr>
      <vt:lpstr>Example: Play sound</vt:lpstr>
      <vt:lpstr>Example: Play sound</vt:lpstr>
      <vt:lpstr>Example: Play sound</vt:lpstr>
      <vt:lpstr>Example: Play sound</vt:lpstr>
      <vt:lpstr>Example: Play sound (takeEvery)</vt:lpstr>
      <vt:lpstr>Dispatching (put)</vt:lpstr>
      <vt:lpstr>Dispatching (put)</vt:lpstr>
      <vt:lpstr>Ajax example</vt:lpstr>
      <vt:lpstr>Ajax example</vt:lpstr>
      <vt:lpstr>takeLatest</vt:lpstr>
      <vt:lpstr>takeLatest</vt:lpstr>
      <vt:lpstr>Non-blocking (fork)</vt:lpstr>
      <vt:lpstr>Non-blocking (fork)</vt:lpstr>
      <vt:lpstr>Cancellation (cancel)</vt:lpstr>
      <vt:lpstr>Cancellation (cancel)</vt:lpstr>
      <vt:lpstr>Cancellation (cancel)</vt:lpstr>
      <vt:lpstr>Cancellation (cancel)</vt:lpstr>
      <vt:lpstr>Cancellation (cancel)</vt:lpstr>
      <vt:lpstr>Non-blocking detached (spawn)</vt:lpstr>
      <vt:lpstr>Implement takeEvery from take</vt:lpstr>
      <vt:lpstr>Parallel (all)</vt:lpstr>
      <vt:lpstr>Races (race)</vt:lpstr>
      <vt:lpstr>Watch and fork pattern</vt:lpstr>
      <vt:lpstr>Sequentially, using channels</vt:lpstr>
      <vt:lpstr>Sequentially, using channels</vt:lpstr>
      <vt:lpstr>Connect + listen from socket</vt:lpstr>
      <vt:lpstr>Obtaining the state (select)</vt:lpstr>
      <vt:lpstr>Summary</vt:lpstr>
      <vt:lpstr>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</dc:title>
  <cp:lastModifiedBy>DELL</cp:lastModifiedBy>
  <cp:revision>1</cp:revision>
  <dcterms:created xsi:type="dcterms:W3CDTF">2021-02-01T05:03:19Z</dcterms:created>
  <dcterms:modified xsi:type="dcterms:W3CDTF">2021-02-01T05:04:50Z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2021-02-01T00:00:00Z</vt:filetime>
  </property>
</Properties>
</file>