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E5C9-D3E3-6A2B-870A-73B0D8DC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C91EE-389A-2168-40B2-706EE82B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4D93-44D7-243F-82A2-93793C52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5B61-45FE-336A-984A-38D24884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DEEC-3950-3FAA-7D76-81960488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081F-A83A-31F6-8D91-69D5EFA3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579B-B060-75F8-FFF4-DD2D9D339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EA0D-8199-C4B6-E67B-A9589652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7151-5C57-DBB6-F1C2-F24CCBA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247E-C0F5-61CF-8CEB-D8CD684B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21CED-9DBF-CAC0-6552-ABAD84A1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19BE7-1050-307D-4927-5990487E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4982-27ED-8385-62E1-FAB7533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7224-0582-02F3-A355-52706C3C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6ECB-43BA-1231-0413-2663FC1E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0BAF-082B-D6D9-4BA0-8AB2C96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31A6-FAD4-4A34-FD79-1E9B38A1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8E0B-5C3B-B4A7-5432-C2674DB5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8450-30EA-3EEF-1EFC-F7A8F733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1BE4-01FF-F54C-D364-3314FEBB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AA7C-9522-B4B0-1EBF-250CECEA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4707-19FE-4122-C3D6-05AE936F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4C4C-F801-F992-AAC7-893187F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8EAF-5AFE-89C0-D2D3-D61189A9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EE51-3E58-C1A0-D59B-EA273F73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284C-6DCA-1E49-F02D-F1B1ACA6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3733-FBA0-2C54-5D46-E8EEEAA48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7F4E-3733-B143-CC1C-B6B3B65E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BC6D-1AB1-7DF8-BB71-C15D04D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B1F5-FB52-904A-88B3-959FB08D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630B-D27C-5A4C-0D37-454390CA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928F-A705-17BD-05E9-B8C21BB8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91B-6681-D729-5BBA-E23CB167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027B-56B8-E271-3392-B52ED368B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6479A-12DF-4988-43D0-C0F27FB59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51F93-2BE7-F67C-4540-590A4179E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65243-FBBB-0F6D-E4B9-7B388EF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DA0CD-F06B-97C6-4BB3-8917C37E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DF837-0EEB-3BAE-42CD-028D1204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7B10-219F-250E-5BD7-F9061170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E630C-DE30-B09F-D133-207BAB64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825D-2D75-6EC4-0DE1-6026C29F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D28B-7B80-CAC5-7E4D-36E60E4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EDD22-CC6D-CA7B-00E9-2254905E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E8C5B-6DAC-9068-5265-B85D3E20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2628-1DB6-2E2E-D6EE-B1D67DA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9E42-5D09-67DA-21C5-6E572588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C623-0861-08A7-B6CF-4577F9DA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2BFE3-95D2-5EC4-DE8A-125A3AC6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4D2A-726D-86E3-CE2C-0CFB8BA5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AAD7-2E51-2E86-E8A4-4B217157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3CAD-2D4C-E1C5-1DF6-F0A2058A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D8BF-CA09-29A2-C777-EBA24EC3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9D3ED-40F0-5E5D-0263-A4C29D4B1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D428A-253E-09D1-0FF1-42E8C5F0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3B89-8D28-ECE5-DD06-87F9D0C4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058A-F9F7-5E96-15B3-B0C3170A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4C5-C18D-9BB9-66AA-7B3CD367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5DA34-9F38-79BD-8C5D-B6ADF042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8898C-5343-2B61-42F4-17B31905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7061-8A45-05ED-1EC3-A1628A5D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305A-BD2D-4049-B8B8-E9F2274C73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E1AC-53A5-5485-7C20-566B1C95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FCF0-86ED-96BF-2D21-DDE36BA0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BF0-4728-4BBE-9142-8F72C08D9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5443-BFCE-8E10-8408-1B710AA60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 ACCELERATOR’S 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5CFE-13B8-4293-5976-6BE44ED7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4896"/>
            <a:ext cx="9448800" cy="2712904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595959"/>
              </a:solidFill>
              <a:effectLst/>
              <a:latin typeface="Raleway" panose="020F0502020204030204" pitchFamily="2" charset="0"/>
            </a:endParaRPr>
          </a:p>
          <a:p>
            <a:r>
              <a:rPr lang="en-US" b="0" i="0" dirty="0">
                <a:solidFill>
                  <a:srgbClr val="595959"/>
                </a:solidFill>
                <a:effectLst/>
                <a:latin typeface="Raleway" panose="020F0502020204030204" pitchFamily="2" charset="0"/>
              </a:rPr>
              <a:t>By making industry-leading tools and education available to individuals from all backgrounds,</a:t>
            </a:r>
            <a:r>
              <a:rPr lang="en-US" b="1" i="0" dirty="0">
                <a:solidFill>
                  <a:srgbClr val="595959"/>
                </a:solidFill>
                <a:effectLst/>
                <a:latin typeface="Raleway" panose="020F0502020204030204" pitchFamily="2" charset="0"/>
              </a:rPr>
              <a:t> we level the playing field for future PM leaders.</a:t>
            </a:r>
            <a:r>
              <a:rPr lang="en-US" b="0" i="0" dirty="0">
                <a:solidFill>
                  <a:srgbClr val="595959"/>
                </a:solidFill>
                <a:effectLst/>
                <a:latin typeface="Raleway" panose="020F0502020204030204" pitchFamily="2" charset="0"/>
              </a:rPr>
              <a:t> This is the PM Accelerator motto, as we grant aspiring and experienced PMs what they need most – Access. We introduce you to industry leaders, </a:t>
            </a:r>
            <a:r>
              <a:rPr lang="en-US" b="1" i="0" dirty="0">
                <a:solidFill>
                  <a:srgbClr val="595959"/>
                </a:solidFill>
                <a:effectLst/>
                <a:latin typeface="Raleway" panose="020F0502020204030204" pitchFamily="2" charset="0"/>
              </a:rPr>
              <a:t>surround you with the right PM ecosystem</a:t>
            </a:r>
            <a:r>
              <a:rPr lang="en-US" b="0" i="0" dirty="0">
                <a:solidFill>
                  <a:srgbClr val="595959"/>
                </a:solidFill>
                <a:effectLst/>
                <a:latin typeface="Raleway" panose="020F0502020204030204" pitchFamily="2" charset="0"/>
              </a:rPr>
              <a:t>, and discover the new world of AI product management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3DED-7EB6-2A68-7196-EC06860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E5B5-C32A-C65A-EDE9-631D9F9E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built a prophet forecast model to forecast temperature for 30 days period</a:t>
            </a:r>
          </a:p>
          <a:p>
            <a:r>
              <a:rPr lang="en-US" dirty="0"/>
              <a:t>I achieved a RMSE of 0.095 and a MAE of 0.081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16D7C-9BBE-775F-FBBF-3740E64F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2" y="3429000"/>
            <a:ext cx="6830458" cy="32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1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84EF-4065-0184-24D8-53CE8676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and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1F5A-D6E7-50D0-67AE-56E26552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7"/>
            <a:ext cx="12052453" cy="5536377"/>
          </a:xfrm>
        </p:spPr>
        <p:txBody>
          <a:bodyPr/>
          <a:lstStyle/>
          <a:p>
            <a:r>
              <a:rPr lang="en-US" dirty="0"/>
              <a:t>In this stage I analyzed the trends and patterns of temperature over a day, a week, year using prophet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72AC5-6F2A-8048-6B7A-AD29763D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608"/>
            <a:ext cx="7348251" cy="41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8E49-A5F5-A404-712F-C55F9B7E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and trend analysis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94A47-5DE0-8EFC-6560-9200A90E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29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B2DE-8D0A-B063-31BB-E94273C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and trend analysis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8948E-B9B7-0B9A-7794-AAF94C9D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0141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C96-39EA-3560-D1B1-CBEA6EC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525B-4C14-B3CF-C0BB-591CFDE6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8126"/>
            <a:ext cx="11082969" cy="5469874"/>
          </a:xfrm>
        </p:spPr>
        <p:txBody>
          <a:bodyPr/>
          <a:lstStyle/>
          <a:p>
            <a:r>
              <a:rPr lang="en-US" dirty="0"/>
              <a:t>This model combined the predictions from various model and compute the mean of the predictions</a:t>
            </a:r>
          </a:p>
          <a:p>
            <a:r>
              <a:rPr lang="en-US" dirty="0"/>
              <a:t>This aim to improve the accuracy of the model predictions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44D3-CCEC-4D9F-4E16-65AA56F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0" y="3040655"/>
            <a:ext cx="7249099" cy="38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B91-CB1A-36C5-86F9-80E6B9BA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columns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A7A8-8383-F264-F2F1-4F15DD4D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stage I selected important columns that have great impact on the temperature prediction using Mutual information, RFE, </a:t>
            </a:r>
            <a:r>
              <a:rPr lang="en-US" dirty="0" err="1"/>
              <a:t>shap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XGBoostRegressor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15 columns were selected and they are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latitude',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air_quality_nitrogen_dioxide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'air_quality_pm10', 'longitude', 'cloud',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air_quality_carbon_monoxide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last_updated_epoch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pressure_mb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uv_index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'humidity',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air_quality_sulphur_dioxide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wind_degree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wind_mph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precip_mm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'air_quality_pm2.5'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0732-AB14-E31E-3801-A9026BF2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column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6550-068F-9638-C449-B729F74D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phase, I selected important columns in the dataset by utilizing </a:t>
            </a:r>
            <a:br>
              <a:rPr lang="en-US" dirty="0"/>
            </a:br>
            <a:r>
              <a:rPr lang="en-US" dirty="0"/>
              <a:t>correlation, mutual information </a:t>
            </a:r>
            <a:r>
              <a:rPr lang="en-US" dirty="0" err="1"/>
              <a:t>XGBoostRegressor</a:t>
            </a:r>
            <a:r>
              <a:rPr lang="en-US" dirty="0"/>
              <a:t>, RFE and </a:t>
            </a:r>
            <a:r>
              <a:rPr lang="en-US" dirty="0" err="1"/>
              <a:t>shap</a:t>
            </a:r>
            <a:endParaRPr lang="en-US" dirty="0"/>
          </a:p>
          <a:p>
            <a:r>
              <a:rPr lang="en-US" dirty="0"/>
              <a:t>This is very important for feature engineering. </a:t>
            </a:r>
          </a:p>
          <a:p>
            <a:r>
              <a:rPr lang="en-US" dirty="0"/>
              <a:t>I visualized the importance features and </a:t>
            </a:r>
            <a:r>
              <a:rPr lang="en-US" dirty="0" err="1"/>
              <a:t>anlyzed</a:t>
            </a:r>
            <a:r>
              <a:rPr lang="en-US" dirty="0"/>
              <a:t>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E3CC8-6B91-285E-09A8-B243CE3F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0" y="3822852"/>
            <a:ext cx="6665205" cy="30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73B-8492-EC7D-945D-C456A1B2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Impact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03FA-F846-9581-9D43-740FF146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46" y="1233889"/>
            <a:ext cx="10091452" cy="4943074"/>
          </a:xfrm>
        </p:spPr>
        <p:txBody>
          <a:bodyPr/>
          <a:lstStyle/>
          <a:p>
            <a:r>
              <a:rPr lang="en-US" dirty="0"/>
              <a:t>I analyzed the impact of temperature on air quality by computing the correlation between them</a:t>
            </a:r>
          </a:p>
          <a:p>
            <a:r>
              <a:rPr lang="en-US" dirty="0"/>
              <a:t>I visualized the impact analysis visualizing the correlation heatmap between temperature and air quality features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BE612-2F93-D397-D6AB-C45F4129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4" y="3283027"/>
            <a:ext cx="5999603" cy="35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22C-AAA1-88AB-2CDA-66A653BF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D76A-8640-A4B1-09E4-2C66F788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statistical model are mostly limited one target, I will build a deep learning model to predict all or multiple environmental </a:t>
            </a:r>
            <a:r>
              <a:rPr lang="en-US"/>
              <a:t>conditions using LSTM</a:t>
            </a:r>
          </a:p>
        </p:txBody>
      </p:sp>
    </p:spTree>
    <p:extLst>
      <p:ext uri="{BB962C8B-B14F-4D97-AF65-F5344CB8AC3E}">
        <p14:creationId xmlns:p14="http://schemas.microsoft.com/office/powerpoint/2010/main" val="14063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A786-BD56-50E1-9419-177E365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Forecasting Using Global Weather Repository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674D-220A-0C0C-843A-EB18A55A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this project, we analyze the </a:t>
            </a:r>
            <a:r>
              <a:rPr lang="en-US" b="1" dirty="0"/>
              <a:t>"Global Weather Repository.csv“</a:t>
            </a:r>
          </a:p>
          <a:p>
            <a:pPr>
              <a:buNone/>
            </a:pPr>
            <a:r>
              <a:rPr lang="en-US" dirty="0"/>
              <a:t>dataset to forecast future weather trends and demonstrate data</a:t>
            </a:r>
          </a:p>
          <a:p>
            <a:pPr>
              <a:buNone/>
            </a:pPr>
            <a:r>
              <a:rPr lang="en-US" dirty="0"/>
              <a:t>science skills using both fundamental and advanced techniques.</a:t>
            </a:r>
          </a:p>
          <a:p>
            <a:pPr marL="0" indent="0">
              <a:buNone/>
            </a:pPr>
            <a:r>
              <a:rPr lang="en-US" dirty="0"/>
              <a:t>The dataset provides </a:t>
            </a:r>
            <a:r>
              <a:rPr lang="en-US" b="1" dirty="0"/>
              <a:t>daily weather information</a:t>
            </a:r>
            <a:r>
              <a:rPr lang="en-US" dirty="0"/>
              <a:t> from cities around the   world, featuring </a:t>
            </a:r>
            <a:r>
              <a:rPr lang="en-US" b="1" dirty="0"/>
              <a:t>over 40 attributes</a:t>
            </a:r>
            <a:r>
              <a:rPr lang="en-US" dirty="0"/>
              <a:t> that capture diverse meteorological conditions. Through thorough exploration, feature engineering, and predictive modeling, this study aims to derive meaningful insights and improve forecasting accuracy.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46D0-A333-2307-2E3E-A3C6E619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or columns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F27-1AFB-3974-90D2-511D57A6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analysis, I analyzed the correlation between all the numerical columns in this dataset</a:t>
            </a:r>
          </a:p>
          <a:p>
            <a:r>
              <a:rPr lang="en-US" dirty="0"/>
              <a:t>This help to identify the effect of other columns on the target columns</a:t>
            </a:r>
          </a:p>
          <a:p>
            <a:r>
              <a:rPr lang="en-US" dirty="0"/>
              <a:t>It also help to identify important columns that have great impact on model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650-A539-F2C8-9463-F9D8C60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Detections and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531D-31D3-BA64-138A-3360E526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analysis, I used Isolation forest to detect outliers</a:t>
            </a:r>
          </a:p>
          <a:p>
            <a:r>
              <a:rPr lang="en-US" dirty="0"/>
              <a:t>It detected that 100% of the dataset contains outliers meaning all the integer data type contained and outliers</a:t>
            </a:r>
          </a:p>
          <a:p>
            <a:r>
              <a:rPr lang="en-US" dirty="0"/>
              <a:t>I visualized the outliers in the dataset using seaborn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B17B4-A526-2667-3304-2717575A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95" y="4237688"/>
            <a:ext cx="4009221" cy="22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4982-BE8B-1CFE-0AE8-57B961DB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numeric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9F47-1269-1D0D-A556-73A71004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analyzed the correlation between numeric columns</a:t>
            </a:r>
          </a:p>
          <a:p>
            <a:r>
              <a:rPr lang="en-US" dirty="0"/>
              <a:t>This assist in determined the correlation between numeric columns and also between a particular column and the target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00B9D-FDE1-360F-68F0-A203E4BA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1587" y="3429000"/>
            <a:ext cx="6080393" cy="34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D45-7824-7918-28EE-26F455D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DE81-B10F-C684-A6D8-53D01B2A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analyzed the temperature trend by country by visualizing temperature trends across all country using matplotlib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B1013-4A8A-98D4-B152-C1D948EC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" y="2730806"/>
            <a:ext cx="6653269" cy="37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CAAC-5C0E-1FEE-C89A-6B409873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30F1-F9D2-5FB0-FB58-D499DEE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analyses, I analyzed the distribution across different continent using plot</a:t>
            </a:r>
          </a:p>
          <a:p>
            <a:r>
              <a:rPr lang="en-US" dirty="0"/>
              <a:t>This helped me to know the temperature variation and trends in continent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1659B-B012-FC12-EC6C-087EE611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" y="3551563"/>
            <a:ext cx="5651651" cy="31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E24-DF26-3913-72F7-6A7FD9F3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Target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AEBF-0CEB-20CC-2E1E-2E84C060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 I preprocessed the target feature which is the temperature Celsius</a:t>
            </a:r>
          </a:p>
          <a:p>
            <a:r>
              <a:rPr lang="en-US" dirty="0"/>
              <a:t>I applied normalization to normalized the target columns</a:t>
            </a:r>
          </a:p>
          <a:p>
            <a:r>
              <a:rPr lang="en-US" dirty="0"/>
              <a:t>I set the  index of the target column by converting the </a:t>
            </a:r>
            <a:r>
              <a:rPr lang="en-US" dirty="0" err="1"/>
              <a:t>last_updated</a:t>
            </a:r>
            <a:r>
              <a:rPr lang="en-US" dirty="0"/>
              <a:t> column to datetime</a:t>
            </a:r>
          </a:p>
        </p:txBody>
      </p:sp>
    </p:spTree>
    <p:extLst>
      <p:ext uri="{BB962C8B-B14F-4D97-AF65-F5344CB8AC3E}">
        <p14:creationId xmlns:p14="http://schemas.microsoft.com/office/powerpoint/2010/main" val="144111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981C-7C7A-754E-270D-68744C0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ARIMA forecast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C10A-D65E-1FDF-D109-26391C3C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build the ARIMA model to forecast temperature for the next 12 months.</a:t>
            </a:r>
          </a:p>
          <a:p>
            <a:r>
              <a:rPr lang="en-US" dirty="0"/>
              <a:t>I achieved a RMSE of 0.028 and MAE of 0.024.</a:t>
            </a:r>
          </a:p>
          <a:p>
            <a:r>
              <a:rPr lang="en-US" dirty="0"/>
              <a:t>I visualized the forecasted temperature against the actual temperature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DC989-1BE5-366C-2C32-0DC5FB6C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3493"/>
            <a:ext cx="7865125" cy="2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714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Raleway</vt:lpstr>
      <vt:lpstr>Office Theme</vt:lpstr>
      <vt:lpstr>PM ACCELERATOR’S MISSION </vt:lpstr>
      <vt:lpstr>Weather Forecasting Using Global Weather Repository Data</vt:lpstr>
      <vt:lpstr>Features or columns analysis</vt:lpstr>
      <vt:lpstr>Outlier Detections and handling</vt:lpstr>
      <vt:lpstr>Correlation of numeric columns</vt:lpstr>
      <vt:lpstr>Temperature Trend analysis</vt:lpstr>
      <vt:lpstr>Spatial Analysis</vt:lpstr>
      <vt:lpstr>Preprocessing of Target feature</vt:lpstr>
      <vt:lpstr>Building ARIMA forecast Model</vt:lpstr>
      <vt:lpstr>Building Prophet model</vt:lpstr>
      <vt:lpstr>Seasonal and Trend Analysis</vt:lpstr>
      <vt:lpstr>Seasonal and trend analysis con’t</vt:lpstr>
      <vt:lpstr>Seasonal and trend analysis con’t</vt:lpstr>
      <vt:lpstr>Ensemble Model</vt:lpstr>
      <vt:lpstr>Important columns selection</vt:lpstr>
      <vt:lpstr>Important column selection</vt:lpstr>
      <vt:lpstr>Environmental Impact Analysis</vt:lpstr>
      <vt:lpstr>Building 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Kabu</dc:creator>
  <cp:lastModifiedBy>Emmanuel Kabu</cp:lastModifiedBy>
  <cp:revision>1</cp:revision>
  <dcterms:created xsi:type="dcterms:W3CDTF">2025-03-14T21:44:17Z</dcterms:created>
  <dcterms:modified xsi:type="dcterms:W3CDTF">2025-03-15T02:14:15Z</dcterms:modified>
</cp:coreProperties>
</file>