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256" r:id="rId2"/>
    <p:sldId id="257" r:id="rId3"/>
    <p:sldId id="258" r:id="rId4"/>
    <p:sldId id="259" r:id="rId5"/>
    <p:sldId id="261" r:id="rId6"/>
    <p:sldId id="262" r:id="rId7"/>
    <p:sldId id="273" r:id="rId8"/>
    <p:sldId id="263" r:id="rId9"/>
    <p:sldId id="264" r:id="rId10"/>
    <p:sldId id="265" r:id="rId11"/>
    <p:sldId id="260" r:id="rId12"/>
    <p:sldId id="266" r:id="rId13"/>
    <p:sldId id="267" r:id="rId14"/>
    <p:sldId id="269" r:id="rId15"/>
    <p:sldId id="268" r:id="rId16"/>
    <p:sldId id="270" r:id="rId17"/>
    <p:sldId id="271" r:id="rId18"/>
    <p:sldId id="272" r:id="rId19"/>
    <p:sldId id="277" r:id="rId20"/>
    <p:sldId id="274" r:id="rId21"/>
    <p:sldId id="275" r:id="rId22"/>
    <p:sldId id="276" r:id="rId23"/>
    <p:sldId id="280" r:id="rId24"/>
    <p:sldId id="278" r:id="rId25"/>
    <p:sldId id="279"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547DA-069A-4C69-8B67-70F90CEA2EC7}" type="datetimeFigureOut">
              <a:rPr lang="fr-FR" smtClean="0"/>
              <a:t>02/09/2024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BA01C-7EDB-4CF5-8BA6-E1C1BDC33C4D}" type="slidenum">
              <a:rPr lang="fr-FR" smtClean="0"/>
              <a:t>‹N°›</a:t>
            </a:fld>
            <a:endParaRPr lang="fr-FR"/>
          </a:p>
        </p:txBody>
      </p:sp>
    </p:spTree>
    <p:extLst>
      <p:ext uri="{BB962C8B-B14F-4D97-AF65-F5344CB8AC3E}">
        <p14:creationId xmlns:p14="http://schemas.microsoft.com/office/powerpoint/2010/main" val="253361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871736D-E2EB-4E7D-A21D-46A3A90DABB4}" type="datetime1">
              <a:rPr lang="fr-FR" smtClean="0"/>
              <a:t>02/09/2024</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A5ABF97-A66E-4AE7-B312-E88C3FE3428B}" type="slidenum">
              <a:rPr lang="fr-FR" smtClean="0"/>
              <a:t>‹N°›</a:t>
            </a:fld>
            <a:endParaRPr lang="fr-FR"/>
          </a:p>
        </p:txBody>
      </p:sp>
    </p:spTree>
    <p:extLst>
      <p:ext uri="{BB962C8B-B14F-4D97-AF65-F5344CB8AC3E}">
        <p14:creationId xmlns:p14="http://schemas.microsoft.com/office/powerpoint/2010/main" val="367264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3755465-ECE7-4E5F-AD71-41F888569D7E}" type="datetime1">
              <a:rPr lang="fr-FR" smtClean="0"/>
              <a:t>02/09/2024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5ABF97-A66E-4AE7-B312-E88C3FE3428B}" type="slidenum">
              <a:rPr lang="fr-FR" smtClean="0"/>
              <a:t>‹N°›</a:t>
            </a:fld>
            <a:endParaRPr lang="fr-FR"/>
          </a:p>
        </p:txBody>
      </p:sp>
    </p:spTree>
    <p:extLst>
      <p:ext uri="{BB962C8B-B14F-4D97-AF65-F5344CB8AC3E}">
        <p14:creationId xmlns:p14="http://schemas.microsoft.com/office/powerpoint/2010/main" val="399170333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3755465-ECE7-4E5F-AD71-41F888569D7E}" type="datetime1">
              <a:rPr lang="fr-FR" smtClean="0"/>
              <a:t>02/09/2024</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5ABF97-A66E-4AE7-B312-E88C3FE3428B}"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10564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F3755465-ECE7-4E5F-AD71-41F888569D7E}" type="datetime1">
              <a:rPr lang="fr-FR" smtClean="0"/>
              <a:t>02/09/2024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5ABF97-A66E-4AE7-B312-E88C3FE3428B}" type="slidenum">
              <a:rPr lang="fr-FR" smtClean="0"/>
              <a:t>‹N°›</a:t>
            </a:fld>
            <a:endParaRPr lang="fr-FR"/>
          </a:p>
        </p:txBody>
      </p:sp>
    </p:spTree>
    <p:extLst>
      <p:ext uri="{BB962C8B-B14F-4D97-AF65-F5344CB8AC3E}">
        <p14:creationId xmlns:p14="http://schemas.microsoft.com/office/powerpoint/2010/main" val="154864113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F3755465-ECE7-4E5F-AD71-41F888569D7E}" type="datetime1">
              <a:rPr lang="fr-FR" smtClean="0"/>
              <a:t>02/09/2024</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5ABF97-A66E-4AE7-B312-E88C3FE3428B}"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385374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F3755465-ECE7-4E5F-AD71-41F888569D7E}" type="datetime1">
              <a:rPr lang="fr-FR" smtClean="0"/>
              <a:t>02/09/2024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5ABF97-A66E-4AE7-B312-E88C3FE3428B}" type="slidenum">
              <a:rPr lang="fr-FR" smtClean="0"/>
              <a:t>‹N°›</a:t>
            </a:fld>
            <a:endParaRPr lang="fr-FR"/>
          </a:p>
        </p:txBody>
      </p:sp>
    </p:spTree>
    <p:extLst>
      <p:ext uri="{BB962C8B-B14F-4D97-AF65-F5344CB8AC3E}">
        <p14:creationId xmlns:p14="http://schemas.microsoft.com/office/powerpoint/2010/main" val="303396222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3A4EA6D-120C-4CDD-9BCF-F344049F5B64}" type="datetime1">
              <a:rPr lang="fr-FR" smtClean="0"/>
              <a:t>02/09/2024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5ABF97-A66E-4AE7-B312-E88C3FE3428B}" type="slidenum">
              <a:rPr lang="fr-FR" smtClean="0"/>
              <a:t>‹N°›</a:t>
            </a:fld>
            <a:endParaRPr lang="fr-FR"/>
          </a:p>
        </p:txBody>
      </p:sp>
    </p:spTree>
    <p:extLst>
      <p:ext uri="{BB962C8B-B14F-4D97-AF65-F5344CB8AC3E}">
        <p14:creationId xmlns:p14="http://schemas.microsoft.com/office/powerpoint/2010/main" val="3142077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EFC83E3-1FF6-451B-B7B1-9B53563BB982}" type="datetime1">
              <a:rPr lang="fr-FR" smtClean="0"/>
              <a:t>02/09/2024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5ABF97-A66E-4AE7-B312-E88C3FE3428B}" type="slidenum">
              <a:rPr lang="fr-FR" smtClean="0"/>
              <a:t>‹N°›</a:t>
            </a:fld>
            <a:endParaRPr lang="fr-FR"/>
          </a:p>
        </p:txBody>
      </p:sp>
    </p:spTree>
    <p:extLst>
      <p:ext uri="{BB962C8B-B14F-4D97-AF65-F5344CB8AC3E}">
        <p14:creationId xmlns:p14="http://schemas.microsoft.com/office/powerpoint/2010/main" val="3732025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CB2B7E-4AAB-4EC4-A0B6-91A7BBB78F41}" type="datetime1">
              <a:rPr lang="fr-FR" smtClean="0"/>
              <a:t>02/09/2024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5ABF97-A66E-4AE7-B312-E88C3FE3428B}" type="slidenum">
              <a:rPr lang="fr-FR" smtClean="0"/>
              <a:t>‹N°›</a:t>
            </a:fld>
            <a:endParaRPr lang="fr-FR"/>
          </a:p>
        </p:txBody>
      </p:sp>
    </p:spTree>
    <p:extLst>
      <p:ext uri="{BB962C8B-B14F-4D97-AF65-F5344CB8AC3E}">
        <p14:creationId xmlns:p14="http://schemas.microsoft.com/office/powerpoint/2010/main" val="4213402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60B793B-39B7-4F14-91B6-D562D665A047}" type="datetime1">
              <a:rPr lang="fr-FR" smtClean="0"/>
              <a:t>02/09/2024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5ABF97-A66E-4AE7-B312-E88C3FE3428B}" type="slidenum">
              <a:rPr lang="fr-FR" smtClean="0"/>
              <a:t>‹N°›</a:t>
            </a:fld>
            <a:endParaRPr lang="fr-FR"/>
          </a:p>
        </p:txBody>
      </p:sp>
    </p:spTree>
    <p:extLst>
      <p:ext uri="{BB962C8B-B14F-4D97-AF65-F5344CB8AC3E}">
        <p14:creationId xmlns:p14="http://schemas.microsoft.com/office/powerpoint/2010/main" val="194202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31D7A30-0205-4A41-AF9E-EA61704A7E28}" type="datetime1">
              <a:rPr lang="fr-FR" smtClean="0"/>
              <a:t>02/09/2024</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A5ABF97-A66E-4AE7-B312-E88C3FE3428B}" type="slidenum">
              <a:rPr lang="fr-FR" smtClean="0"/>
              <a:t>‹N°›</a:t>
            </a:fld>
            <a:endParaRPr lang="fr-FR"/>
          </a:p>
        </p:txBody>
      </p:sp>
    </p:spTree>
    <p:extLst>
      <p:ext uri="{BB962C8B-B14F-4D97-AF65-F5344CB8AC3E}">
        <p14:creationId xmlns:p14="http://schemas.microsoft.com/office/powerpoint/2010/main" val="4162014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4316A7D-AB11-4314-B9A7-013023056346}" type="datetime1">
              <a:rPr lang="fr-FR" smtClean="0"/>
              <a:t>02/09/2024</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A5ABF97-A66E-4AE7-B312-E88C3FE3428B}" type="slidenum">
              <a:rPr lang="fr-FR" smtClean="0"/>
              <a:t>‹N°›</a:t>
            </a:fld>
            <a:endParaRPr lang="fr-FR"/>
          </a:p>
        </p:txBody>
      </p:sp>
    </p:spTree>
    <p:extLst>
      <p:ext uri="{BB962C8B-B14F-4D97-AF65-F5344CB8AC3E}">
        <p14:creationId xmlns:p14="http://schemas.microsoft.com/office/powerpoint/2010/main" val="544636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934D9FF-263A-4B6F-AB62-EDE5DF124B0C}" type="datetime1">
              <a:rPr lang="fr-FR" smtClean="0"/>
              <a:t>02/09/2024</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A5ABF97-A66E-4AE7-B312-E88C3FE3428B}" type="slidenum">
              <a:rPr lang="fr-FR" smtClean="0"/>
              <a:t>‹N°›</a:t>
            </a:fld>
            <a:endParaRPr lang="fr-FR"/>
          </a:p>
        </p:txBody>
      </p:sp>
    </p:spTree>
    <p:extLst>
      <p:ext uri="{BB962C8B-B14F-4D97-AF65-F5344CB8AC3E}">
        <p14:creationId xmlns:p14="http://schemas.microsoft.com/office/powerpoint/2010/main" val="191761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52F53-1138-4662-BB81-177A01249F6B}" type="datetime1">
              <a:rPr lang="fr-FR" smtClean="0"/>
              <a:t>02/09/2024</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A5ABF97-A66E-4AE7-B312-E88C3FE3428B}" type="slidenum">
              <a:rPr lang="fr-FR" smtClean="0"/>
              <a:t>‹N°›</a:t>
            </a:fld>
            <a:endParaRPr lang="fr-FR"/>
          </a:p>
        </p:txBody>
      </p:sp>
    </p:spTree>
    <p:extLst>
      <p:ext uri="{BB962C8B-B14F-4D97-AF65-F5344CB8AC3E}">
        <p14:creationId xmlns:p14="http://schemas.microsoft.com/office/powerpoint/2010/main" val="306658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51C99EB-EA16-4AEB-80C0-EB4FC85D427B}" type="datetime1">
              <a:rPr lang="fr-FR" smtClean="0"/>
              <a:t>02/09/2024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A5ABF97-A66E-4AE7-B312-E88C3FE3428B}" type="slidenum">
              <a:rPr lang="fr-FR" smtClean="0"/>
              <a:t>‹N°›</a:t>
            </a:fld>
            <a:endParaRPr lang="fr-FR"/>
          </a:p>
        </p:txBody>
      </p:sp>
    </p:spTree>
    <p:extLst>
      <p:ext uri="{BB962C8B-B14F-4D97-AF65-F5344CB8AC3E}">
        <p14:creationId xmlns:p14="http://schemas.microsoft.com/office/powerpoint/2010/main" val="363111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84C1023-295E-4077-9453-F87C5673243F}" type="datetime1">
              <a:rPr lang="fr-FR" smtClean="0"/>
              <a:t>02/09/2024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5ABF97-A66E-4AE7-B312-E88C3FE3428B}" type="slidenum">
              <a:rPr lang="fr-FR" smtClean="0"/>
              <a:t>‹N°›</a:t>
            </a:fld>
            <a:endParaRPr lang="fr-FR"/>
          </a:p>
        </p:txBody>
      </p:sp>
    </p:spTree>
    <p:extLst>
      <p:ext uri="{BB962C8B-B14F-4D97-AF65-F5344CB8AC3E}">
        <p14:creationId xmlns:p14="http://schemas.microsoft.com/office/powerpoint/2010/main" val="67273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3755465-ECE7-4E5F-AD71-41F888569D7E}" type="datetime1">
              <a:rPr lang="fr-FR" smtClean="0"/>
              <a:t>02/09/2024</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A5ABF97-A66E-4AE7-B312-E88C3FE3428B}" type="slidenum">
              <a:rPr lang="fr-FR" smtClean="0"/>
              <a:t>‹N°›</a:t>
            </a:fld>
            <a:endParaRPr lang="fr-FR"/>
          </a:p>
        </p:txBody>
      </p:sp>
    </p:spTree>
    <p:extLst>
      <p:ext uri="{BB962C8B-B14F-4D97-AF65-F5344CB8AC3E}">
        <p14:creationId xmlns:p14="http://schemas.microsoft.com/office/powerpoint/2010/main" val="36989287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 de texte 2">
            <a:extLst>
              <a:ext uri="{FF2B5EF4-FFF2-40B4-BE49-F238E27FC236}">
                <a16:creationId xmlns:a16="http://schemas.microsoft.com/office/drawing/2014/main" id="{42C8A542-8E45-40BC-8700-C4F8DFF96DFF}"/>
              </a:ext>
            </a:extLst>
          </p:cNvPr>
          <p:cNvSpPr txBox="1">
            <a:spLocks noChangeArrowheads="1"/>
          </p:cNvSpPr>
          <p:nvPr/>
        </p:nvSpPr>
        <p:spPr bwMode="auto">
          <a:xfrm>
            <a:off x="1402882" y="1091171"/>
            <a:ext cx="2308506" cy="128447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vert="horz" wrap="square" lIns="91440" tIns="45720" rIns="91440" bIns="45720" anchor="t" anchorCtr="0">
            <a:noAutofit/>
          </a:bodyPr>
          <a:lstStyle/>
          <a:p>
            <a:pPr algn="ctr">
              <a:lnSpc>
                <a:spcPct val="107000"/>
              </a:lnSpc>
              <a:spcAft>
                <a:spcPts val="1320"/>
              </a:spcAft>
            </a:pPr>
            <a:r>
              <a:rPr lang="fr-FR" sz="1400" dirty="0">
                <a:effectLst/>
                <a:latin typeface="+mj-lt"/>
                <a:ea typeface="Calibri" panose="020F0502020204030204" pitchFamily="34" charset="0"/>
                <a:cs typeface="Arial" panose="020B0604020202020204" pitchFamily="34" charset="0"/>
              </a:rPr>
              <a:t>Université Joseph Ki Zerbo</a:t>
            </a:r>
          </a:p>
          <a:p>
            <a:pPr algn="ctr">
              <a:lnSpc>
                <a:spcPct val="107000"/>
              </a:lnSpc>
              <a:spcAft>
                <a:spcPts val="1320"/>
              </a:spcAft>
            </a:pPr>
            <a:r>
              <a:rPr lang="fr-FR" sz="1400" dirty="0">
                <a:effectLst/>
                <a:latin typeface="+mj-lt"/>
                <a:ea typeface="Calibri" panose="020F0502020204030204" pitchFamily="34" charset="0"/>
                <a:cs typeface="Arial" panose="020B0604020202020204" pitchFamily="34" charset="0"/>
              </a:rPr>
              <a:t>----------------------</a:t>
            </a:r>
          </a:p>
          <a:p>
            <a:pPr algn="ctr">
              <a:lnSpc>
                <a:spcPct val="107000"/>
              </a:lnSpc>
              <a:spcAft>
                <a:spcPts val="800"/>
              </a:spcAft>
            </a:pPr>
            <a:r>
              <a:rPr lang="fr-FR" sz="1400" dirty="0">
                <a:effectLst/>
                <a:latin typeface="+mj-lt"/>
                <a:ea typeface="Calibri" panose="020F0502020204030204" pitchFamily="34" charset="0"/>
                <a:cs typeface="Arial" panose="020B0604020202020204" pitchFamily="34" charset="0"/>
              </a:rPr>
              <a:t>IBAM</a:t>
            </a:r>
          </a:p>
        </p:txBody>
      </p:sp>
      <p:pic>
        <p:nvPicPr>
          <p:cNvPr id="17" name="Image 16">
            <a:extLst>
              <a:ext uri="{FF2B5EF4-FFF2-40B4-BE49-F238E27FC236}">
                <a16:creationId xmlns:a16="http://schemas.microsoft.com/office/drawing/2014/main" id="{4F790DC5-897A-49D0-BE08-C4CDB79EFC0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0894" y="1326776"/>
            <a:ext cx="1568824" cy="1386972"/>
          </a:xfrm>
          <a:prstGeom prst="rect">
            <a:avLst/>
          </a:prstGeom>
          <a:noFill/>
          <a:ln>
            <a:noFill/>
          </a:ln>
        </p:spPr>
      </p:pic>
      <p:sp>
        <p:nvSpPr>
          <p:cNvPr id="18" name="Zone de texte 2">
            <a:extLst>
              <a:ext uri="{FF2B5EF4-FFF2-40B4-BE49-F238E27FC236}">
                <a16:creationId xmlns:a16="http://schemas.microsoft.com/office/drawing/2014/main" id="{D62009CE-C358-4C5A-8BEC-F415F950D9AF}"/>
              </a:ext>
            </a:extLst>
          </p:cNvPr>
          <p:cNvSpPr txBox="1">
            <a:spLocks noChangeArrowheads="1"/>
          </p:cNvSpPr>
          <p:nvPr/>
        </p:nvSpPr>
        <p:spPr bwMode="auto">
          <a:xfrm>
            <a:off x="8077200" y="1091171"/>
            <a:ext cx="2764997" cy="875111"/>
          </a:xfrm>
          <a:prstGeom prst="rect">
            <a:avLst/>
          </a:prstGeom>
          <a:noFill/>
          <a:ln>
            <a:noFill/>
          </a:ln>
        </p:spPr>
        <p:style>
          <a:lnRef idx="0">
            <a:scrgbClr r="0" g="0" b="0"/>
          </a:lnRef>
          <a:fillRef idx="0">
            <a:scrgbClr r="0" g="0" b="0"/>
          </a:fillRef>
          <a:effectRef idx="0">
            <a:scrgbClr r="0" g="0" b="0"/>
          </a:effectRef>
          <a:fontRef idx="minor">
            <a:schemeClr val="dk1"/>
          </a:fontRef>
        </p:style>
        <p:txBody>
          <a:bodyPr rot="0" vert="horz" wrap="square" lIns="91440" tIns="45720" rIns="91440" bIns="45720" anchor="t" anchorCtr="0">
            <a:spAutoFit/>
          </a:bodyPr>
          <a:lstStyle/>
          <a:p>
            <a:pPr algn="ctr">
              <a:lnSpc>
                <a:spcPct val="107000"/>
              </a:lnSpc>
              <a:spcAft>
                <a:spcPts val="800"/>
              </a:spcAft>
            </a:pPr>
            <a:r>
              <a:rPr lang="fr-FR" sz="1400" dirty="0">
                <a:effectLst/>
                <a:ea typeface="Calibri" panose="020F0502020204030204" pitchFamily="34" charset="0"/>
                <a:cs typeface="Arial" panose="020B0604020202020204" pitchFamily="34" charset="0"/>
              </a:rPr>
              <a:t>Projet 2024</a:t>
            </a:r>
          </a:p>
          <a:p>
            <a:pPr algn="ctr">
              <a:lnSpc>
                <a:spcPct val="107000"/>
              </a:lnSpc>
              <a:spcAft>
                <a:spcPts val="800"/>
              </a:spcAft>
            </a:pPr>
            <a:r>
              <a:rPr lang="fr-FR" sz="1400" dirty="0">
                <a:ea typeface="Calibri" panose="020F0502020204030204" pitchFamily="34" charset="0"/>
                <a:cs typeface="Arial" panose="020B0604020202020204" pitchFamily="34" charset="0"/>
              </a:rPr>
              <a:t>Composant Web et Systèmes Distribués</a:t>
            </a:r>
            <a:endParaRPr lang="fr-FR" sz="1400" dirty="0">
              <a:effectLst/>
              <a:ea typeface="Calibri" panose="020F0502020204030204" pitchFamily="34" charset="0"/>
              <a:cs typeface="Arial" panose="020B0604020202020204" pitchFamily="34" charset="0"/>
            </a:endParaRPr>
          </a:p>
        </p:txBody>
      </p:sp>
      <p:sp>
        <p:nvSpPr>
          <p:cNvPr id="12" name="ZoneTexte 11">
            <a:extLst>
              <a:ext uri="{FF2B5EF4-FFF2-40B4-BE49-F238E27FC236}">
                <a16:creationId xmlns:a16="http://schemas.microsoft.com/office/drawing/2014/main" id="{B777D8CC-8021-4E10-A6B7-05737DA7F69A}"/>
              </a:ext>
            </a:extLst>
          </p:cNvPr>
          <p:cNvSpPr txBox="1"/>
          <p:nvPr/>
        </p:nvSpPr>
        <p:spPr>
          <a:xfrm>
            <a:off x="1842153" y="4074314"/>
            <a:ext cx="4038694" cy="2343527"/>
          </a:xfrm>
          <a:prstGeom prst="rect">
            <a:avLst/>
          </a:prstGeom>
          <a:noFill/>
        </p:spPr>
        <p:txBody>
          <a:bodyPr wrap="square" rtlCol="0">
            <a:spAutoFit/>
          </a:bodyPr>
          <a:lstStyle/>
          <a:p>
            <a:pPr>
              <a:lnSpc>
                <a:spcPct val="107000"/>
              </a:lnSpc>
              <a:spcAft>
                <a:spcPts val="1265"/>
              </a:spcAft>
            </a:pPr>
            <a:r>
              <a:rPr lang="fr-FR" sz="1400" b="1" u="sng" dirty="0">
                <a:effectLst/>
                <a:ea typeface="Calibri" panose="020F0502020204030204" pitchFamily="34" charset="0"/>
                <a:cs typeface="Arial" panose="020B0604020202020204" pitchFamily="34" charset="0"/>
              </a:rPr>
              <a:t>Groupe 3</a:t>
            </a:r>
            <a:endParaRPr lang="fr-FR" sz="1400" dirty="0">
              <a:effectLst/>
              <a:ea typeface="Calibri" panose="020F0502020204030204" pitchFamily="34" charset="0"/>
              <a:cs typeface="Arial" panose="020B0604020202020204" pitchFamily="34" charset="0"/>
            </a:endParaRPr>
          </a:p>
          <a:p>
            <a:pPr>
              <a:lnSpc>
                <a:spcPct val="107000"/>
              </a:lnSpc>
              <a:spcAft>
                <a:spcPts val="1375"/>
              </a:spcAft>
            </a:pPr>
            <a:r>
              <a:rPr lang="fr-FR" sz="1400" dirty="0">
                <a:effectLst/>
                <a:ea typeface="Calibri" panose="020F0502020204030204" pitchFamily="34" charset="0"/>
                <a:cs typeface="Arial" panose="020B0604020202020204" pitchFamily="34" charset="0"/>
              </a:rPr>
              <a:t>DERA Ibrahim</a:t>
            </a:r>
          </a:p>
          <a:p>
            <a:pPr>
              <a:lnSpc>
                <a:spcPct val="107000"/>
              </a:lnSpc>
              <a:spcAft>
                <a:spcPts val="1390"/>
              </a:spcAft>
            </a:pPr>
            <a:r>
              <a:rPr lang="fr-FR" sz="1400" dirty="0">
                <a:effectLst/>
                <a:ea typeface="Calibri" panose="020F0502020204030204" pitchFamily="34" charset="0"/>
                <a:cs typeface="Arial" panose="020B0604020202020204" pitchFamily="34" charset="0"/>
              </a:rPr>
              <a:t>NEYA </a:t>
            </a:r>
            <a:r>
              <a:rPr lang="fr-FR" sz="1400" dirty="0" err="1">
                <a:effectLst/>
                <a:ea typeface="Calibri" panose="020F0502020204030204" pitchFamily="34" charset="0"/>
                <a:cs typeface="Arial" panose="020B0604020202020204" pitchFamily="34" charset="0"/>
              </a:rPr>
              <a:t>Wendlamita</a:t>
            </a:r>
            <a:r>
              <a:rPr lang="fr-FR" sz="1400" dirty="0">
                <a:effectLst/>
                <a:ea typeface="Calibri" panose="020F0502020204030204" pitchFamily="34" charset="0"/>
                <a:cs typeface="Arial" panose="020B0604020202020204" pitchFamily="34" charset="0"/>
              </a:rPr>
              <a:t> Abdoul Karim</a:t>
            </a:r>
          </a:p>
          <a:p>
            <a:pPr>
              <a:lnSpc>
                <a:spcPct val="107000"/>
              </a:lnSpc>
              <a:spcAft>
                <a:spcPts val="1375"/>
              </a:spcAft>
            </a:pPr>
            <a:r>
              <a:rPr lang="fr-FR" sz="1400" dirty="0">
                <a:effectLst/>
                <a:ea typeface="Calibri" panose="020F0502020204030204" pitchFamily="34" charset="0"/>
                <a:cs typeface="Arial" panose="020B0604020202020204" pitchFamily="34" charset="0"/>
              </a:rPr>
              <a:t>OUEDRAOGO Séverine </a:t>
            </a:r>
            <a:r>
              <a:rPr lang="fr-FR" sz="1400" dirty="0" err="1">
                <a:effectLst/>
                <a:ea typeface="Calibri" panose="020F0502020204030204" pitchFamily="34" charset="0"/>
                <a:cs typeface="Arial" panose="020B0604020202020204" pitchFamily="34" charset="0"/>
              </a:rPr>
              <a:t>Pegwendé</a:t>
            </a:r>
            <a:r>
              <a:rPr lang="fr-FR" sz="1400" dirty="0">
                <a:effectLst/>
                <a:ea typeface="Calibri" panose="020F0502020204030204" pitchFamily="34" charset="0"/>
                <a:cs typeface="Arial" panose="020B0604020202020204" pitchFamily="34" charset="0"/>
              </a:rPr>
              <a:t> Larissa</a:t>
            </a:r>
          </a:p>
          <a:p>
            <a:pPr>
              <a:lnSpc>
                <a:spcPct val="107000"/>
              </a:lnSpc>
              <a:spcAft>
                <a:spcPts val="1375"/>
              </a:spcAft>
            </a:pPr>
            <a:r>
              <a:rPr lang="fr-FR" sz="1400" dirty="0">
                <a:effectLst/>
                <a:ea typeface="Calibri" panose="020F0502020204030204" pitchFamily="34" charset="0"/>
                <a:cs typeface="Arial" panose="020B0604020202020204" pitchFamily="34" charset="0"/>
              </a:rPr>
              <a:t>SAMANDOULOUGOU Emmanuel</a:t>
            </a:r>
          </a:p>
          <a:p>
            <a:pPr>
              <a:lnSpc>
                <a:spcPct val="107000"/>
              </a:lnSpc>
              <a:spcAft>
                <a:spcPts val="1375"/>
              </a:spcAft>
            </a:pPr>
            <a:r>
              <a:rPr lang="fr-FR" sz="1400" dirty="0">
                <a:effectLst/>
                <a:ea typeface="Calibri" panose="020F0502020204030204" pitchFamily="34" charset="0"/>
                <a:cs typeface="Arial" panose="020B0604020202020204" pitchFamily="34" charset="0"/>
              </a:rPr>
              <a:t>TARPAGA Abdoul </a:t>
            </a:r>
            <a:r>
              <a:rPr lang="fr-FR" sz="1400" dirty="0" err="1">
                <a:effectLst/>
                <a:ea typeface="Calibri" panose="020F0502020204030204" pitchFamily="34" charset="0"/>
                <a:cs typeface="Arial" panose="020B0604020202020204" pitchFamily="34" charset="0"/>
              </a:rPr>
              <a:t>Razak</a:t>
            </a:r>
            <a:endParaRPr lang="fr-FR" sz="1400" dirty="0">
              <a:effectLst/>
              <a:ea typeface="Calibri" panose="020F0502020204030204" pitchFamily="34" charset="0"/>
              <a:cs typeface="Arial" panose="020B0604020202020204" pitchFamily="34" charset="0"/>
            </a:endParaRPr>
          </a:p>
        </p:txBody>
      </p:sp>
      <p:sp>
        <p:nvSpPr>
          <p:cNvPr id="13" name="ZoneTexte 12">
            <a:extLst>
              <a:ext uri="{FF2B5EF4-FFF2-40B4-BE49-F238E27FC236}">
                <a16:creationId xmlns:a16="http://schemas.microsoft.com/office/drawing/2014/main" id="{DCC75F30-4070-4D7E-ACE9-737329F36D35}"/>
              </a:ext>
            </a:extLst>
          </p:cNvPr>
          <p:cNvSpPr txBox="1"/>
          <p:nvPr/>
        </p:nvSpPr>
        <p:spPr>
          <a:xfrm>
            <a:off x="1420813" y="3209365"/>
            <a:ext cx="9421384"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sz="1800" b="0" i="0" u="none" strike="noStrike" baseline="0" dirty="0">
                <a:solidFill>
                  <a:srgbClr val="000000"/>
                </a:solidFill>
                <a:latin typeface="+mj-lt"/>
                <a:cs typeface="Arial" panose="020B0604020202020204" pitchFamily="34" charset="0"/>
              </a:rPr>
              <a:t> </a:t>
            </a:r>
            <a:r>
              <a:rPr lang="fr-FR" sz="1800" b="1" i="0" u="none" strike="noStrike" baseline="0" dirty="0">
                <a:solidFill>
                  <a:srgbClr val="000000"/>
                </a:solidFill>
                <a:latin typeface="+mj-lt"/>
                <a:cs typeface="Arial" panose="020B0604020202020204" pitchFamily="34" charset="0"/>
              </a:rPr>
              <a:t>PROJET DE DEVELOPPEMENT DE BASE DE COMPOSANT ET SERVICES WEB </a:t>
            </a:r>
            <a:endParaRPr lang="fr-FR" dirty="0">
              <a:latin typeface="+mj-lt"/>
              <a:cs typeface="Arial" panose="020B0604020202020204" pitchFamily="34" charset="0"/>
            </a:endParaRPr>
          </a:p>
        </p:txBody>
      </p:sp>
      <p:sp>
        <p:nvSpPr>
          <p:cNvPr id="19" name="ZoneTexte 18">
            <a:extLst>
              <a:ext uri="{FF2B5EF4-FFF2-40B4-BE49-F238E27FC236}">
                <a16:creationId xmlns:a16="http://schemas.microsoft.com/office/drawing/2014/main" id="{BB27F73D-CBCC-4EDB-AD08-62903D98BF85}"/>
              </a:ext>
            </a:extLst>
          </p:cNvPr>
          <p:cNvSpPr txBox="1"/>
          <p:nvPr/>
        </p:nvSpPr>
        <p:spPr>
          <a:xfrm>
            <a:off x="7360024" y="5289179"/>
            <a:ext cx="3482173" cy="1020857"/>
          </a:xfrm>
          <a:prstGeom prst="rect">
            <a:avLst/>
          </a:prstGeom>
          <a:noFill/>
        </p:spPr>
        <p:txBody>
          <a:bodyPr wrap="square" rtlCol="0">
            <a:spAutoFit/>
          </a:bodyPr>
          <a:lstStyle/>
          <a:p>
            <a:pPr algn="r">
              <a:lnSpc>
                <a:spcPct val="150000"/>
              </a:lnSpc>
            </a:pPr>
            <a:r>
              <a:rPr lang="fr-FR" sz="1400" b="1" i="0" u="sng" strike="noStrike" baseline="0" dirty="0">
                <a:solidFill>
                  <a:srgbClr val="000000"/>
                </a:solidFill>
                <a:latin typeface="+mj-lt"/>
                <a:cs typeface="Arial" panose="020B0604020202020204" pitchFamily="34" charset="0"/>
              </a:rPr>
              <a:t>Exercice 1 </a:t>
            </a:r>
          </a:p>
          <a:p>
            <a:pPr algn="r">
              <a:lnSpc>
                <a:spcPct val="150000"/>
              </a:lnSpc>
            </a:pPr>
            <a:r>
              <a:rPr lang="fr-FR" sz="1400" i="0" u="none" strike="noStrike" baseline="0" dirty="0">
                <a:solidFill>
                  <a:srgbClr val="000000"/>
                </a:solidFill>
                <a:latin typeface="+mj-lt"/>
                <a:cs typeface="Arial" panose="020B0604020202020204" pitchFamily="34" charset="0"/>
              </a:rPr>
              <a:t>Application RESTful avec Sprint Boot &amp; </a:t>
            </a:r>
          </a:p>
          <a:p>
            <a:pPr algn="r">
              <a:lnSpc>
                <a:spcPct val="150000"/>
              </a:lnSpc>
            </a:pPr>
            <a:r>
              <a:rPr lang="fr-FR" sz="1400" dirty="0">
                <a:latin typeface="+mj-lt"/>
                <a:cs typeface="Arial" panose="020B0604020202020204" pitchFamily="34" charset="0"/>
              </a:rPr>
              <a:t>Talend Open Studio</a:t>
            </a:r>
          </a:p>
        </p:txBody>
      </p:sp>
    </p:spTree>
    <p:extLst>
      <p:ext uri="{BB962C8B-B14F-4D97-AF65-F5344CB8AC3E}">
        <p14:creationId xmlns:p14="http://schemas.microsoft.com/office/powerpoint/2010/main" val="2602751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59744-CF17-4D81-8F88-5A5E690E57E1}"/>
              </a:ext>
            </a:extLst>
          </p:cNvPr>
          <p:cNvSpPr>
            <a:spLocks noGrp="1"/>
          </p:cNvSpPr>
          <p:nvPr>
            <p:ph type="title"/>
          </p:nvPr>
        </p:nvSpPr>
        <p:spPr>
          <a:xfrm>
            <a:off x="1712258" y="365125"/>
            <a:ext cx="9641541" cy="1714687"/>
          </a:xfrm>
        </p:spPr>
        <p:txBody>
          <a:bodyPr>
            <a:normAutofit fontScale="90000"/>
          </a:bodyPr>
          <a:lstStyle/>
          <a:p>
            <a:pPr>
              <a:lnSpc>
                <a:spcPct val="150000"/>
              </a:lnSpc>
            </a:pPr>
            <a:r>
              <a:rPr lang="fr-FR" dirty="0"/>
              <a:t>3. Extraction et Transformation des Données</a:t>
            </a:r>
            <a:br>
              <a:rPr lang="fr-FR" dirty="0"/>
            </a:br>
            <a:r>
              <a:rPr lang="fr-FR" sz="3200" dirty="0"/>
              <a:t>3.1 Source des données</a:t>
            </a:r>
            <a:endParaRPr lang="fr-FR" dirty="0"/>
          </a:p>
        </p:txBody>
      </p:sp>
      <p:sp>
        <p:nvSpPr>
          <p:cNvPr id="3" name="Espace réservé du contenu 2">
            <a:extLst>
              <a:ext uri="{FF2B5EF4-FFF2-40B4-BE49-F238E27FC236}">
                <a16:creationId xmlns:a16="http://schemas.microsoft.com/office/drawing/2014/main" id="{F407E7BD-E974-4CB7-90A0-041F2EE1363D}"/>
              </a:ext>
            </a:extLst>
          </p:cNvPr>
          <p:cNvSpPr>
            <a:spLocks noGrp="1"/>
          </p:cNvSpPr>
          <p:nvPr>
            <p:ph idx="1"/>
          </p:nvPr>
        </p:nvSpPr>
        <p:spPr>
          <a:xfrm>
            <a:off x="1712258" y="2474259"/>
            <a:ext cx="9641542" cy="3702703"/>
          </a:xfrm>
        </p:spPr>
        <p:txBody>
          <a:bodyPr>
            <a:normAutofit/>
          </a:bodyPr>
          <a:lstStyle/>
          <a:p>
            <a:pPr>
              <a:lnSpc>
                <a:spcPct val="150000"/>
              </a:lnSpc>
            </a:pPr>
            <a:r>
              <a:rPr lang="fr-FR" sz="2000" dirty="0"/>
              <a:t>Nous avons utilisé Mockaroo (www.mockaroo.com) pour générer des données de test réalistes. Nous avons généré deux (02) fichiers Excel : produits et clients que nous avons par la suite agrégé en un seul fichier "data_groupe3.xlsx" contenant trois 03 feuilles respectivement les produits, les clients et les ventes.</a:t>
            </a:r>
          </a:p>
        </p:txBody>
      </p:sp>
      <p:sp>
        <p:nvSpPr>
          <p:cNvPr id="4" name="Espace réservé du numéro de diapositive 3">
            <a:extLst>
              <a:ext uri="{FF2B5EF4-FFF2-40B4-BE49-F238E27FC236}">
                <a16:creationId xmlns:a16="http://schemas.microsoft.com/office/drawing/2014/main" id="{19918915-53CE-4930-8F59-17FB19074ABD}"/>
              </a:ext>
            </a:extLst>
          </p:cNvPr>
          <p:cNvSpPr>
            <a:spLocks noGrp="1"/>
          </p:cNvSpPr>
          <p:nvPr>
            <p:ph type="sldNum" sz="quarter" idx="12"/>
          </p:nvPr>
        </p:nvSpPr>
        <p:spPr/>
        <p:txBody>
          <a:bodyPr/>
          <a:lstStyle/>
          <a:p>
            <a:fld id="{EA5ABF97-A66E-4AE7-B312-E88C3FE3428B}" type="slidenum">
              <a:rPr lang="fr-FR" smtClean="0"/>
              <a:t>10</a:t>
            </a:fld>
            <a:endParaRPr lang="fr-FR"/>
          </a:p>
        </p:txBody>
      </p:sp>
    </p:spTree>
    <p:extLst>
      <p:ext uri="{BB962C8B-B14F-4D97-AF65-F5344CB8AC3E}">
        <p14:creationId xmlns:p14="http://schemas.microsoft.com/office/powerpoint/2010/main" val="3491863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2C4357-DBCC-48D9-BF27-539B34BACA37}"/>
              </a:ext>
            </a:extLst>
          </p:cNvPr>
          <p:cNvSpPr>
            <a:spLocks noGrp="1"/>
          </p:cNvSpPr>
          <p:nvPr>
            <p:ph type="title"/>
          </p:nvPr>
        </p:nvSpPr>
        <p:spPr>
          <a:xfrm>
            <a:off x="1694328" y="365125"/>
            <a:ext cx="9659471" cy="1118567"/>
          </a:xfrm>
        </p:spPr>
        <p:txBody>
          <a:bodyPr>
            <a:normAutofit fontScale="90000"/>
          </a:bodyPr>
          <a:lstStyle/>
          <a:p>
            <a:r>
              <a:rPr lang="fr-FR" dirty="0"/>
              <a:t>3. Extraction et Transformation des Données</a:t>
            </a:r>
            <a:br>
              <a:rPr lang="fr-FR" dirty="0"/>
            </a:br>
            <a:r>
              <a:rPr lang="fr-FR" sz="3200" dirty="0"/>
              <a:t>3.1 Source des données</a:t>
            </a:r>
            <a:endParaRPr lang="fr-FR" dirty="0"/>
          </a:p>
        </p:txBody>
      </p:sp>
      <p:sp>
        <p:nvSpPr>
          <p:cNvPr id="3" name="Espace réservé du numéro de diapositive 2">
            <a:extLst>
              <a:ext uri="{FF2B5EF4-FFF2-40B4-BE49-F238E27FC236}">
                <a16:creationId xmlns:a16="http://schemas.microsoft.com/office/drawing/2014/main" id="{788FA7CA-D070-427C-A97B-CF8CB67C7228}"/>
              </a:ext>
            </a:extLst>
          </p:cNvPr>
          <p:cNvSpPr>
            <a:spLocks noGrp="1"/>
          </p:cNvSpPr>
          <p:nvPr>
            <p:ph type="sldNum" sz="quarter" idx="12"/>
          </p:nvPr>
        </p:nvSpPr>
        <p:spPr/>
        <p:txBody>
          <a:bodyPr/>
          <a:lstStyle/>
          <a:p>
            <a:fld id="{EA5ABF97-A66E-4AE7-B312-E88C3FE3428B}" type="slidenum">
              <a:rPr lang="fr-FR" smtClean="0"/>
              <a:t>11</a:t>
            </a:fld>
            <a:endParaRPr lang="fr-FR"/>
          </a:p>
        </p:txBody>
      </p:sp>
      <p:pic>
        <p:nvPicPr>
          <p:cNvPr id="9" name="Image 8">
            <a:extLst>
              <a:ext uri="{FF2B5EF4-FFF2-40B4-BE49-F238E27FC236}">
                <a16:creationId xmlns:a16="http://schemas.microsoft.com/office/drawing/2014/main" id="{9D4A3E43-FE83-44B9-9472-F725B6490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20938"/>
            <a:ext cx="6421084" cy="2962804"/>
          </a:xfrm>
          <a:prstGeom prst="rect">
            <a:avLst/>
          </a:prstGeom>
        </p:spPr>
      </p:pic>
      <p:sp>
        <p:nvSpPr>
          <p:cNvPr id="10" name="ZoneTexte 9">
            <a:extLst>
              <a:ext uri="{FF2B5EF4-FFF2-40B4-BE49-F238E27FC236}">
                <a16:creationId xmlns:a16="http://schemas.microsoft.com/office/drawing/2014/main" id="{D3FAB25C-27FD-425B-9CF1-09156ED9C1BC}"/>
              </a:ext>
            </a:extLst>
          </p:cNvPr>
          <p:cNvSpPr txBox="1"/>
          <p:nvPr/>
        </p:nvSpPr>
        <p:spPr>
          <a:xfrm>
            <a:off x="1116106" y="5042555"/>
            <a:ext cx="4307542" cy="584775"/>
          </a:xfrm>
          <a:prstGeom prst="rect">
            <a:avLst/>
          </a:prstGeom>
          <a:noFill/>
        </p:spPr>
        <p:txBody>
          <a:bodyPr wrap="square" rtlCol="0">
            <a:spAutoFit/>
          </a:bodyPr>
          <a:lstStyle/>
          <a:p>
            <a:r>
              <a:rPr lang="fr-FR" sz="1600" i="1" dirty="0"/>
              <a:t>Procédure de génération des données : Produit en haut et client + ventes à droite</a:t>
            </a:r>
          </a:p>
        </p:txBody>
      </p:sp>
      <p:pic>
        <p:nvPicPr>
          <p:cNvPr id="7" name="Espace réservé du contenu 6">
            <a:extLst>
              <a:ext uri="{FF2B5EF4-FFF2-40B4-BE49-F238E27FC236}">
                <a16:creationId xmlns:a16="http://schemas.microsoft.com/office/drawing/2014/main" id="{BC5500C6-8750-43B9-98F8-01A013A13E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42961" y="3429000"/>
            <a:ext cx="6347013" cy="2918699"/>
          </a:xfrm>
        </p:spPr>
      </p:pic>
    </p:spTree>
    <p:extLst>
      <p:ext uri="{BB962C8B-B14F-4D97-AF65-F5344CB8AC3E}">
        <p14:creationId xmlns:p14="http://schemas.microsoft.com/office/powerpoint/2010/main" val="408745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59744-CF17-4D81-8F88-5A5E690E57E1}"/>
              </a:ext>
            </a:extLst>
          </p:cNvPr>
          <p:cNvSpPr>
            <a:spLocks noGrp="1"/>
          </p:cNvSpPr>
          <p:nvPr>
            <p:ph type="title"/>
          </p:nvPr>
        </p:nvSpPr>
        <p:spPr>
          <a:xfrm>
            <a:off x="1819834" y="365125"/>
            <a:ext cx="9533965" cy="1714687"/>
          </a:xfrm>
        </p:spPr>
        <p:txBody>
          <a:bodyPr>
            <a:normAutofit fontScale="90000"/>
          </a:bodyPr>
          <a:lstStyle/>
          <a:p>
            <a:pPr>
              <a:lnSpc>
                <a:spcPct val="150000"/>
              </a:lnSpc>
            </a:pPr>
            <a:r>
              <a:rPr lang="fr-FR" dirty="0"/>
              <a:t>3. Extraction et Transformation des Données</a:t>
            </a:r>
            <a:br>
              <a:rPr lang="fr-FR" dirty="0"/>
            </a:br>
            <a:r>
              <a:rPr lang="fr-FR" sz="3200" dirty="0"/>
              <a:t>3.2 Processus ETL</a:t>
            </a:r>
            <a:endParaRPr lang="fr-FR" dirty="0"/>
          </a:p>
        </p:txBody>
      </p:sp>
      <p:sp>
        <p:nvSpPr>
          <p:cNvPr id="3" name="Espace réservé du contenu 2">
            <a:extLst>
              <a:ext uri="{FF2B5EF4-FFF2-40B4-BE49-F238E27FC236}">
                <a16:creationId xmlns:a16="http://schemas.microsoft.com/office/drawing/2014/main" id="{F407E7BD-E974-4CB7-90A0-041F2EE1363D}"/>
              </a:ext>
            </a:extLst>
          </p:cNvPr>
          <p:cNvSpPr>
            <a:spLocks noGrp="1"/>
          </p:cNvSpPr>
          <p:nvPr>
            <p:ph idx="1"/>
          </p:nvPr>
        </p:nvSpPr>
        <p:spPr>
          <a:xfrm>
            <a:off x="1819834" y="2250141"/>
            <a:ext cx="9533966" cy="3926821"/>
          </a:xfrm>
        </p:spPr>
        <p:txBody>
          <a:bodyPr>
            <a:normAutofit lnSpcReduction="10000"/>
          </a:bodyPr>
          <a:lstStyle/>
          <a:p>
            <a:pPr>
              <a:lnSpc>
                <a:spcPct val="150000"/>
              </a:lnSpc>
            </a:pPr>
            <a:r>
              <a:rPr lang="fr-FR" dirty="0"/>
              <a:t>Le processus ETL (</a:t>
            </a:r>
            <a:r>
              <a:rPr lang="fr-FR" dirty="0" err="1"/>
              <a:t>Extract</a:t>
            </a:r>
            <a:r>
              <a:rPr lang="fr-FR" dirty="0"/>
              <a:t> </a:t>
            </a:r>
            <a:r>
              <a:rPr lang="fr-FR" dirty="0" err="1"/>
              <a:t>Transform</a:t>
            </a:r>
            <a:r>
              <a:rPr lang="fr-FR" dirty="0"/>
              <a:t> </a:t>
            </a:r>
            <a:r>
              <a:rPr lang="fr-FR" dirty="0" err="1"/>
              <a:t>Load</a:t>
            </a:r>
            <a:r>
              <a:rPr lang="fr-FR" dirty="0"/>
              <a:t>) dans Talend Open Studio et comprendra les étapes suivantes :</a:t>
            </a:r>
          </a:p>
          <a:p>
            <a:pPr lvl="1">
              <a:lnSpc>
                <a:spcPct val="150000"/>
              </a:lnSpc>
            </a:pPr>
            <a:r>
              <a:rPr lang="fr-FR" dirty="0"/>
              <a:t>Configuration des contextes dans Talend : Un contexte permet de gérer les variables d'environnement et facilite le déploiement dans différents environnements.</a:t>
            </a:r>
          </a:p>
          <a:p>
            <a:pPr lvl="2">
              <a:lnSpc>
                <a:spcPct val="150000"/>
              </a:lnSpc>
            </a:pPr>
            <a:r>
              <a:rPr lang="fr-FR" dirty="0"/>
              <a:t>Nous avons créer un "Contexte" pour stocker les paramètres de connexion à la base de données.</a:t>
            </a:r>
          </a:p>
          <a:p>
            <a:pPr lvl="2">
              <a:lnSpc>
                <a:spcPct val="150000"/>
              </a:lnSpc>
            </a:pPr>
            <a:r>
              <a:rPr lang="fr-FR" dirty="0"/>
              <a:t>Nous avons également créer un contexte pour les des métadonnées des fichiers de données sources</a:t>
            </a:r>
          </a:p>
          <a:p>
            <a:pPr lvl="2">
              <a:lnSpc>
                <a:spcPct val="150000"/>
              </a:lnSpc>
            </a:pPr>
            <a:r>
              <a:rPr lang="fr-FR" dirty="0"/>
              <a:t>Les métadonnées décrivent la structure des fichiers sources, facilitant leur utilisation dans les jobs Talend.</a:t>
            </a:r>
          </a:p>
          <a:p>
            <a:pPr lvl="2">
              <a:lnSpc>
                <a:spcPct val="150000"/>
              </a:lnSpc>
            </a:pPr>
            <a:endParaRPr lang="fr-FR" dirty="0"/>
          </a:p>
        </p:txBody>
      </p:sp>
      <p:sp>
        <p:nvSpPr>
          <p:cNvPr id="4" name="Espace réservé du numéro de diapositive 3">
            <a:extLst>
              <a:ext uri="{FF2B5EF4-FFF2-40B4-BE49-F238E27FC236}">
                <a16:creationId xmlns:a16="http://schemas.microsoft.com/office/drawing/2014/main" id="{0A29B7B2-CB42-491C-8225-5326C5D71D62}"/>
              </a:ext>
            </a:extLst>
          </p:cNvPr>
          <p:cNvSpPr>
            <a:spLocks noGrp="1"/>
          </p:cNvSpPr>
          <p:nvPr>
            <p:ph type="sldNum" sz="quarter" idx="12"/>
          </p:nvPr>
        </p:nvSpPr>
        <p:spPr/>
        <p:txBody>
          <a:bodyPr/>
          <a:lstStyle/>
          <a:p>
            <a:fld id="{EA5ABF97-A66E-4AE7-B312-E88C3FE3428B}" type="slidenum">
              <a:rPr lang="fr-FR" smtClean="0"/>
              <a:t>12</a:t>
            </a:fld>
            <a:endParaRPr lang="fr-FR"/>
          </a:p>
        </p:txBody>
      </p:sp>
    </p:spTree>
    <p:extLst>
      <p:ext uri="{BB962C8B-B14F-4D97-AF65-F5344CB8AC3E}">
        <p14:creationId xmlns:p14="http://schemas.microsoft.com/office/powerpoint/2010/main" val="2630877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2C4357-DBCC-48D9-BF27-539B34BACA37}"/>
              </a:ext>
            </a:extLst>
          </p:cNvPr>
          <p:cNvSpPr>
            <a:spLocks noGrp="1"/>
          </p:cNvSpPr>
          <p:nvPr>
            <p:ph type="title"/>
          </p:nvPr>
        </p:nvSpPr>
        <p:spPr>
          <a:xfrm>
            <a:off x="1605234" y="365125"/>
            <a:ext cx="9748565" cy="1634004"/>
          </a:xfrm>
        </p:spPr>
        <p:txBody>
          <a:bodyPr>
            <a:normAutofit fontScale="90000"/>
          </a:bodyPr>
          <a:lstStyle/>
          <a:p>
            <a:r>
              <a:rPr lang="fr-FR" dirty="0"/>
              <a:t>3. Extraction et Transformation des Données</a:t>
            </a:r>
            <a:br>
              <a:rPr lang="fr-FR" dirty="0"/>
            </a:br>
            <a:r>
              <a:rPr lang="fr-FR" sz="3200" dirty="0"/>
              <a:t>3.2 Processus ETL</a:t>
            </a:r>
            <a:endParaRPr lang="fr-FR" dirty="0"/>
          </a:p>
        </p:txBody>
      </p:sp>
      <p:sp>
        <p:nvSpPr>
          <p:cNvPr id="3" name="Espace réservé du numéro de diapositive 2">
            <a:extLst>
              <a:ext uri="{FF2B5EF4-FFF2-40B4-BE49-F238E27FC236}">
                <a16:creationId xmlns:a16="http://schemas.microsoft.com/office/drawing/2014/main" id="{61FA9557-9915-42FE-AC14-7428F09F8D41}"/>
              </a:ext>
            </a:extLst>
          </p:cNvPr>
          <p:cNvSpPr>
            <a:spLocks noGrp="1"/>
          </p:cNvSpPr>
          <p:nvPr>
            <p:ph type="sldNum" sz="quarter" idx="12"/>
          </p:nvPr>
        </p:nvSpPr>
        <p:spPr/>
        <p:txBody>
          <a:bodyPr/>
          <a:lstStyle/>
          <a:p>
            <a:fld id="{EA5ABF97-A66E-4AE7-B312-E88C3FE3428B}" type="slidenum">
              <a:rPr lang="fr-FR" smtClean="0"/>
              <a:t>13</a:t>
            </a:fld>
            <a:endParaRPr lang="fr-FR"/>
          </a:p>
        </p:txBody>
      </p:sp>
      <p:pic>
        <p:nvPicPr>
          <p:cNvPr id="9" name="Image 8">
            <a:extLst>
              <a:ext uri="{FF2B5EF4-FFF2-40B4-BE49-F238E27FC236}">
                <a16:creationId xmlns:a16="http://schemas.microsoft.com/office/drawing/2014/main" id="{9D4A3E43-FE83-44B9-9472-F725B6490F0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82865" y="1690275"/>
            <a:ext cx="8426269" cy="4483461"/>
          </a:xfrm>
          <a:prstGeom prst="rect">
            <a:avLst/>
          </a:prstGeom>
        </p:spPr>
      </p:pic>
      <p:sp>
        <p:nvSpPr>
          <p:cNvPr id="5" name="ZoneTexte 4">
            <a:extLst>
              <a:ext uri="{FF2B5EF4-FFF2-40B4-BE49-F238E27FC236}">
                <a16:creationId xmlns:a16="http://schemas.microsoft.com/office/drawing/2014/main" id="{E3398890-A9AD-4186-9916-6A4312773EF2}"/>
              </a:ext>
            </a:extLst>
          </p:cNvPr>
          <p:cNvSpPr txBox="1"/>
          <p:nvPr/>
        </p:nvSpPr>
        <p:spPr>
          <a:xfrm>
            <a:off x="3962400" y="6308209"/>
            <a:ext cx="4267200" cy="338554"/>
          </a:xfrm>
          <a:prstGeom prst="rect">
            <a:avLst/>
          </a:prstGeom>
          <a:noFill/>
        </p:spPr>
        <p:txBody>
          <a:bodyPr wrap="square" rtlCol="0">
            <a:spAutoFit/>
          </a:bodyPr>
          <a:lstStyle/>
          <a:p>
            <a:pPr algn="ctr"/>
            <a:r>
              <a:rPr lang="fr-FR" sz="1600" i="1" dirty="0"/>
              <a:t>Contexte de connexion à la Base de donnée</a:t>
            </a:r>
          </a:p>
        </p:txBody>
      </p:sp>
    </p:spTree>
    <p:extLst>
      <p:ext uri="{BB962C8B-B14F-4D97-AF65-F5344CB8AC3E}">
        <p14:creationId xmlns:p14="http://schemas.microsoft.com/office/powerpoint/2010/main" val="92733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2C4357-DBCC-48D9-BF27-539B34BACA37}"/>
              </a:ext>
            </a:extLst>
          </p:cNvPr>
          <p:cNvSpPr>
            <a:spLocks noGrp="1"/>
          </p:cNvSpPr>
          <p:nvPr>
            <p:ph type="title"/>
          </p:nvPr>
        </p:nvSpPr>
        <p:spPr>
          <a:xfrm>
            <a:off x="1631768" y="365125"/>
            <a:ext cx="9722032" cy="1634004"/>
          </a:xfrm>
        </p:spPr>
        <p:txBody>
          <a:bodyPr>
            <a:normAutofit fontScale="90000"/>
          </a:bodyPr>
          <a:lstStyle/>
          <a:p>
            <a:r>
              <a:rPr lang="fr-FR" dirty="0"/>
              <a:t>3. Extraction et Transformation des Données</a:t>
            </a:r>
            <a:br>
              <a:rPr lang="fr-FR" dirty="0"/>
            </a:br>
            <a:r>
              <a:rPr lang="fr-FR" sz="3200" dirty="0"/>
              <a:t>3.2 Processus ETL</a:t>
            </a:r>
            <a:endParaRPr lang="fr-FR" dirty="0"/>
          </a:p>
        </p:txBody>
      </p:sp>
      <p:sp>
        <p:nvSpPr>
          <p:cNvPr id="3" name="Espace réservé du numéro de diapositive 2">
            <a:extLst>
              <a:ext uri="{FF2B5EF4-FFF2-40B4-BE49-F238E27FC236}">
                <a16:creationId xmlns:a16="http://schemas.microsoft.com/office/drawing/2014/main" id="{D7FBB5AF-43C4-4D89-9D82-10716DCF4040}"/>
              </a:ext>
            </a:extLst>
          </p:cNvPr>
          <p:cNvSpPr>
            <a:spLocks noGrp="1"/>
          </p:cNvSpPr>
          <p:nvPr>
            <p:ph type="sldNum" sz="quarter" idx="12"/>
          </p:nvPr>
        </p:nvSpPr>
        <p:spPr/>
        <p:txBody>
          <a:bodyPr/>
          <a:lstStyle/>
          <a:p>
            <a:fld id="{EA5ABF97-A66E-4AE7-B312-E88C3FE3428B}" type="slidenum">
              <a:rPr lang="fr-FR" smtClean="0"/>
              <a:t>14</a:t>
            </a:fld>
            <a:endParaRPr lang="fr-FR"/>
          </a:p>
        </p:txBody>
      </p:sp>
      <p:pic>
        <p:nvPicPr>
          <p:cNvPr id="9" name="Image 8">
            <a:extLst>
              <a:ext uri="{FF2B5EF4-FFF2-40B4-BE49-F238E27FC236}">
                <a16:creationId xmlns:a16="http://schemas.microsoft.com/office/drawing/2014/main" id="{9D4A3E43-FE83-44B9-9472-F725B6490F0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09399" y="1669102"/>
            <a:ext cx="8373202" cy="4483461"/>
          </a:xfrm>
          <a:prstGeom prst="rect">
            <a:avLst/>
          </a:prstGeom>
        </p:spPr>
      </p:pic>
      <p:sp>
        <p:nvSpPr>
          <p:cNvPr id="5" name="ZoneTexte 4">
            <a:extLst>
              <a:ext uri="{FF2B5EF4-FFF2-40B4-BE49-F238E27FC236}">
                <a16:creationId xmlns:a16="http://schemas.microsoft.com/office/drawing/2014/main" id="{E3398890-A9AD-4186-9916-6A4312773EF2}"/>
              </a:ext>
            </a:extLst>
          </p:cNvPr>
          <p:cNvSpPr txBox="1"/>
          <p:nvPr/>
        </p:nvSpPr>
        <p:spPr>
          <a:xfrm>
            <a:off x="3962400" y="6308209"/>
            <a:ext cx="4267200" cy="338554"/>
          </a:xfrm>
          <a:prstGeom prst="rect">
            <a:avLst/>
          </a:prstGeom>
          <a:noFill/>
        </p:spPr>
        <p:txBody>
          <a:bodyPr wrap="square" rtlCol="0">
            <a:spAutoFit/>
          </a:bodyPr>
          <a:lstStyle/>
          <a:p>
            <a:pPr algn="ctr"/>
            <a:r>
              <a:rPr lang="fr-FR" sz="1600" i="1" dirty="0"/>
              <a:t>Métadonnées données sources</a:t>
            </a:r>
          </a:p>
        </p:txBody>
      </p:sp>
    </p:spTree>
    <p:extLst>
      <p:ext uri="{BB962C8B-B14F-4D97-AF65-F5344CB8AC3E}">
        <p14:creationId xmlns:p14="http://schemas.microsoft.com/office/powerpoint/2010/main" val="59517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59744-CF17-4D81-8F88-5A5E690E57E1}"/>
              </a:ext>
            </a:extLst>
          </p:cNvPr>
          <p:cNvSpPr>
            <a:spLocks noGrp="1"/>
          </p:cNvSpPr>
          <p:nvPr>
            <p:ph type="title"/>
          </p:nvPr>
        </p:nvSpPr>
        <p:spPr>
          <a:xfrm>
            <a:off x="1748118" y="365125"/>
            <a:ext cx="9605682" cy="1535393"/>
          </a:xfrm>
        </p:spPr>
        <p:txBody>
          <a:bodyPr>
            <a:normAutofit fontScale="90000"/>
          </a:bodyPr>
          <a:lstStyle/>
          <a:p>
            <a:pPr>
              <a:lnSpc>
                <a:spcPct val="150000"/>
              </a:lnSpc>
            </a:pPr>
            <a:r>
              <a:rPr lang="fr-FR" dirty="0"/>
              <a:t>3. Extraction et Transformation des Données</a:t>
            </a:r>
            <a:br>
              <a:rPr lang="fr-FR" dirty="0"/>
            </a:br>
            <a:r>
              <a:rPr lang="fr-FR" sz="3200" dirty="0"/>
              <a:t>3.2 Processus ETL</a:t>
            </a:r>
            <a:endParaRPr lang="fr-FR" dirty="0"/>
          </a:p>
        </p:txBody>
      </p:sp>
      <p:sp>
        <p:nvSpPr>
          <p:cNvPr id="3" name="Espace réservé du contenu 2">
            <a:extLst>
              <a:ext uri="{FF2B5EF4-FFF2-40B4-BE49-F238E27FC236}">
                <a16:creationId xmlns:a16="http://schemas.microsoft.com/office/drawing/2014/main" id="{F407E7BD-E974-4CB7-90A0-041F2EE1363D}"/>
              </a:ext>
            </a:extLst>
          </p:cNvPr>
          <p:cNvSpPr>
            <a:spLocks noGrp="1"/>
          </p:cNvSpPr>
          <p:nvPr>
            <p:ph idx="1"/>
          </p:nvPr>
        </p:nvSpPr>
        <p:spPr>
          <a:xfrm>
            <a:off x="1748116" y="1972235"/>
            <a:ext cx="9605683" cy="4204728"/>
          </a:xfrm>
        </p:spPr>
        <p:txBody>
          <a:bodyPr>
            <a:normAutofit/>
          </a:bodyPr>
          <a:lstStyle/>
          <a:p>
            <a:pPr lvl="1">
              <a:lnSpc>
                <a:spcPct val="150000"/>
              </a:lnSpc>
            </a:pPr>
            <a:r>
              <a:rPr lang="fr-FR" dirty="0"/>
              <a:t>Création de la connexion à la base de données : </a:t>
            </a:r>
          </a:p>
          <a:p>
            <a:pPr lvl="2">
              <a:lnSpc>
                <a:spcPct val="150000"/>
              </a:lnSpc>
            </a:pPr>
            <a:r>
              <a:rPr lang="fr-FR" dirty="0"/>
              <a:t>Utilisation des métadonnées Talend pour créer une connexion à la base de données PostgreSQL.</a:t>
            </a:r>
          </a:p>
          <a:p>
            <a:pPr lvl="2">
              <a:lnSpc>
                <a:spcPct val="150000"/>
              </a:lnSpc>
            </a:pPr>
            <a:r>
              <a:rPr lang="fr-FR" dirty="0"/>
              <a:t>Import du schéma de la base de données dans Talend permettant de connaître la structure de nos tables pour faciliter le mapping des données.</a:t>
            </a:r>
          </a:p>
          <a:p>
            <a:pPr lvl="1">
              <a:lnSpc>
                <a:spcPct val="150000"/>
              </a:lnSpc>
            </a:pPr>
            <a:r>
              <a:rPr lang="fr-FR" dirty="0"/>
              <a:t>Création du job d'intégration :</a:t>
            </a:r>
          </a:p>
          <a:p>
            <a:pPr lvl="2">
              <a:lnSpc>
                <a:spcPct val="150000"/>
              </a:lnSpc>
            </a:pPr>
            <a:r>
              <a:rPr lang="fr-FR" dirty="0"/>
              <a:t> Lire les données des fichiers Excel via les métadonnées définies.</a:t>
            </a:r>
          </a:p>
          <a:p>
            <a:pPr lvl="2">
              <a:lnSpc>
                <a:spcPct val="150000"/>
              </a:lnSpc>
            </a:pPr>
            <a:r>
              <a:rPr lang="fr-FR" dirty="0"/>
              <a:t>Charger les données dans les tables PostgreSQL correspondantes.</a:t>
            </a:r>
          </a:p>
          <a:p>
            <a:pPr lvl="1">
              <a:lnSpc>
                <a:spcPct val="150000"/>
              </a:lnSpc>
            </a:pPr>
            <a:r>
              <a:rPr lang="fr-FR" dirty="0"/>
              <a:t>Ce job est le cœur de notre processus ETL.</a:t>
            </a:r>
          </a:p>
          <a:p>
            <a:pPr lvl="1">
              <a:lnSpc>
                <a:spcPct val="150000"/>
              </a:lnSpc>
            </a:pPr>
            <a:endParaRPr lang="fr-FR" dirty="0"/>
          </a:p>
        </p:txBody>
      </p:sp>
      <p:sp>
        <p:nvSpPr>
          <p:cNvPr id="4" name="Espace réservé du numéro de diapositive 3">
            <a:extLst>
              <a:ext uri="{FF2B5EF4-FFF2-40B4-BE49-F238E27FC236}">
                <a16:creationId xmlns:a16="http://schemas.microsoft.com/office/drawing/2014/main" id="{557AF444-B601-4D2F-A0F3-E9CEDA1C5D9D}"/>
              </a:ext>
            </a:extLst>
          </p:cNvPr>
          <p:cNvSpPr>
            <a:spLocks noGrp="1"/>
          </p:cNvSpPr>
          <p:nvPr>
            <p:ph type="sldNum" sz="quarter" idx="12"/>
          </p:nvPr>
        </p:nvSpPr>
        <p:spPr/>
        <p:txBody>
          <a:bodyPr/>
          <a:lstStyle/>
          <a:p>
            <a:fld id="{EA5ABF97-A66E-4AE7-B312-E88C3FE3428B}" type="slidenum">
              <a:rPr lang="fr-FR" smtClean="0"/>
              <a:t>15</a:t>
            </a:fld>
            <a:endParaRPr lang="fr-FR"/>
          </a:p>
        </p:txBody>
      </p:sp>
    </p:spTree>
    <p:extLst>
      <p:ext uri="{BB962C8B-B14F-4D97-AF65-F5344CB8AC3E}">
        <p14:creationId xmlns:p14="http://schemas.microsoft.com/office/powerpoint/2010/main" val="3589748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2C4357-DBCC-48D9-BF27-539B34BACA37}"/>
              </a:ext>
            </a:extLst>
          </p:cNvPr>
          <p:cNvSpPr>
            <a:spLocks noGrp="1"/>
          </p:cNvSpPr>
          <p:nvPr>
            <p:ph type="title"/>
          </p:nvPr>
        </p:nvSpPr>
        <p:spPr>
          <a:xfrm>
            <a:off x="1631768" y="365125"/>
            <a:ext cx="9722032" cy="1634004"/>
          </a:xfrm>
        </p:spPr>
        <p:txBody>
          <a:bodyPr>
            <a:normAutofit fontScale="90000"/>
          </a:bodyPr>
          <a:lstStyle/>
          <a:p>
            <a:r>
              <a:rPr lang="fr-FR" dirty="0"/>
              <a:t>3. Extraction et Transformation des Données</a:t>
            </a:r>
            <a:br>
              <a:rPr lang="fr-FR" dirty="0"/>
            </a:br>
            <a:r>
              <a:rPr lang="fr-FR" sz="3200" dirty="0"/>
              <a:t>3.2 Processus ETL</a:t>
            </a:r>
            <a:endParaRPr lang="fr-FR" dirty="0"/>
          </a:p>
        </p:txBody>
      </p:sp>
      <p:sp>
        <p:nvSpPr>
          <p:cNvPr id="3" name="Espace réservé du numéro de diapositive 2">
            <a:extLst>
              <a:ext uri="{FF2B5EF4-FFF2-40B4-BE49-F238E27FC236}">
                <a16:creationId xmlns:a16="http://schemas.microsoft.com/office/drawing/2014/main" id="{6025BEB1-A31F-4933-B0C3-7F2431320043}"/>
              </a:ext>
            </a:extLst>
          </p:cNvPr>
          <p:cNvSpPr>
            <a:spLocks noGrp="1"/>
          </p:cNvSpPr>
          <p:nvPr>
            <p:ph type="sldNum" sz="quarter" idx="12"/>
          </p:nvPr>
        </p:nvSpPr>
        <p:spPr/>
        <p:txBody>
          <a:bodyPr/>
          <a:lstStyle/>
          <a:p>
            <a:fld id="{EA5ABF97-A66E-4AE7-B312-E88C3FE3428B}" type="slidenum">
              <a:rPr lang="fr-FR" smtClean="0"/>
              <a:t>16</a:t>
            </a:fld>
            <a:endParaRPr lang="fr-FR"/>
          </a:p>
        </p:txBody>
      </p:sp>
      <p:pic>
        <p:nvPicPr>
          <p:cNvPr id="9" name="Image 8">
            <a:extLst>
              <a:ext uri="{FF2B5EF4-FFF2-40B4-BE49-F238E27FC236}">
                <a16:creationId xmlns:a16="http://schemas.microsoft.com/office/drawing/2014/main" id="{9D4A3E43-FE83-44B9-9472-F725B6490F0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09399" y="1675184"/>
            <a:ext cx="8373202" cy="4435439"/>
          </a:xfrm>
          <a:prstGeom prst="rect">
            <a:avLst/>
          </a:prstGeom>
        </p:spPr>
      </p:pic>
      <p:sp>
        <p:nvSpPr>
          <p:cNvPr id="5" name="ZoneTexte 4">
            <a:extLst>
              <a:ext uri="{FF2B5EF4-FFF2-40B4-BE49-F238E27FC236}">
                <a16:creationId xmlns:a16="http://schemas.microsoft.com/office/drawing/2014/main" id="{E3398890-A9AD-4186-9916-6A4312773EF2}"/>
              </a:ext>
            </a:extLst>
          </p:cNvPr>
          <p:cNvSpPr txBox="1"/>
          <p:nvPr/>
        </p:nvSpPr>
        <p:spPr>
          <a:xfrm>
            <a:off x="3962400" y="6308209"/>
            <a:ext cx="4267200" cy="338554"/>
          </a:xfrm>
          <a:prstGeom prst="rect">
            <a:avLst/>
          </a:prstGeom>
          <a:noFill/>
        </p:spPr>
        <p:txBody>
          <a:bodyPr wrap="square" rtlCol="0">
            <a:spAutoFit/>
          </a:bodyPr>
          <a:lstStyle/>
          <a:p>
            <a:pPr algn="ctr"/>
            <a:r>
              <a:rPr lang="fr-FR" sz="1600" i="1" dirty="0"/>
              <a:t>Connexion à la base de données</a:t>
            </a:r>
          </a:p>
        </p:txBody>
      </p:sp>
    </p:spTree>
    <p:extLst>
      <p:ext uri="{BB962C8B-B14F-4D97-AF65-F5344CB8AC3E}">
        <p14:creationId xmlns:p14="http://schemas.microsoft.com/office/powerpoint/2010/main" val="2123713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2C4357-DBCC-48D9-BF27-539B34BACA37}"/>
              </a:ext>
            </a:extLst>
          </p:cNvPr>
          <p:cNvSpPr>
            <a:spLocks noGrp="1"/>
          </p:cNvSpPr>
          <p:nvPr>
            <p:ph type="title"/>
          </p:nvPr>
        </p:nvSpPr>
        <p:spPr>
          <a:xfrm>
            <a:off x="1864658" y="365125"/>
            <a:ext cx="9489141" cy="1634004"/>
          </a:xfrm>
        </p:spPr>
        <p:txBody>
          <a:bodyPr>
            <a:normAutofit fontScale="90000"/>
          </a:bodyPr>
          <a:lstStyle/>
          <a:p>
            <a:r>
              <a:rPr lang="fr-FR" dirty="0"/>
              <a:t>3. Extraction et Transformation des Données</a:t>
            </a:r>
            <a:br>
              <a:rPr lang="fr-FR" dirty="0"/>
            </a:br>
            <a:r>
              <a:rPr lang="fr-FR" sz="3200" dirty="0"/>
              <a:t>3.2 Processus ETL</a:t>
            </a:r>
            <a:endParaRPr lang="fr-FR" dirty="0"/>
          </a:p>
        </p:txBody>
      </p:sp>
      <p:sp>
        <p:nvSpPr>
          <p:cNvPr id="3" name="Espace réservé du numéro de diapositive 2">
            <a:extLst>
              <a:ext uri="{FF2B5EF4-FFF2-40B4-BE49-F238E27FC236}">
                <a16:creationId xmlns:a16="http://schemas.microsoft.com/office/drawing/2014/main" id="{0BF7724E-6CA4-4D3F-8568-006CA41EA5C6}"/>
              </a:ext>
            </a:extLst>
          </p:cNvPr>
          <p:cNvSpPr>
            <a:spLocks noGrp="1"/>
          </p:cNvSpPr>
          <p:nvPr>
            <p:ph type="sldNum" sz="quarter" idx="12"/>
          </p:nvPr>
        </p:nvSpPr>
        <p:spPr/>
        <p:txBody>
          <a:bodyPr/>
          <a:lstStyle/>
          <a:p>
            <a:fld id="{EA5ABF97-A66E-4AE7-B312-E88C3FE3428B}" type="slidenum">
              <a:rPr lang="fr-FR" smtClean="0"/>
              <a:t>17</a:t>
            </a:fld>
            <a:endParaRPr lang="fr-FR"/>
          </a:p>
        </p:txBody>
      </p:sp>
      <p:pic>
        <p:nvPicPr>
          <p:cNvPr id="9" name="Image 8">
            <a:extLst>
              <a:ext uri="{FF2B5EF4-FFF2-40B4-BE49-F238E27FC236}">
                <a16:creationId xmlns:a16="http://schemas.microsoft.com/office/drawing/2014/main" id="{9D4A3E43-FE83-44B9-9472-F725B6490F0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22705" y="1657253"/>
            <a:ext cx="7546590" cy="4435439"/>
          </a:xfrm>
          <a:prstGeom prst="rect">
            <a:avLst/>
          </a:prstGeom>
        </p:spPr>
      </p:pic>
      <p:sp>
        <p:nvSpPr>
          <p:cNvPr id="5" name="ZoneTexte 4">
            <a:extLst>
              <a:ext uri="{FF2B5EF4-FFF2-40B4-BE49-F238E27FC236}">
                <a16:creationId xmlns:a16="http://schemas.microsoft.com/office/drawing/2014/main" id="{E3398890-A9AD-4186-9916-6A4312773EF2}"/>
              </a:ext>
            </a:extLst>
          </p:cNvPr>
          <p:cNvSpPr txBox="1"/>
          <p:nvPr/>
        </p:nvSpPr>
        <p:spPr>
          <a:xfrm>
            <a:off x="3962400" y="6308209"/>
            <a:ext cx="4267200" cy="338554"/>
          </a:xfrm>
          <a:prstGeom prst="rect">
            <a:avLst/>
          </a:prstGeom>
          <a:noFill/>
        </p:spPr>
        <p:txBody>
          <a:bodyPr wrap="square" rtlCol="0">
            <a:spAutoFit/>
          </a:bodyPr>
          <a:lstStyle/>
          <a:p>
            <a:pPr algn="ctr"/>
            <a:r>
              <a:rPr lang="fr-FR" sz="1600" i="1" dirty="0"/>
              <a:t>Job d’extraction et de chargement des données</a:t>
            </a:r>
          </a:p>
        </p:txBody>
      </p:sp>
    </p:spTree>
    <p:extLst>
      <p:ext uri="{BB962C8B-B14F-4D97-AF65-F5344CB8AC3E}">
        <p14:creationId xmlns:p14="http://schemas.microsoft.com/office/powerpoint/2010/main" val="794375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59744-CF17-4D81-8F88-5A5E690E57E1}"/>
              </a:ext>
            </a:extLst>
          </p:cNvPr>
          <p:cNvSpPr>
            <a:spLocks noGrp="1"/>
          </p:cNvSpPr>
          <p:nvPr>
            <p:ph type="title"/>
          </p:nvPr>
        </p:nvSpPr>
        <p:spPr>
          <a:xfrm>
            <a:off x="1792940" y="365126"/>
            <a:ext cx="9560859" cy="2162922"/>
          </a:xfrm>
        </p:spPr>
        <p:txBody>
          <a:bodyPr>
            <a:normAutofit fontScale="90000"/>
          </a:bodyPr>
          <a:lstStyle/>
          <a:p>
            <a:pPr>
              <a:lnSpc>
                <a:spcPct val="150000"/>
              </a:lnSpc>
            </a:pPr>
            <a:r>
              <a:rPr lang="fr-FR" dirty="0"/>
              <a:t>3. Extraction et Transformation des Données</a:t>
            </a:r>
            <a:br>
              <a:rPr lang="fr-FR" dirty="0"/>
            </a:br>
            <a:r>
              <a:rPr lang="fr-FR" sz="3200" dirty="0"/>
              <a:t>3.2 Processus ETL</a:t>
            </a:r>
            <a:endParaRPr lang="fr-FR" dirty="0"/>
          </a:p>
        </p:txBody>
      </p:sp>
      <p:sp>
        <p:nvSpPr>
          <p:cNvPr id="3" name="Espace réservé du contenu 2">
            <a:extLst>
              <a:ext uri="{FF2B5EF4-FFF2-40B4-BE49-F238E27FC236}">
                <a16:creationId xmlns:a16="http://schemas.microsoft.com/office/drawing/2014/main" id="{F407E7BD-E974-4CB7-90A0-041F2EE1363D}"/>
              </a:ext>
            </a:extLst>
          </p:cNvPr>
          <p:cNvSpPr>
            <a:spLocks noGrp="1"/>
          </p:cNvSpPr>
          <p:nvPr>
            <p:ph idx="1"/>
          </p:nvPr>
        </p:nvSpPr>
        <p:spPr>
          <a:xfrm>
            <a:off x="1792940" y="2617695"/>
            <a:ext cx="9560860" cy="3559268"/>
          </a:xfrm>
        </p:spPr>
        <p:txBody>
          <a:bodyPr>
            <a:normAutofit lnSpcReduction="10000"/>
          </a:bodyPr>
          <a:lstStyle/>
          <a:p>
            <a:pPr lvl="1">
              <a:lnSpc>
                <a:spcPct val="150000"/>
              </a:lnSpc>
            </a:pPr>
            <a:r>
              <a:rPr lang="fr-FR" sz="2800" dirty="0"/>
              <a:t>Construction et export du job : </a:t>
            </a:r>
          </a:p>
          <a:p>
            <a:pPr lvl="2">
              <a:lnSpc>
                <a:spcPct val="150000"/>
              </a:lnSpc>
            </a:pPr>
            <a:r>
              <a:rPr lang="fr-FR" sz="2400" dirty="0"/>
              <a:t>Nous avons construit le pour vérifier sa validité hors de Open Talend Studio.</a:t>
            </a:r>
          </a:p>
          <a:p>
            <a:pPr lvl="2">
              <a:lnSpc>
                <a:spcPct val="150000"/>
              </a:lnSpc>
            </a:pPr>
            <a:r>
              <a:rPr lang="fr-FR" sz="2400" dirty="0"/>
              <a:t>Puis nous avons exporter le job en tant que package standalone afin de permettre l'import et la </a:t>
            </a:r>
            <a:r>
              <a:rPr lang="fr-FR" sz="2400" dirty="0" err="1"/>
              <a:t>reutilisation</a:t>
            </a:r>
            <a:r>
              <a:rPr lang="fr-FR" sz="2400" dirty="0"/>
              <a:t> dans d'autres environnement.</a:t>
            </a:r>
          </a:p>
        </p:txBody>
      </p:sp>
      <p:sp>
        <p:nvSpPr>
          <p:cNvPr id="4" name="Espace réservé du numéro de diapositive 3">
            <a:extLst>
              <a:ext uri="{FF2B5EF4-FFF2-40B4-BE49-F238E27FC236}">
                <a16:creationId xmlns:a16="http://schemas.microsoft.com/office/drawing/2014/main" id="{6A3C7BFD-F4DA-447A-9910-615C2482CF99}"/>
              </a:ext>
            </a:extLst>
          </p:cNvPr>
          <p:cNvSpPr>
            <a:spLocks noGrp="1"/>
          </p:cNvSpPr>
          <p:nvPr>
            <p:ph type="sldNum" sz="quarter" idx="12"/>
          </p:nvPr>
        </p:nvSpPr>
        <p:spPr/>
        <p:txBody>
          <a:bodyPr/>
          <a:lstStyle/>
          <a:p>
            <a:fld id="{EA5ABF97-A66E-4AE7-B312-E88C3FE3428B}" type="slidenum">
              <a:rPr lang="fr-FR" smtClean="0"/>
              <a:t>18</a:t>
            </a:fld>
            <a:endParaRPr lang="fr-FR"/>
          </a:p>
        </p:txBody>
      </p:sp>
    </p:spTree>
    <p:extLst>
      <p:ext uri="{BB962C8B-B14F-4D97-AF65-F5344CB8AC3E}">
        <p14:creationId xmlns:p14="http://schemas.microsoft.com/office/powerpoint/2010/main" val="2084626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59744-CF17-4D81-8F88-5A5E690E57E1}"/>
              </a:ext>
            </a:extLst>
          </p:cNvPr>
          <p:cNvSpPr>
            <a:spLocks noGrp="1"/>
          </p:cNvSpPr>
          <p:nvPr>
            <p:ph type="title"/>
          </p:nvPr>
        </p:nvSpPr>
        <p:spPr>
          <a:xfrm>
            <a:off x="1721224" y="365126"/>
            <a:ext cx="9632576" cy="1147473"/>
          </a:xfrm>
        </p:spPr>
        <p:txBody>
          <a:bodyPr>
            <a:normAutofit/>
          </a:bodyPr>
          <a:lstStyle/>
          <a:p>
            <a:pPr>
              <a:lnSpc>
                <a:spcPct val="100000"/>
              </a:lnSpc>
            </a:pPr>
            <a:r>
              <a:rPr lang="fr-FR" dirty="0"/>
              <a:t>4. Développement de l'API RESTful</a:t>
            </a:r>
            <a:br>
              <a:rPr lang="fr-FR" dirty="0"/>
            </a:br>
            <a:r>
              <a:rPr lang="fr-FR" sz="3200" dirty="0"/>
              <a:t> 4.1 Structure du projet Spring Boot</a:t>
            </a:r>
            <a:endParaRPr lang="fr-FR" dirty="0"/>
          </a:p>
        </p:txBody>
      </p:sp>
      <p:sp>
        <p:nvSpPr>
          <p:cNvPr id="3" name="Espace réservé du contenu 2">
            <a:extLst>
              <a:ext uri="{FF2B5EF4-FFF2-40B4-BE49-F238E27FC236}">
                <a16:creationId xmlns:a16="http://schemas.microsoft.com/office/drawing/2014/main" id="{F407E7BD-E974-4CB7-90A0-041F2EE1363D}"/>
              </a:ext>
            </a:extLst>
          </p:cNvPr>
          <p:cNvSpPr>
            <a:spLocks noGrp="1"/>
          </p:cNvSpPr>
          <p:nvPr>
            <p:ph idx="1"/>
          </p:nvPr>
        </p:nvSpPr>
        <p:spPr>
          <a:xfrm>
            <a:off x="1721222" y="1389529"/>
            <a:ext cx="9632577" cy="1846729"/>
          </a:xfrm>
        </p:spPr>
        <p:txBody>
          <a:bodyPr>
            <a:normAutofit fontScale="92500"/>
          </a:bodyPr>
          <a:lstStyle/>
          <a:p>
            <a:pPr marL="457200" lvl="1" indent="0">
              <a:lnSpc>
                <a:spcPct val="150000"/>
              </a:lnSpc>
              <a:buNone/>
            </a:pPr>
            <a:r>
              <a:rPr lang="fr-FR" sz="1400" dirty="0"/>
              <a:t>Il s’agit d’une application RESTful pour la gestion des produits, clients et ventes. Nous utilisons entres autres des composants comme Spring Web (facilite la gestion des requêtes HTTP, la création de contrôleurs RESTful), Spring Data JPA (simplifie l’accès aux bases de données en utilisant Java </a:t>
            </a:r>
            <a:r>
              <a:rPr lang="fr-FR" sz="1400" dirty="0" err="1"/>
              <a:t>Persistence</a:t>
            </a:r>
            <a:r>
              <a:rPr lang="fr-FR" sz="1400" dirty="0"/>
              <a:t> API (JPA)), </a:t>
            </a:r>
            <a:r>
              <a:rPr lang="fr-FR" sz="1400" dirty="0" err="1"/>
              <a:t>Actuator</a:t>
            </a:r>
            <a:r>
              <a:rPr lang="fr-FR" sz="1400" dirty="0"/>
              <a:t> (fournit des points de terminaison (</a:t>
            </a:r>
            <a:r>
              <a:rPr lang="fr-FR" sz="1400" dirty="0" err="1"/>
              <a:t>endpoints</a:t>
            </a:r>
            <a:r>
              <a:rPr lang="fr-FR" sz="1400" dirty="0"/>
              <a:t>) pour surveiller et gérer les applications Spring Boot), </a:t>
            </a:r>
            <a:r>
              <a:rPr lang="fr-FR" sz="1400" dirty="0" err="1"/>
              <a:t>Prometheus</a:t>
            </a:r>
            <a:r>
              <a:rPr lang="fr-FR" sz="1400" dirty="0"/>
              <a:t> (qui se connecte aux points de terminaisons </a:t>
            </a:r>
            <a:r>
              <a:rPr lang="fr-FR" sz="1400" dirty="0" err="1"/>
              <a:t>Actuator</a:t>
            </a:r>
            <a:r>
              <a:rPr lang="fr-FR" sz="1400" dirty="0"/>
              <a:t> pour collecter et stocker les métriques sur les performances de l’application.)</a:t>
            </a:r>
            <a:endParaRPr lang="fr-FR" sz="1200" dirty="0"/>
          </a:p>
        </p:txBody>
      </p:sp>
      <p:sp>
        <p:nvSpPr>
          <p:cNvPr id="6" name="Espace réservé du numéro de diapositive 5">
            <a:extLst>
              <a:ext uri="{FF2B5EF4-FFF2-40B4-BE49-F238E27FC236}">
                <a16:creationId xmlns:a16="http://schemas.microsoft.com/office/drawing/2014/main" id="{26D4EA6D-1F45-47ED-A064-11057AAC3959}"/>
              </a:ext>
            </a:extLst>
          </p:cNvPr>
          <p:cNvSpPr>
            <a:spLocks noGrp="1"/>
          </p:cNvSpPr>
          <p:nvPr>
            <p:ph type="sldNum" sz="quarter" idx="12"/>
          </p:nvPr>
        </p:nvSpPr>
        <p:spPr/>
        <p:txBody>
          <a:bodyPr/>
          <a:lstStyle/>
          <a:p>
            <a:fld id="{EA5ABF97-A66E-4AE7-B312-E88C3FE3428B}" type="slidenum">
              <a:rPr lang="fr-FR" smtClean="0"/>
              <a:t>19</a:t>
            </a:fld>
            <a:endParaRPr lang="fr-FR"/>
          </a:p>
        </p:txBody>
      </p:sp>
      <p:sp>
        <p:nvSpPr>
          <p:cNvPr id="4" name="Titre 1">
            <a:extLst>
              <a:ext uri="{FF2B5EF4-FFF2-40B4-BE49-F238E27FC236}">
                <a16:creationId xmlns:a16="http://schemas.microsoft.com/office/drawing/2014/main" id="{6523D8F3-0078-4422-AEDA-894BA69F0839}"/>
              </a:ext>
            </a:extLst>
          </p:cNvPr>
          <p:cNvSpPr txBox="1">
            <a:spLocks/>
          </p:cNvSpPr>
          <p:nvPr/>
        </p:nvSpPr>
        <p:spPr>
          <a:xfrm>
            <a:off x="1721224" y="3119717"/>
            <a:ext cx="10009093" cy="61856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fr-FR" sz="3200" dirty="0"/>
              <a:t> 4.2 API </a:t>
            </a:r>
            <a:r>
              <a:rPr lang="fr-FR" sz="3200" dirty="0" err="1"/>
              <a:t>endpoints</a:t>
            </a:r>
            <a:endParaRPr lang="fr-FR" dirty="0"/>
          </a:p>
        </p:txBody>
      </p:sp>
      <p:sp>
        <p:nvSpPr>
          <p:cNvPr id="5" name="Espace réservé du contenu 2">
            <a:extLst>
              <a:ext uri="{FF2B5EF4-FFF2-40B4-BE49-F238E27FC236}">
                <a16:creationId xmlns:a16="http://schemas.microsoft.com/office/drawing/2014/main" id="{F7821D28-1FF2-4CEA-AE6D-DB196B2E2C0F}"/>
              </a:ext>
            </a:extLst>
          </p:cNvPr>
          <p:cNvSpPr txBox="1">
            <a:spLocks/>
          </p:cNvSpPr>
          <p:nvPr/>
        </p:nvSpPr>
        <p:spPr>
          <a:xfrm>
            <a:off x="1192306" y="3872759"/>
            <a:ext cx="10224244" cy="27342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fr-FR" sz="1400" dirty="0"/>
              <a:t>Les différents </a:t>
            </a:r>
            <a:r>
              <a:rPr lang="fr-FR" sz="1400" dirty="0" err="1"/>
              <a:t>endpoints</a:t>
            </a:r>
            <a:r>
              <a:rPr lang="fr-FR" sz="1400" dirty="0"/>
              <a:t> de l'application sont : </a:t>
            </a:r>
            <a:r>
              <a:rPr lang="fr-FR" sz="1400" dirty="0">
                <a:hlinkClick r:id="rId2"/>
              </a:rPr>
              <a:t>http://localhost:8080</a:t>
            </a:r>
            <a:endParaRPr lang="fr-FR" sz="1400" dirty="0"/>
          </a:p>
          <a:p>
            <a:pPr marL="457200" lvl="1" indent="0">
              <a:lnSpc>
                <a:spcPct val="150000"/>
              </a:lnSpc>
              <a:buNone/>
            </a:pPr>
            <a:r>
              <a:rPr lang="fr-FR" sz="1200" dirty="0"/>
              <a:t>	- Produits</a:t>
            </a:r>
          </a:p>
          <a:p>
            <a:pPr marL="457200" lvl="1" indent="0">
              <a:lnSpc>
                <a:spcPct val="150000"/>
              </a:lnSpc>
              <a:buNone/>
            </a:pPr>
            <a:r>
              <a:rPr lang="fr-FR" sz="1200" dirty="0"/>
              <a:t>	HTTP Method	Endpoint	                              Description</a:t>
            </a:r>
          </a:p>
          <a:p>
            <a:pPr marL="457200" lvl="1" indent="0">
              <a:lnSpc>
                <a:spcPct val="150000"/>
              </a:lnSpc>
              <a:buNone/>
            </a:pPr>
            <a:r>
              <a:rPr lang="fr-FR" sz="1200" dirty="0"/>
              <a:t>	GET	                      /api/produits	       Récupère la liste de tous les produits.</a:t>
            </a:r>
          </a:p>
          <a:p>
            <a:pPr marL="457200" lvl="1" indent="0">
              <a:lnSpc>
                <a:spcPct val="150000"/>
              </a:lnSpc>
              <a:buNone/>
            </a:pPr>
            <a:r>
              <a:rPr lang="fr-FR" sz="1200" dirty="0"/>
              <a:t>	GET	                    /api/produits/{id}	      Récupère un produit spécifique par son ID.</a:t>
            </a:r>
          </a:p>
          <a:p>
            <a:pPr marL="457200" lvl="1" indent="0">
              <a:lnSpc>
                <a:spcPct val="150000"/>
              </a:lnSpc>
              <a:buNone/>
            </a:pPr>
            <a:r>
              <a:rPr lang="fr-FR" sz="1200" dirty="0"/>
              <a:t>	POST	                   /api/produits	                         Crée un nouveau produit en se basant sur les données fournies.</a:t>
            </a:r>
          </a:p>
          <a:p>
            <a:pPr marL="457200" lvl="1" indent="0">
              <a:lnSpc>
                <a:spcPct val="150000"/>
              </a:lnSpc>
              <a:buNone/>
            </a:pPr>
            <a:r>
              <a:rPr lang="fr-FR" sz="1200" dirty="0"/>
              <a:t>	PUT	             /api/produits/{id}	          Met à jour un produit existant en fonction de l'ID et des données fournies.</a:t>
            </a:r>
          </a:p>
          <a:p>
            <a:pPr marL="457200" lvl="1" indent="0">
              <a:lnSpc>
                <a:spcPct val="150000"/>
              </a:lnSpc>
              <a:buNone/>
            </a:pPr>
            <a:r>
              <a:rPr lang="fr-FR" sz="1200" dirty="0"/>
              <a:t>	DELETE	               /api/produits/{id}	                   Supprime un produit spécifique en fonction de l'ID.</a:t>
            </a:r>
          </a:p>
        </p:txBody>
      </p:sp>
    </p:spTree>
    <p:extLst>
      <p:ext uri="{BB962C8B-B14F-4D97-AF65-F5344CB8AC3E}">
        <p14:creationId xmlns:p14="http://schemas.microsoft.com/office/powerpoint/2010/main" val="3029255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64A35E91-E3A3-468D-B3F9-B95F3856E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58" y="713066"/>
            <a:ext cx="12003741" cy="5575300"/>
          </a:xfrm>
          <a:prstGeom prst="rect">
            <a:avLst/>
          </a:prstGeom>
        </p:spPr>
      </p:pic>
      <p:sp>
        <p:nvSpPr>
          <p:cNvPr id="2" name="Espace réservé du numéro de diapositive 1">
            <a:extLst>
              <a:ext uri="{FF2B5EF4-FFF2-40B4-BE49-F238E27FC236}">
                <a16:creationId xmlns:a16="http://schemas.microsoft.com/office/drawing/2014/main" id="{CDB9C9E0-EC23-421E-9467-3FADDEA62A08}"/>
              </a:ext>
            </a:extLst>
          </p:cNvPr>
          <p:cNvSpPr>
            <a:spLocks noGrp="1"/>
          </p:cNvSpPr>
          <p:nvPr>
            <p:ph type="sldNum" sz="quarter" idx="12"/>
          </p:nvPr>
        </p:nvSpPr>
        <p:spPr/>
        <p:txBody>
          <a:bodyPr/>
          <a:lstStyle/>
          <a:p>
            <a:fld id="{EA5ABF97-A66E-4AE7-B312-E88C3FE3428B}" type="slidenum">
              <a:rPr lang="fr-FR" smtClean="0"/>
              <a:t>2</a:t>
            </a:fld>
            <a:endParaRPr lang="fr-FR"/>
          </a:p>
        </p:txBody>
      </p:sp>
    </p:spTree>
    <p:extLst>
      <p:ext uri="{BB962C8B-B14F-4D97-AF65-F5344CB8AC3E}">
        <p14:creationId xmlns:p14="http://schemas.microsoft.com/office/powerpoint/2010/main" val="2366453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59744-CF17-4D81-8F88-5A5E690E57E1}"/>
              </a:ext>
            </a:extLst>
          </p:cNvPr>
          <p:cNvSpPr>
            <a:spLocks noGrp="1"/>
          </p:cNvSpPr>
          <p:nvPr>
            <p:ph type="title"/>
          </p:nvPr>
        </p:nvSpPr>
        <p:spPr>
          <a:xfrm>
            <a:off x="1658470" y="365126"/>
            <a:ext cx="9695329" cy="1042333"/>
          </a:xfrm>
        </p:spPr>
        <p:txBody>
          <a:bodyPr>
            <a:noAutofit/>
          </a:bodyPr>
          <a:lstStyle/>
          <a:p>
            <a:pPr>
              <a:lnSpc>
                <a:spcPct val="100000"/>
              </a:lnSpc>
            </a:pPr>
            <a:r>
              <a:rPr lang="fr-FR" sz="3600" dirty="0"/>
              <a:t>4. Développement de l'API RESTful</a:t>
            </a:r>
            <a:br>
              <a:rPr lang="fr-FR" sz="3600" dirty="0"/>
            </a:br>
            <a:r>
              <a:rPr lang="fr-FR" sz="2800" dirty="0"/>
              <a:t>  4.2 API </a:t>
            </a:r>
            <a:r>
              <a:rPr lang="fr-FR" sz="2800" dirty="0" err="1"/>
              <a:t>endpoints</a:t>
            </a:r>
            <a:endParaRPr lang="fr-FR" sz="3600" dirty="0"/>
          </a:p>
        </p:txBody>
      </p:sp>
      <p:sp>
        <p:nvSpPr>
          <p:cNvPr id="3" name="Espace réservé du numéro de diapositive 2">
            <a:extLst>
              <a:ext uri="{FF2B5EF4-FFF2-40B4-BE49-F238E27FC236}">
                <a16:creationId xmlns:a16="http://schemas.microsoft.com/office/drawing/2014/main" id="{4C4C38B2-4341-4496-88D5-29FB27C76C4F}"/>
              </a:ext>
            </a:extLst>
          </p:cNvPr>
          <p:cNvSpPr>
            <a:spLocks noGrp="1"/>
          </p:cNvSpPr>
          <p:nvPr>
            <p:ph type="sldNum" sz="quarter" idx="12"/>
          </p:nvPr>
        </p:nvSpPr>
        <p:spPr/>
        <p:txBody>
          <a:bodyPr/>
          <a:lstStyle/>
          <a:p>
            <a:fld id="{EA5ABF97-A66E-4AE7-B312-E88C3FE3428B}" type="slidenum">
              <a:rPr lang="fr-FR" smtClean="0"/>
              <a:t>20</a:t>
            </a:fld>
            <a:endParaRPr lang="fr-FR"/>
          </a:p>
        </p:txBody>
      </p:sp>
      <p:sp>
        <p:nvSpPr>
          <p:cNvPr id="5" name="Espace réservé du contenu 2">
            <a:extLst>
              <a:ext uri="{FF2B5EF4-FFF2-40B4-BE49-F238E27FC236}">
                <a16:creationId xmlns:a16="http://schemas.microsoft.com/office/drawing/2014/main" id="{F7821D28-1FF2-4CEA-AE6D-DB196B2E2C0F}"/>
              </a:ext>
            </a:extLst>
          </p:cNvPr>
          <p:cNvSpPr txBox="1">
            <a:spLocks/>
          </p:cNvSpPr>
          <p:nvPr/>
        </p:nvSpPr>
        <p:spPr>
          <a:xfrm>
            <a:off x="900950" y="1918449"/>
            <a:ext cx="10515600" cy="4132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endParaRPr lang="fr-FR" sz="1800" dirty="0"/>
          </a:p>
        </p:txBody>
      </p:sp>
      <p:sp>
        <p:nvSpPr>
          <p:cNvPr id="8" name="ZoneTexte 7">
            <a:extLst>
              <a:ext uri="{FF2B5EF4-FFF2-40B4-BE49-F238E27FC236}">
                <a16:creationId xmlns:a16="http://schemas.microsoft.com/office/drawing/2014/main" id="{A2927DA7-776E-450E-95D2-40D3BBB02272}"/>
              </a:ext>
            </a:extLst>
          </p:cNvPr>
          <p:cNvSpPr txBox="1"/>
          <p:nvPr/>
        </p:nvSpPr>
        <p:spPr>
          <a:xfrm>
            <a:off x="1532965" y="1703294"/>
            <a:ext cx="9820835" cy="4575676"/>
          </a:xfrm>
          <a:prstGeom prst="rect">
            <a:avLst/>
          </a:prstGeom>
          <a:noFill/>
        </p:spPr>
        <p:txBody>
          <a:bodyPr wrap="square" rtlCol="0">
            <a:spAutoFit/>
          </a:bodyPr>
          <a:lstStyle/>
          <a:p>
            <a:r>
              <a:rPr lang="fr-FR" sz="1400" dirty="0"/>
              <a:t>Client</a:t>
            </a:r>
          </a:p>
          <a:p>
            <a:pPr>
              <a:lnSpc>
                <a:spcPct val="150000"/>
              </a:lnSpc>
            </a:pPr>
            <a:r>
              <a:rPr lang="fr-FR" sz="1400" dirty="0"/>
              <a:t>	HTTP Method         Endpoint	      Description</a:t>
            </a:r>
          </a:p>
          <a:p>
            <a:pPr>
              <a:lnSpc>
                <a:spcPct val="150000"/>
              </a:lnSpc>
            </a:pPr>
            <a:r>
              <a:rPr lang="fr-FR" sz="1400" dirty="0"/>
              <a:t>	GET	              /api/clients	      Récupère la liste de tous les clients.</a:t>
            </a:r>
          </a:p>
          <a:p>
            <a:pPr>
              <a:lnSpc>
                <a:spcPct val="150000"/>
              </a:lnSpc>
            </a:pPr>
            <a:r>
              <a:rPr lang="fr-FR" sz="1400" dirty="0"/>
              <a:t>	GET	           /api/clients/{id}	      Récupère un client spécifique par son ID.</a:t>
            </a:r>
          </a:p>
          <a:p>
            <a:pPr>
              <a:lnSpc>
                <a:spcPct val="150000"/>
              </a:lnSpc>
            </a:pPr>
            <a:r>
              <a:rPr lang="fr-FR" sz="1400" dirty="0"/>
              <a:t>	POST	          /api/clients	      Crée un nouveau client en se basant sur les données fournies.</a:t>
            </a:r>
          </a:p>
          <a:p>
            <a:pPr>
              <a:lnSpc>
                <a:spcPct val="150000"/>
              </a:lnSpc>
            </a:pPr>
            <a:r>
              <a:rPr lang="fr-FR" sz="1400" dirty="0"/>
              <a:t>	PUT	         /api/clients/{id}	      Met à jour un client existant en fonction de l'ID.</a:t>
            </a:r>
          </a:p>
          <a:p>
            <a:pPr>
              <a:lnSpc>
                <a:spcPct val="150000"/>
              </a:lnSpc>
            </a:pPr>
            <a:r>
              <a:rPr lang="fr-FR" sz="1400" dirty="0"/>
              <a:t>	DELETE	        /api/clients/{id}	      Supprime un client spécifique par ID.</a:t>
            </a:r>
          </a:p>
          <a:p>
            <a:endParaRPr lang="fr-FR" sz="1400" dirty="0"/>
          </a:p>
          <a:p>
            <a:r>
              <a:rPr lang="fr-FR" sz="1400" dirty="0"/>
              <a:t> Ventes </a:t>
            </a:r>
          </a:p>
          <a:p>
            <a:pPr>
              <a:lnSpc>
                <a:spcPct val="150000"/>
              </a:lnSpc>
            </a:pPr>
            <a:r>
              <a:rPr lang="fr-FR" sz="1400" dirty="0"/>
              <a:t>	HTTP Method	Endpoint	                                 Description</a:t>
            </a:r>
          </a:p>
          <a:p>
            <a:pPr>
              <a:lnSpc>
                <a:spcPct val="150000"/>
              </a:lnSpc>
            </a:pPr>
            <a:r>
              <a:rPr lang="fr-FR" sz="1400" dirty="0"/>
              <a:t>	GET	                    /api/ventes	                                 Récupère la liste de toutes les ventes.</a:t>
            </a:r>
          </a:p>
          <a:p>
            <a:pPr>
              <a:lnSpc>
                <a:spcPct val="150000"/>
              </a:lnSpc>
            </a:pPr>
            <a:r>
              <a:rPr lang="fr-FR" sz="1400" dirty="0"/>
              <a:t>	GET	        /api/ventes/{</a:t>
            </a:r>
            <a:r>
              <a:rPr lang="fr-FR" sz="1400" dirty="0" err="1"/>
              <a:t>idProduit</a:t>
            </a:r>
            <a:r>
              <a:rPr lang="fr-FR" sz="1400" dirty="0"/>
              <a:t>}/{</a:t>
            </a:r>
            <a:r>
              <a:rPr lang="fr-FR" sz="1400" dirty="0" err="1"/>
              <a:t>idClient</a:t>
            </a:r>
            <a:r>
              <a:rPr lang="fr-FR" sz="1400" dirty="0"/>
              <a:t>}	    Récupère une vente spécifique par la clé composite		POST	                    /api/ventes	             Crée une nouvelle vente en utilisant les données fournies.</a:t>
            </a:r>
          </a:p>
          <a:p>
            <a:pPr>
              <a:lnSpc>
                <a:spcPct val="150000"/>
              </a:lnSpc>
            </a:pPr>
            <a:r>
              <a:rPr lang="fr-FR" sz="1400" dirty="0"/>
              <a:t>	PUT	         /api/ventes/{</a:t>
            </a:r>
            <a:r>
              <a:rPr lang="fr-FR" sz="1400" dirty="0" err="1"/>
              <a:t>idProduit</a:t>
            </a:r>
            <a:r>
              <a:rPr lang="fr-FR" sz="1400" dirty="0"/>
              <a:t>}/{</a:t>
            </a:r>
            <a:r>
              <a:rPr lang="fr-FR" sz="1400" dirty="0" err="1"/>
              <a:t>idClient</a:t>
            </a:r>
            <a:r>
              <a:rPr lang="fr-FR" sz="1400" dirty="0"/>
              <a:t>}	              Met à jour une vente existante </a:t>
            </a:r>
          </a:p>
          <a:p>
            <a:pPr>
              <a:lnSpc>
                <a:spcPct val="150000"/>
              </a:lnSpc>
            </a:pPr>
            <a:r>
              <a:rPr lang="fr-FR" sz="1400" dirty="0"/>
              <a:t>	DELETE	       /api/ventes/{</a:t>
            </a:r>
            <a:r>
              <a:rPr lang="fr-FR" sz="1400" dirty="0" err="1"/>
              <a:t>idProduit</a:t>
            </a:r>
            <a:r>
              <a:rPr lang="fr-FR" sz="1400" dirty="0"/>
              <a:t>}/{</a:t>
            </a:r>
            <a:r>
              <a:rPr lang="fr-FR" sz="1400" dirty="0" err="1"/>
              <a:t>idClient</a:t>
            </a:r>
            <a:r>
              <a:rPr lang="fr-FR" sz="1400" dirty="0"/>
              <a:t>}              Supprime une vente spécifique</a:t>
            </a:r>
          </a:p>
        </p:txBody>
      </p:sp>
    </p:spTree>
    <p:extLst>
      <p:ext uri="{BB962C8B-B14F-4D97-AF65-F5344CB8AC3E}">
        <p14:creationId xmlns:p14="http://schemas.microsoft.com/office/powerpoint/2010/main" val="745388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59744-CF17-4D81-8F88-5A5E690E57E1}"/>
              </a:ext>
            </a:extLst>
          </p:cNvPr>
          <p:cNvSpPr>
            <a:spLocks noGrp="1"/>
          </p:cNvSpPr>
          <p:nvPr>
            <p:ph type="title"/>
          </p:nvPr>
        </p:nvSpPr>
        <p:spPr>
          <a:xfrm>
            <a:off x="1676400" y="365126"/>
            <a:ext cx="9677399" cy="1147473"/>
          </a:xfrm>
        </p:spPr>
        <p:txBody>
          <a:bodyPr>
            <a:normAutofit/>
          </a:bodyPr>
          <a:lstStyle/>
          <a:p>
            <a:pPr>
              <a:lnSpc>
                <a:spcPct val="100000"/>
              </a:lnSpc>
            </a:pPr>
            <a:r>
              <a:rPr lang="fr-FR" dirty="0"/>
              <a:t>4. Développement de l'API RESTful</a:t>
            </a:r>
            <a:br>
              <a:rPr lang="fr-FR" dirty="0"/>
            </a:br>
            <a:r>
              <a:rPr lang="fr-FR" sz="3200" dirty="0"/>
              <a:t> 4.1 Structure du projet Spring Boot</a:t>
            </a:r>
            <a:endParaRPr lang="fr-FR" dirty="0"/>
          </a:p>
        </p:txBody>
      </p:sp>
      <p:pic>
        <p:nvPicPr>
          <p:cNvPr id="9" name="Espace réservé du contenu 8">
            <a:extLst>
              <a:ext uri="{FF2B5EF4-FFF2-40B4-BE49-F238E27FC236}">
                <a16:creationId xmlns:a16="http://schemas.microsoft.com/office/drawing/2014/main" id="{410A1782-6C7C-43E6-A809-1FD06EDCBE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9356" y="1816906"/>
            <a:ext cx="8518748" cy="4521421"/>
          </a:xfrm>
        </p:spPr>
      </p:pic>
      <p:sp>
        <p:nvSpPr>
          <p:cNvPr id="3" name="Espace réservé du numéro de diapositive 2">
            <a:extLst>
              <a:ext uri="{FF2B5EF4-FFF2-40B4-BE49-F238E27FC236}">
                <a16:creationId xmlns:a16="http://schemas.microsoft.com/office/drawing/2014/main" id="{1BFA91C8-DAFA-4D52-B251-C401EF11137E}"/>
              </a:ext>
            </a:extLst>
          </p:cNvPr>
          <p:cNvSpPr>
            <a:spLocks noGrp="1"/>
          </p:cNvSpPr>
          <p:nvPr>
            <p:ph type="sldNum" sz="quarter" idx="12"/>
          </p:nvPr>
        </p:nvSpPr>
        <p:spPr/>
        <p:txBody>
          <a:bodyPr/>
          <a:lstStyle/>
          <a:p>
            <a:fld id="{EA5ABF97-A66E-4AE7-B312-E88C3FE3428B}" type="slidenum">
              <a:rPr lang="fr-FR" smtClean="0"/>
              <a:t>21</a:t>
            </a:fld>
            <a:endParaRPr lang="fr-FR"/>
          </a:p>
        </p:txBody>
      </p:sp>
    </p:spTree>
    <p:extLst>
      <p:ext uri="{BB962C8B-B14F-4D97-AF65-F5344CB8AC3E}">
        <p14:creationId xmlns:p14="http://schemas.microsoft.com/office/powerpoint/2010/main" val="3606433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59744-CF17-4D81-8F88-5A5E690E57E1}"/>
              </a:ext>
            </a:extLst>
          </p:cNvPr>
          <p:cNvSpPr>
            <a:spLocks noGrp="1"/>
          </p:cNvSpPr>
          <p:nvPr>
            <p:ph type="title"/>
          </p:nvPr>
        </p:nvSpPr>
        <p:spPr>
          <a:xfrm>
            <a:off x="1676400" y="365126"/>
            <a:ext cx="9677400" cy="979580"/>
          </a:xfrm>
        </p:spPr>
        <p:txBody>
          <a:bodyPr>
            <a:normAutofit/>
          </a:bodyPr>
          <a:lstStyle/>
          <a:p>
            <a:pPr>
              <a:lnSpc>
                <a:spcPct val="100000"/>
              </a:lnSpc>
            </a:pPr>
            <a:r>
              <a:rPr lang="fr-FR" sz="3200" dirty="0"/>
              <a:t>5. Intégration de </a:t>
            </a:r>
            <a:r>
              <a:rPr lang="fr-FR" sz="3200" dirty="0" err="1"/>
              <a:t>Prometheus</a:t>
            </a:r>
            <a:br>
              <a:rPr lang="fr-FR" sz="3200" dirty="0"/>
            </a:br>
            <a:r>
              <a:rPr lang="fr-FR" sz="2400" dirty="0"/>
              <a:t> 5.1 Configuration de </a:t>
            </a:r>
            <a:r>
              <a:rPr lang="fr-FR" sz="2400" dirty="0" err="1"/>
              <a:t>Prometheus</a:t>
            </a:r>
            <a:endParaRPr lang="fr-FR" sz="3200" dirty="0"/>
          </a:p>
        </p:txBody>
      </p:sp>
      <p:sp>
        <p:nvSpPr>
          <p:cNvPr id="3" name="Espace réservé du contenu 2">
            <a:extLst>
              <a:ext uri="{FF2B5EF4-FFF2-40B4-BE49-F238E27FC236}">
                <a16:creationId xmlns:a16="http://schemas.microsoft.com/office/drawing/2014/main" id="{F407E7BD-E974-4CB7-90A0-041F2EE1363D}"/>
              </a:ext>
            </a:extLst>
          </p:cNvPr>
          <p:cNvSpPr>
            <a:spLocks noGrp="1"/>
          </p:cNvSpPr>
          <p:nvPr>
            <p:ph idx="1"/>
          </p:nvPr>
        </p:nvSpPr>
        <p:spPr>
          <a:xfrm>
            <a:off x="1676400" y="1344706"/>
            <a:ext cx="9798424" cy="5351929"/>
          </a:xfrm>
        </p:spPr>
        <p:txBody>
          <a:bodyPr>
            <a:normAutofit lnSpcReduction="10000"/>
          </a:bodyPr>
          <a:lstStyle/>
          <a:p>
            <a:pPr marL="457200" lvl="1" indent="0">
              <a:lnSpc>
                <a:spcPct val="110000"/>
              </a:lnSpc>
              <a:buNone/>
            </a:pPr>
            <a:r>
              <a:rPr lang="fr-FR" sz="1050" dirty="0">
                <a:cs typeface="Arial" panose="020B0604020202020204" pitchFamily="34" charset="0"/>
              </a:rPr>
              <a:t>Voici un bref résumé des principales catégories de métriques scrappées par </a:t>
            </a:r>
            <a:r>
              <a:rPr lang="fr-FR" sz="1050" dirty="0" err="1">
                <a:cs typeface="Arial" panose="020B0604020202020204" pitchFamily="34" charset="0"/>
              </a:rPr>
              <a:t>Prometheus</a:t>
            </a:r>
            <a:r>
              <a:rPr lang="fr-FR" sz="1050" dirty="0">
                <a:cs typeface="Arial" panose="020B0604020202020204" pitchFamily="34" charset="0"/>
              </a:rPr>
              <a:t> via </a:t>
            </a:r>
            <a:r>
              <a:rPr lang="fr-FR" sz="1050" dirty="0" err="1">
                <a:cs typeface="Arial" panose="020B0604020202020204" pitchFamily="34" charset="0"/>
              </a:rPr>
              <a:t>l'endpoint</a:t>
            </a:r>
            <a:r>
              <a:rPr lang="fr-FR" sz="1050" dirty="0">
                <a:cs typeface="Arial" panose="020B0604020202020204" pitchFamily="34" charset="0"/>
              </a:rPr>
              <a:t> /</a:t>
            </a:r>
            <a:r>
              <a:rPr lang="fr-FR" sz="1050" dirty="0" err="1">
                <a:cs typeface="Arial" panose="020B0604020202020204" pitchFamily="34" charset="0"/>
              </a:rPr>
              <a:t>actuator</a:t>
            </a:r>
            <a:r>
              <a:rPr lang="fr-FR" sz="1050" dirty="0">
                <a:cs typeface="Arial" panose="020B0604020202020204" pitchFamily="34" charset="0"/>
              </a:rPr>
              <a:t>/</a:t>
            </a:r>
            <a:r>
              <a:rPr lang="fr-FR" sz="1050" dirty="0" err="1">
                <a:cs typeface="Arial" panose="020B0604020202020204" pitchFamily="34" charset="0"/>
              </a:rPr>
              <a:t>prometheus</a:t>
            </a:r>
            <a:r>
              <a:rPr lang="fr-FR" sz="1050" dirty="0">
                <a:cs typeface="Arial" panose="020B0604020202020204" pitchFamily="34" charset="0"/>
              </a:rPr>
              <a:t> :</a:t>
            </a:r>
          </a:p>
          <a:p>
            <a:pPr lvl="1">
              <a:lnSpc>
                <a:spcPct val="110000"/>
              </a:lnSpc>
            </a:pPr>
            <a:r>
              <a:rPr lang="fr-FR" sz="1050" dirty="0">
                <a:cs typeface="Arial" panose="020B0604020202020204" pitchFamily="34" charset="0"/>
              </a:rPr>
              <a:t>Principales Catégories de Métriques :</a:t>
            </a:r>
          </a:p>
          <a:p>
            <a:pPr lvl="2">
              <a:lnSpc>
                <a:spcPct val="110000"/>
              </a:lnSpc>
            </a:pPr>
            <a:r>
              <a:rPr lang="fr-FR" sz="1000" dirty="0">
                <a:cs typeface="Arial" panose="020B0604020202020204" pitchFamily="34" charset="0"/>
              </a:rPr>
              <a:t> JVM (Java Virtual Machine) :</a:t>
            </a:r>
          </a:p>
          <a:p>
            <a:pPr lvl="3">
              <a:lnSpc>
                <a:spcPct val="110000"/>
              </a:lnSpc>
            </a:pPr>
            <a:r>
              <a:rPr lang="fr-FR" sz="1000" dirty="0" err="1">
                <a:cs typeface="Arial" panose="020B0604020202020204" pitchFamily="34" charset="0"/>
              </a:rPr>
              <a:t>jvm_memory</a:t>
            </a:r>
            <a:r>
              <a:rPr lang="fr-FR" sz="1000" dirty="0">
                <a:cs typeface="Arial" panose="020B0604020202020204" pitchFamily="34" charset="0"/>
              </a:rPr>
              <a:t>_* : Donne des informations sur l'utilisation de la mémoire de la JVM (</a:t>
            </a:r>
            <a:r>
              <a:rPr lang="fr-FR" sz="1000" dirty="0" err="1">
                <a:cs typeface="Arial" panose="020B0604020202020204" pitchFamily="34" charset="0"/>
              </a:rPr>
              <a:t>heap</a:t>
            </a:r>
            <a:r>
              <a:rPr lang="fr-FR" sz="1000" dirty="0">
                <a:cs typeface="Arial" panose="020B0604020202020204" pitchFamily="34" charset="0"/>
              </a:rPr>
              <a:t>, non-</a:t>
            </a:r>
            <a:r>
              <a:rPr lang="fr-FR" sz="1000" dirty="0" err="1">
                <a:cs typeface="Arial" panose="020B0604020202020204" pitchFamily="34" charset="0"/>
              </a:rPr>
              <a:t>heap</a:t>
            </a:r>
            <a:r>
              <a:rPr lang="fr-FR" sz="1000" dirty="0">
                <a:cs typeface="Arial" panose="020B0604020202020204" pitchFamily="34" charset="0"/>
              </a:rPr>
              <a:t>, etc.).</a:t>
            </a:r>
          </a:p>
          <a:p>
            <a:pPr lvl="3">
              <a:lnSpc>
                <a:spcPct val="110000"/>
              </a:lnSpc>
            </a:pPr>
            <a:r>
              <a:rPr lang="fr-FR" sz="1000" dirty="0" err="1">
                <a:cs typeface="Arial" panose="020B0604020202020204" pitchFamily="34" charset="0"/>
              </a:rPr>
              <a:t>jvm_threads</a:t>
            </a:r>
            <a:r>
              <a:rPr lang="fr-FR" sz="1000" dirty="0">
                <a:cs typeface="Arial" panose="020B0604020202020204" pitchFamily="34" charset="0"/>
              </a:rPr>
              <a:t>_* : Surveille les threads actifs, en cours, bloqués, etc.</a:t>
            </a:r>
          </a:p>
          <a:p>
            <a:pPr lvl="3">
              <a:lnSpc>
                <a:spcPct val="110000"/>
              </a:lnSpc>
            </a:pPr>
            <a:r>
              <a:rPr lang="fr-FR" sz="1000" dirty="0" err="1">
                <a:cs typeface="Arial" panose="020B0604020202020204" pitchFamily="34" charset="0"/>
              </a:rPr>
              <a:t>jvm_gc</a:t>
            </a:r>
            <a:r>
              <a:rPr lang="fr-FR" sz="1000" dirty="0">
                <a:cs typeface="Arial" panose="020B0604020202020204" pitchFamily="34" charset="0"/>
              </a:rPr>
              <a:t>_* : Informations sur la collecte de déchets (Garbage Collection) comme le nombre de cycles et le temps passé à la collecte.</a:t>
            </a:r>
          </a:p>
          <a:p>
            <a:pPr lvl="2">
              <a:lnSpc>
                <a:spcPct val="110000"/>
              </a:lnSpc>
            </a:pPr>
            <a:r>
              <a:rPr lang="fr-FR" sz="1000" dirty="0">
                <a:cs typeface="Arial" panose="020B0604020202020204" pitchFamily="34" charset="0"/>
              </a:rPr>
              <a:t> HTTP / Web :</a:t>
            </a:r>
          </a:p>
          <a:p>
            <a:pPr lvl="3">
              <a:lnSpc>
                <a:spcPct val="110000"/>
              </a:lnSpc>
            </a:pPr>
            <a:r>
              <a:rPr lang="fr-FR" sz="900" dirty="0" err="1">
                <a:cs typeface="Arial" panose="020B0604020202020204" pitchFamily="34" charset="0"/>
              </a:rPr>
              <a:t>http_server_requests</a:t>
            </a:r>
            <a:r>
              <a:rPr lang="fr-FR" sz="900" dirty="0">
                <a:cs typeface="Arial" panose="020B0604020202020204" pitchFamily="34" charset="0"/>
              </a:rPr>
              <a:t>_* : Donne des informations sur les requêtes HTTP traitées par l'application, y compris les temps de réponse, le nombre de requêtes réussies ou échouées, et la répartition par statut HTTP (2xx, 4xx, 5xx).</a:t>
            </a:r>
            <a:endParaRPr lang="fr-FR" sz="1000" dirty="0">
              <a:cs typeface="Arial" panose="020B0604020202020204" pitchFamily="34" charset="0"/>
            </a:endParaRPr>
          </a:p>
          <a:p>
            <a:pPr lvl="2">
              <a:lnSpc>
                <a:spcPct val="110000"/>
              </a:lnSpc>
            </a:pPr>
            <a:r>
              <a:rPr lang="fr-FR" sz="1000" dirty="0">
                <a:cs typeface="Arial" panose="020B0604020202020204" pitchFamily="34" charset="0"/>
              </a:rPr>
              <a:t> Cache :</a:t>
            </a:r>
          </a:p>
          <a:p>
            <a:pPr lvl="3">
              <a:lnSpc>
                <a:spcPct val="110000"/>
              </a:lnSpc>
            </a:pPr>
            <a:r>
              <a:rPr lang="fr-FR" sz="900" dirty="0">
                <a:cs typeface="Arial" panose="020B0604020202020204" pitchFamily="34" charset="0"/>
              </a:rPr>
              <a:t>cache_* : Donne des informations sur l'utilisation des caches (par exemple, nombre d'entrées, hits, misses).</a:t>
            </a:r>
            <a:endParaRPr lang="fr-FR" sz="1000" dirty="0">
              <a:cs typeface="Arial" panose="020B0604020202020204" pitchFamily="34" charset="0"/>
            </a:endParaRPr>
          </a:p>
          <a:p>
            <a:pPr lvl="2">
              <a:lnSpc>
                <a:spcPct val="110000"/>
              </a:lnSpc>
            </a:pPr>
            <a:r>
              <a:rPr lang="fr-FR" sz="1000" dirty="0" err="1">
                <a:cs typeface="Arial" panose="020B0604020202020204" pitchFamily="34" charset="0"/>
              </a:rPr>
              <a:t>Datasource</a:t>
            </a:r>
            <a:r>
              <a:rPr lang="fr-FR" sz="1000" dirty="0">
                <a:cs typeface="Arial" panose="020B0604020202020204" pitchFamily="34" charset="0"/>
              </a:rPr>
              <a:t> (Base de Données) :</a:t>
            </a:r>
          </a:p>
          <a:p>
            <a:pPr lvl="3">
              <a:lnSpc>
                <a:spcPct val="110000"/>
              </a:lnSpc>
            </a:pPr>
            <a:r>
              <a:rPr lang="fr-FR" sz="900" dirty="0" err="1">
                <a:cs typeface="Arial" panose="020B0604020202020204" pitchFamily="34" charset="0"/>
              </a:rPr>
              <a:t>hikaricp</a:t>
            </a:r>
            <a:r>
              <a:rPr lang="fr-FR" sz="900" dirty="0">
                <a:cs typeface="Arial" panose="020B0604020202020204" pitchFamily="34" charset="0"/>
              </a:rPr>
              <a:t>_* : Ces métriques surveillent l'état de la connexion à la base de données, incluant le nombre de connexions actives, en attente, et disponibles.</a:t>
            </a:r>
            <a:endParaRPr lang="fr-FR" sz="1000" dirty="0">
              <a:cs typeface="Arial" panose="020B0604020202020204" pitchFamily="34" charset="0"/>
            </a:endParaRPr>
          </a:p>
          <a:p>
            <a:pPr lvl="2">
              <a:lnSpc>
                <a:spcPct val="110000"/>
              </a:lnSpc>
            </a:pPr>
            <a:r>
              <a:rPr lang="fr-FR" sz="1000" dirty="0">
                <a:cs typeface="Arial" panose="020B0604020202020204" pitchFamily="34" charset="0"/>
              </a:rPr>
              <a:t>Uptime / </a:t>
            </a:r>
            <a:r>
              <a:rPr lang="fr-FR" sz="1000" dirty="0" err="1">
                <a:cs typeface="Arial" panose="020B0604020202020204" pitchFamily="34" charset="0"/>
              </a:rPr>
              <a:t>Health</a:t>
            </a:r>
            <a:r>
              <a:rPr lang="fr-FR" sz="1000" dirty="0">
                <a:cs typeface="Arial" panose="020B0604020202020204" pitchFamily="34" charset="0"/>
              </a:rPr>
              <a:t> :</a:t>
            </a:r>
          </a:p>
          <a:p>
            <a:pPr lvl="3">
              <a:lnSpc>
                <a:spcPct val="110000"/>
              </a:lnSpc>
            </a:pPr>
            <a:r>
              <a:rPr lang="fr-FR" sz="900" dirty="0" err="1">
                <a:cs typeface="Arial" panose="020B0604020202020204" pitchFamily="34" charset="0"/>
              </a:rPr>
              <a:t>process_uptime_seconds</a:t>
            </a:r>
            <a:r>
              <a:rPr lang="fr-FR" sz="900" dirty="0">
                <a:cs typeface="Arial" panose="020B0604020202020204" pitchFamily="34" charset="0"/>
              </a:rPr>
              <a:t> : Temps pendant lequel l'application est en fonctionnement (uptime).</a:t>
            </a:r>
          </a:p>
          <a:p>
            <a:pPr lvl="3">
              <a:lnSpc>
                <a:spcPct val="110000"/>
              </a:lnSpc>
            </a:pPr>
            <a:r>
              <a:rPr lang="fr-FR" sz="1000" dirty="0" err="1">
                <a:cs typeface="Arial" panose="020B0604020202020204" pitchFamily="34" charset="0"/>
              </a:rPr>
              <a:t>process_cpu_seconds_total</a:t>
            </a:r>
            <a:r>
              <a:rPr lang="fr-FR" sz="1000" dirty="0">
                <a:cs typeface="Arial" panose="020B0604020202020204" pitchFamily="34" charset="0"/>
              </a:rPr>
              <a:t> : Temps total de CPU consommé par l'application.</a:t>
            </a:r>
          </a:p>
          <a:p>
            <a:pPr lvl="2">
              <a:lnSpc>
                <a:spcPct val="110000"/>
              </a:lnSpc>
            </a:pPr>
            <a:r>
              <a:rPr lang="fr-FR" sz="1000" dirty="0">
                <a:cs typeface="Arial" panose="020B0604020202020204" pitchFamily="34" charset="0"/>
              </a:rPr>
              <a:t>Tomcat :</a:t>
            </a:r>
          </a:p>
          <a:p>
            <a:pPr lvl="3">
              <a:lnSpc>
                <a:spcPct val="110000"/>
              </a:lnSpc>
            </a:pPr>
            <a:r>
              <a:rPr lang="fr-FR" sz="1000" dirty="0" err="1">
                <a:cs typeface="Arial" panose="020B0604020202020204" pitchFamily="34" charset="0"/>
              </a:rPr>
              <a:t>tomcat</a:t>
            </a:r>
            <a:r>
              <a:rPr lang="fr-FR" sz="1000" dirty="0">
                <a:cs typeface="Arial" panose="020B0604020202020204" pitchFamily="34" charset="0"/>
              </a:rPr>
              <a:t>_* : Ces métriques fournissent des informations sur les threads de Tomcat, le traitement des requêtes et l'utilisation des connexions.</a:t>
            </a:r>
          </a:p>
        </p:txBody>
      </p:sp>
      <p:sp>
        <p:nvSpPr>
          <p:cNvPr id="4" name="Espace réservé du numéro de diapositive 3">
            <a:extLst>
              <a:ext uri="{FF2B5EF4-FFF2-40B4-BE49-F238E27FC236}">
                <a16:creationId xmlns:a16="http://schemas.microsoft.com/office/drawing/2014/main" id="{DA33226D-05C5-49CD-94FE-3520561CB631}"/>
              </a:ext>
            </a:extLst>
          </p:cNvPr>
          <p:cNvSpPr>
            <a:spLocks noGrp="1"/>
          </p:cNvSpPr>
          <p:nvPr>
            <p:ph type="sldNum" sz="quarter" idx="12"/>
          </p:nvPr>
        </p:nvSpPr>
        <p:spPr/>
        <p:txBody>
          <a:bodyPr/>
          <a:lstStyle/>
          <a:p>
            <a:fld id="{EA5ABF97-A66E-4AE7-B312-E88C3FE3428B}" type="slidenum">
              <a:rPr lang="fr-FR" smtClean="0"/>
              <a:t>22</a:t>
            </a:fld>
            <a:endParaRPr lang="fr-FR"/>
          </a:p>
        </p:txBody>
      </p:sp>
    </p:spTree>
    <p:extLst>
      <p:ext uri="{BB962C8B-B14F-4D97-AF65-F5344CB8AC3E}">
        <p14:creationId xmlns:p14="http://schemas.microsoft.com/office/powerpoint/2010/main" val="4125405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59744-CF17-4D81-8F88-5A5E690E57E1}"/>
              </a:ext>
            </a:extLst>
          </p:cNvPr>
          <p:cNvSpPr>
            <a:spLocks noGrp="1"/>
          </p:cNvSpPr>
          <p:nvPr>
            <p:ph type="title"/>
          </p:nvPr>
        </p:nvSpPr>
        <p:spPr>
          <a:xfrm>
            <a:off x="1676400" y="365126"/>
            <a:ext cx="9677400" cy="1239556"/>
          </a:xfrm>
        </p:spPr>
        <p:txBody>
          <a:bodyPr>
            <a:normAutofit/>
          </a:bodyPr>
          <a:lstStyle/>
          <a:p>
            <a:pPr>
              <a:lnSpc>
                <a:spcPct val="100000"/>
              </a:lnSpc>
            </a:pPr>
            <a:r>
              <a:rPr lang="fr-FR" sz="3600" dirty="0"/>
              <a:t>5. Intégration de </a:t>
            </a:r>
            <a:r>
              <a:rPr lang="fr-FR" sz="3600" dirty="0" err="1"/>
              <a:t>Prometheus</a:t>
            </a:r>
            <a:br>
              <a:rPr lang="fr-FR" sz="3600" dirty="0"/>
            </a:br>
            <a:r>
              <a:rPr lang="fr-FR" sz="2800" dirty="0"/>
              <a:t> 5.1 Configuration de </a:t>
            </a:r>
            <a:r>
              <a:rPr lang="fr-FR" sz="2800" dirty="0" err="1"/>
              <a:t>Prometheus</a:t>
            </a:r>
            <a:endParaRPr lang="fr-FR" sz="3600" dirty="0"/>
          </a:p>
        </p:txBody>
      </p:sp>
      <p:pic>
        <p:nvPicPr>
          <p:cNvPr id="5" name="Espace réservé du contenu 4">
            <a:extLst>
              <a:ext uri="{FF2B5EF4-FFF2-40B4-BE49-F238E27FC236}">
                <a16:creationId xmlns:a16="http://schemas.microsoft.com/office/drawing/2014/main" id="{E3158BC1-6C53-4DBA-9350-1C85C6D90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5378" y="2034988"/>
            <a:ext cx="8218445" cy="3778250"/>
          </a:xfrm>
        </p:spPr>
      </p:pic>
      <p:sp>
        <p:nvSpPr>
          <p:cNvPr id="3" name="Espace réservé du numéro de diapositive 2">
            <a:extLst>
              <a:ext uri="{FF2B5EF4-FFF2-40B4-BE49-F238E27FC236}">
                <a16:creationId xmlns:a16="http://schemas.microsoft.com/office/drawing/2014/main" id="{9274646F-9EFC-4E43-BB88-81BE2C367FBF}"/>
              </a:ext>
            </a:extLst>
          </p:cNvPr>
          <p:cNvSpPr>
            <a:spLocks noGrp="1"/>
          </p:cNvSpPr>
          <p:nvPr>
            <p:ph type="sldNum" sz="quarter" idx="12"/>
          </p:nvPr>
        </p:nvSpPr>
        <p:spPr/>
        <p:txBody>
          <a:bodyPr/>
          <a:lstStyle/>
          <a:p>
            <a:fld id="{EA5ABF97-A66E-4AE7-B312-E88C3FE3428B}" type="slidenum">
              <a:rPr lang="fr-FR" smtClean="0"/>
              <a:t>23</a:t>
            </a:fld>
            <a:endParaRPr lang="fr-FR"/>
          </a:p>
        </p:txBody>
      </p:sp>
      <p:sp>
        <p:nvSpPr>
          <p:cNvPr id="6" name="ZoneTexte 5">
            <a:extLst>
              <a:ext uri="{FF2B5EF4-FFF2-40B4-BE49-F238E27FC236}">
                <a16:creationId xmlns:a16="http://schemas.microsoft.com/office/drawing/2014/main" id="{0334E905-B536-4A6A-98C8-335F6AD12228}"/>
              </a:ext>
            </a:extLst>
          </p:cNvPr>
          <p:cNvSpPr txBox="1"/>
          <p:nvPr/>
        </p:nvSpPr>
        <p:spPr>
          <a:xfrm>
            <a:off x="3827929" y="6154320"/>
            <a:ext cx="4993341" cy="338554"/>
          </a:xfrm>
          <a:prstGeom prst="rect">
            <a:avLst/>
          </a:prstGeom>
          <a:noFill/>
        </p:spPr>
        <p:txBody>
          <a:bodyPr wrap="square" rtlCol="0">
            <a:spAutoFit/>
          </a:bodyPr>
          <a:lstStyle/>
          <a:p>
            <a:pPr algn="ctr"/>
            <a:r>
              <a:rPr lang="fr-FR" sz="1600" i="1" dirty="0"/>
              <a:t>Interface de </a:t>
            </a:r>
            <a:r>
              <a:rPr lang="fr-FR" sz="1600" i="1" dirty="0" err="1"/>
              <a:t>prometheus</a:t>
            </a:r>
            <a:r>
              <a:rPr lang="fr-FR" sz="1600" i="1" dirty="0"/>
              <a:t> montrant quelques métriques</a:t>
            </a:r>
          </a:p>
        </p:txBody>
      </p:sp>
    </p:spTree>
    <p:extLst>
      <p:ext uri="{BB962C8B-B14F-4D97-AF65-F5344CB8AC3E}">
        <p14:creationId xmlns:p14="http://schemas.microsoft.com/office/powerpoint/2010/main" val="2592017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59744-CF17-4D81-8F88-5A5E690E57E1}"/>
              </a:ext>
            </a:extLst>
          </p:cNvPr>
          <p:cNvSpPr>
            <a:spLocks noGrp="1"/>
          </p:cNvSpPr>
          <p:nvPr>
            <p:ph type="title"/>
          </p:nvPr>
        </p:nvSpPr>
        <p:spPr>
          <a:xfrm>
            <a:off x="1703294" y="365126"/>
            <a:ext cx="9650506" cy="1239556"/>
          </a:xfrm>
        </p:spPr>
        <p:txBody>
          <a:bodyPr>
            <a:normAutofit/>
          </a:bodyPr>
          <a:lstStyle/>
          <a:p>
            <a:pPr>
              <a:lnSpc>
                <a:spcPct val="100000"/>
              </a:lnSpc>
            </a:pPr>
            <a:r>
              <a:rPr lang="fr-FR" sz="3600" dirty="0"/>
              <a:t>5. Intégration de </a:t>
            </a:r>
            <a:r>
              <a:rPr lang="fr-FR" sz="3600" dirty="0" err="1"/>
              <a:t>Prometheus</a:t>
            </a:r>
            <a:br>
              <a:rPr lang="fr-FR" sz="3600" dirty="0"/>
            </a:br>
            <a:r>
              <a:rPr lang="fr-FR" sz="2800" dirty="0"/>
              <a:t> 5.1 Configuration de </a:t>
            </a:r>
            <a:r>
              <a:rPr lang="fr-FR" sz="2800" dirty="0" err="1"/>
              <a:t>Prometheus</a:t>
            </a:r>
            <a:endParaRPr lang="fr-FR" sz="3600" dirty="0"/>
          </a:p>
        </p:txBody>
      </p:sp>
      <p:sp>
        <p:nvSpPr>
          <p:cNvPr id="3" name="Espace réservé du contenu 2">
            <a:extLst>
              <a:ext uri="{FF2B5EF4-FFF2-40B4-BE49-F238E27FC236}">
                <a16:creationId xmlns:a16="http://schemas.microsoft.com/office/drawing/2014/main" id="{F407E7BD-E974-4CB7-90A0-041F2EE1363D}"/>
              </a:ext>
            </a:extLst>
          </p:cNvPr>
          <p:cNvSpPr>
            <a:spLocks noGrp="1"/>
          </p:cNvSpPr>
          <p:nvPr>
            <p:ph idx="1"/>
          </p:nvPr>
        </p:nvSpPr>
        <p:spPr>
          <a:xfrm>
            <a:off x="1703294" y="1515035"/>
            <a:ext cx="9650506" cy="1066800"/>
          </a:xfrm>
        </p:spPr>
        <p:txBody>
          <a:bodyPr>
            <a:normAutofit fontScale="85000" lnSpcReduction="20000"/>
          </a:bodyPr>
          <a:lstStyle/>
          <a:p>
            <a:pPr marL="457200" lvl="1" indent="0">
              <a:lnSpc>
                <a:spcPct val="150000"/>
              </a:lnSpc>
              <a:buNone/>
            </a:pPr>
            <a:r>
              <a:rPr lang="fr-FR" sz="1600" dirty="0">
                <a:latin typeface="Arial" panose="020B0604020202020204" pitchFamily="34" charset="0"/>
                <a:cs typeface="Arial" panose="020B0604020202020204" pitchFamily="34" charset="0"/>
              </a:rPr>
              <a:t>La configuration de </a:t>
            </a:r>
            <a:r>
              <a:rPr lang="fr-FR" sz="1600" dirty="0" err="1">
                <a:latin typeface="Arial" panose="020B0604020202020204" pitchFamily="34" charset="0"/>
                <a:cs typeface="Arial" panose="020B0604020202020204" pitchFamily="34" charset="0"/>
              </a:rPr>
              <a:t>prometheus</a:t>
            </a:r>
            <a:r>
              <a:rPr lang="fr-FR" sz="1600" dirty="0">
                <a:latin typeface="Arial" panose="020B0604020202020204" pitchFamily="34" charset="0"/>
                <a:cs typeface="Arial" panose="020B0604020202020204" pitchFamily="34" charset="0"/>
              </a:rPr>
              <a:t> se fait </a:t>
            </a:r>
            <a:r>
              <a:rPr lang="fr-FR" sz="1600" dirty="0" err="1">
                <a:latin typeface="Arial" panose="020B0604020202020204" pitchFamily="34" charset="0"/>
                <a:cs typeface="Arial" panose="020B0604020202020204" pitchFamily="34" charset="0"/>
              </a:rPr>
              <a:t>éssentiellement</a:t>
            </a:r>
            <a:r>
              <a:rPr lang="fr-FR" sz="1600" dirty="0">
                <a:latin typeface="Arial" panose="020B0604020202020204" pitchFamily="34" charset="0"/>
                <a:cs typeface="Arial" panose="020B0604020202020204" pitchFamily="34" charset="0"/>
              </a:rPr>
              <a:t> dans le fichier </a:t>
            </a:r>
            <a:r>
              <a:rPr lang="fr-FR" sz="1600" dirty="0" err="1">
                <a:latin typeface="Arial" panose="020B0604020202020204" pitchFamily="34" charset="0"/>
                <a:cs typeface="Arial" panose="020B0604020202020204" pitchFamily="34" charset="0"/>
              </a:rPr>
              <a:t>prometheus.yml</a:t>
            </a:r>
            <a:r>
              <a:rPr lang="fr-FR" sz="1600" dirty="0">
                <a:latin typeface="Arial" panose="020B0604020202020204" pitchFamily="34" charset="0"/>
                <a:cs typeface="Arial" panose="020B0604020202020204" pitchFamily="34" charset="0"/>
              </a:rPr>
              <a:t>. Cette configuration définit les paramètres globaux et les spécifications pour le job nommé </a:t>
            </a:r>
            <a:r>
              <a:rPr lang="fr-FR" sz="1600" dirty="0" err="1">
                <a:latin typeface="Arial" panose="020B0604020202020204" pitchFamily="34" charset="0"/>
                <a:cs typeface="Arial" panose="020B0604020202020204" pitchFamily="34" charset="0"/>
              </a:rPr>
              <a:t>get_projet_datas</a:t>
            </a:r>
            <a:r>
              <a:rPr lang="fr-FR" sz="1600" dirty="0">
                <a:latin typeface="Arial" panose="020B0604020202020204" pitchFamily="34" charset="0"/>
                <a:cs typeface="Arial" panose="020B0604020202020204" pitchFamily="34" charset="0"/>
              </a:rPr>
              <a:t>.</a:t>
            </a:r>
          </a:p>
          <a:p>
            <a:pPr marL="457200" lvl="1" indent="0">
              <a:lnSpc>
                <a:spcPct val="150000"/>
              </a:lnSpc>
              <a:buNone/>
            </a:pPr>
            <a:r>
              <a:rPr lang="fr-FR" sz="1600" dirty="0">
                <a:latin typeface="Arial" panose="020B0604020202020204" pitchFamily="34" charset="0"/>
                <a:cs typeface="Arial" panose="020B0604020202020204" pitchFamily="34" charset="0"/>
              </a:rPr>
              <a:t>Le contenue du notre est :</a:t>
            </a:r>
          </a:p>
        </p:txBody>
      </p:sp>
      <p:sp>
        <p:nvSpPr>
          <p:cNvPr id="4" name="Espace réservé du numéro de diapositive 3">
            <a:extLst>
              <a:ext uri="{FF2B5EF4-FFF2-40B4-BE49-F238E27FC236}">
                <a16:creationId xmlns:a16="http://schemas.microsoft.com/office/drawing/2014/main" id="{77A0F1E1-894B-4045-AB3C-011003CA6537}"/>
              </a:ext>
            </a:extLst>
          </p:cNvPr>
          <p:cNvSpPr>
            <a:spLocks noGrp="1"/>
          </p:cNvSpPr>
          <p:nvPr>
            <p:ph type="sldNum" sz="quarter" idx="12"/>
          </p:nvPr>
        </p:nvSpPr>
        <p:spPr/>
        <p:txBody>
          <a:bodyPr/>
          <a:lstStyle/>
          <a:p>
            <a:fld id="{EA5ABF97-A66E-4AE7-B312-E88C3FE3428B}" type="slidenum">
              <a:rPr lang="fr-FR" smtClean="0"/>
              <a:t>24</a:t>
            </a:fld>
            <a:endParaRPr lang="fr-FR"/>
          </a:p>
        </p:txBody>
      </p:sp>
      <p:pic>
        <p:nvPicPr>
          <p:cNvPr id="5" name="Image 4">
            <a:extLst>
              <a:ext uri="{FF2B5EF4-FFF2-40B4-BE49-F238E27FC236}">
                <a16:creationId xmlns:a16="http://schemas.microsoft.com/office/drawing/2014/main" id="{B405A669-4DB3-48E0-A632-A84F94E81812}"/>
              </a:ext>
            </a:extLst>
          </p:cNvPr>
          <p:cNvPicPr>
            <a:picLocks noChangeAspect="1"/>
          </p:cNvPicPr>
          <p:nvPr/>
        </p:nvPicPr>
        <p:blipFill>
          <a:blip r:embed="rId2"/>
          <a:stretch>
            <a:fillRect/>
          </a:stretch>
        </p:blipFill>
        <p:spPr>
          <a:xfrm>
            <a:off x="3000566" y="2778115"/>
            <a:ext cx="6478481" cy="3506144"/>
          </a:xfrm>
          <a:prstGeom prst="rect">
            <a:avLst/>
          </a:prstGeom>
        </p:spPr>
      </p:pic>
    </p:spTree>
    <p:extLst>
      <p:ext uri="{BB962C8B-B14F-4D97-AF65-F5344CB8AC3E}">
        <p14:creationId xmlns:p14="http://schemas.microsoft.com/office/powerpoint/2010/main" val="1063297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59744-CF17-4D81-8F88-5A5E690E57E1}"/>
              </a:ext>
            </a:extLst>
          </p:cNvPr>
          <p:cNvSpPr>
            <a:spLocks noGrp="1"/>
          </p:cNvSpPr>
          <p:nvPr>
            <p:ph type="title"/>
          </p:nvPr>
        </p:nvSpPr>
        <p:spPr>
          <a:xfrm>
            <a:off x="1649506" y="365126"/>
            <a:ext cx="9704294" cy="1239556"/>
          </a:xfrm>
        </p:spPr>
        <p:txBody>
          <a:bodyPr>
            <a:normAutofit/>
          </a:bodyPr>
          <a:lstStyle/>
          <a:p>
            <a:pPr>
              <a:lnSpc>
                <a:spcPct val="100000"/>
              </a:lnSpc>
            </a:pPr>
            <a:r>
              <a:rPr lang="fr-FR" sz="3600" dirty="0"/>
              <a:t>5. Intégration de </a:t>
            </a:r>
            <a:r>
              <a:rPr lang="fr-FR" sz="3600" dirty="0" err="1"/>
              <a:t>Prometheus</a:t>
            </a:r>
            <a:br>
              <a:rPr lang="fr-FR" sz="3600" dirty="0"/>
            </a:br>
            <a:r>
              <a:rPr lang="fr-FR" sz="2800" dirty="0"/>
              <a:t> 5.1 Configuration de </a:t>
            </a:r>
            <a:r>
              <a:rPr lang="fr-FR" sz="2800" dirty="0" err="1"/>
              <a:t>Prometheus</a:t>
            </a:r>
            <a:endParaRPr lang="fr-FR" sz="3600" dirty="0"/>
          </a:p>
        </p:txBody>
      </p:sp>
      <p:sp>
        <p:nvSpPr>
          <p:cNvPr id="3" name="Espace réservé du contenu 2">
            <a:extLst>
              <a:ext uri="{FF2B5EF4-FFF2-40B4-BE49-F238E27FC236}">
                <a16:creationId xmlns:a16="http://schemas.microsoft.com/office/drawing/2014/main" id="{F407E7BD-E974-4CB7-90A0-041F2EE1363D}"/>
              </a:ext>
            </a:extLst>
          </p:cNvPr>
          <p:cNvSpPr>
            <a:spLocks noGrp="1"/>
          </p:cNvSpPr>
          <p:nvPr>
            <p:ph idx="1"/>
          </p:nvPr>
        </p:nvSpPr>
        <p:spPr>
          <a:xfrm>
            <a:off x="1649504" y="1515033"/>
            <a:ext cx="9923931" cy="5280213"/>
          </a:xfrm>
        </p:spPr>
        <p:txBody>
          <a:bodyPr>
            <a:normAutofit fontScale="92500" lnSpcReduction="20000"/>
          </a:bodyPr>
          <a:lstStyle/>
          <a:p>
            <a:pPr marL="457200" lvl="1" indent="0">
              <a:lnSpc>
                <a:spcPct val="150000"/>
              </a:lnSpc>
              <a:buNone/>
            </a:pPr>
            <a:r>
              <a:rPr lang="fr-FR" sz="1200" b="1" dirty="0">
                <a:cs typeface="Arial" panose="020B0604020202020204" pitchFamily="34" charset="0"/>
              </a:rPr>
              <a:t>global</a:t>
            </a:r>
            <a:r>
              <a:rPr lang="fr-FR" sz="1200" dirty="0">
                <a:cs typeface="Arial" panose="020B0604020202020204" pitchFamily="34" charset="0"/>
              </a:rPr>
              <a:t> : La section global définit les paramètres par défaut pour l'ensemble de </a:t>
            </a:r>
            <a:r>
              <a:rPr lang="fr-FR" sz="1200" dirty="0" err="1">
                <a:cs typeface="Arial" panose="020B0604020202020204" pitchFamily="34" charset="0"/>
              </a:rPr>
              <a:t>Prometheus</a:t>
            </a:r>
            <a:r>
              <a:rPr lang="fr-FR" sz="1200" dirty="0">
                <a:cs typeface="Arial" panose="020B0604020202020204" pitchFamily="34" charset="0"/>
              </a:rPr>
              <a:t>.</a:t>
            </a:r>
          </a:p>
          <a:p>
            <a:pPr marL="457200" lvl="1" indent="0">
              <a:lnSpc>
                <a:spcPct val="150000"/>
              </a:lnSpc>
              <a:buNone/>
            </a:pPr>
            <a:r>
              <a:rPr lang="fr-FR" sz="1200" dirty="0">
                <a:cs typeface="Arial" panose="020B0604020202020204" pitchFamily="34" charset="0"/>
              </a:rPr>
              <a:t>	</a:t>
            </a:r>
            <a:r>
              <a:rPr lang="fr-FR" sz="1200" b="1" dirty="0" err="1">
                <a:cs typeface="Arial" panose="020B0604020202020204" pitchFamily="34" charset="0"/>
              </a:rPr>
              <a:t>scrape_interval</a:t>
            </a:r>
            <a:r>
              <a:rPr lang="fr-FR" sz="1200" dirty="0">
                <a:cs typeface="Arial" panose="020B0604020202020204" pitchFamily="34" charset="0"/>
              </a:rPr>
              <a:t>: 10s : C'est l'intervalle de temps par défaut entre deux </a:t>
            </a:r>
            <a:r>
              <a:rPr lang="fr-FR" sz="1200" dirty="0" err="1">
                <a:cs typeface="Arial" panose="020B0604020202020204" pitchFamily="34" charset="0"/>
              </a:rPr>
              <a:t>scrappings</a:t>
            </a:r>
            <a:r>
              <a:rPr lang="fr-FR" sz="1200" dirty="0">
                <a:cs typeface="Arial" panose="020B0604020202020204" pitchFamily="34" charset="0"/>
              </a:rPr>
              <a:t> des cibles. Ici, chaque cible sera scrappée toutes les 10 secondes.</a:t>
            </a:r>
          </a:p>
          <a:p>
            <a:pPr marL="457200" lvl="1" indent="0">
              <a:lnSpc>
                <a:spcPct val="150000"/>
              </a:lnSpc>
              <a:buNone/>
            </a:pPr>
            <a:r>
              <a:rPr lang="fr-FR" sz="1200" dirty="0">
                <a:cs typeface="Arial" panose="020B0604020202020204" pitchFamily="34" charset="0"/>
              </a:rPr>
              <a:t>	</a:t>
            </a:r>
            <a:r>
              <a:rPr lang="fr-FR" sz="1200" b="1" dirty="0" err="1">
                <a:cs typeface="Arial" panose="020B0604020202020204" pitchFamily="34" charset="0"/>
              </a:rPr>
              <a:t>evaluation_interval</a:t>
            </a:r>
            <a:r>
              <a:rPr lang="fr-FR" sz="1200" dirty="0">
                <a:cs typeface="Arial" panose="020B0604020202020204" pitchFamily="34" charset="0"/>
              </a:rPr>
              <a:t>: 10s : Cet intervalle détermine la fréquence à laquelle les expressions de règles et les alertes seront évaluées. Toutes les règles et alertes définies dans </a:t>
            </a:r>
            <a:r>
              <a:rPr lang="fr-FR" sz="1200" dirty="0" err="1">
                <a:cs typeface="Arial" panose="020B0604020202020204" pitchFamily="34" charset="0"/>
              </a:rPr>
              <a:t>Prometheus</a:t>
            </a:r>
            <a:r>
              <a:rPr lang="fr-FR" sz="1200" dirty="0">
                <a:cs typeface="Arial" panose="020B0604020202020204" pitchFamily="34" charset="0"/>
              </a:rPr>
              <a:t> seront réévaluées toutes les 10 secondes.</a:t>
            </a:r>
          </a:p>
          <a:p>
            <a:pPr marL="457200" lvl="1" indent="0">
              <a:lnSpc>
                <a:spcPct val="150000"/>
              </a:lnSpc>
              <a:buNone/>
            </a:pPr>
            <a:r>
              <a:rPr lang="fr-FR" sz="1200" b="1" dirty="0" err="1">
                <a:cs typeface="Arial" panose="020B0604020202020204" pitchFamily="34" charset="0"/>
              </a:rPr>
              <a:t>scrape_configs</a:t>
            </a:r>
            <a:r>
              <a:rPr lang="fr-FR" sz="1200" b="1" dirty="0">
                <a:cs typeface="Arial" panose="020B0604020202020204" pitchFamily="34" charset="0"/>
              </a:rPr>
              <a:t> </a:t>
            </a:r>
            <a:r>
              <a:rPr lang="fr-FR" sz="1200" dirty="0">
                <a:cs typeface="Arial" panose="020B0604020202020204" pitchFamily="34" charset="0"/>
              </a:rPr>
              <a:t>: Cette section définit les jobs de </a:t>
            </a:r>
            <a:r>
              <a:rPr lang="fr-FR" sz="1200" dirty="0" err="1">
                <a:cs typeface="Arial" panose="020B0604020202020204" pitchFamily="34" charset="0"/>
              </a:rPr>
              <a:t>scraping</a:t>
            </a:r>
            <a:r>
              <a:rPr lang="fr-FR" sz="1200" dirty="0">
                <a:cs typeface="Arial" panose="020B0604020202020204" pitchFamily="34" charset="0"/>
              </a:rPr>
              <a:t> qui disent à </a:t>
            </a:r>
            <a:r>
              <a:rPr lang="fr-FR" sz="1200" dirty="0" err="1">
                <a:cs typeface="Arial" panose="020B0604020202020204" pitchFamily="34" charset="0"/>
              </a:rPr>
              <a:t>Prometheus</a:t>
            </a:r>
            <a:r>
              <a:rPr lang="fr-FR" sz="1200" dirty="0">
                <a:cs typeface="Arial" panose="020B0604020202020204" pitchFamily="34" charset="0"/>
              </a:rPr>
              <a:t> quelles cibles surveiller et comment les scrapper.</a:t>
            </a:r>
          </a:p>
          <a:p>
            <a:pPr marL="457200" lvl="1" indent="0">
              <a:lnSpc>
                <a:spcPct val="150000"/>
              </a:lnSpc>
              <a:buNone/>
            </a:pPr>
            <a:r>
              <a:rPr lang="fr-FR" sz="1200" dirty="0">
                <a:cs typeface="Arial" panose="020B0604020202020204" pitchFamily="34" charset="0"/>
              </a:rPr>
              <a:t>    </a:t>
            </a:r>
            <a:r>
              <a:rPr lang="fr-FR" sz="1200" b="1" dirty="0" err="1">
                <a:cs typeface="Arial" panose="020B0604020202020204" pitchFamily="34" charset="0"/>
              </a:rPr>
              <a:t>job_name</a:t>
            </a:r>
            <a:r>
              <a:rPr lang="fr-FR" sz="1200" dirty="0">
                <a:cs typeface="Arial" panose="020B0604020202020204" pitchFamily="34" charset="0"/>
              </a:rPr>
              <a:t>: '</a:t>
            </a:r>
            <a:r>
              <a:rPr lang="fr-FR" sz="1200" dirty="0" err="1">
                <a:cs typeface="Arial" panose="020B0604020202020204" pitchFamily="34" charset="0"/>
              </a:rPr>
              <a:t>get_projet_datas</a:t>
            </a:r>
            <a:r>
              <a:rPr lang="fr-FR" sz="1200" dirty="0">
                <a:cs typeface="Arial" panose="020B0604020202020204" pitchFamily="34" charset="0"/>
              </a:rPr>
              <a:t>’ : Le job est nommé </a:t>
            </a:r>
            <a:r>
              <a:rPr lang="fr-FR" sz="1200" dirty="0" err="1">
                <a:cs typeface="Arial" panose="020B0604020202020204" pitchFamily="34" charset="0"/>
              </a:rPr>
              <a:t>get_projet_datas</a:t>
            </a:r>
            <a:r>
              <a:rPr lang="fr-FR" sz="1200" dirty="0">
                <a:cs typeface="Arial" panose="020B0604020202020204" pitchFamily="34" charset="0"/>
              </a:rPr>
              <a:t>. Ce nom est utilisé pour identifier les métriques récupérées de cette cible.</a:t>
            </a:r>
          </a:p>
          <a:p>
            <a:pPr marL="457200" lvl="1" indent="0">
              <a:lnSpc>
                <a:spcPct val="150000"/>
              </a:lnSpc>
              <a:buNone/>
            </a:pPr>
            <a:r>
              <a:rPr lang="fr-FR" sz="1200" dirty="0">
                <a:cs typeface="Arial" panose="020B0604020202020204" pitchFamily="34" charset="0"/>
              </a:rPr>
              <a:t>    </a:t>
            </a:r>
            <a:r>
              <a:rPr lang="fr-FR" sz="1200" b="1" dirty="0" err="1">
                <a:cs typeface="Arial" panose="020B0604020202020204" pitchFamily="34" charset="0"/>
              </a:rPr>
              <a:t>metrics_path</a:t>
            </a:r>
            <a:r>
              <a:rPr lang="fr-FR" sz="1200" dirty="0">
                <a:cs typeface="Arial" panose="020B0604020202020204" pitchFamily="34" charset="0"/>
              </a:rPr>
              <a:t>: '/</a:t>
            </a:r>
            <a:r>
              <a:rPr lang="fr-FR" sz="1200" dirty="0" err="1">
                <a:cs typeface="Arial" panose="020B0604020202020204" pitchFamily="34" charset="0"/>
              </a:rPr>
              <a:t>actuator</a:t>
            </a:r>
            <a:r>
              <a:rPr lang="fr-FR" sz="1200" dirty="0">
                <a:cs typeface="Arial" panose="020B0604020202020204" pitchFamily="34" charset="0"/>
              </a:rPr>
              <a:t>/</a:t>
            </a:r>
            <a:r>
              <a:rPr lang="fr-FR" sz="1200" dirty="0" err="1">
                <a:cs typeface="Arial" panose="020B0604020202020204" pitchFamily="34" charset="0"/>
              </a:rPr>
              <a:t>prometheus</a:t>
            </a:r>
            <a:r>
              <a:rPr lang="fr-FR" sz="1200" dirty="0">
                <a:cs typeface="Arial" panose="020B0604020202020204" pitchFamily="34" charset="0"/>
              </a:rPr>
              <a:t>’ : Ce chemin indique où </a:t>
            </a:r>
            <a:r>
              <a:rPr lang="fr-FR" sz="1200" dirty="0" err="1">
                <a:cs typeface="Arial" panose="020B0604020202020204" pitchFamily="34" charset="0"/>
              </a:rPr>
              <a:t>Prometheus</a:t>
            </a:r>
            <a:r>
              <a:rPr lang="fr-FR" sz="1200" dirty="0">
                <a:cs typeface="Arial" panose="020B0604020202020204" pitchFamily="34" charset="0"/>
              </a:rPr>
              <a:t> doit récupérer les métriques sur la cible. Il s'agit d'un </a:t>
            </a:r>
            <a:r>
              <a:rPr lang="fr-FR" sz="1200" dirty="0" err="1">
                <a:cs typeface="Arial" panose="020B0604020202020204" pitchFamily="34" charset="0"/>
              </a:rPr>
              <a:t>endpoint</a:t>
            </a:r>
            <a:r>
              <a:rPr lang="fr-FR" sz="1200" dirty="0">
                <a:cs typeface="Arial" panose="020B0604020202020204" pitchFamily="34" charset="0"/>
              </a:rPr>
              <a:t> exposé par l'application Spring Boot, plus </a:t>
            </a:r>
            <a:r>
              <a:rPr lang="fr-FR" sz="1200" dirty="0" err="1">
                <a:cs typeface="Arial" panose="020B0604020202020204" pitchFamily="34" charset="0"/>
              </a:rPr>
              <a:t>précisement</a:t>
            </a:r>
            <a:r>
              <a:rPr lang="fr-FR" sz="1200" dirty="0">
                <a:cs typeface="Arial" panose="020B0604020202020204" pitchFamily="34" charset="0"/>
              </a:rPr>
              <a:t> par </a:t>
            </a:r>
            <a:r>
              <a:rPr lang="fr-FR" sz="1200" dirty="0" err="1">
                <a:cs typeface="Arial" panose="020B0604020202020204" pitchFamily="34" charset="0"/>
              </a:rPr>
              <a:t>actuator</a:t>
            </a:r>
            <a:r>
              <a:rPr lang="fr-FR" sz="1200" dirty="0">
                <a:cs typeface="Arial" panose="020B0604020202020204" pitchFamily="34" charset="0"/>
              </a:rPr>
              <a:t>.</a:t>
            </a:r>
          </a:p>
          <a:p>
            <a:pPr marL="457200" lvl="1" indent="0">
              <a:lnSpc>
                <a:spcPct val="150000"/>
              </a:lnSpc>
              <a:buNone/>
            </a:pPr>
            <a:r>
              <a:rPr lang="fr-FR" sz="1200" dirty="0">
                <a:cs typeface="Arial" panose="020B0604020202020204" pitchFamily="34" charset="0"/>
              </a:rPr>
              <a:t>    </a:t>
            </a:r>
            <a:r>
              <a:rPr lang="fr-FR" sz="1200" b="1" dirty="0" err="1">
                <a:cs typeface="Arial" panose="020B0604020202020204" pitchFamily="34" charset="0"/>
              </a:rPr>
              <a:t>scrape_interval</a:t>
            </a:r>
            <a:r>
              <a:rPr lang="fr-FR" sz="1200" dirty="0">
                <a:cs typeface="Arial" panose="020B0604020202020204" pitchFamily="34" charset="0"/>
              </a:rPr>
              <a:t>: 5s : Contrairement à l'intervalle global de 10s, ce job va scrapper la cible toutes les 5 secondes. Ce paramètre permet d'obtenir les données de métriques à une fréquence plus élevée que l'intervalle global par défaut.</a:t>
            </a:r>
          </a:p>
          <a:p>
            <a:pPr marL="457200" lvl="1" indent="0">
              <a:lnSpc>
                <a:spcPct val="150000"/>
              </a:lnSpc>
              <a:buNone/>
            </a:pPr>
            <a:r>
              <a:rPr lang="fr-FR" sz="1200" dirty="0">
                <a:cs typeface="Arial" panose="020B0604020202020204" pitchFamily="34" charset="0"/>
              </a:rPr>
              <a:t>    </a:t>
            </a:r>
            <a:r>
              <a:rPr lang="fr-FR" sz="1200" b="1" dirty="0" err="1">
                <a:cs typeface="Arial" panose="020B0604020202020204" pitchFamily="34" charset="0"/>
              </a:rPr>
              <a:t>static_configs</a:t>
            </a:r>
            <a:r>
              <a:rPr lang="fr-FR" sz="1200" b="1" dirty="0">
                <a:cs typeface="Arial" panose="020B0604020202020204" pitchFamily="34" charset="0"/>
              </a:rPr>
              <a:t> </a:t>
            </a:r>
            <a:r>
              <a:rPr lang="fr-FR" sz="1200" dirty="0">
                <a:cs typeface="Arial" panose="020B0604020202020204" pitchFamily="34" charset="0"/>
              </a:rPr>
              <a:t>: Cette section définit la liste des cibles (</a:t>
            </a:r>
            <a:r>
              <a:rPr lang="fr-FR" sz="1200" dirty="0" err="1">
                <a:cs typeface="Arial" panose="020B0604020202020204" pitchFamily="34" charset="0"/>
              </a:rPr>
              <a:t>endpoints</a:t>
            </a:r>
            <a:r>
              <a:rPr lang="fr-FR" sz="1200" dirty="0">
                <a:cs typeface="Arial" panose="020B0604020202020204" pitchFamily="34" charset="0"/>
              </a:rPr>
              <a:t>) que </a:t>
            </a:r>
            <a:r>
              <a:rPr lang="fr-FR" sz="1200" dirty="0" err="1">
                <a:cs typeface="Arial" panose="020B0604020202020204" pitchFamily="34" charset="0"/>
              </a:rPr>
              <a:t>Prometheus</a:t>
            </a:r>
            <a:r>
              <a:rPr lang="fr-FR" sz="1200" dirty="0">
                <a:cs typeface="Arial" panose="020B0604020202020204" pitchFamily="34" charset="0"/>
              </a:rPr>
              <a:t> doit surveiller pour ce job.</a:t>
            </a:r>
          </a:p>
          <a:p>
            <a:pPr marL="457200" lvl="1" indent="0">
              <a:lnSpc>
                <a:spcPct val="150000"/>
              </a:lnSpc>
              <a:buNone/>
            </a:pPr>
            <a:r>
              <a:rPr lang="fr-FR" sz="1200" dirty="0">
                <a:cs typeface="Arial" panose="020B0604020202020204" pitchFamily="34" charset="0"/>
              </a:rPr>
              <a:t>        </a:t>
            </a:r>
            <a:r>
              <a:rPr lang="fr-FR" sz="1200" b="1" dirty="0" err="1">
                <a:cs typeface="Arial" panose="020B0604020202020204" pitchFamily="34" charset="0"/>
              </a:rPr>
              <a:t>targets</a:t>
            </a:r>
            <a:r>
              <a:rPr lang="fr-FR" sz="1200" dirty="0">
                <a:cs typeface="Arial" panose="020B0604020202020204" pitchFamily="34" charset="0"/>
              </a:rPr>
              <a:t>: ['localhost:8080’] : Le service à surveiller tourne sur localhost et est accessible sur le port 8080. Cela signifie que </a:t>
            </a:r>
            <a:r>
              <a:rPr lang="fr-FR" sz="1200" dirty="0" err="1">
                <a:cs typeface="Arial" panose="020B0604020202020204" pitchFamily="34" charset="0"/>
              </a:rPr>
              <a:t>Prometheus</a:t>
            </a:r>
            <a:r>
              <a:rPr lang="fr-FR" sz="1200" dirty="0">
                <a:cs typeface="Arial" panose="020B0604020202020204" pitchFamily="34" charset="0"/>
              </a:rPr>
              <a:t> enverra des requêtes HTTP à http://localhost:8080/actuator/prometheus pour récupérer les métriques.</a:t>
            </a:r>
          </a:p>
          <a:p>
            <a:pPr marL="457200" lvl="1" indent="0">
              <a:lnSpc>
                <a:spcPct val="150000"/>
              </a:lnSpc>
              <a:buNone/>
            </a:pPr>
            <a:r>
              <a:rPr lang="fr-FR" sz="1200" dirty="0">
                <a:cs typeface="Arial" panose="020B0604020202020204" pitchFamily="34" charset="0"/>
              </a:rPr>
              <a:t>       </a:t>
            </a:r>
            <a:r>
              <a:rPr lang="fr-FR" sz="1200" b="1" dirty="0">
                <a:cs typeface="Arial" panose="020B0604020202020204" pitchFamily="34" charset="0"/>
              </a:rPr>
              <a:t> labels </a:t>
            </a:r>
            <a:r>
              <a:rPr lang="fr-FR" sz="1200" dirty="0">
                <a:cs typeface="Arial" panose="020B0604020202020204" pitchFamily="34" charset="0"/>
              </a:rPr>
              <a:t>:</a:t>
            </a:r>
          </a:p>
          <a:p>
            <a:pPr marL="457200" lvl="1" indent="0">
              <a:lnSpc>
                <a:spcPct val="150000"/>
              </a:lnSpc>
              <a:buNone/>
            </a:pPr>
            <a:r>
              <a:rPr lang="fr-FR" sz="1200" dirty="0">
                <a:cs typeface="Arial" panose="020B0604020202020204" pitchFamily="34" charset="0"/>
              </a:rPr>
              <a:t>            </a:t>
            </a:r>
            <a:r>
              <a:rPr lang="fr-FR" sz="1200" b="1" dirty="0">
                <a:cs typeface="Arial" panose="020B0604020202020204" pitchFamily="34" charset="0"/>
              </a:rPr>
              <a:t>application</a:t>
            </a:r>
            <a:r>
              <a:rPr lang="fr-FR" sz="1200" dirty="0">
                <a:cs typeface="Arial" panose="020B0604020202020204" pitchFamily="34" charset="0"/>
              </a:rPr>
              <a:t>: 'GestionProduitsGroupe3’ : Un label personnalisé application avec la valeur GestionProduitsGroupe3 est ajouté à chaque métrique scrappée. Cela permet de regrouper ou de filtrer facilement les métriques associées à l'application.</a:t>
            </a:r>
          </a:p>
        </p:txBody>
      </p:sp>
      <p:sp>
        <p:nvSpPr>
          <p:cNvPr id="4" name="Espace réservé du numéro de diapositive 3">
            <a:extLst>
              <a:ext uri="{FF2B5EF4-FFF2-40B4-BE49-F238E27FC236}">
                <a16:creationId xmlns:a16="http://schemas.microsoft.com/office/drawing/2014/main" id="{265F5A0A-1A1A-4F8B-ADC9-DA903C6FCAC0}"/>
              </a:ext>
            </a:extLst>
          </p:cNvPr>
          <p:cNvSpPr>
            <a:spLocks noGrp="1"/>
          </p:cNvSpPr>
          <p:nvPr>
            <p:ph type="sldNum" sz="quarter" idx="12"/>
          </p:nvPr>
        </p:nvSpPr>
        <p:spPr/>
        <p:txBody>
          <a:bodyPr/>
          <a:lstStyle/>
          <a:p>
            <a:fld id="{EA5ABF97-A66E-4AE7-B312-E88C3FE3428B}" type="slidenum">
              <a:rPr lang="fr-FR" smtClean="0"/>
              <a:t>25</a:t>
            </a:fld>
            <a:endParaRPr lang="fr-FR"/>
          </a:p>
        </p:txBody>
      </p:sp>
    </p:spTree>
    <p:extLst>
      <p:ext uri="{BB962C8B-B14F-4D97-AF65-F5344CB8AC3E}">
        <p14:creationId xmlns:p14="http://schemas.microsoft.com/office/powerpoint/2010/main" val="3505475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59744-CF17-4D81-8F88-5A5E690E57E1}"/>
              </a:ext>
            </a:extLst>
          </p:cNvPr>
          <p:cNvSpPr>
            <a:spLocks noGrp="1"/>
          </p:cNvSpPr>
          <p:nvPr>
            <p:ph type="title"/>
          </p:nvPr>
        </p:nvSpPr>
        <p:spPr>
          <a:xfrm>
            <a:off x="1703294" y="365126"/>
            <a:ext cx="9650506" cy="1239556"/>
          </a:xfrm>
        </p:spPr>
        <p:txBody>
          <a:bodyPr>
            <a:normAutofit/>
          </a:bodyPr>
          <a:lstStyle/>
          <a:p>
            <a:pPr>
              <a:lnSpc>
                <a:spcPct val="100000"/>
              </a:lnSpc>
            </a:pPr>
            <a:r>
              <a:rPr lang="fr-FR" sz="3600" dirty="0"/>
              <a:t>5. Intégration de </a:t>
            </a:r>
            <a:r>
              <a:rPr lang="fr-FR" sz="3600" dirty="0" err="1"/>
              <a:t>Prometheus</a:t>
            </a:r>
            <a:br>
              <a:rPr lang="fr-FR" sz="3600" dirty="0"/>
            </a:br>
            <a:r>
              <a:rPr lang="fr-FR" sz="2800" dirty="0"/>
              <a:t> 5.2 Métriques, </a:t>
            </a:r>
            <a:r>
              <a:rPr lang="fr-FR" sz="2800" dirty="0" err="1"/>
              <a:t>dashboard</a:t>
            </a:r>
            <a:r>
              <a:rPr lang="fr-FR" sz="2800" dirty="0"/>
              <a:t> et visualisation</a:t>
            </a:r>
            <a:endParaRPr lang="fr-FR" sz="3600" dirty="0"/>
          </a:p>
        </p:txBody>
      </p:sp>
      <p:pic>
        <p:nvPicPr>
          <p:cNvPr id="5" name="Espace réservé du contenu 4">
            <a:extLst>
              <a:ext uri="{FF2B5EF4-FFF2-40B4-BE49-F238E27FC236}">
                <a16:creationId xmlns:a16="http://schemas.microsoft.com/office/drawing/2014/main" id="{E02D0B5F-525E-4739-836B-D0A943FAD2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74735"/>
            <a:ext cx="10515600" cy="4808227"/>
          </a:xfrm>
        </p:spPr>
      </p:pic>
      <p:sp>
        <p:nvSpPr>
          <p:cNvPr id="3" name="Espace réservé du numéro de diapositive 2">
            <a:extLst>
              <a:ext uri="{FF2B5EF4-FFF2-40B4-BE49-F238E27FC236}">
                <a16:creationId xmlns:a16="http://schemas.microsoft.com/office/drawing/2014/main" id="{ABA2E1AE-1A01-47E5-B010-CC86BEC0CB58}"/>
              </a:ext>
            </a:extLst>
          </p:cNvPr>
          <p:cNvSpPr>
            <a:spLocks noGrp="1"/>
          </p:cNvSpPr>
          <p:nvPr>
            <p:ph type="sldNum" sz="quarter" idx="12"/>
          </p:nvPr>
        </p:nvSpPr>
        <p:spPr/>
        <p:txBody>
          <a:bodyPr/>
          <a:lstStyle/>
          <a:p>
            <a:fld id="{EA5ABF97-A66E-4AE7-B312-E88C3FE3428B}" type="slidenum">
              <a:rPr lang="fr-FR" smtClean="0"/>
              <a:t>26</a:t>
            </a:fld>
            <a:endParaRPr lang="fr-FR"/>
          </a:p>
        </p:txBody>
      </p:sp>
    </p:spTree>
    <p:extLst>
      <p:ext uri="{BB962C8B-B14F-4D97-AF65-F5344CB8AC3E}">
        <p14:creationId xmlns:p14="http://schemas.microsoft.com/office/powerpoint/2010/main" val="3269627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59744-CF17-4D81-8F88-5A5E690E57E1}"/>
              </a:ext>
            </a:extLst>
          </p:cNvPr>
          <p:cNvSpPr>
            <a:spLocks noGrp="1"/>
          </p:cNvSpPr>
          <p:nvPr>
            <p:ph type="title"/>
          </p:nvPr>
        </p:nvSpPr>
        <p:spPr>
          <a:xfrm>
            <a:off x="1694328" y="365126"/>
            <a:ext cx="9659471" cy="1239556"/>
          </a:xfrm>
        </p:spPr>
        <p:txBody>
          <a:bodyPr>
            <a:normAutofit/>
          </a:bodyPr>
          <a:lstStyle/>
          <a:p>
            <a:pPr>
              <a:lnSpc>
                <a:spcPct val="100000"/>
              </a:lnSpc>
            </a:pPr>
            <a:r>
              <a:rPr lang="fr-FR" sz="3600" dirty="0"/>
              <a:t>5. Intégration de </a:t>
            </a:r>
            <a:r>
              <a:rPr lang="fr-FR" sz="3600" dirty="0" err="1"/>
              <a:t>Prometheus</a:t>
            </a:r>
            <a:br>
              <a:rPr lang="fr-FR" sz="3600" dirty="0"/>
            </a:br>
            <a:r>
              <a:rPr lang="fr-FR" sz="2800" dirty="0"/>
              <a:t> 5.2 Métriques, </a:t>
            </a:r>
            <a:r>
              <a:rPr lang="fr-FR" sz="2800" dirty="0" err="1"/>
              <a:t>dashboard</a:t>
            </a:r>
            <a:r>
              <a:rPr lang="fr-FR" sz="2800" dirty="0"/>
              <a:t> et visualisation</a:t>
            </a:r>
            <a:endParaRPr lang="fr-FR" sz="3600" dirty="0"/>
          </a:p>
        </p:txBody>
      </p:sp>
      <p:pic>
        <p:nvPicPr>
          <p:cNvPr id="5" name="Espace réservé du contenu 4">
            <a:extLst>
              <a:ext uri="{FF2B5EF4-FFF2-40B4-BE49-F238E27FC236}">
                <a16:creationId xmlns:a16="http://schemas.microsoft.com/office/drawing/2014/main" id="{E02D0B5F-525E-4739-836B-D0A943FAD24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1668018"/>
            <a:ext cx="10515600" cy="4785805"/>
          </a:xfrm>
        </p:spPr>
      </p:pic>
      <p:sp>
        <p:nvSpPr>
          <p:cNvPr id="3" name="Espace réservé du numéro de diapositive 2">
            <a:extLst>
              <a:ext uri="{FF2B5EF4-FFF2-40B4-BE49-F238E27FC236}">
                <a16:creationId xmlns:a16="http://schemas.microsoft.com/office/drawing/2014/main" id="{E486FA2C-2F99-457B-9A4A-9F680CA89E4D}"/>
              </a:ext>
            </a:extLst>
          </p:cNvPr>
          <p:cNvSpPr>
            <a:spLocks noGrp="1"/>
          </p:cNvSpPr>
          <p:nvPr>
            <p:ph type="sldNum" sz="quarter" idx="12"/>
          </p:nvPr>
        </p:nvSpPr>
        <p:spPr/>
        <p:txBody>
          <a:bodyPr/>
          <a:lstStyle/>
          <a:p>
            <a:fld id="{EA5ABF97-A66E-4AE7-B312-E88C3FE3428B}" type="slidenum">
              <a:rPr lang="fr-FR" smtClean="0"/>
              <a:t>27</a:t>
            </a:fld>
            <a:endParaRPr lang="fr-FR"/>
          </a:p>
        </p:txBody>
      </p:sp>
    </p:spTree>
    <p:extLst>
      <p:ext uri="{BB962C8B-B14F-4D97-AF65-F5344CB8AC3E}">
        <p14:creationId xmlns:p14="http://schemas.microsoft.com/office/powerpoint/2010/main" val="2528243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59744-CF17-4D81-8F88-5A5E690E57E1}"/>
              </a:ext>
            </a:extLst>
          </p:cNvPr>
          <p:cNvSpPr>
            <a:spLocks noGrp="1"/>
          </p:cNvSpPr>
          <p:nvPr>
            <p:ph type="title"/>
          </p:nvPr>
        </p:nvSpPr>
        <p:spPr>
          <a:xfrm>
            <a:off x="1685364" y="365126"/>
            <a:ext cx="9668435" cy="1239556"/>
          </a:xfrm>
        </p:spPr>
        <p:txBody>
          <a:bodyPr>
            <a:normAutofit/>
          </a:bodyPr>
          <a:lstStyle/>
          <a:p>
            <a:pPr>
              <a:lnSpc>
                <a:spcPct val="100000"/>
              </a:lnSpc>
            </a:pPr>
            <a:r>
              <a:rPr lang="fr-FR" sz="3600" dirty="0"/>
              <a:t>5. Intégration de </a:t>
            </a:r>
            <a:r>
              <a:rPr lang="fr-FR" sz="3600" dirty="0" err="1"/>
              <a:t>Prometheus</a:t>
            </a:r>
            <a:br>
              <a:rPr lang="fr-FR" sz="3600" dirty="0"/>
            </a:br>
            <a:r>
              <a:rPr lang="fr-FR" sz="2800" dirty="0"/>
              <a:t> 5.2 Métriques, </a:t>
            </a:r>
            <a:r>
              <a:rPr lang="fr-FR" sz="2800" dirty="0" err="1"/>
              <a:t>dashboard</a:t>
            </a:r>
            <a:r>
              <a:rPr lang="fr-FR" sz="2800" dirty="0"/>
              <a:t> et visualisation</a:t>
            </a:r>
            <a:endParaRPr lang="fr-FR" sz="3600" dirty="0"/>
          </a:p>
        </p:txBody>
      </p:sp>
      <p:pic>
        <p:nvPicPr>
          <p:cNvPr id="5" name="Espace réservé du contenu 4">
            <a:extLst>
              <a:ext uri="{FF2B5EF4-FFF2-40B4-BE49-F238E27FC236}">
                <a16:creationId xmlns:a16="http://schemas.microsoft.com/office/drawing/2014/main" id="{E02D0B5F-525E-4739-836B-D0A943FAD24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89674" y="1632160"/>
            <a:ext cx="10412652" cy="4785805"/>
          </a:xfrm>
        </p:spPr>
      </p:pic>
      <p:sp>
        <p:nvSpPr>
          <p:cNvPr id="3" name="Espace réservé du numéro de diapositive 2">
            <a:extLst>
              <a:ext uri="{FF2B5EF4-FFF2-40B4-BE49-F238E27FC236}">
                <a16:creationId xmlns:a16="http://schemas.microsoft.com/office/drawing/2014/main" id="{9A4538B2-D62E-4B0C-9EF3-D2840066E1F8}"/>
              </a:ext>
            </a:extLst>
          </p:cNvPr>
          <p:cNvSpPr>
            <a:spLocks noGrp="1"/>
          </p:cNvSpPr>
          <p:nvPr>
            <p:ph type="sldNum" sz="quarter" idx="12"/>
          </p:nvPr>
        </p:nvSpPr>
        <p:spPr/>
        <p:txBody>
          <a:bodyPr/>
          <a:lstStyle/>
          <a:p>
            <a:fld id="{EA5ABF97-A66E-4AE7-B312-E88C3FE3428B}" type="slidenum">
              <a:rPr lang="fr-FR" smtClean="0"/>
              <a:t>28</a:t>
            </a:fld>
            <a:endParaRPr lang="fr-FR"/>
          </a:p>
        </p:txBody>
      </p:sp>
    </p:spTree>
    <p:extLst>
      <p:ext uri="{BB962C8B-B14F-4D97-AF65-F5344CB8AC3E}">
        <p14:creationId xmlns:p14="http://schemas.microsoft.com/office/powerpoint/2010/main" val="1309827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59744-CF17-4D81-8F88-5A5E690E57E1}"/>
              </a:ext>
            </a:extLst>
          </p:cNvPr>
          <p:cNvSpPr>
            <a:spLocks noGrp="1"/>
          </p:cNvSpPr>
          <p:nvPr>
            <p:ph type="title"/>
          </p:nvPr>
        </p:nvSpPr>
        <p:spPr>
          <a:xfrm>
            <a:off x="1667434" y="365126"/>
            <a:ext cx="9686365" cy="854074"/>
          </a:xfrm>
        </p:spPr>
        <p:txBody>
          <a:bodyPr>
            <a:normAutofit/>
          </a:bodyPr>
          <a:lstStyle/>
          <a:p>
            <a:pPr>
              <a:lnSpc>
                <a:spcPct val="100000"/>
              </a:lnSpc>
            </a:pPr>
            <a:r>
              <a:rPr lang="fr-FR" sz="3600" dirty="0"/>
              <a:t>6. Tests avec Postman</a:t>
            </a:r>
          </a:p>
        </p:txBody>
      </p:sp>
      <p:pic>
        <p:nvPicPr>
          <p:cNvPr id="5" name="Espace réservé du contenu 4">
            <a:extLst>
              <a:ext uri="{FF2B5EF4-FFF2-40B4-BE49-F238E27FC236}">
                <a16:creationId xmlns:a16="http://schemas.microsoft.com/office/drawing/2014/main" id="{695E6D16-A489-4889-921E-E1F4181930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543" y="1541369"/>
            <a:ext cx="9082656" cy="4841875"/>
          </a:xfrm>
        </p:spPr>
      </p:pic>
      <p:sp>
        <p:nvSpPr>
          <p:cNvPr id="3" name="Espace réservé du numéro de diapositive 2">
            <a:extLst>
              <a:ext uri="{FF2B5EF4-FFF2-40B4-BE49-F238E27FC236}">
                <a16:creationId xmlns:a16="http://schemas.microsoft.com/office/drawing/2014/main" id="{74EDD069-BB0D-4FA7-B312-E6378821778B}"/>
              </a:ext>
            </a:extLst>
          </p:cNvPr>
          <p:cNvSpPr>
            <a:spLocks noGrp="1"/>
          </p:cNvSpPr>
          <p:nvPr>
            <p:ph type="sldNum" sz="quarter" idx="12"/>
          </p:nvPr>
        </p:nvSpPr>
        <p:spPr/>
        <p:txBody>
          <a:bodyPr/>
          <a:lstStyle/>
          <a:p>
            <a:fld id="{EA5ABF97-A66E-4AE7-B312-E88C3FE3428B}" type="slidenum">
              <a:rPr lang="fr-FR" smtClean="0"/>
              <a:t>29</a:t>
            </a:fld>
            <a:endParaRPr lang="fr-FR"/>
          </a:p>
        </p:txBody>
      </p:sp>
    </p:spTree>
    <p:extLst>
      <p:ext uri="{BB962C8B-B14F-4D97-AF65-F5344CB8AC3E}">
        <p14:creationId xmlns:p14="http://schemas.microsoft.com/office/powerpoint/2010/main" val="3359026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22707E-CFB9-4225-8BF4-61819F85B796}"/>
              </a:ext>
            </a:extLst>
          </p:cNvPr>
          <p:cNvSpPr>
            <a:spLocks noGrp="1"/>
          </p:cNvSpPr>
          <p:nvPr>
            <p:ph type="title"/>
          </p:nvPr>
        </p:nvSpPr>
        <p:spPr/>
        <p:txBody>
          <a:bodyPr/>
          <a:lstStyle/>
          <a:p>
            <a:r>
              <a:rPr lang="fr-FR" dirty="0"/>
              <a:t>1.2 Objectifs</a:t>
            </a:r>
          </a:p>
        </p:txBody>
      </p:sp>
      <p:sp>
        <p:nvSpPr>
          <p:cNvPr id="3" name="Espace réservé du contenu 2">
            <a:extLst>
              <a:ext uri="{FF2B5EF4-FFF2-40B4-BE49-F238E27FC236}">
                <a16:creationId xmlns:a16="http://schemas.microsoft.com/office/drawing/2014/main" id="{C44BA3B2-30F7-42B3-B86B-B66630446DA3}"/>
              </a:ext>
            </a:extLst>
          </p:cNvPr>
          <p:cNvSpPr>
            <a:spLocks noGrp="1"/>
          </p:cNvSpPr>
          <p:nvPr>
            <p:ph idx="1"/>
          </p:nvPr>
        </p:nvSpPr>
        <p:spPr/>
        <p:txBody>
          <a:bodyPr/>
          <a:lstStyle/>
          <a:p>
            <a:pPr>
              <a:lnSpc>
                <a:spcPct val="150000"/>
              </a:lnSpc>
            </a:pPr>
            <a:r>
              <a:rPr lang="fr-FR" dirty="0"/>
              <a:t>L'objectif du projet était de développer une application RESTful en utilisant Spring Boot qui utilise Talend Open Studio pour se connecter à une base de données MySQL/</a:t>
            </a:r>
            <a:r>
              <a:rPr lang="fr-FR" dirty="0" err="1"/>
              <a:t>PostgreSql</a:t>
            </a:r>
            <a:r>
              <a:rPr lang="fr-FR" dirty="0"/>
              <a:t>, avec monitoring via </a:t>
            </a:r>
            <a:r>
              <a:rPr lang="fr-FR" dirty="0" err="1"/>
              <a:t>Prometheus</a:t>
            </a:r>
            <a:r>
              <a:rPr lang="fr-FR" dirty="0"/>
              <a:t>.</a:t>
            </a:r>
          </a:p>
        </p:txBody>
      </p:sp>
      <p:sp>
        <p:nvSpPr>
          <p:cNvPr id="4" name="Espace réservé du numéro de diapositive 3">
            <a:extLst>
              <a:ext uri="{FF2B5EF4-FFF2-40B4-BE49-F238E27FC236}">
                <a16:creationId xmlns:a16="http://schemas.microsoft.com/office/drawing/2014/main" id="{6B8D5D11-EE25-420E-A5BC-36D0D139060F}"/>
              </a:ext>
            </a:extLst>
          </p:cNvPr>
          <p:cNvSpPr>
            <a:spLocks noGrp="1"/>
          </p:cNvSpPr>
          <p:nvPr>
            <p:ph type="sldNum" sz="quarter" idx="12"/>
          </p:nvPr>
        </p:nvSpPr>
        <p:spPr/>
        <p:txBody>
          <a:bodyPr/>
          <a:lstStyle/>
          <a:p>
            <a:fld id="{EA5ABF97-A66E-4AE7-B312-E88C3FE3428B}" type="slidenum">
              <a:rPr lang="fr-FR" smtClean="0"/>
              <a:t>3</a:t>
            </a:fld>
            <a:endParaRPr lang="fr-FR"/>
          </a:p>
        </p:txBody>
      </p:sp>
    </p:spTree>
    <p:extLst>
      <p:ext uri="{BB962C8B-B14F-4D97-AF65-F5344CB8AC3E}">
        <p14:creationId xmlns:p14="http://schemas.microsoft.com/office/powerpoint/2010/main" val="270494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59744-CF17-4D81-8F88-5A5E690E57E1}"/>
              </a:ext>
            </a:extLst>
          </p:cNvPr>
          <p:cNvSpPr>
            <a:spLocks noGrp="1"/>
          </p:cNvSpPr>
          <p:nvPr>
            <p:ph type="title"/>
          </p:nvPr>
        </p:nvSpPr>
        <p:spPr>
          <a:xfrm>
            <a:off x="1712258" y="365126"/>
            <a:ext cx="9641541" cy="854074"/>
          </a:xfrm>
        </p:spPr>
        <p:txBody>
          <a:bodyPr>
            <a:normAutofit/>
          </a:bodyPr>
          <a:lstStyle/>
          <a:p>
            <a:pPr>
              <a:lnSpc>
                <a:spcPct val="100000"/>
              </a:lnSpc>
            </a:pPr>
            <a:r>
              <a:rPr lang="fr-FR" sz="3600" dirty="0"/>
              <a:t>6. Tests avec Postman</a:t>
            </a:r>
          </a:p>
        </p:txBody>
      </p:sp>
      <p:pic>
        <p:nvPicPr>
          <p:cNvPr id="5" name="Espace réservé du contenu 4">
            <a:extLst>
              <a:ext uri="{FF2B5EF4-FFF2-40B4-BE49-F238E27FC236}">
                <a16:creationId xmlns:a16="http://schemas.microsoft.com/office/drawing/2014/main" id="{695E6D16-A489-4889-921E-E1F41819307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92583" y="1514475"/>
            <a:ext cx="9080889" cy="4841875"/>
          </a:xfrm>
        </p:spPr>
      </p:pic>
      <p:sp>
        <p:nvSpPr>
          <p:cNvPr id="3" name="Espace réservé du numéro de diapositive 2">
            <a:extLst>
              <a:ext uri="{FF2B5EF4-FFF2-40B4-BE49-F238E27FC236}">
                <a16:creationId xmlns:a16="http://schemas.microsoft.com/office/drawing/2014/main" id="{9DC255A8-B6E9-480F-809D-72D399702D50}"/>
              </a:ext>
            </a:extLst>
          </p:cNvPr>
          <p:cNvSpPr>
            <a:spLocks noGrp="1"/>
          </p:cNvSpPr>
          <p:nvPr>
            <p:ph type="sldNum" sz="quarter" idx="12"/>
          </p:nvPr>
        </p:nvSpPr>
        <p:spPr/>
        <p:txBody>
          <a:bodyPr/>
          <a:lstStyle/>
          <a:p>
            <a:fld id="{EA5ABF97-A66E-4AE7-B312-E88C3FE3428B}" type="slidenum">
              <a:rPr lang="fr-FR" smtClean="0"/>
              <a:t>30</a:t>
            </a:fld>
            <a:endParaRPr lang="fr-FR"/>
          </a:p>
        </p:txBody>
      </p:sp>
    </p:spTree>
    <p:extLst>
      <p:ext uri="{BB962C8B-B14F-4D97-AF65-F5344CB8AC3E}">
        <p14:creationId xmlns:p14="http://schemas.microsoft.com/office/powerpoint/2010/main" val="2099646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59744-CF17-4D81-8F88-5A5E690E57E1}"/>
              </a:ext>
            </a:extLst>
          </p:cNvPr>
          <p:cNvSpPr>
            <a:spLocks noGrp="1"/>
          </p:cNvSpPr>
          <p:nvPr>
            <p:ph type="title"/>
          </p:nvPr>
        </p:nvSpPr>
        <p:spPr>
          <a:xfrm>
            <a:off x="1649506" y="365126"/>
            <a:ext cx="9704294" cy="854074"/>
          </a:xfrm>
        </p:spPr>
        <p:txBody>
          <a:bodyPr>
            <a:normAutofit/>
          </a:bodyPr>
          <a:lstStyle/>
          <a:p>
            <a:pPr>
              <a:lnSpc>
                <a:spcPct val="100000"/>
              </a:lnSpc>
            </a:pPr>
            <a:r>
              <a:rPr lang="fr-FR" sz="3600" dirty="0"/>
              <a:t>6. Tests avec Postman</a:t>
            </a:r>
          </a:p>
        </p:txBody>
      </p:sp>
      <p:pic>
        <p:nvPicPr>
          <p:cNvPr id="5" name="Espace réservé du contenu 4">
            <a:extLst>
              <a:ext uri="{FF2B5EF4-FFF2-40B4-BE49-F238E27FC236}">
                <a16:creationId xmlns:a16="http://schemas.microsoft.com/office/drawing/2014/main" id="{695E6D16-A489-4889-921E-E1F41819307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61208" y="1461158"/>
            <a:ext cx="9080889" cy="4840932"/>
          </a:xfrm>
        </p:spPr>
      </p:pic>
      <p:sp>
        <p:nvSpPr>
          <p:cNvPr id="3" name="Espace réservé du numéro de diapositive 2">
            <a:extLst>
              <a:ext uri="{FF2B5EF4-FFF2-40B4-BE49-F238E27FC236}">
                <a16:creationId xmlns:a16="http://schemas.microsoft.com/office/drawing/2014/main" id="{767CACBE-DCC8-449D-AA8D-954FD9356B82}"/>
              </a:ext>
            </a:extLst>
          </p:cNvPr>
          <p:cNvSpPr>
            <a:spLocks noGrp="1"/>
          </p:cNvSpPr>
          <p:nvPr>
            <p:ph type="sldNum" sz="quarter" idx="12"/>
          </p:nvPr>
        </p:nvSpPr>
        <p:spPr/>
        <p:txBody>
          <a:bodyPr/>
          <a:lstStyle/>
          <a:p>
            <a:fld id="{EA5ABF97-A66E-4AE7-B312-E88C3FE3428B}" type="slidenum">
              <a:rPr lang="fr-FR" smtClean="0"/>
              <a:t>31</a:t>
            </a:fld>
            <a:endParaRPr lang="fr-FR"/>
          </a:p>
        </p:txBody>
      </p:sp>
    </p:spTree>
    <p:extLst>
      <p:ext uri="{BB962C8B-B14F-4D97-AF65-F5344CB8AC3E}">
        <p14:creationId xmlns:p14="http://schemas.microsoft.com/office/powerpoint/2010/main" val="1892201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59744-CF17-4D81-8F88-5A5E690E57E1}"/>
              </a:ext>
            </a:extLst>
          </p:cNvPr>
          <p:cNvSpPr>
            <a:spLocks noGrp="1"/>
          </p:cNvSpPr>
          <p:nvPr>
            <p:ph type="title"/>
          </p:nvPr>
        </p:nvSpPr>
        <p:spPr>
          <a:xfrm>
            <a:off x="838200" y="2777845"/>
            <a:ext cx="10515600" cy="1302309"/>
          </a:xfrm>
        </p:spPr>
        <p:txBody>
          <a:bodyPr>
            <a:normAutofit fontScale="90000"/>
          </a:bodyPr>
          <a:lstStyle/>
          <a:p>
            <a:pPr algn="ctr">
              <a:lnSpc>
                <a:spcPct val="100000"/>
              </a:lnSpc>
            </a:pPr>
            <a:r>
              <a:rPr lang="fr-FR" sz="6000" dirty="0"/>
              <a:t>7. Démonstration &amp; Conclusion</a:t>
            </a:r>
          </a:p>
        </p:txBody>
      </p:sp>
      <p:sp>
        <p:nvSpPr>
          <p:cNvPr id="3" name="Espace réservé du numéro de diapositive 2">
            <a:extLst>
              <a:ext uri="{FF2B5EF4-FFF2-40B4-BE49-F238E27FC236}">
                <a16:creationId xmlns:a16="http://schemas.microsoft.com/office/drawing/2014/main" id="{A9EA4996-7790-4B14-B7CA-D950C3DDEC5B}"/>
              </a:ext>
            </a:extLst>
          </p:cNvPr>
          <p:cNvSpPr>
            <a:spLocks noGrp="1"/>
          </p:cNvSpPr>
          <p:nvPr>
            <p:ph type="sldNum" sz="quarter" idx="12"/>
          </p:nvPr>
        </p:nvSpPr>
        <p:spPr/>
        <p:txBody>
          <a:bodyPr/>
          <a:lstStyle/>
          <a:p>
            <a:fld id="{EA5ABF97-A66E-4AE7-B312-E88C3FE3428B}" type="slidenum">
              <a:rPr lang="fr-FR" smtClean="0"/>
              <a:t>32</a:t>
            </a:fld>
            <a:endParaRPr lang="fr-FR"/>
          </a:p>
        </p:txBody>
      </p:sp>
    </p:spTree>
    <p:extLst>
      <p:ext uri="{BB962C8B-B14F-4D97-AF65-F5344CB8AC3E}">
        <p14:creationId xmlns:p14="http://schemas.microsoft.com/office/powerpoint/2010/main" val="362958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59744-CF17-4D81-8F88-5A5E690E57E1}"/>
              </a:ext>
            </a:extLst>
          </p:cNvPr>
          <p:cNvSpPr>
            <a:spLocks noGrp="1"/>
          </p:cNvSpPr>
          <p:nvPr>
            <p:ph type="title"/>
          </p:nvPr>
        </p:nvSpPr>
        <p:spPr>
          <a:xfrm>
            <a:off x="1649506" y="365125"/>
            <a:ext cx="9704294" cy="1714687"/>
          </a:xfrm>
        </p:spPr>
        <p:txBody>
          <a:bodyPr>
            <a:normAutofit/>
          </a:bodyPr>
          <a:lstStyle/>
          <a:p>
            <a:pPr>
              <a:lnSpc>
                <a:spcPct val="150000"/>
              </a:lnSpc>
            </a:pPr>
            <a:r>
              <a:rPr lang="fr-FR" dirty="0"/>
              <a:t>2. Architecture du Système</a:t>
            </a:r>
            <a:br>
              <a:rPr lang="fr-FR" dirty="0"/>
            </a:br>
            <a:r>
              <a:rPr lang="fr-FR" sz="3200" dirty="0"/>
              <a:t>2.1 Vue d'ensemble</a:t>
            </a:r>
            <a:endParaRPr lang="fr-FR" dirty="0"/>
          </a:p>
        </p:txBody>
      </p:sp>
      <p:sp>
        <p:nvSpPr>
          <p:cNvPr id="3" name="Espace réservé du contenu 2">
            <a:extLst>
              <a:ext uri="{FF2B5EF4-FFF2-40B4-BE49-F238E27FC236}">
                <a16:creationId xmlns:a16="http://schemas.microsoft.com/office/drawing/2014/main" id="{F407E7BD-E974-4CB7-90A0-041F2EE1363D}"/>
              </a:ext>
            </a:extLst>
          </p:cNvPr>
          <p:cNvSpPr>
            <a:spLocks noGrp="1"/>
          </p:cNvSpPr>
          <p:nvPr>
            <p:ph idx="1"/>
          </p:nvPr>
        </p:nvSpPr>
        <p:spPr>
          <a:xfrm>
            <a:off x="1649506" y="2474259"/>
            <a:ext cx="9704294" cy="3702703"/>
          </a:xfrm>
        </p:spPr>
        <p:txBody>
          <a:bodyPr>
            <a:normAutofit/>
          </a:bodyPr>
          <a:lstStyle/>
          <a:p>
            <a:pPr>
              <a:lnSpc>
                <a:spcPct val="150000"/>
              </a:lnSpc>
            </a:pPr>
            <a:r>
              <a:rPr lang="fr-FR" dirty="0"/>
              <a:t>L'architecture du système se compose de plusieurs couches interconnectées :</a:t>
            </a:r>
          </a:p>
          <a:p>
            <a:pPr lvl="1">
              <a:lnSpc>
                <a:spcPct val="150000"/>
              </a:lnSpc>
            </a:pPr>
            <a:r>
              <a:rPr lang="fr-FR" dirty="0"/>
              <a:t>Couche de données : PostgreSQL</a:t>
            </a:r>
          </a:p>
          <a:p>
            <a:pPr lvl="1">
              <a:lnSpc>
                <a:spcPct val="150000"/>
              </a:lnSpc>
            </a:pPr>
            <a:r>
              <a:rPr lang="fr-FR" dirty="0"/>
              <a:t>Couche d'intégration : Talend Open Studio</a:t>
            </a:r>
          </a:p>
          <a:p>
            <a:pPr lvl="1">
              <a:lnSpc>
                <a:spcPct val="150000"/>
              </a:lnSpc>
            </a:pPr>
            <a:r>
              <a:rPr lang="fr-FR" dirty="0"/>
              <a:t>Couche applicative : Spring Boot</a:t>
            </a:r>
          </a:p>
          <a:p>
            <a:pPr lvl="1">
              <a:lnSpc>
                <a:spcPct val="150000"/>
              </a:lnSpc>
            </a:pPr>
            <a:r>
              <a:rPr lang="fr-FR" dirty="0"/>
              <a:t>Couche de monitoring : </a:t>
            </a:r>
            <a:r>
              <a:rPr lang="fr-FR" dirty="0" err="1"/>
              <a:t>Prometheus</a:t>
            </a:r>
            <a:endParaRPr lang="fr-FR" dirty="0"/>
          </a:p>
        </p:txBody>
      </p:sp>
      <p:sp>
        <p:nvSpPr>
          <p:cNvPr id="4" name="Espace réservé du numéro de diapositive 3">
            <a:extLst>
              <a:ext uri="{FF2B5EF4-FFF2-40B4-BE49-F238E27FC236}">
                <a16:creationId xmlns:a16="http://schemas.microsoft.com/office/drawing/2014/main" id="{806F9B42-F9D3-43DF-B15A-4C88B3C5A6B4}"/>
              </a:ext>
            </a:extLst>
          </p:cNvPr>
          <p:cNvSpPr>
            <a:spLocks noGrp="1"/>
          </p:cNvSpPr>
          <p:nvPr>
            <p:ph type="sldNum" sz="quarter" idx="12"/>
          </p:nvPr>
        </p:nvSpPr>
        <p:spPr/>
        <p:txBody>
          <a:bodyPr/>
          <a:lstStyle/>
          <a:p>
            <a:fld id="{EA5ABF97-A66E-4AE7-B312-E88C3FE3428B}" type="slidenum">
              <a:rPr lang="fr-FR" smtClean="0"/>
              <a:t>4</a:t>
            </a:fld>
            <a:endParaRPr lang="fr-FR"/>
          </a:p>
        </p:txBody>
      </p:sp>
    </p:spTree>
    <p:extLst>
      <p:ext uri="{BB962C8B-B14F-4D97-AF65-F5344CB8AC3E}">
        <p14:creationId xmlns:p14="http://schemas.microsoft.com/office/powerpoint/2010/main" val="240932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2C4357-DBCC-48D9-BF27-539B34BACA37}"/>
              </a:ext>
            </a:extLst>
          </p:cNvPr>
          <p:cNvSpPr>
            <a:spLocks noGrp="1"/>
          </p:cNvSpPr>
          <p:nvPr>
            <p:ph type="title"/>
          </p:nvPr>
        </p:nvSpPr>
        <p:spPr>
          <a:xfrm>
            <a:off x="1631576" y="365124"/>
            <a:ext cx="9722224" cy="2046381"/>
          </a:xfrm>
        </p:spPr>
        <p:txBody>
          <a:bodyPr>
            <a:normAutofit/>
          </a:bodyPr>
          <a:lstStyle/>
          <a:p>
            <a:pPr>
              <a:lnSpc>
                <a:spcPct val="150000"/>
              </a:lnSpc>
            </a:pPr>
            <a:r>
              <a:rPr lang="fr-FR" dirty="0"/>
              <a:t>2. Architecture du Système</a:t>
            </a:r>
            <a:br>
              <a:rPr lang="fr-FR" dirty="0"/>
            </a:br>
            <a:r>
              <a:rPr lang="fr-FR" sz="2800" dirty="0"/>
              <a:t>2.2 Technologies utilisées</a:t>
            </a:r>
            <a:br>
              <a:rPr lang="fr-FR" sz="2800" dirty="0"/>
            </a:br>
            <a:r>
              <a:rPr lang="fr-FR" sz="2400" dirty="0"/>
              <a:t>2.2.1 Talend Open Studio</a:t>
            </a:r>
            <a:endParaRPr lang="fr-FR" dirty="0"/>
          </a:p>
        </p:txBody>
      </p:sp>
      <p:sp>
        <p:nvSpPr>
          <p:cNvPr id="3" name="Espace réservé du contenu 2">
            <a:extLst>
              <a:ext uri="{FF2B5EF4-FFF2-40B4-BE49-F238E27FC236}">
                <a16:creationId xmlns:a16="http://schemas.microsoft.com/office/drawing/2014/main" id="{13D47749-C8D0-4873-8A50-23724019CE00}"/>
              </a:ext>
            </a:extLst>
          </p:cNvPr>
          <p:cNvSpPr>
            <a:spLocks noGrp="1"/>
          </p:cNvSpPr>
          <p:nvPr>
            <p:ph idx="1"/>
          </p:nvPr>
        </p:nvSpPr>
        <p:spPr>
          <a:xfrm>
            <a:off x="1631574" y="2545976"/>
            <a:ext cx="9722225" cy="3657882"/>
          </a:xfrm>
        </p:spPr>
        <p:txBody>
          <a:bodyPr>
            <a:normAutofit fontScale="92500"/>
          </a:bodyPr>
          <a:lstStyle/>
          <a:p>
            <a:pPr>
              <a:lnSpc>
                <a:spcPct val="150000"/>
              </a:lnSpc>
            </a:pPr>
            <a:r>
              <a:rPr lang="fr-FR" sz="2400" dirty="0"/>
              <a:t>Talend Open Studio est un outil d'intégration de données open-source qui permet de créer des flux de données (jobs) pour extraire, transformer et charger (ETL) des données entre différents systèmes.</a:t>
            </a:r>
          </a:p>
          <a:p>
            <a:pPr>
              <a:lnSpc>
                <a:spcPct val="150000"/>
              </a:lnSpc>
            </a:pPr>
            <a:r>
              <a:rPr lang="fr-FR" sz="2400" dirty="0"/>
              <a:t>Nous l’avons utilisé pour extraire des données à partir de fichiers Excel, les transformer selon les besoins de notre application et les charger dans une Base de données PostgreSQL.</a:t>
            </a:r>
          </a:p>
        </p:txBody>
      </p:sp>
      <p:sp>
        <p:nvSpPr>
          <p:cNvPr id="4" name="Espace réservé du numéro de diapositive 3">
            <a:extLst>
              <a:ext uri="{FF2B5EF4-FFF2-40B4-BE49-F238E27FC236}">
                <a16:creationId xmlns:a16="http://schemas.microsoft.com/office/drawing/2014/main" id="{4E3A70A2-8027-44D6-B4B6-AADF34E6043A}"/>
              </a:ext>
            </a:extLst>
          </p:cNvPr>
          <p:cNvSpPr>
            <a:spLocks noGrp="1"/>
          </p:cNvSpPr>
          <p:nvPr>
            <p:ph type="sldNum" sz="quarter" idx="12"/>
          </p:nvPr>
        </p:nvSpPr>
        <p:spPr/>
        <p:txBody>
          <a:bodyPr/>
          <a:lstStyle/>
          <a:p>
            <a:fld id="{EA5ABF97-A66E-4AE7-B312-E88C3FE3428B}" type="slidenum">
              <a:rPr lang="fr-FR" smtClean="0"/>
              <a:t>5</a:t>
            </a:fld>
            <a:endParaRPr lang="fr-FR"/>
          </a:p>
        </p:txBody>
      </p:sp>
    </p:spTree>
    <p:extLst>
      <p:ext uri="{BB962C8B-B14F-4D97-AF65-F5344CB8AC3E}">
        <p14:creationId xmlns:p14="http://schemas.microsoft.com/office/powerpoint/2010/main" val="230856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2C4357-DBCC-48D9-BF27-539B34BACA37}"/>
              </a:ext>
            </a:extLst>
          </p:cNvPr>
          <p:cNvSpPr>
            <a:spLocks noGrp="1"/>
          </p:cNvSpPr>
          <p:nvPr>
            <p:ph type="title"/>
          </p:nvPr>
        </p:nvSpPr>
        <p:spPr>
          <a:xfrm>
            <a:off x="1649506" y="365124"/>
            <a:ext cx="9704294" cy="2028451"/>
          </a:xfrm>
        </p:spPr>
        <p:txBody>
          <a:bodyPr>
            <a:normAutofit fontScale="90000"/>
          </a:bodyPr>
          <a:lstStyle/>
          <a:p>
            <a:pPr>
              <a:lnSpc>
                <a:spcPct val="150000"/>
              </a:lnSpc>
            </a:pPr>
            <a:r>
              <a:rPr lang="fr-FR" dirty="0"/>
              <a:t>2. Architecture du Système</a:t>
            </a:r>
            <a:br>
              <a:rPr lang="fr-FR" dirty="0"/>
            </a:br>
            <a:r>
              <a:rPr lang="fr-FR" sz="2800" dirty="0"/>
              <a:t>2.2 Technologies utilisées</a:t>
            </a:r>
            <a:br>
              <a:rPr lang="fr-FR" sz="2800" dirty="0"/>
            </a:br>
            <a:r>
              <a:rPr lang="fr-FR" sz="2400" dirty="0"/>
              <a:t>2.2.2 PostgreSQL</a:t>
            </a:r>
            <a:endParaRPr lang="fr-FR" dirty="0"/>
          </a:p>
        </p:txBody>
      </p:sp>
      <p:sp>
        <p:nvSpPr>
          <p:cNvPr id="3" name="Espace réservé du contenu 2">
            <a:extLst>
              <a:ext uri="{FF2B5EF4-FFF2-40B4-BE49-F238E27FC236}">
                <a16:creationId xmlns:a16="http://schemas.microsoft.com/office/drawing/2014/main" id="{13D47749-C8D0-4873-8A50-23724019CE00}"/>
              </a:ext>
            </a:extLst>
          </p:cNvPr>
          <p:cNvSpPr>
            <a:spLocks noGrp="1"/>
          </p:cNvSpPr>
          <p:nvPr>
            <p:ph idx="1"/>
          </p:nvPr>
        </p:nvSpPr>
        <p:spPr>
          <a:xfrm>
            <a:off x="1649506" y="2393576"/>
            <a:ext cx="9704294" cy="3810282"/>
          </a:xfrm>
        </p:spPr>
        <p:txBody>
          <a:bodyPr>
            <a:normAutofit/>
          </a:bodyPr>
          <a:lstStyle/>
          <a:p>
            <a:pPr>
              <a:lnSpc>
                <a:spcPct val="200000"/>
              </a:lnSpc>
            </a:pPr>
            <a:r>
              <a:rPr lang="fr-FR" sz="2400" dirty="0"/>
              <a:t>PostgreSQL est un système de gestion de base de données relationnelle open-source robuste et performant.</a:t>
            </a:r>
          </a:p>
          <a:p>
            <a:pPr>
              <a:lnSpc>
                <a:spcPct val="200000"/>
              </a:lnSpc>
            </a:pPr>
            <a:r>
              <a:rPr lang="fr-FR" sz="2400" dirty="0"/>
              <a:t> Il  a servi à :</a:t>
            </a:r>
          </a:p>
          <a:p>
            <a:pPr lvl="1">
              <a:lnSpc>
                <a:spcPct val="200000"/>
              </a:lnSpc>
            </a:pPr>
            <a:r>
              <a:rPr lang="fr-FR" sz="1800" dirty="0"/>
              <a:t>Stocker les données transformées par Talend</a:t>
            </a:r>
          </a:p>
          <a:p>
            <a:pPr lvl="1">
              <a:lnSpc>
                <a:spcPct val="200000"/>
              </a:lnSpc>
            </a:pPr>
            <a:r>
              <a:rPr lang="fr-FR" sz="1800" dirty="0"/>
              <a:t>Servir de source de données pour l'API Spring Boot</a:t>
            </a:r>
            <a:endParaRPr lang="fr-FR" sz="1600" dirty="0"/>
          </a:p>
        </p:txBody>
      </p:sp>
      <p:sp>
        <p:nvSpPr>
          <p:cNvPr id="4" name="Espace réservé du numéro de diapositive 3">
            <a:extLst>
              <a:ext uri="{FF2B5EF4-FFF2-40B4-BE49-F238E27FC236}">
                <a16:creationId xmlns:a16="http://schemas.microsoft.com/office/drawing/2014/main" id="{BD661BAE-D116-4F38-98B8-9CF74D98766E}"/>
              </a:ext>
            </a:extLst>
          </p:cNvPr>
          <p:cNvSpPr>
            <a:spLocks noGrp="1"/>
          </p:cNvSpPr>
          <p:nvPr>
            <p:ph type="sldNum" sz="quarter" idx="12"/>
          </p:nvPr>
        </p:nvSpPr>
        <p:spPr/>
        <p:txBody>
          <a:bodyPr/>
          <a:lstStyle/>
          <a:p>
            <a:fld id="{EA5ABF97-A66E-4AE7-B312-E88C3FE3428B}" type="slidenum">
              <a:rPr lang="fr-FR" smtClean="0"/>
              <a:t>6</a:t>
            </a:fld>
            <a:endParaRPr lang="fr-FR"/>
          </a:p>
        </p:txBody>
      </p:sp>
    </p:spTree>
    <p:extLst>
      <p:ext uri="{BB962C8B-B14F-4D97-AF65-F5344CB8AC3E}">
        <p14:creationId xmlns:p14="http://schemas.microsoft.com/office/powerpoint/2010/main" val="2551256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2C4357-DBCC-48D9-BF27-539B34BACA37}"/>
              </a:ext>
            </a:extLst>
          </p:cNvPr>
          <p:cNvSpPr>
            <a:spLocks noGrp="1"/>
          </p:cNvSpPr>
          <p:nvPr>
            <p:ph type="title"/>
          </p:nvPr>
        </p:nvSpPr>
        <p:spPr>
          <a:xfrm>
            <a:off x="1640540" y="365124"/>
            <a:ext cx="9713259" cy="2028451"/>
          </a:xfrm>
        </p:spPr>
        <p:txBody>
          <a:bodyPr>
            <a:normAutofit fontScale="90000"/>
          </a:bodyPr>
          <a:lstStyle/>
          <a:p>
            <a:pPr>
              <a:lnSpc>
                <a:spcPct val="150000"/>
              </a:lnSpc>
            </a:pPr>
            <a:r>
              <a:rPr lang="fr-FR" dirty="0"/>
              <a:t>2. Architecture du Système</a:t>
            </a:r>
            <a:br>
              <a:rPr lang="fr-FR" dirty="0"/>
            </a:br>
            <a:r>
              <a:rPr lang="fr-FR" sz="2800" dirty="0"/>
              <a:t>2.2 Technologies utilisées</a:t>
            </a:r>
            <a:br>
              <a:rPr lang="fr-FR" sz="2800" dirty="0"/>
            </a:br>
            <a:r>
              <a:rPr lang="fr-FR" sz="2400" dirty="0"/>
              <a:t>2.2.2 PostgreSQL</a:t>
            </a:r>
            <a:endParaRPr lang="fr-FR" dirty="0"/>
          </a:p>
        </p:txBody>
      </p:sp>
      <p:pic>
        <p:nvPicPr>
          <p:cNvPr id="5" name="Espace réservé du contenu 4">
            <a:extLst>
              <a:ext uri="{FF2B5EF4-FFF2-40B4-BE49-F238E27FC236}">
                <a16:creationId xmlns:a16="http://schemas.microsoft.com/office/drawing/2014/main" id="{C551C77E-5FEF-43FC-B327-5FAABE11657D}"/>
              </a:ext>
            </a:extLst>
          </p:cNvPr>
          <p:cNvPicPr>
            <a:picLocks noGrp="1" noChangeAspect="1"/>
          </p:cNvPicPr>
          <p:nvPr>
            <p:ph idx="1"/>
          </p:nvPr>
        </p:nvPicPr>
        <p:blipFill>
          <a:blip r:embed="rId2"/>
          <a:stretch>
            <a:fillRect/>
          </a:stretch>
        </p:blipFill>
        <p:spPr>
          <a:xfrm>
            <a:off x="5797430" y="2162989"/>
            <a:ext cx="4052046" cy="4474342"/>
          </a:xfrm>
        </p:spPr>
      </p:pic>
      <p:sp>
        <p:nvSpPr>
          <p:cNvPr id="3" name="Espace réservé du numéro de diapositive 2">
            <a:extLst>
              <a:ext uri="{FF2B5EF4-FFF2-40B4-BE49-F238E27FC236}">
                <a16:creationId xmlns:a16="http://schemas.microsoft.com/office/drawing/2014/main" id="{153E5A8C-0363-45DD-A119-9DEFF050D233}"/>
              </a:ext>
            </a:extLst>
          </p:cNvPr>
          <p:cNvSpPr>
            <a:spLocks noGrp="1"/>
          </p:cNvSpPr>
          <p:nvPr>
            <p:ph type="sldNum" sz="quarter" idx="12"/>
          </p:nvPr>
        </p:nvSpPr>
        <p:spPr/>
        <p:txBody>
          <a:bodyPr/>
          <a:lstStyle/>
          <a:p>
            <a:fld id="{EA5ABF97-A66E-4AE7-B312-E88C3FE3428B}" type="slidenum">
              <a:rPr lang="fr-FR" smtClean="0"/>
              <a:t>7</a:t>
            </a:fld>
            <a:endParaRPr lang="fr-FR"/>
          </a:p>
        </p:txBody>
      </p:sp>
      <p:sp>
        <p:nvSpPr>
          <p:cNvPr id="6" name="Flèche : droite 5">
            <a:extLst>
              <a:ext uri="{FF2B5EF4-FFF2-40B4-BE49-F238E27FC236}">
                <a16:creationId xmlns:a16="http://schemas.microsoft.com/office/drawing/2014/main" id="{8553D1DF-0D1A-4DBE-97D4-7D56B5215FBC}"/>
              </a:ext>
            </a:extLst>
          </p:cNvPr>
          <p:cNvSpPr/>
          <p:nvPr/>
        </p:nvSpPr>
        <p:spPr>
          <a:xfrm>
            <a:off x="1640540" y="3272118"/>
            <a:ext cx="3827929" cy="2028451"/>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fr-FR" dirty="0"/>
              <a:t>Script de structuration de la BD</a:t>
            </a:r>
          </a:p>
        </p:txBody>
      </p:sp>
    </p:spTree>
    <p:extLst>
      <p:ext uri="{BB962C8B-B14F-4D97-AF65-F5344CB8AC3E}">
        <p14:creationId xmlns:p14="http://schemas.microsoft.com/office/powerpoint/2010/main" val="264483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2C4357-DBCC-48D9-BF27-539B34BACA37}"/>
              </a:ext>
            </a:extLst>
          </p:cNvPr>
          <p:cNvSpPr>
            <a:spLocks noGrp="1"/>
          </p:cNvSpPr>
          <p:nvPr>
            <p:ph type="title"/>
          </p:nvPr>
        </p:nvSpPr>
        <p:spPr>
          <a:xfrm>
            <a:off x="1667434" y="365124"/>
            <a:ext cx="9686365" cy="2028451"/>
          </a:xfrm>
        </p:spPr>
        <p:txBody>
          <a:bodyPr>
            <a:normAutofit fontScale="90000"/>
          </a:bodyPr>
          <a:lstStyle/>
          <a:p>
            <a:pPr>
              <a:lnSpc>
                <a:spcPct val="150000"/>
              </a:lnSpc>
            </a:pPr>
            <a:r>
              <a:rPr lang="fr-FR" dirty="0"/>
              <a:t>2. Architecture du Système</a:t>
            </a:r>
            <a:br>
              <a:rPr lang="fr-FR" dirty="0"/>
            </a:br>
            <a:r>
              <a:rPr lang="fr-FR" sz="2800" dirty="0"/>
              <a:t>2.2 Technologies utilisées</a:t>
            </a:r>
            <a:br>
              <a:rPr lang="fr-FR" sz="2800" dirty="0"/>
            </a:br>
            <a:r>
              <a:rPr lang="fr-FR" sz="2400" dirty="0"/>
              <a:t>2.2.3 Spring Boot</a:t>
            </a:r>
            <a:endParaRPr lang="fr-FR" dirty="0"/>
          </a:p>
        </p:txBody>
      </p:sp>
      <p:sp>
        <p:nvSpPr>
          <p:cNvPr id="3" name="Espace réservé du contenu 2">
            <a:extLst>
              <a:ext uri="{FF2B5EF4-FFF2-40B4-BE49-F238E27FC236}">
                <a16:creationId xmlns:a16="http://schemas.microsoft.com/office/drawing/2014/main" id="{13D47749-C8D0-4873-8A50-23724019CE00}"/>
              </a:ext>
            </a:extLst>
          </p:cNvPr>
          <p:cNvSpPr>
            <a:spLocks noGrp="1"/>
          </p:cNvSpPr>
          <p:nvPr>
            <p:ph idx="1"/>
          </p:nvPr>
        </p:nvSpPr>
        <p:spPr>
          <a:xfrm>
            <a:off x="1667434" y="2393576"/>
            <a:ext cx="9686366" cy="3810282"/>
          </a:xfrm>
        </p:spPr>
        <p:txBody>
          <a:bodyPr>
            <a:normAutofit fontScale="92500" lnSpcReduction="20000"/>
          </a:bodyPr>
          <a:lstStyle/>
          <a:p>
            <a:pPr>
              <a:lnSpc>
                <a:spcPct val="200000"/>
              </a:lnSpc>
            </a:pPr>
            <a:r>
              <a:rPr lang="fr-FR" sz="2400" dirty="0"/>
              <a:t>Spring Boot est un framework Java qui simplifie le développement d'applications robustes et prêtes pour la production.</a:t>
            </a:r>
          </a:p>
          <a:p>
            <a:pPr>
              <a:lnSpc>
                <a:spcPct val="200000"/>
              </a:lnSpc>
            </a:pPr>
            <a:r>
              <a:rPr lang="fr-FR" sz="2400" dirty="0"/>
              <a:t> Il a servi à :</a:t>
            </a:r>
          </a:p>
          <a:p>
            <a:pPr lvl="1">
              <a:lnSpc>
                <a:spcPct val="200000"/>
              </a:lnSpc>
            </a:pPr>
            <a:r>
              <a:rPr lang="fr-FR" sz="1800" dirty="0"/>
              <a:t>Développer l'API RESTful</a:t>
            </a:r>
          </a:p>
          <a:p>
            <a:pPr lvl="1">
              <a:lnSpc>
                <a:spcPct val="200000"/>
              </a:lnSpc>
            </a:pPr>
            <a:r>
              <a:rPr lang="fr-FR" sz="1800" dirty="0"/>
              <a:t>Gérer les connexions à la base de données</a:t>
            </a:r>
          </a:p>
          <a:p>
            <a:pPr lvl="1">
              <a:lnSpc>
                <a:spcPct val="200000"/>
              </a:lnSpc>
            </a:pPr>
            <a:r>
              <a:rPr lang="fr-FR" sz="1800" dirty="0"/>
              <a:t>Implémenter la logique métier de l'application</a:t>
            </a:r>
            <a:endParaRPr lang="fr-FR" sz="1600" dirty="0"/>
          </a:p>
        </p:txBody>
      </p:sp>
      <p:sp>
        <p:nvSpPr>
          <p:cNvPr id="4" name="Espace réservé du numéro de diapositive 3">
            <a:extLst>
              <a:ext uri="{FF2B5EF4-FFF2-40B4-BE49-F238E27FC236}">
                <a16:creationId xmlns:a16="http://schemas.microsoft.com/office/drawing/2014/main" id="{B1A1F633-6D7D-4DB2-92D6-FA1340F82C1B}"/>
              </a:ext>
            </a:extLst>
          </p:cNvPr>
          <p:cNvSpPr>
            <a:spLocks noGrp="1"/>
          </p:cNvSpPr>
          <p:nvPr>
            <p:ph type="sldNum" sz="quarter" idx="12"/>
          </p:nvPr>
        </p:nvSpPr>
        <p:spPr/>
        <p:txBody>
          <a:bodyPr/>
          <a:lstStyle/>
          <a:p>
            <a:fld id="{EA5ABF97-A66E-4AE7-B312-E88C3FE3428B}" type="slidenum">
              <a:rPr lang="fr-FR" smtClean="0"/>
              <a:t>8</a:t>
            </a:fld>
            <a:endParaRPr lang="fr-FR"/>
          </a:p>
        </p:txBody>
      </p:sp>
    </p:spTree>
    <p:extLst>
      <p:ext uri="{BB962C8B-B14F-4D97-AF65-F5344CB8AC3E}">
        <p14:creationId xmlns:p14="http://schemas.microsoft.com/office/powerpoint/2010/main" val="2656423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2C4357-DBCC-48D9-BF27-539B34BACA37}"/>
              </a:ext>
            </a:extLst>
          </p:cNvPr>
          <p:cNvSpPr>
            <a:spLocks noGrp="1"/>
          </p:cNvSpPr>
          <p:nvPr>
            <p:ph type="title"/>
          </p:nvPr>
        </p:nvSpPr>
        <p:spPr>
          <a:xfrm>
            <a:off x="1640540" y="365124"/>
            <a:ext cx="9713259" cy="2028451"/>
          </a:xfrm>
        </p:spPr>
        <p:txBody>
          <a:bodyPr>
            <a:normAutofit fontScale="90000"/>
          </a:bodyPr>
          <a:lstStyle/>
          <a:p>
            <a:pPr>
              <a:lnSpc>
                <a:spcPct val="150000"/>
              </a:lnSpc>
            </a:pPr>
            <a:r>
              <a:rPr lang="fr-FR" dirty="0"/>
              <a:t>2. Architecture du Système</a:t>
            </a:r>
            <a:br>
              <a:rPr lang="fr-FR" dirty="0"/>
            </a:br>
            <a:r>
              <a:rPr lang="fr-FR" sz="2800" dirty="0"/>
              <a:t>2.2 Technologies utilisées</a:t>
            </a:r>
            <a:br>
              <a:rPr lang="fr-FR" sz="2800" dirty="0"/>
            </a:br>
            <a:r>
              <a:rPr lang="fr-FR" sz="2400" dirty="0"/>
              <a:t>2.2.4 </a:t>
            </a:r>
            <a:r>
              <a:rPr lang="fr-FR" sz="2400" dirty="0" err="1"/>
              <a:t>Prometheus</a:t>
            </a:r>
            <a:endParaRPr lang="fr-FR" dirty="0"/>
          </a:p>
        </p:txBody>
      </p:sp>
      <p:sp>
        <p:nvSpPr>
          <p:cNvPr id="3" name="Espace réservé du contenu 2">
            <a:extLst>
              <a:ext uri="{FF2B5EF4-FFF2-40B4-BE49-F238E27FC236}">
                <a16:creationId xmlns:a16="http://schemas.microsoft.com/office/drawing/2014/main" id="{13D47749-C8D0-4873-8A50-23724019CE00}"/>
              </a:ext>
            </a:extLst>
          </p:cNvPr>
          <p:cNvSpPr>
            <a:spLocks noGrp="1"/>
          </p:cNvSpPr>
          <p:nvPr>
            <p:ph idx="1"/>
          </p:nvPr>
        </p:nvSpPr>
        <p:spPr>
          <a:xfrm>
            <a:off x="1640540" y="2393576"/>
            <a:ext cx="9713260" cy="3810282"/>
          </a:xfrm>
        </p:spPr>
        <p:txBody>
          <a:bodyPr>
            <a:normAutofit fontScale="85000" lnSpcReduction="10000"/>
          </a:bodyPr>
          <a:lstStyle/>
          <a:p>
            <a:pPr>
              <a:lnSpc>
                <a:spcPct val="150000"/>
              </a:lnSpc>
            </a:pPr>
            <a:r>
              <a:rPr lang="fr-FR" sz="2400" dirty="0" err="1"/>
              <a:t>Prometheus</a:t>
            </a:r>
            <a:r>
              <a:rPr lang="fr-FR" sz="2400" dirty="0"/>
              <a:t> est un système de monitoring open-source qui permet de collecter et d'analyser des métriques en temps réel.</a:t>
            </a:r>
          </a:p>
          <a:p>
            <a:pPr>
              <a:lnSpc>
                <a:spcPct val="150000"/>
              </a:lnSpc>
            </a:pPr>
            <a:r>
              <a:rPr lang="fr-FR" sz="2400" dirty="0"/>
              <a:t>Les métriques scrappées par </a:t>
            </a:r>
            <a:r>
              <a:rPr lang="fr-FR" sz="2400" dirty="0" err="1"/>
              <a:t>Prometheus</a:t>
            </a:r>
            <a:r>
              <a:rPr lang="fr-FR" sz="2400" dirty="0"/>
              <a:t> via </a:t>
            </a:r>
            <a:r>
              <a:rPr lang="fr-FR" sz="2400" dirty="0" err="1"/>
              <a:t>Actuator</a:t>
            </a:r>
            <a:r>
              <a:rPr lang="fr-FR" sz="2400" dirty="0"/>
              <a:t> fournissent des insights essentiels sur la performance de la JVM, le traitement des requêtes HTTP, l'état des caches, la gestion des connexions à la base de données, et l'uptime de l'application. Ces métriques sont essentielles pour le monitoring, l'optimisation des performances, et la détection précoce des problèmes dans les applications Spring Boot.</a:t>
            </a:r>
            <a:endParaRPr lang="fr-FR" sz="1600" dirty="0"/>
          </a:p>
        </p:txBody>
      </p:sp>
      <p:sp>
        <p:nvSpPr>
          <p:cNvPr id="4" name="Espace réservé du numéro de diapositive 3">
            <a:extLst>
              <a:ext uri="{FF2B5EF4-FFF2-40B4-BE49-F238E27FC236}">
                <a16:creationId xmlns:a16="http://schemas.microsoft.com/office/drawing/2014/main" id="{9BD5C82A-EA2E-45BD-AAF0-5B3EE5B65A92}"/>
              </a:ext>
            </a:extLst>
          </p:cNvPr>
          <p:cNvSpPr>
            <a:spLocks noGrp="1"/>
          </p:cNvSpPr>
          <p:nvPr>
            <p:ph type="sldNum" sz="quarter" idx="12"/>
          </p:nvPr>
        </p:nvSpPr>
        <p:spPr/>
        <p:txBody>
          <a:bodyPr/>
          <a:lstStyle/>
          <a:p>
            <a:fld id="{EA5ABF97-A66E-4AE7-B312-E88C3FE3428B}" type="slidenum">
              <a:rPr lang="fr-FR" smtClean="0"/>
              <a:t>9</a:t>
            </a:fld>
            <a:endParaRPr lang="fr-FR"/>
          </a:p>
        </p:txBody>
      </p:sp>
    </p:spTree>
    <p:extLst>
      <p:ext uri="{BB962C8B-B14F-4D97-AF65-F5344CB8AC3E}">
        <p14:creationId xmlns:p14="http://schemas.microsoft.com/office/powerpoint/2010/main" val="1285412552"/>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254</TotalTime>
  <Words>2133</Words>
  <Application>Microsoft Office PowerPoint</Application>
  <PresentationFormat>Grand écran</PresentationFormat>
  <Paragraphs>172</Paragraphs>
  <Slides>32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32</vt:i4>
      </vt:variant>
    </vt:vector>
  </HeadingPairs>
  <TitlesOfParts>
    <vt:vector size="37" baseType="lpstr">
      <vt:lpstr>Arial</vt:lpstr>
      <vt:lpstr>Calibri</vt:lpstr>
      <vt:lpstr>Century Gothic</vt:lpstr>
      <vt:lpstr>Wingdings 3</vt:lpstr>
      <vt:lpstr>Brin</vt:lpstr>
      <vt:lpstr>Présentation PowerPoint</vt:lpstr>
      <vt:lpstr>Présentation PowerPoint</vt:lpstr>
      <vt:lpstr>1.2 Objectifs</vt:lpstr>
      <vt:lpstr>2. Architecture du Système 2.1 Vue d'ensemble</vt:lpstr>
      <vt:lpstr>2. Architecture du Système 2.2 Technologies utilisées 2.2.1 Talend Open Studio</vt:lpstr>
      <vt:lpstr>2. Architecture du Système 2.2 Technologies utilisées 2.2.2 PostgreSQL</vt:lpstr>
      <vt:lpstr>2. Architecture du Système 2.2 Technologies utilisées 2.2.2 PostgreSQL</vt:lpstr>
      <vt:lpstr>2. Architecture du Système 2.2 Technologies utilisées 2.2.3 Spring Boot</vt:lpstr>
      <vt:lpstr>2. Architecture du Système 2.2 Technologies utilisées 2.2.4 Prometheus</vt:lpstr>
      <vt:lpstr>3. Extraction et Transformation des Données 3.1 Source des données</vt:lpstr>
      <vt:lpstr>3. Extraction et Transformation des Données 3.1 Source des données</vt:lpstr>
      <vt:lpstr>3. Extraction et Transformation des Données 3.2 Processus ETL</vt:lpstr>
      <vt:lpstr>3. Extraction et Transformation des Données 3.2 Processus ETL</vt:lpstr>
      <vt:lpstr>3. Extraction et Transformation des Données 3.2 Processus ETL</vt:lpstr>
      <vt:lpstr>3. Extraction et Transformation des Données 3.2 Processus ETL</vt:lpstr>
      <vt:lpstr>3. Extraction et Transformation des Données 3.2 Processus ETL</vt:lpstr>
      <vt:lpstr>3. Extraction et Transformation des Données 3.2 Processus ETL</vt:lpstr>
      <vt:lpstr>3. Extraction et Transformation des Données 3.2 Processus ETL</vt:lpstr>
      <vt:lpstr>4. Développement de l'API RESTful  4.1 Structure du projet Spring Boot</vt:lpstr>
      <vt:lpstr>4. Développement de l'API RESTful   4.2 API endpoints</vt:lpstr>
      <vt:lpstr>4. Développement de l'API RESTful  4.1 Structure du projet Spring Boot</vt:lpstr>
      <vt:lpstr>5. Intégration de Prometheus  5.1 Configuration de Prometheus</vt:lpstr>
      <vt:lpstr>5. Intégration de Prometheus  5.1 Configuration de Prometheus</vt:lpstr>
      <vt:lpstr>5. Intégration de Prometheus  5.1 Configuration de Prometheus</vt:lpstr>
      <vt:lpstr>5. Intégration de Prometheus  5.1 Configuration de Prometheus</vt:lpstr>
      <vt:lpstr>5. Intégration de Prometheus  5.2 Métriques, dashboard et visualisation</vt:lpstr>
      <vt:lpstr>5. Intégration de Prometheus  5.2 Métriques, dashboard et visualisation</vt:lpstr>
      <vt:lpstr>5. Intégration de Prometheus  5.2 Métriques, dashboard et visualisation</vt:lpstr>
      <vt:lpstr>6. Tests avec Postman</vt:lpstr>
      <vt:lpstr>6. Tests avec Postman</vt:lpstr>
      <vt:lpstr>6. Tests avec Postman</vt:lpstr>
      <vt:lpstr>7. Démonstration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Samabdoulougoue@gmail.com</dc:creator>
  <cp:lastModifiedBy>Samabdoulougoue@gmail.com</cp:lastModifiedBy>
  <cp:revision>28</cp:revision>
  <dcterms:created xsi:type="dcterms:W3CDTF">2024-09-01T13:29:03Z</dcterms:created>
  <dcterms:modified xsi:type="dcterms:W3CDTF">2024-09-02T09:50:27Z</dcterms:modified>
</cp:coreProperties>
</file>