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58" r:id="rId4"/>
    <p:sldId id="257"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7/13/23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7/13/23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E2348-7BF9-956D-14FF-BA4DB24EE933}"/>
              </a:ext>
            </a:extLst>
          </p:cNvPr>
          <p:cNvSpPr>
            <a:spLocks noGrp="1"/>
          </p:cNvSpPr>
          <p:nvPr>
            <p:ph type="ctrTitle"/>
          </p:nvPr>
        </p:nvSpPr>
        <p:spPr/>
        <p:txBody>
          <a:bodyPr/>
          <a:lstStyle/>
          <a:p>
            <a:r>
              <a:rPr lang="es-ES_tradnl" dirty="0"/>
              <a:t>Datos Masivos</a:t>
            </a:r>
          </a:p>
        </p:txBody>
      </p:sp>
      <p:sp>
        <p:nvSpPr>
          <p:cNvPr id="3" name="Subtítulo 2">
            <a:extLst>
              <a:ext uri="{FF2B5EF4-FFF2-40B4-BE49-F238E27FC236}">
                <a16:creationId xmlns:a16="http://schemas.microsoft.com/office/drawing/2014/main" id="{9E0123C6-B146-6753-FD52-A0657B96D09A}"/>
              </a:ext>
            </a:extLst>
          </p:cNvPr>
          <p:cNvSpPr>
            <a:spLocks noGrp="1"/>
          </p:cNvSpPr>
          <p:nvPr>
            <p:ph type="subTitle" idx="1"/>
          </p:nvPr>
        </p:nvSpPr>
        <p:spPr/>
        <p:txBody>
          <a:bodyPr/>
          <a:lstStyle/>
          <a:p>
            <a:r>
              <a:rPr lang="es-ES_tradnl" dirty="0"/>
              <a:t>MRI </a:t>
            </a:r>
            <a:r>
              <a:rPr lang="es-ES_tradnl" dirty="0" err="1"/>
              <a:t>Brain</a:t>
            </a:r>
            <a:r>
              <a:rPr lang="es-ES_tradnl" dirty="0"/>
              <a:t> </a:t>
            </a:r>
            <a:r>
              <a:rPr lang="es-ES_tradnl" dirty="0" err="1"/>
              <a:t>Segmentation</a:t>
            </a:r>
            <a:endParaRPr lang="es-ES_tradnl" dirty="0"/>
          </a:p>
        </p:txBody>
      </p:sp>
    </p:spTree>
    <p:extLst>
      <p:ext uri="{BB962C8B-B14F-4D97-AF65-F5344CB8AC3E}">
        <p14:creationId xmlns:p14="http://schemas.microsoft.com/office/powerpoint/2010/main" val="13551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AC7B5710-78BD-299C-D01D-F491C322000A}"/>
              </a:ext>
            </a:extLst>
          </p:cNvPr>
          <p:cNvSpPr>
            <a:spLocks noGrp="1"/>
          </p:cNvSpPr>
          <p:nvPr>
            <p:ph type="title"/>
          </p:nvPr>
        </p:nvSpPr>
        <p:spPr>
          <a:xfrm>
            <a:off x="1600754" y="1087374"/>
            <a:ext cx="8983489" cy="1000978"/>
          </a:xfrm>
        </p:spPr>
        <p:txBody>
          <a:bodyPr>
            <a:normAutofit/>
          </a:bodyPr>
          <a:lstStyle/>
          <a:p>
            <a:r>
              <a:rPr lang="es-ES_tradnl" dirty="0"/>
              <a:t>Tumor en cerebro</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16590059-A1B5-AE93-DEFA-1B2A56F525E2}"/>
              </a:ext>
            </a:extLst>
          </p:cNvPr>
          <p:cNvSpPr>
            <a:spLocks noGrp="1"/>
          </p:cNvSpPr>
          <p:nvPr>
            <p:ph idx="1"/>
          </p:nvPr>
        </p:nvSpPr>
        <p:spPr>
          <a:xfrm>
            <a:off x="1600753" y="2535446"/>
            <a:ext cx="8983489" cy="3554457"/>
          </a:xfrm>
        </p:spPr>
        <p:txBody>
          <a:bodyPr>
            <a:normAutofit/>
          </a:bodyPr>
          <a:lstStyle/>
          <a:p>
            <a:r>
              <a:rPr lang="es-ES_tradnl">
                <a:solidFill>
                  <a:schemeClr val="tx1"/>
                </a:solidFill>
              </a:rPr>
              <a:t>Los tumores en cerebro son una de las enfermedades mortales las cuales ocurren debido a un crecimiento no regular dentro del cráneo, el cual se puede clasificar como maligno o benigno. Los tumores malignos se pueden expandir rápidamente y dispersarse atraves  de todo el tejido del cerebro. Mientras que un tumor benigno suele crecer de manera lenta. De cualquier manera un tumor beningo puede ser peligroso ya que su proliferación podría afectar áreas del tejido del cerebro.</a:t>
            </a:r>
          </a:p>
        </p:txBody>
      </p:sp>
    </p:spTree>
    <p:extLst>
      <p:ext uri="{BB962C8B-B14F-4D97-AF65-F5344CB8AC3E}">
        <p14:creationId xmlns:p14="http://schemas.microsoft.com/office/powerpoint/2010/main" val="28952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3E8E090-FC5D-B5DF-11FC-A9B5CD1E70CB}"/>
              </a:ext>
            </a:extLst>
          </p:cNvPr>
          <p:cNvSpPr>
            <a:spLocks noGrp="1"/>
          </p:cNvSpPr>
          <p:nvPr>
            <p:ph type="title"/>
          </p:nvPr>
        </p:nvSpPr>
        <p:spPr>
          <a:xfrm>
            <a:off x="1539116" y="864108"/>
            <a:ext cx="3073914" cy="5120639"/>
          </a:xfrm>
        </p:spPr>
        <p:txBody>
          <a:bodyPr>
            <a:normAutofit/>
          </a:bodyPr>
          <a:lstStyle/>
          <a:p>
            <a:pPr algn="r"/>
            <a:r>
              <a:rPr lang="es-ES_tradnl">
                <a:solidFill>
                  <a:schemeClr val="tx1">
                    <a:lumMod val="85000"/>
                    <a:lumOff val="15000"/>
                  </a:schemeClr>
                </a:solidFill>
              </a:rPr>
              <a:t>Deteccion y clasificación de un tumor de cerebro</a:t>
            </a:r>
          </a:p>
        </p:txBody>
      </p:sp>
      <p:sp>
        <p:nvSpPr>
          <p:cNvPr id="27" name="Rectangle 20">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4A179BD-E4F0-7102-C546-D03B09EF47AF}"/>
              </a:ext>
            </a:extLst>
          </p:cNvPr>
          <p:cNvSpPr>
            <a:spLocks noGrp="1"/>
          </p:cNvSpPr>
          <p:nvPr>
            <p:ph idx="1"/>
          </p:nvPr>
        </p:nvSpPr>
        <p:spPr>
          <a:xfrm>
            <a:off x="5289229" y="864108"/>
            <a:ext cx="5910677" cy="5120640"/>
          </a:xfrm>
        </p:spPr>
        <p:txBody>
          <a:bodyPr>
            <a:normAutofit/>
          </a:bodyPr>
          <a:lstStyle/>
          <a:p>
            <a:r>
              <a:rPr lang="es-ES_tradnl"/>
              <a:t>MRI o imagen de resonancia magentica es una técnica de imagen experimental que usan los radiólogos para encontrar regiones de tumor. De cualquier manera es un proceso que toma tiempo y requiere de un expertise  para revisar las imágenes MRI manualmente, Actualmente con el avance de diagnósticos asistidos por computadora CAD, machine learning y Deep learning permiten a los radiólogos de manera mas confiable identificar tumores de cerebro.</a:t>
            </a:r>
            <a:endParaRPr lang="es-ES_tradnl" dirty="0"/>
          </a:p>
        </p:txBody>
      </p:sp>
      <p:sp>
        <p:nvSpPr>
          <p:cNvPr id="25" name="Rectangle 24">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03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729F78D-59E2-F67F-F2E7-928F2533ED3C}"/>
              </a:ext>
            </a:extLst>
          </p:cNvPr>
          <p:cNvSpPr>
            <a:spLocks noGrp="1"/>
          </p:cNvSpPr>
          <p:nvPr>
            <p:ph type="title"/>
          </p:nvPr>
        </p:nvSpPr>
        <p:spPr>
          <a:xfrm>
            <a:off x="252919" y="1123837"/>
            <a:ext cx="2947482" cy="1038177"/>
          </a:xfrm>
        </p:spPr>
        <p:txBody>
          <a:bodyPr anchor="b">
            <a:normAutofit/>
          </a:bodyPr>
          <a:lstStyle/>
          <a:p>
            <a:r>
              <a:rPr lang="es-ES_tradnl" sz="2400" dirty="0"/>
              <a:t>MRI </a:t>
            </a:r>
            <a:r>
              <a:rPr lang="es-ES_tradnl" sz="2400" dirty="0" err="1"/>
              <a:t>Segmentation</a:t>
            </a:r>
            <a:endParaRPr lang="es-ES_tradnl" sz="2400" dirty="0"/>
          </a:p>
        </p:txBody>
      </p:sp>
      <p:sp>
        <p:nvSpPr>
          <p:cNvPr id="3" name="Marcador de contenido 2">
            <a:extLst>
              <a:ext uri="{FF2B5EF4-FFF2-40B4-BE49-F238E27FC236}">
                <a16:creationId xmlns:a16="http://schemas.microsoft.com/office/drawing/2014/main" id="{A6D946B6-2DBF-2119-C601-C0EF186F90A6}"/>
              </a:ext>
            </a:extLst>
          </p:cNvPr>
          <p:cNvSpPr>
            <a:spLocks noGrp="1"/>
          </p:cNvSpPr>
          <p:nvPr>
            <p:ph idx="1"/>
          </p:nvPr>
        </p:nvSpPr>
        <p:spPr>
          <a:xfrm>
            <a:off x="252920" y="2162014"/>
            <a:ext cx="2947482" cy="3744264"/>
          </a:xfrm>
        </p:spPr>
        <p:txBody>
          <a:bodyPr anchor="t">
            <a:normAutofit/>
          </a:bodyPr>
          <a:lstStyle/>
          <a:p>
            <a:r>
              <a:rPr lang="es-ES_tradnl" sz="1600">
                <a:solidFill>
                  <a:srgbClr val="FFFFFF"/>
                </a:solidFill>
              </a:rPr>
              <a:t>La segmentación de imágenes es una de las mas importantes tareas en el ámbito de análisis de imágenes medicas, y es la primera y mas critico paso in muchas aplicaciones clínicas, Dentro de el análisis de cerebro por MRI, la segmentación de imágenes es comúnmente usada para medir y visualizar la estructura anatómica del cerebro.</a:t>
            </a:r>
          </a:p>
        </p:txBody>
      </p:sp>
      <p:pic>
        <p:nvPicPr>
          <p:cNvPr id="4" name="Imagen 3">
            <a:extLst>
              <a:ext uri="{FF2B5EF4-FFF2-40B4-BE49-F238E27FC236}">
                <a16:creationId xmlns:a16="http://schemas.microsoft.com/office/drawing/2014/main" id="{993E506D-1059-319A-4577-495434859C0C}"/>
              </a:ext>
            </a:extLst>
          </p:cNvPr>
          <p:cNvPicPr>
            <a:picLocks noChangeAspect="1"/>
          </p:cNvPicPr>
          <p:nvPr/>
        </p:nvPicPr>
        <p:blipFill>
          <a:blip r:embed="rId2"/>
          <a:stretch>
            <a:fillRect/>
          </a:stretch>
        </p:blipFill>
        <p:spPr>
          <a:xfrm>
            <a:off x="4059935" y="1238659"/>
            <a:ext cx="7491363" cy="4363718"/>
          </a:xfrm>
          <a:prstGeom prst="rect">
            <a:avLst/>
          </a:prstGeom>
        </p:spPr>
      </p:pic>
      <p:sp>
        <p:nvSpPr>
          <p:cNvPr id="22" name="Rectangle 21">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032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7647AEE-53E0-1979-35BA-50CE1A49FC1D}"/>
              </a:ext>
            </a:extLst>
          </p:cNvPr>
          <p:cNvSpPr>
            <a:spLocks noGrp="1"/>
          </p:cNvSpPr>
          <p:nvPr>
            <p:ph type="ctrTitle"/>
          </p:nvPr>
        </p:nvSpPr>
        <p:spPr>
          <a:xfrm>
            <a:off x="1516351" y="772833"/>
            <a:ext cx="6597678" cy="3840384"/>
          </a:xfrm>
        </p:spPr>
        <p:txBody>
          <a:bodyPr anchor="b">
            <a:normAutofit/>
          </a:bodyPr>
          <a:lstStyle/>
          <a:p>
            <a:r>
              <a:rPr lang="es-ES_tradnl" sz="6000">
                <a:solidFill>
                  <a:schemeClr val="tx1"/>
                </a:solidFill>
              </a:rPr>
              <a:t>DataSet tumor de cerebro</a:t>
            </a:r>
          </a:p>
        </p:txBody>
      </p:sp>
      <p:sp>
        <p:nvSpPr>
          <p:cNvPr id="3" name="Subtítulo 2">
            <a:extLst>
              <a:ext uri="{FF2B5EF4-FFF2-40B4-BE49-F238E27FC236}">
                <a16:creationId xmlns:a16="http://schemas.microsoft.com/office/drawing/2014/main" id="{7A0E7646-BCDC-8236-0BF7-7182E7EB7D97}"/>
              </a:ext>
            </a:extLst>
          </p:cNvPr>
          <p:cNvSpPr>
            <a:spLocks noGrp="1"/>
          </p:cNvSpPr>
          <p:nvPr>
            <p:ph type="subTitle" idx="1"/>
          </p:nvPr>
        </p:nvSpPr>
        <p:spPr>
          <a:xfrm>
            <a:off x="1524009" y="4613218"/>
            <a:ext cx="6590020" cy="1490566"/>
          </a:xfrm>
        </p:spPr>
        <p:txBody>
          <a:bodyPr>
            <a:normAutofit/>
          </a:bodyPr>
          <a:lstStyle/>
          <a:p>
            <a:r>
              <a:rPr lang="es-ES_tradnl" sz="1500">
                <a:solidFill>
                  <a:schemeClr val="accent1"/>
                </a:solidFill>
              </a:rPr>
              <a:t>El dataset el cual trabajaremos será un dataset de 5750 y 383 imágenes segmentadas respectivamente para el set de train y test.  Las imágenes se pueden clasificar como normal y presencia de tumor. Estas imágenes tanto para el set de train y test están balanceadas lo cual tenemos el mismo numero de imágenes clasificadas como tumor y normal.</a:t>
            </a:r>
          </a:p>
        </p:txBody>
      </p:sp>
      <p:sp>
        <p:nvSpPr>
          <p:cNvPr id="15"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101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5C1D4A39-A122-41DA-BF9B-2313FB6B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CD120F8-C0F1-4CC6-B340-0B8F67C40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CA74FEA-91B3-284E-3880-9BC62E39B7D0}"/>
              </a:ext>
            </a:extLst>
          </p:cNvPr>
          <p:cNvSpPr>
            <a:spLocks noGrp="1"/>
          </p:cNvSpPr>
          <p:nvPr>
            <p:ph type="title"/>
          </p:nvPr>
        </p:nvSpPr>
        <p:spPr>
          <a:xfrm>
            <a:off x="289248" y="1123837"/>
            <a:ext cx="6451110" cy="1255469"/>
          </a:xfrm>
        </p:spPr>
        <p:txBody>
          <a:bodyPr>
            <a:normAutofit/>
          </a:bodyPr>
          <a:lstStyle/>
          <a:p>
            <a:r>
              <a:rPr lang="es-ES_tradnl"/>
              <a:t>Desarrollo</a:t>
            </a:r>
            <a:endParaRPr lang="es-ES_tradnl" dirty="0"/>
          </a:p>
        </p:txBody>
      </p:sp>
      <p:pic>
        <p:nvPicPr>
          <p:cNvPr id="4" name="Imagen 3">
            <a:extLst>
              <a:ext uri="{FF2B5EF4-FFF2-40B4-BE49-F238E27FC236}">
                <a16:creationId xmlns:a16="http://schemas.microsoft.com/office/drawing/2014/main" id="{7F449A1B-C9D8-0629-0598-ACFD4EB29810}"/>
              </a:ext>
            </a:extLst>
          </p:cNvPr>
          <p:cNvPicPr>
            <a:picLocks noChangeAspect="1"/>
          </p:cNvPicPr>
          <p:nvPr/>
        </p:nvPicPr>
        <p:blipFill>
          <a:blip r:embed="rId2"/>
          <a:stretch>
            <a:fillRect/>
          </a:stretch>
        </p:blipFill>
        <p:spPr>
          <a:xfrm>
            <a:off x="7545032" y="1008422"/>
            <a:ext cx="3778286" cy="765102"/>
          </a:xfrm>
          <a:prstGeom prst="rect">
            <a:avLst/>
          </a:prstGeom>
        </p:spPr>
      </p:pic>
      <p:sp>
        <p:nvSpPr>
          <p:cNvPr id="3" name="Marcador de contenido 2">
            <a:extLst>
              <a:ext uri="{FF2B5EF4-FFF2-40B4-BE49-F238E27FC236}">
                <a16:creationId xmlns:a16="http://schemas.microsoft.com/office/drawing/2014/main" id="{4CB674C0-3B03-F3F0-09CD-E206083A2AD8}"/>
              </a:ext>
            </a:extLst>
          </p:cNvPr>
          <p:cNvSpPr>
            <a:spLocks noGrp="1"/>
          </p:cNvSpPr>
          <p:nvPr>
            <p:ph idx="1"/>
          </p:nvPr>
        </p:nvSpPr>
        <p:spPr>
          <a:xfrm>
            <a:off x="289248" y="2510395"/>
            <a:ext cx="6451109" cy="3274586"/>
          </a:xfrm>
        </p:spPr>
        <p:txBody>
          <a:bodyPr anchor="t">
            <a:normAutofit/>
          </a:bodyPr>
          <a:lstStyle/>
          <a:p>
            <a:r>
              <a:rPr lang="es-ES_tradnl">
                <a:solidFill>
                  <a:srgbClr val="FFFFFF"/>
                </a:solidFill>
              </a:rPr>
              <a:t>Para la parte del desarrollo se usara keras  y DeepLearning  con una Red Convolucional en el modelo, Google Cloud para el procesamiento y clasificación de imágenes, usando una VM de 110GB  ram y 8 vCores.  </a:t>
            </a:r>
          </a:p>
        </p:txBody>
      </p:sp>
      <p:pic>
        <p:nvPicPr>
          <p:cNvPr id="6" name="Imagen 5">
            <a:extLst>
              <a:ext uri="{FF2B5EF4-FFF2-40B4-BE49-F238E27FC236}">
                <a16:creationId xmlns:a16="http://schemas.microsoft.com/office/drawing/2014/main" id="{7F8BC038-71BC-98B2-8EDF-511FAA519065}"/>
              </a:ext>
            </a:extLst>
          </p:cNvPr>
          <p:cNvPicPr>
            <a:picLocks noChangeAspect="1"/>
          </p:cNvPicPr>
          <p:nvPr/>
        </p:nvPicPr>
        <p:blipFill>
          <a:blip r:embed="rId3"/>
          <a:stretch>
            <a:fillRect/>
          </a:stretch>
        </p:blipFill>
        <p:spPr>
          <a:xfrm>
            <a:off x="7740393" y="1996602"/>
            <a:ext cx="2145011" cy="2091385"/>
          </a:xfrm>
          <a:prstGeom prst="rect">
            <a:avLst/>
          </a:prstGeom>
        </p:spPr>
      </p:pic>
      <p:pic>
        <p:nvPicPr>
          <p:cNvPr id="5" name="Imagen 4">
            <a:extLst>
              <a:ext uri="{FF2B5EF4-FFF2-40B4-BE49-F238E27FC236}">
                <a16:creationId xmlns:a16="http://schemas.microsoft.com/office/drawing/2014/main" id="{4C957743-DA9C-D30B-6F38-983FE12E4112}"/>
              </a:ext>
            </a:extLst>
          </p:cNvPr>
          <p:cNvPicPr>
            <a:picLocks noChangeAspect="1"/>
          </p:cNvPicPr>
          <p:nvPr/>
        </p:nvPicPr>
        <p:blipFill>
          <a:blip r:embed="rId4"/>
          <a:stretch>
            <a:fillRect/>
          </a:stretch>
        </p:blipFill>
        <p:spPr>
          <a:xfrm>
            <a:off x="7740393" y="4180635"/>
            <a:ext cx="1972018" cy="2266687"/>
          </a:xfrm>
          <a:prstGeom prst="rect">
            <a:avLst/>
          </a:prstGeom>
        </p:spPr>
      </p:pic>
      <p:sp>
        <p:nvSpPr>
          <p:cNvPr id="15" name="Rectangle 14">
            <a:extLst>
              <a:ext uri="{FF2B5EF4-FFF2-40B4-BE49-F238E27FC236}">
                <a16:creationId xmlns:a16="http://schemas.microsoft.com/office/drawing/2014/main" id="{8AF6EFCA-56DD-442E-9948-D162BEBBF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967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2FAC406-22C5-E5D7-4F7A-BE39C03F008A}"/>
              </a:ext>
            </a:extLst>
          </p:cNvPr>
          <p:cNvSpPr>
            <a:spLocks noGrp="1"/>
          </p:cNvSpPr>
          <p:nvPr>
            <p:ph type="title"/>
          </p:nvPr>
        </p:nvSpPr>
        <p:spPr>
          <a:xfrm>
            <a:off x="252919" y="1123837"/>
            <a:ext cx="2947482" cy="1038177"/>
          </a:xfrm>
        </p:spPr>
        <p:txBody>
          <a:bodyPr vert="horz" lIns="91440" tIns="45720" rIns="91440" bIns="45720" rtlCol="0" anchor="b">
            <a:normAutofit/>
          </a:bodyPr>
          <a:lstStyle/>
          <a:p>
            <a:r>
              <a:rPr lang="en-US" sz="2400"/>
              <a:t>Resultados</a:t>
            </a:r>
          </a:p>
        </p:txBody>
      </p:sp>
      <p:sp>
        <p:nvSpPr>
          <p:cNvPr id="5" name="CuadroTexto 4">
            <a:extLst>
              <a:ext uri="{FF2B5EF4-FFF2-40B4-BE49-F238E27FC236}">
                <a16:creationId xmlns:a16="http://schemas.microsoft.com/office/drawing/2014/main" id="{B5BB5DE6-4156-D898-3A90-574BDFBB619E}"/>
              </a:ext>
            </a:extLst>
          </p:cNvPr>
          <p:cNvSpPr txBox="1"/>
          <p:nvPr/>
        </p:nvSpPr>
        <p:spPr>
          <a:xfrm>
            <a:off x="252920" y="2162014"/>
            <a:ext cx="2947482" cy="3744264"/>
          </a:xfrm>
          <a:prstGeom prst="rect">
            <a:avLst/>
          </a:prstGeom>
        </p:spPr>
        <p:txBody>
          <a:bodyPr vert="horz" lIns="91440" tIns="45720" rIns="91440" bIns="45720" rtlCol="0" anchor="t">
            <a:normAutofit/>
          </a:bodyPr>
          <a:lstStyle/>
          <a:p>
            <a:pPr indent="-182880" defTabSz="914400">
              <a:lnSpc>
                <a:spcPct val="90000"/>
              </a:lnSpc>
              <a:spcAft>
                <a:spcPts val="600"/>
              </a:spcAft>
              <a:buClr>
                <a:schemeClr val="accent1"/>
              </a:buClr>
              <a:buFont typeface="Wingdings 2" pitchFamily="18" charset="2"/>
              <a:buChar char=""/>
            </a:pPr>
            <a:r>
              <a:rPr lang="en-US" sz="1600" dirty="0">
                <a:solidFill>
                  <a:srgbClr val="FFFFFF"/>
                </a:solidFill>
              </a:rPr>
              <a:t>Al </a:t>
            </a:r>
            <a:r>
              <a:rPr lang="en-US" sz="1600" dirty="0" err="1">
                <a:solidFill>
                  <a:srgbClr val="FFFFFF"/>
                </a:solidFill>
              </a:rPr>
              <a:t>crear</a:t>
            </a:r>
            <a:r>
              <a:rPr lang="en-US" sz="1600" dirty="0">
                <a:solidFill>
                  <a:srgbClr val="FFFFFF"/>
                </a:solidFill>
              </a:rPr>
              <a:t> un </a:t>
            </a:r>
            <a:r>
              <a:rPr lang="en-US" sz="1600" dirty="0" err="1">
                <a:solidFill>
                  <a:srgbClr val="FFFFFF"/>
                </a:solidFill>
              </a:rPr>
              <a:t>modelo</a:t>
            </a:r>
            <a:r>
              <a:rPr lang="en-US" sz="1600" dirty="0">
                <a:solidFill>
                  <a:srgbClr val="FFFFFF"/>
                </a:solidFill>
              </a:rPr>
              <a:t> de red </a:t>
            </a:r>
            <a:r>
              <a:rPr lang="en-US" sz="1600" dirty="0" err="1">
                <a:solidFill>
                  <a:srgbClr val="FFFFFF"/>
                </a:solidFill>
              </a:rPr>
              <a:t>convolucional</a:t>
            </a:r>
            <a:r>
              <a:rPr lang="en-US" sz="1600" dirty="0">
                <a:solidFill>
                  <a:srgbClr val="FFFFFF"/>
                </a:solidFill>
              </a:rPr>
              <a:t> de </a:t>
            </a:r>
            <a:r>
              <a:rPr lang="en-US" sz="1600" dirty="0" err="1">
                <a:solidFill>
                  <a:srgbClr val="FFFFFF"/>
                </a:solidFill>
              </a:rPr>
              <a:t>usando</a:t>
            </a:r>
            <a:r>
              <a:rPr lang="en-US" sz="1600" dirty="0">
                <a:solidFill>
                  <a:srgbClr val="FFFFFF"/>
                </a:solidFill>
              </a:rPr>
              <a:t> las </a:t>
            </a:r>
            <a:r>
              <a:rPr lang="en-US" sz="1600" dirty="0" err="1">
                <a:solidFill>
                  <a:srgbClr val="FFFFFF"/>
                </a:solidFill>
              </a:rPr>
              <a:t>imágenes</a:t>
            </a:r>
            <a:r>
              <a:rPr lang="en-US" sz="1600" dirty="0">
                <a:solidFill>
                  <a:srgbClr val="FFFFFF"/>
                </a:solidFill>
              </a:rPr>
              <a:t> para train y test se </a:t>
            </a:r>
            <a:r>
              <a:rPr lang="en-US" sz="1600" dirty="0" err="1">
                <a:solidFill>
                  <a:srgbClr val="FFFFFF"/>
                </a:solidFill>
              </a:rPr>
              <a:t>obtuvo</a:t>
            </a:r>
            <a:r>
              <a:rPr lang="en-US" sz="1600" dirty="0">
                <a:solidFill>
                  <a:srgbClr val="FFFFFF"/>
                </a:solidFill>
              </a:rPr>
              <a:t> un accuracy del 95.3%, </a:t>
            </a:r>
            <a:r>
              <a:rPr lang="en-US" sz="1600" dirty="0" err="1">
                <a:solidFill>
                  <a:srgbClr val="FFFFFF"/>
                </a:solidFill>
              </a:rPr>
              <a:t>el</a:t>
            </a:r>
            <a:r>
              <a:rPr lang="en-US" sz="1600" dirty="0">
                <a:solidFill>
                  <a:srgbClr val="FFFFFF"/>
                </a:solidFill>
              </a:rPr>
              <a:t> performance </a:t>
            </a:r>
            <a:r>
              <a:rPr lang="en-US" sz="1600" dirty="0" err="1">
                <a:solidFill>
                  <a:srgbClr val="FFFFFF"/>
                </a:solidFill>
              </a:rPr>
              <a:t>en</a:t>
            </a:r>
            <a:r>
              <a:rPr lang="en-US" sz="1600" dirty="0">
                <a:solidFill>
                  <a:srgbClr val="FFFFFF"/>
                </a:solidFill>
              </a:rPr>
              <a:t> </a:t>
            </a:r>
            <a:r>
              <a:rPr lang="en-US" sz="1600" dirty="0" err="1">
                <a:solidFill>
                  <a:srgbClr val="FFFFFF"/>
                </a:solidFill>
              </a:rPr>
              <a:t>cuanto</a:t>
            </a:r>
            <a:r>
              <a:rPr lang="en-US" sz="1600" dirty="0">
                <a:solidFill>
                  <a:srgbClr val="FFFFFF"/>
                </a:solidFill>
              </a:rPr>
              <a:t> a </a:t>
            </a:r>
            <a:r>
              <a:rPr lang="en-US" sz="1600" dirty="0" err="1">
                <a:solidFill>
                  <a:srgbClr val="FFFFFF"/>
                </a:solidFill>
              </a:rPr>
              <a:t>tiempo</a:t>
            </a:r>
            <a:r>
              <a:rPr lang="en-US" sz="1600" dirty="0">
                <a:solidFill>
                  <a:srgbClr val="FFFFFF"/>
                </a:solidFill>
              </a:rPr>
              <a:t> de </a:t>
            </a:r>
            <a:r>
              <a:rPr lang="en-US" sz="1600" dirty="0" err="1">
                <a:solidFill>
                  <a:srgbClr val="FFFFFF"/>
                </a:solidFill>
              </a:rPr>
              <a:t>procesamiento</a:t>
            </a:r>
            <a:r>
              <a:rPr lang="en-US" sz="1600" dirty="0">
                <a:solidFill>
                  <a:srgbClr val="FFFFFF"/>
                </a:solidFill>
              </a:rPr>
              <a:t> </a:t>
            </a:r>
            <a:r>
              <a:rPr lang="en-US" sz="1600" dirty="0" err="1">
                <a:solidFill>
                  <a:srgbClr val="FFFFFF"/>
                </a:solidFill>
              </a:rPr>
              <a:t>fue</a:t>
            </a:r>
            <a:r>
              <a:rPr lang="en-US" sz="1600" dirty="0">
                <a:solidFill>
                  <a:srgbClr val="FFFFFF"/>
                </a:solidFill>
              </a:rPr>
              <a:t> de 1.5 </a:t>
            </a:r>
            <a:r>
              <a:rPr lang="en-US" sz="1600" dirty="0" err="1">
                <a:solidFill>
                  <a:srgbClr val="FFFFFF"/>
                </a:solidFill>
              </a:rPr>
              <a:t>hrs</a:t>
            </a:r>
            <a:r>
              <a:rPr lang="en-US" sz="1600" dirty="0">
                <a:solidFill>
                  <a:srgbClr val="FFFFFF"/>
                </a:solidFill>
              </a:rPr>
              <a:t> para corer </a:t>
            </a:r>
            <a:r>
              <a:rPr lang="en-US" sz="1600" dirty="0" err="1">
                <a:solidFill>
                  <a:srgbClr val="FFFFFF"/>
                </a:solidFill>
              </a:rPr>
              <a:t>el</a:t>
            </a:r>
            <a:r>
              <a:rPr lang="en-US" sz="1600" dirty="0">
                <a:solidFill>
                  <a:srgbClr val="FFFFFF"/>
                </a:solidFill>
              </a:rPr>
              <a:t> </a:t>
            </a:r>
            <a:r>
              <a:rPr lang="en-US" sz="1600" dirty="0" err="1">
                <a:solidFill>
                  <a:srgbClr val="FFFFFF"/>
                </a:solidFill>
              </a:rPr>
              <a:t>modelo</a:t>
            </a:r>
            <a:r>
              <a:rPr lang="en-US" sz="1600" dirty="0">
                <a:solidFill>
                  <a:srgbClr val="FFFFFF"/>
                </a:solidFill>
              </a:rPr>
              <a:t> </a:t>
            </a:r>
            <a:r>
              <a:rPr lang="en-US" sz="1600" dirty="0" err="1">
                <a:solidFill>
                  <a:srgbClr val="FFFFFF"/>
                </a:solidFill>
              </a:rPr>
              <a:t>completo</a:t>
            </a:r>
            <a:r>
              <a:rPr lang="en-US" sz="1600" dirty="0">
                <a:solidFill>
                  <a:srgbClr val="FFFFFF"/>
                </a:solidFill>
              </a:rPr>
              <a:t>. </a:t>
            </a:r>
          </a:p>
        </p:txBody>
      </p:sp>
      <p:pic>
        <p:nvPicPr>
          <p:cNvPr id="8" name="Imagen 7">
            <a:extLst>
              <a:ext uri="{FF2B5EF4-FFF2-40B4-BE49-F238E27FC236}">
                <a16:creationId xmlns:a16="http://schemas.microsoft.com/office/drawing/2014/main" id="{0A55C8F2-D35C-D869-F5F2-44A178A0F7B7}"/>
              </a:ext>
            </a:extLst>
          </p:cNvPr>
          <p:cNvPicPr>
            <a:picLocks noChangeAspect="1"/>
          </p:cNvPicPr>
          <p:nvPr/>
        </p:nvPicPr>
        <p:blipFill>
          <a:blip r:embed="rId2"/>
          <a:stretch>
            <a:fillRect/>
          </a:stretch>
        </p:blipFill>
        <p:spPr>
          <a:xfrm>
            <a:off x="4059935" y="1369758"/>
            <a:ext cx="7491363" cy="4101519"/>
          </a:xfrm>
          <a:prstGeom prst="rect">
            <a:avLst/>
          </a:prstGeom>
        </p:spPr>
      </p:pic>
      <p:sp>
        <p:nvSpPr>
          <p:cNvPr id="17" name="Rectangle 16">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13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77E90-1331-0E77-AD88-6C8B06D1B1DC}"/>
              </a:ext>
            </a:extLst>
          </p:cNvPr>
          <p:cNvSpPr>
            <a:spLocks noGrp="1"/>
          </p:cNvSpPr>
          <p:nvPr>
            <p:ph type="title"/>
          </p:nvPr>
        </p:nvSpPr>
        <p:spPr>
          <a:xfrm>
            <a:off x="252919" y="1123837"/>
            <a:ext cx="2947482" cy="4601183"/>
          </a:xfrm>
        </p:spPr>
        <p:txBody>
          <a:bodyPr vert="horz" lIns="91440" tIns="45720" rIns="91440" bIns="45720" rtlCol="0" anchor="ctr">
            <a:normAutofit/>
          </a:bodyPr>
          <a:lstStyle/>
          <a:p>
            <a:br>
              <a:rPr lang="en-US" sz="2500"/>
            </a:br>
            <a:r>
              <a:rPr lang="en-US" sz="2500"/>
              <a:t>Al aplicar el modelo de se obtuvo un accuracy del 95.3% el cual se realizaran comparaciones vs el modelo de arquitectura VGG16 a fin de revisar si se obtuvo un mejor accuracy o performance</a:t>
            </a:r>
          </a:p>
        </p:txBody>
      </p:sp>
      <p:sp>
        <p:nvSpPr>
          <p:cNvPr id="4" name="CuadroTexto 3">
            <a:extLst>
              <a:ext uri="{FF2B5EF4-FFF2-40B4-BE49-F238E27FC236}">
                <a16:creationId xmlns:a16="http://schemas.microsoft.com/office/drawing/2014/main" id="{C14F50C1-7AD3-6EB4-E68C-DA80A6E98FEE}"/>
              </a:ext>
            </a:extLst>
          </p:cNvPr>
          <p:cNvSpPr txBox="1"/>
          <p:nvPr/>
        </p:nvSpPr>
        <p:spPr>
          <a:xfrm>
            <a:off x="3869267" y="864108"/>
            <a:ext cx="3585891" cy="5120640"/>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a:solidFill>
                  <a:schemeClr val="tx1">
                    <a:lumMod val="65000"/>
                    <a:lumOff val="35000"/>
                  </a:schemeClr>
                </a:solidFill>
              </a:rPr>
              <a:t>Resultados</a:t>
            </a:r>
          </a:p>
        </p:txBody>
      </p:sp>
      <p:pic>
        <p:nvPicPr>
          <p:cNvPr id="20" name="Graphic 19" descr="Marca de verificación">
            <a:extLst>
              <a:ext uri="{FF2B5EF4-FFF2-40B4-BE49-F238E27FC236}">
                <a16:creationId xmlns:a16="http://schemas.microsoft.com/office/drawing/2014/main" id="{D5A56486-1FFF-120E-E954-8EA45E91B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120" y="1691640"/>
            <a:ext cx="3474720" cy="3474720"/>
          </a:xfrm>
          <a:prstGeom prst="rect">
            <a:avLst/>
          </a:prstGeom>
        </p:spPr>
      </p:pic>
    </p:spTree>
    <p:extLst>
      <p:ext uri="{BB962C8B-B14F-4D97-AF65-F5344CB8AC3E}">
        <p14:creationId xmlns:p14="http://schemas.microsoft.com/office/powerpoint/2010/main" val="101035921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Marco</Template>
  <TotalTime>500</TotalTime>
  <Words>413</Words>
  <Application>Microsoft Macintosh PowerPoint</Application>
  <PresentationFormat>Panorámica</PresentationFormat>
  <Paragraphs>16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Corbel</vt:lpstr>
      <vt:lpstr>Wingdings 2</vt:lpstr>
      <vt:lpstr>Marco</vt:lpstr>
      <vt:lpstr>Datos Masivos</vt:lpstr>
      <vt:lpstr>Tumor en cerebro</vt:lpstr>
      <vt:lpstr>Deteccion y clasificación de un tumor de cerebro</vt:lpstr>
      <vt:lpstr>MRI Segmentation</vt:lpstr>
      <vt:lpstr>DataSet tumor de cerebro</vt:lpstr>
      <vt:lpstr>Desarrollo</vt:lpstr>
      <vt:lpstr>Resultados</vt:lpstr>
      <vt:lpstr> Al aplicar el modelo de se obtuvo un accuracy del 95.3% el cual se realizaran comparaciones vs el modelo de arquitectura VGG16 a fin de revisar si se obtuvo un mejor accuracy o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 Masivos</dc:title>
  <dc:creator>Jesús Ramos</dc:creator>
  <cp:lastModifiedBy>Jesús Ramos</cp:lastModifiedBy>
  <cp:revision>1</cp:revision>
  <dcterms:created xsi:type="dcterms:W3CDTF">2023-07-13T14:59:42Z</dcterms:created>
  <dcterms:modified xsi:type="dcterms:W3CDTF">2023-07-13T23:20:29Z</dcterms:modified>
</cp:coreProperties>
</file>