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5"/>
  </p:notesMasterIdLst>
  <p:sldIdLst>
    <p:sldId id="3825" r:id="rId5"/>
    <p:sldId id="3826" r:id="rId6"/>
    <p:sldId id="3827" r:id="rId7"/>
    <p:sldId id="3835" r:id="rId8"/>
    <p:sldId id="3791" r:id="rId9"/>
    <p:sldId id="3794" r:id="rId10"/>
    <p:sldId id="3792" r:id="rId11"/>
    <p:sldId id="3831" r:id="rId12"/>
    <p:sldId id="3833" r:id="rId13"/>
    <p:sldId id="383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2" d="100"/>
          <a:sy n="102" d="100"/>
        </p:scale>
        <p:origin x="114" y="294"/>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6/8/2023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‹Nº›</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s-MX"/>
              <a:t>Haz clic para modificar el estilo de título del patrón</a:t>
            </a:r>
            <a:endParaRPr lang="en-US"/>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n-US"/>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‹Nº›</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s-MX"/>
              <a:t>Haz clic en el icono para agregar una imagen</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s-MX"/>
              <a:t>Haz clic en el icono para agregar una imagen</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s-MX"/>
              <a:t>Haz clic para modificar el estilo de título del patrón</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‹Nº›</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s-MX"/>
              <a:t>Haga clic para modificar los estilos de texto del patrón</a:t>
            </a:r>
          </a:p>
          <a:p>
            <a:pPr lvl="1"/>
            <a:r>
              <a:rPr lang="es-MX"/>
              <a:t>Segundo nivel</a:t>
            </a:r>
          </a:p>
          <a:p>
            <a:pPr lvl="2"/>
            <a:r>
              <a:rPr lang="es-MX"/>
              <a:t>Tercer nivel</a:t>
            </a:r>
          </a:p>
          <a:p>
            <a:pPr lvl="3"/>
            <a:r>
              <a:rPr lang="es-MX"/>
              <a:t>Cuarto nivel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s-MX"/>
              <a:t>Haz clic para modificar el estilo de título del patrón</a:t>
            </a:r>
            <a:endParaRPr lang="en-US"/>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‹Nº›</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s-MX"/>
              <a:t>Haga clic para modificar los estilos de texto del patrón</a:t>
            </a:r>
          </a:p>
          <a:p>
            <a:pPr lvl="1"/>
            <a:r>
              <a:rPr lang="es-MX"/>
              <a:t>Segundo nivel</a:t>
            </a:r>
          </a:p>
          <a:p>
            <a:pPr lvl="2"/>
            <a:r>
              <a:rPr lang="es-MX"/>
              <a:t>Tercer nivel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‹Nº›</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‹Nº›</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s-MX"/>
              <a:t>Haz clic para modificar el estilo de título del patrón</a:t>
            </a:r>
            <a:endParaRPr lang="en-US"/>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‹Nº›</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‹Nº›</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s-MX"/>
              <a:t>Haz clic para modificar el estilo de título del patrón</a:t>
            </a:r>
            <a:endParaRPr lang="en-US"/>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s-MX"/>
              <a:t>Haga clic para modificar los estilos de texto del patrón</a:t>
            </a:r>
          </a:p>
          <a:p>
            <a:pPr lvl="1"/>
            <a:r>
              <a:rPr lang="es-MX"/>
              <a:t>Segundo nivel</a:t>
            </a:r>
          </a:p>
          <a:p>
            <a:pPr lvl="2"/>
            <a:r>
              <a:rPr lang="es-MX"/>
              <a:t>Tercer nivel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‹Nº›</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s-MX"/>
              <a:t>Haz clic en el icono para agregar una imagen</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s-MX"/>
              <a:t>Haz clic en el icono para agregar una imagen</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s-MX"/>
              <a:t>Haz clic para modificar el estilo de título del patrón</a:t>
            </a:r>
            <a:endParaRPr lang="en-US"/>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‹Nº›</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s-MX"/>
              <a:t>Haz clic para modificar el estilo de título del patrón</a:t>
            </a:r>
            <a:endParaRPr lang="en-US"/>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s-MX"/>
              <a:t>Haz clic para modificar el estilo de título del patrón</a:t>
            </a:r>
            <a:endParaRPr lang="en-US"/>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‹Nº›</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s-MX"/>
              <a:t>Haz clic para modificar el estilo de título del patrón</a:t>
            </a:r>
            <a:endParaRPr lang="en-US"/>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‹Nº›</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s-MX"/>
              <a:t>Haz clic en el icono para agregar una imagen</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s-MX"/>
              <a:t>Haz clic para modificar el estilo de título del patrón</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‹Nº›</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s-MX"/>
              <a:t>Haz clic para modificar el estilo de título del patrón</a:t>
            </a:r>
            <a:endParaRPr lang="en-US"/>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‹Nº›</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n-US"/>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‹Nº›</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n-US"/>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‹Nº›</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f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lstStyle/>
          <a:p>
            <a:r>
              <a:rPr lang="en-US" dirty="0" err="1">
                <a:solidFill>
                  <a:srgbClr val="FFFFFF"/>
                </a:solidFill>
              </a:rPr>
              <a:t>Datos</a:t>
            </a:r>
            <a:r>
              <a:rPr lang="en-US" dirty="0">
                <a:solidFill>
                  <a:srgbClr val="FFFFFF"/>
                </a:solidFill>
              </a:rPr>
              <a:t> </a:t>
            </a:r>
            <a:r>
              <a:rPr lang="en-US" dirty="0" err="1">
                <a:solidFill>
                  <a:srgbClr val="FFFFFF"/>
                </a:solidFill>
              </a:rPr>
              <a:t>Masivos</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lstStyle/>
          <a:p>
            <a:r>
              <a:rPr lang="en-US" dirty="0">
                <a:solidFill>
                  <a:srgbClr val="FFFFFF"/>
                </a:solidFill>
              </a:rPr>
              <a:t>Emmanuel Ramos</a:t>
            </a: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Gracias</a:t>
            </a:r>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p:txBody>
          <a:bodyPr/>
          <a:lstStyle/>
          <a:p>
            <a:pPr lvl="0"/>
            <a:r>
              <a:rPr lang="en-US" noProof="0" dirty="0"/>
              <a:t>9/3/20XX</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a:lstStyle/>
          <a:p>
            <a:pPr lvl="0"/>
            <a:r>
              <a:rPr lang="en-US" noProof="0" dirty="0"/>
              <a:t>Presentation Title</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10</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p:txBody>
          <a:bodyPr/>
          <a:lstStyle/>
          <a:p>
            <a:r>
              <a:rPr lang="en-US" dirty="0"/>
              <a:t>Emmanuel Ramos</a:t>
            </a:r>
          </a:p>
          <a:p>
            <a:pPr>
              <a:spcBef>
                <a:spcPts val="3000"/>
              </a:spcBef>
            </a:pPr>
            <a:r>
              <a:rPr lang="en-US" sz="1800" dirty="0"/>
              <a:t>jemmanuelrms@gmail.com</a:t>
            </a:r>
          </a:p>
          <a:p>
            <a:pPr>
              <a:spcBef>
                <a:spcPts val="3000"/>
              </a:spcBef>
            </a:pPr>
            <a:endParaRPr lang="en-US" sz="1800" dirty="0"/>
          </a:p>
          <a:p>
            <a:endParaRPr lang="en-US" dirty="0"/>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DED27FF0-D9AC-3F5A-3225-32ED0BF99F29}"/>
              </a:ext>
            </a:extLst>
          </p:cNvPr>
          <p:cNvSpPr txBox="1"/>
          <p:nvPr/>
        </p:nvSpPr>
        <p:spPr>
          <a:xfrm>
            <a:off x="6744832" y="1747319"/>
            <a:ext cx="4608968" cy="2585323"/>
          </a:xfrm>
          <a:prstGeom prst="rect">
            <a:avLst/>
          </a:prstGeom>
          <a:noFill/>
        </p:spPr>
        <p:txBody>
          <a:bodyPr wrap="square" rtlCol="0">
            <a:spAutoFit/>
          </a:bodyPr>
          <a:lstStyle/>
          <a:p>
            <a:r>
              <a:rPr lang="es-MX" dirty="0"/>
              <a:t>Introducción</a:t>
            </a:r>
          </a:p>
          <a:p>
            <a:endParaRPr lang="es-MX" dirty="0"/>
          </a:p>
          <a:p>
            <a:r>
              <a:rPr lang="es-MX" dirty="0"/>
              <a:t>Análisis exploratorio</a:t>
            </a:r>
          </a:p>
          <a:p>
            <a:endParaRPr lang="es-MX" dirty="0"/>
          </a:p>
          <a:p>
            <a:r>
              <a:rPr lang="es-MX" dirty="0" err="1"/>
              <a:t>Paralelizacion</a:t>
            </a:r>
            <a:r>
              <a:rPr lang="es-MX" dirty="0"/>
              <a:t> (</a:t>
            </a:r>
            <a:r>
              <a:rPr lang="es-MX" dirty="0" err="1"/>
              <a:t>Dasks</a:t>
            </a:r>
            <a:r>
              <a:rPr lang="es-MX" dirty="0"/>
              <a:t>)</a:t>
            </a:r>
          </a:p>
          <a:p>
            <a:endParaRPr lang="es-MX" dirty="0"/>
          </a:p>
          <a:p>
            <a:r>
              <a:rPr lang="es-MX" dirty="0"/>
              <a:t>Uso API externo</a:t>
            </a:r>
          </a:p>
          <a:p>
            <a:endParaRPr lang="es-MX" dirty="0"/>
          </a:p>
          <a:p>
            <a:r>
              <a:rPr lang="es-MX" dirty="0"/>
              <a:t>Resultados</a:t>
            </a:r>
          </a:p>
        </p:txBody>
      </p:sp>
    </p:spTree>
    <p:extLst>
      <p:ext uri="{BB962C8B-B14F-4D97-AF65-F5344CB8AC3E}">
        <p14:creationId xmlns:p14="http://schemas.microsoft.com/office/powerpoint/2010/main" val="551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539496" y="365124"/>
            <a:ext cx="6404512" cy="1325880"/>
          </a:xfrm>
        </p:spPr>
        <p:txBody>
          <a:bodyPr/>
          <a:lstStyle/>
          <a:p>
            <a:r>
              <a:rPr lang="es-MX" dirty="0"/>
              <a:t>Introducción</a:t>
            </a:r>
            <a:br>
              <a:rPr lang="es-MX" dirty="0"/>
            </a:br>
            <a:r>
              <a:rPr lang="en-US" dirty="0"/>
              <a:t>Twitter API</a:t>
            </a: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08/06/2023</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CuadroTexto 6">
            <a:extLst>
              <a:ext uri="{FF2B5EF4-FFF2-40B4-BE49-F238E27FC236}">
                <a16:creationId xmlns:a16="http://schemas.microsoft.com/office/drawing/2014/main" id="{BCDACC9D-D63F-0C16-042B-BE7983FC5725}"/>
              </a:ext>
            </a:extLst>
          </p:cNvPr>
          <p:cNvSpPr txBox="1"/>
          <p:nvPr/>
        </p:nvSpPr>
        <p:spPr>
          <a:xfrm>
            <a:off x="706170" y="2299580"/>
            <a:ext cx="5296278" cy="3139321"/>
          </a:xfrm>
          <a:prstGeom prst="rect">
            <a:avLst/>
          </a:prstGeom>
          <a:noFill/>
        </p:spPr>
        <p:txBody>
          <a:bodyPr wrap="square" rtlCol="0">
            <a:spAutoFit/>
          </a:bodyPr>
          <a:lstStyle/>
          <a:p>
            <a:r>
              <a:rPr lang="es-MX" dirty="0"/>
              <a:t>El propósito del uso del API de Twitter es revisar la tendencia en opiniones en cuanto a respecta un tema en especifico, Mientras que las redes sociales han incrementado la diversidad de ideas e información disponible, también son culpadas por el incremento de la polarización de opiniones de usuarios.</a:t>
            </a:r>
          </a:p>
          <a:p>
            <a:r>
              <a:rPr lang="es-MX" dirty="0"/>
              <a:t>Eli </a:t>
            </a:r>
            <a:r>
              <a:rPr lang="es-MX" dirty="0" err="1"/>
              <a:t>Parsier’s</a:t>
            </a:r>
            <a:r>
              <a:rPr lang="es-MX" dirty="0"/>
              <a:t> “Filtro de Burbuja” explica este fenómeno </a:t>
            </a:r>
            <a:r>
              <a:rPr lang="es-MX" dirty="0" err="1"/>
              <a:t>contraintiutivo</a:t>
            </a:r>
            <a:r>
              <a:rPr lang="es-MX" dirty="0"/>
              <a:t> al ligar la polarización hacia “filtros algorítmicos” esto para incrementar el </a:t>
            </a:r>
            <a:r>
              <a:rPr lang="es-MX" dirty="0" err="1"/>
              <a:t>engagement</a:t>
            </a:r>
            <a:r>
              <a:rPr lang="es-MX" dirty="0"/>
              <a:t> del usuario.</a:t>
            </a:r>
          </a:p>
        </p:txBody>
      </p:sp>
      <p:pic>
        <p:nvPicPr>
          <p:cNvPr id="18" name="Marcador de posición de imagen 17">
            <a:extLst>
              <a:ext uri="{FF2B5EF4-FFF2-40B4-BE49-F238E27FC236}">
                <a16:creationId xmlns:a16="http://schemas.microsoft.com/office/drawing/2014/main" id="{4EAE1399-91B5-B767-4AC0-360DD6EAFAB0}"/>
              </a:ext>
            </a:extLst>
          </p:cNvPr>
          <p:cNvPicPr>
            <a:picLocks noGrp="1" noChangeAspect="1"/>
          </p:cNvPicPr>
          <p:nvPr>
            <p:ph type="pic" sz="quarter" idx="13"/>
          </p:nvPr>
        </p:nvPicPr>
        <p:blipFill>
          <a:blip r:embed="rId2"/>
          <a:srcRect l="23106" r="23106"/>
          <a:stretch>
            <a:fillRect/>
          </a:stretch>
        </p:blipFill>
        <p:spPr/>
      </p:pic>
      <p:pic>
        <p:nvPicPr>
          <p:cNvPr id="22" name="Marcador de posición de imagen 21">
            <a:extLst>
              <a:ext uri="{FF2B5EF4-FFF2-40B4-BE49-F238E27FC236}">
                <a16:creationId xmlns:a16="http://schemas.microsoft.com/office/drawing/2014/main" id="{D80E0642-20A7-8D62-F759-E3B40D3E1F01}"/>
              </a:ext>
            </a:extLst>
          </p:cNvPr>
          <p:cNvPicPr>
            <a:picLocks noGrp="1" noChangeAspect="1"/>
          </p:cNvPicPr>
          <p:nvPr>
            <p:ph type="pic" sz="quarter" idx="14"/>
          </p:nvPr>
        </p:nvPicPr>
        <p:blipFill>
          <a:blip r:embed="rId3"/>
          <a:srcRect l="21888" r="21888"/>
          <a:stretch>
            <a:fillRect/>
          </a:stretch>
        </p:blipFill>
        <p:spPr/>
      </p:pic>
      <p:sp>
        <p:nvSpPr>
          <p:cNvPr id="23" name="CuadroTexto 22">
            <a:extLst>
              <a:ext uri="{FF2B5EF4-FFF2-40B4-BE49-F238E27FC236}">
                <a16:creationId xmlns:a16="http://schemas.microsoft.com/office/drawing/2014/main" id="{4CC24C8E-8987-1B1A-FB23-4B209AF60C77}"/>
              </a:ext>
            </a:extLst>
          </p:cNvPr>
          <p:cNvSpPr txBox="1"/>
          <p:nvPr/>
        </p:nvSpPr>
        <p:spPr>
          <a:xfrm>
            <a:off x="539496" y="5894685"/>
            <a:ext cx="7905136" cy="461665"/>
          </a:xfrm>
          <a:prstGeom prst="rect">
            <a:avLst/>
          </a:prstGeom>
          <a:noFill/>
        </p:spPr>
        <p:txBody>
          <a:bodyPr wrap="square" rtlCol="0">
            <a:spAutoFit/>
          </a:bodyPr>
          <a:lstStyle/>
          <a:p>
            <a:r>
              <a:rPr lang="es-MX" sz="800" dirty="0"/>
              <a:t>https://www.researchgate.net/profile/Uthsav-Chitra/publication/338758106_Analyzing_the_Impact_of_Filter_Bubbles_on_Social_Network_Polarization/links/5eda6c4692851c9c5e81af45/Analyzing-the-Impact-of-Filter-Bubbles-on-Social-Network-Polarization.pdf</a:t>
            </a:r>
          </a:p>
        </p:txBody>
      </p:sp>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3A1F5D45-DC08-660F-5EFE-CC813264FA98}"/>
              </a:ext>
            </a:extLst>
          </p:cNvPr>
          <p:cNvSpPr>
            <a:spLocks noGrp="1"/>
          </p:cNvSpPr>
          <p:nvPr>
            <p:ph idx="1"/>
          </p:nvPr>
        </p:nvSpPr>
        <p:spPr/>
        <p:txBody>
          <a:bodyPr/>
          <a:lstStyle/>
          <a:p>
            <a:r>
              <a:rPr lang="es-MX" dirty="0"/>
              <a:t>Objetivo:</a:t>
            </a:r>
          </a:p>
          <a:p>
            <a:endParaRPr lang="es-MX" dirty="0"/>
          </a:p>
          <a:p>
            <a:r>
              <a:rPr lang="es-MX" dirty="0"/>
              <a:t>Realizar un análisis de los tweets que contengan la palabra “Little </a:t>
            </a:r>
            <a:r>
              <a:rPr lang="es-MX" dirty="0" err="1"/>
              <a:t>mermaid</a:t>
            </a:r>
            <a:r>
              <a:rPr lang="es-MX" dirty="0"/>
              <a:t>”, ya que en la mayoría de las redes sociales se ha hablado tanto positiva como negativamente de este tema, para este análisis usaremos 500 tweets con la palabra clave antes mencionada con una ventana de 2 meses atrás.</a:t>
            </a:r>
          </a:p>
        </p:txBody>
      </p:sp>
      <p:sp>
        <p:nvSpPr>
          <p:cNvPr id="6" name="Marcador de fecha 5">
            <a:extLst>
              <a:ext uri="{FF2B5EF4-FFF2-40B4-BE49-F238E27FC236}">
                <a16:creationId xmlns:a16="http://schemas.microsoft.com/office/drawing/2014/main" id="{72FF7584-AEF7-B2F7-F503-9FFC8686BEC8}"/>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Marcador de pie de página 6">
            <a:extLst>
              <a:ext uri="{FF2B5EF4-FFF2-40B4-BE49-F238E27FC236}">
                <a16:creationId xmlns:a16="http://schemas.microsoft.com/office/drawing/2014/main" id="{903F6BAB-BB4D-6D0E-FD7F-126106887F3E}"/>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Marcador de número de diapositiva 7">
            <a:extLst>
              <a:ext uri="{FF2B5EF4-FFF2-40B4-BE49-F238E27FC236}">
                <a16:creationId xmlns:a16="http://schemas.microsoft.com/office/drawing/2014/main" id="{D34963F0-8038-B4BC-1FA5-291B6ED2B83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a:t>
            </a:fld>
            <a:endParaRPr lang="en-US" dirty="0">
              <a:solidFill>
                <a:prstClr val="black">
                  <a:tint val="75000"/>
                </a:prstClr>
              </a:solidFill>
            </a:endParaRPr>
          </a:p>
        </p:txBody>
      </p:sp>
      <p:pic>
        <p:nvPicPr>
          <p:cNvPr id="14" name="Marcador de posición de imagen 13">
            <a:extLst>
              <a:ext uri="{FF2B5EF4-FFF2-40B4-BE49-F238E27FC236}">
                <a16:creationId xmlns:a16="http://schemas.microsoft.com/office/drawing/2014/main" id="{B766D6ED-519A-3B6F-D3ED-809915151EFF}"/>
              </a:ext>
            </a:extLst>
          </p:cNvPr>
          <p:cNvPicPr>
            <a:picLocks noGrp="1" noChangeAspect="1"/>
          </p:cNvPicPr>
          <p:nvPr>
            <p:ph type="pic" sz="quarter" idx="13"/>
          </p:nvPr>
        </p:nvPicPr>
        <p:blipFill>
          <a:blip r:embed="rId2"/>
          <a:srcRect l="21834" r="21834"/>
          <a:stretch>
            <a:fillRect/>
          </a:stretch>
        </p:blipFill>
        <p:spPr/>
      </p:pic>
      <p:pic>
        <p:nvPicPr>
          <p:cNvPr id="18" name="Marcador de posición de imagen 17">
            <a:extLst>
              <a:ext uri="{FF2B5EF4-FFF2-40B4-BE49-F238E27FC236}">
                <a16:creationId xmlns:a16="http://schemas.microsoft.com/office/drawing/2014/main" id="{6A86D8C3-B001-7B14-E319-D4DB1C94D61E}"/>
              </a:ext>
            </a:extLst>
          </p:cNvPr>
          <p:cNvPicPr>
            <a:picLocks noGrp="1" noChangeAspect="1"/>
          </p:cNvPicPr>
          <p:nvPr>
            <p:ph type="pic" sz="quarter" idx="14"/>
          </p:nvPr>
        </p:nvPicPr>
        <p:blipFill>
          <a:blip r:embed="rId3"/>
          <a:srcRect l="16667" r="16667"/>
          <a:stretch>
            <a:fillRect/>
          </a:stretch>
        </p:blipFill>
        <p:spPr/>
      </p:pic>
    </p:spTree>
    <p:extLst>
      <p:ext uri="{BB962C8B-B14F-4D97-AF65-F5344CB8AC3E}">
        <p14:creationId xmlns:p14="http://schemas.microsoft.com/office/powerpoint/2010/main" val="3510937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ítulo 4">
            <a:extLst>
              <a:ext uri="{FF2B5EF4-FFF2-40B4-BE49-F238E27FC236}">
                <a16:creationId xmlns:a16="http://schemas.microsoft.com/office/drawing/2014/main" id="{963167F0-2096-9C40-4B6A-F6AA0DE54515}"/>
              </a:ext>
            </a:extLst>
          </p:cNvPr>
          <p:cNvSpPr>
            <a:spLocks noGrp="1"/>
          </p:cNvSpPr>
          <p:nvPr>
            <p:ph type="title"/>
          </p:nvPr>
        </p:nvSpPr>
        <p:spPr/>
        <p:txBody>
          <a:bodyPr/>
          <a:lstStyle/>
          <a:p>
            <a:r>
              <a:rPr lang="es-MX" dirty="0"/>
              <a:t>Análisis exploratorio</a:t>
            </a:r>
          </a:p>
        </p:txBody>
      </p:sp>
      <p:pic>
        <p:nvPicPr>
          <p:cNvPr id="16" name="Marcador de contenido 15">
            <a:extLst>
              <a:ext uri="{FF2B5EF4-FFF2-40B4-BE49-F238E27FC236}">
                <a16:creationId xmlns:a16="http://schemas.microsoft.com/office/drawing/2014/main" id="{85B33209-C139-1BCA-FF09-F25CA194BC43}"/>
              </a:ext>
            </a:extLst>
          </p:cNvPr>
          <p:cNvPicPr>
            <a:picLocks noGrp="1" noChangeAspect="1"/>
          </p:cNvPicPr>
          <p:nvPr>
            <p:ph idx="1"/>
          </p:nvPr>
        </p:nvPicPr>
        <p:blipFill>
          <a:blip r:embed="rId2"/>
          <a:stretch>
            <a:fillRect/>
          </a:stretch>
        </p:blipFill>
        <p:spPr>
          <a:xfrm>
            <a:off x="338580" y="1771527"/>
            <a:ext cx="5882074" cy="3314945"/>
          </a:xfrm>
        </p:spPr>
      </p:pic>
      <p:pic>
        <p:nvPicPr>
          <p:cNvPr id="18" name="Imagen 17">
            <a:extLst>
              <a:ext uri="{FF2B5EF4-FFF2-40B4-BE49-F238E27FC236}">
                <a16:creationId xmlns:a16="http://schemas.microsoft.com/office/drawing/2014/main" id="{70D86BF0-AD0C-2C0E-160E-CBF9126710A3}"/>
              </a:ext>
            </a:extLst>
          </p:cNvPr>
          <p:cNvPicPr>
            <a:picLocks noChangeAspect="1"/>
          </p:cNvPicPr>
          <p:nvPr/>
        </p:nvPicPr>
        <p:blipFill>
          <a:blip r:embed="rId3"/>
          <a:stretch>
            <a:fillRect/>
          </a:stretch>
        </p:blipFill>
        <p:spPr>
          <a:xfrm>
            <a:off x="6220654" y="1216058"/>
            <a:ext cx="5691472" cy="4035771"/>
          </a:xfrm>
          <a:prstGeom prst="rect">
            <a:avLst/>
          </a:prstGeom>
        </p:spPr>
      </p:pic>
    </p:spTree>
    <p:extLst>
      <p:ext uri="{BB962C8B-B14F-4D97-AF65-F5344CB8AC3E}">
        <p14:creationId xmlns:p14="http://schemas.microsoft.com/office/powerpoint/2010/main" val="101921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Lexicon</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12" name="Tabla 12">
            <a:extLst>
              <a:ext uri="{FF2B5EF4-FFF2-40B4-BE49-F238E27FC236}">
                <a16:creationId xmlns:a16="http://schemas.microsoft.com/office/drawing/2014/main" id="{5A63EABE-E8CE-2CA0-8777-8B383157325F}"/>
              </a:ext>
            </a:extLst>
          </p:cNvPr>
          <p:cNvGraphicFramePr>
            <a:graphicFrameLocks noGrp="1"/>
          </p:cNvGraphicFramePr>
          <p:nvPr>
            <p:extLst>
              <p:ext uri="{D42A27DB-BD31-4B8C-83A1-F6EECF244321}">
                <p14:modId xmlns:p14="http://schemas.microsoft.com/office/powerpoint/2010/main" val="1724549485"/>
              </p:ext>
            </p:extLst>
          </p:nvPr>
        </p:nvGraphicFramePr>
        <p:xfrm>
          <a:off x="25399" y="2093119"/>
          <a:ext cx="5994402" cy="1483360"/>
        </p:xfrm>
        <a:graphic>
          <a:graphicData uri="http://schemas.openxmlformats.org/drawingml/2006/table">
            <a:tbl>
              <a:tblPr firstRow="1" bandRow="1">
                <a:tableStyleId>{5C22544A-7EE6-4342-B048-85BDC9FD1C3A}</a:tableStyleId>
              </a:tblPr>
              <a:tblGrid>
                <a:gridCol w="2997201">
                  <a:extLst>
                    <a:ext uri="{9D8B030D-6E8A-4147-A177-3AD203B41FA5}">
                      <a16:colId xmlns:a16="http://schemas.microsoft.com/office/drawing/2014/main" val="4148211565"/>
                    </a:ext>
                  </a:extLst>
                </a:gridCol>
                <a:gridCol w="2997201">
                  <a:extLst>
                    <a:ext uri="{9D8B030D-6E8A-4147-A177-3AD203B41FA5}">
                      <a16:colId xmlns:a16="http://schemas.microsoft.com/office/drawing/2014/main" val="861495602"/>
                    </a:ext>
                  </a:extLst>
                </a:gridCol>
              </a:tblGrid>
              <a:tr h="370840">
                <a:tc gridSpan="2">
                  <a:txBody>
                    <a:bodyPr/>
                    <a:lstStyle/>
                    <a:p>
                      <a:pPr algn="ctr"/>
                      <a:r>
                        <a:rPr lang="es-MX" dirty="0"/>
                        <a:t>Sentimiento</a:t>
                      </a:r>
                    </a:p>
                  </a:txBody>
                  <a:tcPr/>
                </a:tc>
                <a:tc hMerge="1">
                  <a:txBody>
                    <a:bodyPr/>
                    <a:lstStyle/>
                    <a:p>
                      <a:endParaRPr lang="es-MX" dirty="0"/>
                    </a:p>
                  </a:txBody>
                  <a:tcPr/>
                </a:tc>
                <a:extLst>
                  <a:ext uri="{0D108BD9-81ED-4DB2-BD59-A6C34878D82A}">
                    <a16:rowId xmlns:a16="http://schemas.microsoft.com/office/drawing/2014/main" val="537592618"/>
                  </a:ext>
                </a:extLst>
              </a:tr>
              <a:tr h="370840">
                <a:tc>
                  <a:txBody>
                    <a:bodyPr/>
                    <a:lstStyle/>
                    <a:p>
                      <a:r>
                        <a:rPr lang="es-MX" dirty="0"/>
                        <a:t>Positivo</a:t>
                      </a:r>
                    </a:p>
                  </a:txBody>
                  <a:tcPr/>
                </a:tc>
                <a:tc>
                  <a:txBody>
                    <a:bodyPr/>
                    <a:lstStyle/>
                    <a:p>
                      <a:r>
                        <a:rPr lang="es-MX" dirty="0"/>
                        <a:t>57%</a:t>
                      </a:r>
                    </a:p>
                  </a:txBody>
                  <a:tcPr/>
                </a:tc>
                <a:extLst>
                  <a:ext uri="{0D108BD9-81ED-4DB2-BD59-A6C34878D82A}">
                    <a16:rowId xmlns:a16="http://schemas.microsoft.com/office/drawing/2014/main" val="4145584734"/>
                  </a:ext>
                </a:extLst>
              </a:tr>
              <a:tr h="370840">
                <a:tc>
                  <a:txBody>
                    <a:bodyPr/>
                    <a:lstStyle/>
                    <a:p>
                      <a:r>
                        <a:rPr lang="es-MX" dirty="0"/>
                        <a:t>Negativo</a:t>
                      </a:r>
                    </a:p>
                  </a:txBody>
                  <a:tcPr/>
                </a:tc>
                <a:tc>
                  <a:txBody>
                    <a:bodyPr/>
                    <a:lstStyle/>
                    <a:p>
                      <a:r>
                        <a:rPr lang="es-MX" dirty="0"/>
                        <a:t>39%</a:t>
                      </a:r>
                    </a:p>
                  </a:txBody>
                  <a:tcPr/>
                </a:tc>
                <a:extLst>
                  <a:ext uri="{0D108BD9-81ED-4DB2-BD59-A6C34878D82A}">
                    <a16:rowId xmlns:a16="http://schemas.microsoft.com/office/drawing/2014/main" val="2431570314"/>
                  </a:ext>
                </a:extLst>
              </a:tr>
              <a:tr h="370840">
                <a:tc>
                  <a:txBody>
                    <a:bodyPr/>
                    <a:lstStyle/>
                    <a:p>
                      <a:r>
                        <a:rPr lang="es-MX" dirty="0"/>
                        <a:t>Neutro</a:t>
                      </a:r>
                    </a:p>
                  </a:txBody>
                  <a:tcPr/>
                </a:tc>
                <a:tc>
                  <a:txBody>
                    <a:bodyPr/>
                    <a:lstStyle/>
                    <a:p>
                      <a:r>
                        <a:rPr lang="es-MX" dirty="0"/>
                        <a:t>4%</a:t>
                      </a:r>
                    </a:p>
                  </a:txBody>
                  <a:tcPr/>
                </a:tc>
                <a:extLst>
                  <a:ext uri="{0D108BD9-81ED-4DB2-BD59-A6C34878D82A}">
                    <a16:rowId xmlns:a16="http://schemas.microsoft.com/office/drawing/2014/main" val="3945999381"/>
                  </a:ext>
                </a:extLst>
              </a:tr>
            </a:tbl>
          </a:graphicData>
        </a:graphic>
      </p:graphicFrame>
      <p:sp>
        <p:nvSpPr>
          <p:cNvPr id="14" name="CuadroTexto 13">
            <a:extLst>
              <a:ext uri="{FF2B5EF4-FFF2-40B4-BE49-F238E27FC236}">
                <a16:creationId xmlns:a16="http://schemas.microsoft.com/office/drawing/2014/main" id="{F7736415-9418-071B-A6F8-EED5AEB0131D}"/>
              </a:ext>
            </a:extLst>
          </p:cNvPr>
          <p:cNvSpPr txBox="1"/>
          <p:nvPr/>
        </p:nvSpPr>
        <p:spPr>
          <a:xfrm>
            <a:off x="6172200" y="2505075"/>
            <a:ext cx="4312356" cy="1200329"/>
          </a:xfrm>
          <a:prstGeom prst="rect">
            <a:avLst/>
          </a:prstGeom>
          <a:noFill/>
        </p:spPr>
        <p:txBody>
          <a:bodyPr wrap="square" rtlCol="0">
            <a:spAutoFit/>
          </a:bodyPr>
          <a:lstStyle/>
          <a:p>
            <a:r>
              <a:rPr lang="es-ES" dirty="0"/>
              <a:t>Se aplico </a:t>
            </a:r>
            <a:r>
              <a:rPr lang="es-ES" dirty="0" err="1"/>
              <a:t>Lexicon</a:t>
            </a:r>
            <a:r>
              <a:rPr lang="es-ES" dirty="0"/>
              <a:t> hacia todos los </a:t>
            </a:r>
            <a:r>
              <a:rPr lang="es-ES" dirty="0" err="1"/>
              <a:t>terminos</a:t>
            </a:r>
            <a:r>
              <a:rPr lang="es-ES" dirty="0"/>
              <a:t> de los 500 tweets analizados para tener un panorama del porcentaje del tipo de sentimiento. </a:t>
            </a:r>
          </a:p>
        </p:txBody>
      </p:sp>
      <p:sp>
        <p:nvSpPr>
          <p:cNvPr id="17" name="CuadroTexto 16">
            <a:extLst>
              <a:ext uri="{FF2B5EF4-FFF2-40B4-BE49-F238E27FC236}">
                <a16:creationId xmlns:a16="http://schemas.microsoft.com/office/drawing/2014/main" id="{08A280D9-278B-6BAD-9E61-02693EE04307}"/>
              </a:ext>
            </a:extLst>
          </p:cNvPr>
          <p:cNvSpPr txBox="1"/>
          <p:nvPr/>
        </p:nvSpPr>
        <p:spPr>
          <a:xfrm>
            <a:off x="6172200" y="2060020"/>
            <a:ext cx="4312356" cy="461665"/>
          </a:xfrm>
          <a:prstGeom prst="rect">
            <a:avLst/>
          </a:prstGeom>
          <a:noFill/>
        </p:spPr>
        <p:txBody>
          <a:bodyPr wrap="square" rtlCol="0">
            <a:spAutoFit/>
          </a:bodyPr>
          <a:lstStyle/>
          <a:p>
            <a:r>
              <a:rPr lang="es-MX" sz="2400" b="1" dirty="0"/>
              <a:t>Uso de </a:t>
            </a:r>
            <a:r>
              <a:rPr lang="es-MX" sz="2400" b="1" dirty="0" err="1"/>
              <a:t>Lexicon</a:t>
            </a:r>
            <a:endParaRPr lang="es-MX" sz="2400" b="1" dirty="0"/>
          </a:p>
        </p:txBody>
      </p:sp>
    </p:spTree>
    <p:extLst>
      <p:ext uri="{BB962C8B-B14F-4D97-AF65-F5344CB8AC3E}">
        <p14:creationId xmlns:p14="http://schemas.microsoft.com/office/powerpoint/2010/main" val="1813910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p:txBody>
          <a:bodyPr/>
          <a:lstStyle/>
          <a:p>
            <a:r>
              <a:rPr lang="en-US" dirty="0" err="1"/>
              <a:t>Twinword</a:t>
            </a:r>
            <a:r>
              <a:rPr lang="en-US" dirty="0"/>
              <a:t> API y </a:t>
            </a:r>
            <a:r>
              <a:rPr lang="en-US" dirty="0" err="1"/>
              <a:t>paralelizacion</a:t>
            </a:r>
            <a:r>
              <a:rPr lang="en-US" dirty="0"/>
              <a:t> </a:t>
            </a:r>
            <a:r>
              <a:rPr lang="en-US" dirty="0" err="1"/>
              <a:t>usando</a:t>
            </a:r>
            <a:r>
              <a:rPr lang="en-US" dirty="0"/>
              <a:t> </a:t>
            </a:r>
            <a:r>
              <a:rPr lang="en-US" dirty="0" err="1"/>
              <a:t>Dasks</a:t>
            </a:r>
            <a:endParaRPr lang="en-US" dirty="0"/>
          </a:p>
        </p:txBody>
      </p:sp>
      <p:sp>
        <p:nvSpPr>
          <p:cNvPr id="12" name="Date Placeholder 11">
            <a:extLst>
              <a:ext uri="{FF2B5EF4-FFF2-40B4-BE49-F238E27FC236}">
                <a16:creationId xmlns:a16="http://schemas.microsoft.com/office/drawing/2014/main" id="{3CC90B11-F535-4D7C-84A3-2CF98B9D596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CuadroTexto 3">
            <a:extLst>
              <a:ext uri="{FF2B5EF4-FFF2-40B4-BE49-F238E27FC236}">
                <a16:creationId xmlns:a16="http://schemas.microsoft.com/office/drawing/2014/main" id="{E508D617-44CB-93BD-89CC-75027BD7072C}"/>
              </a:ext>
            </a:extLst>
          </p:cNvPr>
          <p:cNvSpPr txBox="1"/>
          <p:nvPr/>
        </p:nvSpPr>
        <p:spPr>
          <a:xfrm>
            <a:off x="301658" y="1700115"/>
            <a:ext cx="4826524" cy="1754326"/>
          </a:xfrm>
          <a:prstGeom prst="rect">
            <a:avLst/>
          </a:prstGeom>
          <a:noFill/>
        </p:spPr>
        <p:txBody>
          <a:bodyPr wrap="square" rtlCol="0">
            <a:spAutoFit/>
          </a:bodyPr>
          <a:lstStyle/>
          <a:p>
            <a:pPr marL="285750" indent="-285750">
              <a:buFont typeface="Arial" panose="020B0604020202020204" pitchFamily="34" charset="0"/>
              <a:buChar char="•"/>
            </a:pPr>
            <a:r>
              <a:rPr lang="es-MX" dirty="0" err="1"/>
              <a:t>Twinword</a:t>
            </a:r>
            <a:r>
              <a:rPr lang="es-MX" dirty="0"/>
              <a:t> es un API de paga el cual brinda un servicio API REST para el análisis de sentimientos, el uso de la librería </a:t>
            </a:r>
            <a:r>
              <a:rPr lang="es-MX" dirty="0" err="1"/>
              <a:t>Dask</a:t>
            </a:r>
            <a:r>
              <a:rPr lang="es-MX" dirty="0"/>
              <a:t> nos permitirá paralelizar cada uno de los </a:t>
            </a:r>
            <a:r>
              <a:rPr lang="es-MX" dirty="0" err="1"/>
              <a:t>requests</a:t>
            </a:r>
            <a:r>
              <a:rPr lang="es-MX" dirty="0"/>
              <a:t> que realizaremos al API.</a:t>
            </a:r>
          </a:p>
        </p:txBody>
      </p:sp>
      <p:pic>
        <p:nvPicPr>
          <p:cNvPr id="7" name="Imagen 6">
            <a:extLst>
              <a:ext uri="{FF2B5EF4-FFF2-40B4-BE49-F238E27FC236}">
                <a16:creationId xmlns:a16="http://schemas.microsoft.com/office/drawing/2014/main" id="{28FD6FB8-A682-29B0-FC43-C7A26DBCB5CF}"/>
              </a:ext>
            </a:extLst>
          </p:cNvPr>
          <p:cNvPicPr>
            <a:picLocks noChangeAspect="1"/>
          </p:cNvPicPr>
          <p:nvPr/>
        </p:nvPicPr>
        <p:blipFill>
          <a:blip r:embed="rId2"/>
          <a:stretch>
            <a:fillRect/>
          </a:stretch>
        </p:blipFill>
        <p:spPr>
          <a:xfrm>
            <a:off x="4811499" y="1602556"/>
            <a:ext cx="7100840" cy="3180902"/>
          </a:xfrm>
          <a:prstGeom prst="rect">
            <a:avLst/>
          </a:prstGeom>
        </p:spPr>
      </p:pic>
      <p:pic>
        <p:nvPicPr>
          <p:cNvPr id="10" name="Imagen 9">
            <a:extLst>
              <a:ext uri="{FF2B5EF4-FFF2-40B4-BE49-F238E27FC236}">
                <a16:creationId xmlns:a16="http://schemas.microsoft.com/office/drawing/2014/main" id="{BC96E3E0-3993-EA9B-E21D-9D3B103AFCEE}"/>
              </a:ext>
            </a:extLst>
          </p:cNvPr>
          <p:cNvPicPr>
            <a:picLocks noChangeAspect="1"/>
          </p:cNvPicPr>
          <p:nvPr/>
        </p:nvPicPr>
        <p:blipFill>
          <a:blip r:embed="rId3"/>
          <a:stretch>
            <a:fillRect/>
          </a:stretch>
        </p:blipFill>
        <p:spPr>
          <a:xfrm>
            <a:off x="515233" y="3576360"/>
            <a:ext cx="4612949" cy="2032473"/>
          </a:xfrm>
          <a:prstGeom prst="rect">
            <a:avLst/>
          </a:prstGeom>
        </p:spPr>
      </p:pic>
    </p:spTree>
    <p:extLst>
      <p:ext uri="{BB962C8B-B14F-4D97-AF65-F5344CB8AC3E}">
        <p14:creationId xmlns:p14="http://schemas.microsoft.com/office/powerpoint/2010/main" val="3927950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6DAA-1ACF-4343-A637-D55C4A5DE05B}"/>
              </a:ext>
            </a:extLst>
          </p:cNvPr>
          <p:cNvSpPr>
            <a:spLocks noGrp="1"/>
          </p:cNvSpPr>
          <p:nvPr>
            <p:ph type="title"/>
          </p:nvPr>
        </p:nvSpPr>
        <p:spPr/>
        <p:txBody>
          <a:bodyPr/>
          <a:lstStyle/>
          <a:p>
            <a:r>
              <a:rPr lang="en-US" dirty="0" err="1"/>
              <a:t>Resultados</a:t>
            </a:r>
            <a:endParaRPr lang="en-US" dirty="0"/>
          </a:p>
        </p:txBody>
      </p:sp>
      <p:sp>
        <p:nvSpPr>
          <p:cNvPr id="5" name="Date Placeholder 4">
            <a:extLst>
              <a:ext uri="{FF2B5EF4-FFF2-40B4-BE49-F238E27FC236}">
                <a16:creationId xmlns:a16="http://schemas.microsoft.com/office/drawing/2014/main" id="{3AD06355-A3C6-4680-9456-99EB4CD4347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6" name="Footer Placeholder 5">
            <a:extLst>
              <a:ext uri="{FF2B5EF4-FFF2-40B4-BE49-F238E27FC236}">
                <a16:creationId xmlns:a16="http://schemas.microsoft.com/office/drawing/2014/main" id="{31E614C4-AF93-47E4-AAAE-E508A893E74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7" name="Slide Number Placeholder 6">
            <a:extLst>
              <a:ext uri="{FF2B5EF4-FFF2-40B4-BE49-F238E27FC236}">
                <a16:creationId xmlns:a16="http://schemas.microsoft.com/office/drawing/2014/main" id="{AB8B6466-CC56-4078-BB0C-7A0D5CB3F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10" name="Imagen 9">
            <a:extLst>
              <a:ext uri="{FF2B5EF4-FFF2-40B4-BE49-F238E27FC236}">
                <a16:creationId xmlns:a16="http://schemas.microsoft.com/office/drawing/2014/main" id="{E603361E-B1FC-201A-D034-88DA850815A7}"/>
              </a:ext>
            </a:extLst>
          </p:cNvPr>
          <p:cNvPicPr>
            <a:picLocks noChangeAspect="1"/>
          </p:cNvPicPr>
          <p:nvPr/>
        </p:nvPicPr>
        <p:blipFill>
          <a:blip r:embed="rId2"/>
          <a:stretch>
            <a:fillRect/>
          </a:stretch>
        </p:blipFill>
        <p:spPr>
          <a:xfrm>
            <a:off x="709501" y="1567995"/>
            <a:ext cx="10792143" cy="3607319"/>
          </a:xfrm>
          <a:prstGeom prst="rect">
            <a:avLst/>
          </a:prstGeom>
        </p:spPr>
      </p:pic>
    </p:spTree>
    <p:extLst>
      <p:ext uri="{BB962C8B-B14F-4D97-AF65-F5344CB8AC3E}">
        <p14:creationId xmlns:p14="http://schemas.microsoft.com/office/powerpoint/2010/main" val="3942647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p:txBody>
          <a:bodyPr/>
          <a:lstStyle/>
          <a:p>
            <a:r>
              <a:rPr lang="en-US" dirty="0" err="1"/>
              <a:t>Resumen</a:t>
            </a:r>
            <a:endParaRPr lang="en-US" dirty="0"/>
          </a:p>
        </p:txBody>
      </p:sp>
      <p:sp>
        <p:nvSpPr>
          <p:cNvPr id="12" name="Date Placeholder 11">
            <a:extLst>
              <a:ext uri="{FF2B5EF4-FFF2-40B4-BE49-F238E27FC236}">
                <a16:creationId xmlns:a16="http://schemas.microsoft.com/office/drawing/2014/main" id="{C01975C7-D604-4AD4-85CC-2EFC92D81A7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3" name="Footer Placeholder 12">
            <a:extLst>
              <a:ext uri="{FF2B5EF4-FFF2-40B4-BE49-F238E27FC236}">
                <a16:creationId xmlns:a16="http://schemas.microsoft.com/office/drawing/2014/main" id="{E0C27B2A-1D72-43E3-82D3-29739485AA7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4" name="Slide Number Placeholder 13">
            <a:extLst>
              <a:ext uri="{FF2B5EF4-FFF2-40B4-BE49-F238E27FC236}">
                <a16:creationId xmlns:a16="http://schemas.microsoft.com/office/drawing/2014/main" id="{DC4D09A1-D96F-4BFC-8475-2F079EAD86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15" name="Marcador de posición de imagen 14">
            <a:extLst>
              <a:ext uri="{FF2B5EF4-FFF2-40B4-BE49-F238E27FC236}">
                <a16:creationId xmlns:a16="http://schemas.microsoft.com/office/drawing/2014/main" id="{1B5C6D55-E20E-61A1-7432-5D165A525A65}"/>
              </a:ext>
            </a:extLst>
          </p:cNvPr>
          <p:cNvPicPr>
            <a:picLocks noGrp="1" noChangeAspect="1"/>
          </p:cNvPicPr>
          <p:nvPr>
            <p:ph type="pic" sz="quarter" idx="13"/>
          </p:nvPr>
        </p:nvPicPr>
        <p:blipFill>
          <a:blip r:embed="rId2"/>
          <a:srcRect l="18581" r="18581"/>
          <a:stretch>
            <a:fillRect/>
          </a:stretch>
        </p:blipFill>
        <p:spPr/>
      </p:pic>
      <p:pic>
        <p:nvPicPr>
          <p:cNvPr id="19" name="Marcador de posición de imagen 18">
            <a:extLst>
              <a:ext uri="{FF2B5EF4-FFF2-40B4-BE49-F238E27FC236}">
                <a16:creationId xmlns:a16="http://schemas.microsoft.com/office/drawing/2014/main" id="{85A34FAE-3B4B-3781-27A9-8F0F7C409496}"/>
              </a:ext>
            </a:extLst>
          </p:cNvPr>
          <p:cNvPicPr>
            <a:picLocks noGrp="1" noChangeAspect="1"/>
          </p:cNvPicPr>
          <p:nvPr>
            <p:ph type="pic" sz="quarter" idx="14"/>
          </p:nvPr>
        </p:nvPicPr>
        <p:blipFill>
          <a:blip r:embed="rId3"/>
          <a:srcRect l="15373" r="15373"/>
          <a:stretch>
            <a:fillRect/>
          </a:stretch>
        </p:blipFill>
        <p:spPr/>
      </p:pic>
      <p:sp>
        <p:nvSpPr>
          <p:cNvPr id="20" name="CuadroTexto 19">
            <a:extLst>
              <a:ext uri="{FF2B5EF4-FFF2-40B4-BE49-F238E27FC236}">
                <a16:creationId xmlns:a16="http://schemas.microsoft.com/office/drawing/2014/main" id="{41E4B992-B231-54FE-D1AB-8D79C550FBCB}"/>
              </a:ext>
            </a:extLst>
          </p:cNvPr>
          <p:cNvSpPr txBox="1"/>
          <p:nvPr/>
        </p:nvSpPr>
        <p:spPr>
          <a:xfrm>
            <a:off x="584462" y="1800520"/>
            <a:ext cx="4967926" cy="3416320"/>
          </a:xfrm>
          <a:prstGeom prst="rect">
            <a:avLst/>
          </a:prstGeom>
          <a:noFill/>
        </p:spPr>
        <p:txBody>
          <a:bodyPr wrap="square" rtlCol="0">
            <a:spAutoFit/>
          </a:bodyPr>
          <a:lstStyle/>
          <a:p>
            <a:r>
              <a:rPr lang="es-MX" dirty="0"/>
              <a:t>Se aplicaron diferentes algoritmos para el análisis de sentimientos (Vader, </a:t>
            </a:r>
            <a:r>
              <a:rPr lang="es-MX" dirty="0" err="1"/>
              <a:t>TextBlob</a:t>
            </a:r>
            <a:r>
              <a:rPr lang="es-MX" dirty="0"/>
              <a:t> y </a:t>
            </a:r>
            <a:r>
              <a:rPr lang="es-MX" dirty="0" err="1"/>
              <a:t>Twinword</a:t>
            </a:r>
            <a:r>
              <a:rPr lang="es-MX" dirty="0"/>
              <a:t>) los cuales arrojaron resultados muy distintos los 3 tuvieron un porcentaje dominante pero con distinta clasificación, se realizó un análisis de manera visual de 100 tweets y se encontró que la mayoría de los tweets eran de positivos , una observación extraña fue que algunos tweets se repetían en diferentes cuentas los cuales a manera de sospecha creemos que es el mismo autor del tweet con diferentes cuentas.</a:t>
            </a:r>
          </a:p>
        </p:txBody>
      </p:sp>
    </p:spTree>
    <p:extLst>
      <p:ext uri="{BB962C8B-B14F-4D97-AF65-F5344CB8AC3E}">
        <p14:creationId xmlns:p14="http://schemas.microsoft.com/office/powerpoint/2010/main" val="17839761"/>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{F0B83664-AAF8-4126-8784-3FB35D0E7262}tf78504181_win32</Template>
  <TotalTime>324</TotalTime>
  <Words>412</Words>
  <Application>Microsoft Office PowerPoint</Application>
  <PresentationFormat>Panorámica</PresentationFormat>
  <Paragraphs>64</Paragraphs>
  <Slides>10</Slides>
  <Notes>0</Notes>
  <HiddenSlides>1</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Avenir Next LT Pro</vt:lpstr>
      <vt:lpstr>Calibri</vt:lpstr>
      <vt:lpstr>Tw Cen MT</vt:lpstr>
      <vt:lpstr>ShapesVTI</vt:lpstr>
      <vt:lpstr>Datos Masivos</vt:lpstr>
      <vt:lpstr>Agenda</vt:lpstr>
      <vt:lpstr>Introducción Twitter API</vt:lpstr>
      <vt:lpstr>Presentación de PowerPoint</vt:lpstr>
      <vt:lpstr>Análisis exploratorio</vt:lpstr>
      <vt:lpstr>Lexicon</vt:lpstr>
      <vt:lpstr>Twinword API y paralelizacion usando Dasks</vt:lpstr>
      <vt:lpstr>Resultados</vt:lpstr>
      <vt:lpstr>Resumen</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Datos Masivos</dc:title>
  <dc:creator>Emmanuel Ramos</dc:creator>
  <cp:lastModifiedBy>Emmanuel Ramos</cp:lastModifiedBy>
  <cp:revision>1</cp:revision>
  <dcterms:created xsi:type="dcterms:W3CDTF">2023-06-08T17:30:14Z</dcterms:created>
  <dcterms:modified xsi:type="dcterms:W3CDTF">2023-06-08T22:55:11Z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