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76" r:id="rId2"/>
    <p:sldId id="448" r:id="rId3"/>
    <p:sldId id="450" r:id="rId4"/>
    <p:sldId id="451" r:id="rId5"/>
    <p:sldId id="453" r:id="rId6"/>
    <p:sldId id="467" r:id="rId7"/>
    <p:sldId id="452" r:id="rId8"/>
    <p:sldId id="454" r:id="rId9"/>
    <p:sldId id="455" r:id="rId10"/>
    <p:sldId id="457" r:id="rId11"/>
    <p:sldId id="456" r:id="rId12"/>
    <p:sldId id="458" r:id="rId13"/>
    <p:sldId id="463" r:id="rId14"/>
    <p:sldId id="459" r:id="rId15"/>
    <p:sldId id="464" r:id="rId16"/>
    <p:sldId id="460" r:id="rId17"/>
    <p:sldId id="465" r:id="rId18"/>
    <p:sldId id="461" r:id="rId19"/>
    <p:sldId id="466" r:id="rId20"/>
    <p:sldId id="468" r:id="rId21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00000"/>
    <a:srgbClr val="0033CC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418" autoAdjust="0"/>
  </p:normalViewPr>
  <p:slideViewPr>
    <p:cSldViewPr>
      <p:cViewPr varScale="1">
        <p:scale>
          <a:sx n="72" d="100"/>
          <a:sy n="72" d="100"/>
        </p:scale>
        <p:origin x="124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6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9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6934200" y="6400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11/10/2018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 smtClean="0"/>
              <a:t>Introduction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 smtClean="0">
                <a:latin typeface="Arial Narrow" pitchFamily="34" charset="0"/>
              </a:rPr>
              <a:t>Diploma in IT &amp; </a:t>
            </a:r>
            <a:r>
              <a:rPr lang="en-US" sz="1200" dirty="0" smtClean="0">
                <a:latin typeface="Arial Narrow" pitchFamily="34" charset="0"/>
              </a:rPr>
              <a:t>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 smtClean="0">
                <a:latin typeface="Arial Narrow" pitchFamily="34" charset="0"/>
              </a:rPr>
              <a:t>FED AY18/19, </a:t>
            </a:r>
            <a:r>
              <a:rPr lang="en-US" sz="1200" dirty="0" err="1">
                <a:latin typeface="Arial Narrow" pitchFamily="34" charset="0"/>
              </a:rPr>
              <a:t>Sem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2</a:t>
            </a:r>
            <a:endParaRPr lang="en-US" sz="1200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earningwebdesign.com" TargetMode="External"/><Relationship Id="rId2" Type="http://schemas.openxmlformats.org/officeDocument/2006/relationships/hyperlink" Target="https://ebookcentral-proquest-com.libproxy.np.edu.sg/lib/np/detail.action?docID=541274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286001"/>
            <a:ext cx="5448300" cy="990599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sz="4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algn="ctr">
              <a:lnSpc>
                <a:spcPct val="130000"/>
              </a:lnSpc>
              <a:defRPr/>
            </a:pPr>
            <a:endParaRPr lang="en-GB" sz="28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 smtClean="0">
                <a:solidFill>
                  <a:schemeClr val="bg1"/>
                </a:solidFill>
                <a:latin typeface="Tahoma" pitchFamily="34" charset="0"/>
              </a:rPr>
              <a:t>FED</a:t>
            </a:r>
            <a:endParaRPr lang="en-GB" sz="4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43200" y="3733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 smtClean="0">
                <a:latin typeface="Arial Narrow" pitchFamily="34" charset="0"/>
              </a:rPr>
              <a:t>Front End Development</a:t>
            </a:r>
            <a:endParaRPr kumimoji="1" lang="en-GB" sz="3200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</a:t>
            </a:r>
            <a:r>
              <a:rPr kumimoji="1" lang="en-GB" sz="3200" dirty="0" smtClean="0">
                <a:latin typeface="Arial Narrow" pitchFamily="34" charset="0"/>
              </a:rPr>
              <a:t>IT &amp; ISF</a:t>
            </a:r>
            <a:endParaRPr kumimoji="1" lang="en-GB" sz="32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</a:t>
            </a:r>
            <a:r>
              <a:rPr kumimoji="1" lang="en-GB" sz="3200" dirty="0" smtClean="0">
                <a:latin typeface="Arial Narrow" pitchFamily="34" charset="0"/>
              </a:rPr>
              <a:t>1 </a:t>
            </a:r>
            <a:r>
              <a:rPr kumimoji="1" lang="en-GB" sz="3200" dirty="0">
                <a:latin typeface="Arial Narrow" pitchFamily="34" charset="0"/>
              </a:rPr>
              <a:t>(</a:t>
            </a:r>
            <a:r>
              <a:rPr kumimoji="1" lang="en-GB" sz="3200" dirty="0" smtClean="0">
                <a:latin typeface="Arial Narrow" pitchFamily="34" charset="0"/>
              </a:rPr>
              <a:t>2018/19), </a:t>
            </a:r>
            <a:r>
              <a:rPr kumimoji="1" lang="en-GB" sz="3200" dirty="0">
                <a:latin typeface="Arial Narrow" pitchFamily="34" charset="0"/>
              </a:rPr>
              <a:t>Semester </a:t>
            </a:r>
            <a:r>
              <a:rPr kumimoji="1" lang="en-GB" sz="3200" dirty="0" smtClean="0">
                <a:latin typeface="Arial Narrow" pitchFamily="34" charset="0"/>
              </a:rPr>
              <a:t>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Front End Development?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“Front-end web development, is the practice of producing HTML, CSS and JavaScript  for a website or Web Application so that a user can see and interact with them directly. </a:t>
            </a:r>
          </a:p>
          <a:p>
            <a:r>
              <a:rPr lang="en-US" dirty="0"/>
              <a:t>The challenge associated with front end development is that the tools and techniques used to create the front end of a website change constantly and so the developer needs to constantly be aware of how the field is developing.” – Wikipedia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5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Front End Developer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9"/>
            <a:ext cx="8191500" cy="5181600"/>
          </a:xfrm>
        </p:spPr>
        <p:txBody>
          <a:bodyPr/>
          <a:lstStyle/>
          <a:p>
            <a:r>
              <a:rPr lang="en-GB" sz="2800" dirty="0"/>
              <a:t>A front end web developer usually works in the visual part of the system, the part that the end user actually uses.</a:t>
            </a:r>
          </a:p>
          <a:p>
            <a:r>
              <a:rPr lang="en-GB" sz="2800" dirty="0"/>
              <a:t> It's about displaying information in a understandable and visualizable format to the user.</a:t>
            </a:r>
          </a:p>
          <a:p>
            <a:r>
              <a:rPr lang="en-GB" sz="2800" dirty="0"/>
              <a:t>That involves using </a:t>
            </a:r>
          </a:p>
          <a:p>
            <a:pPr lvl="1"/>
            <a:r>
              <a:rPr lang="en-GB" sz="2400" dirty="0"/>
              <a:t>Basic HTML to create the page</a:t>
            </a:r>
          </a:p>
          <a:p>
            <a:pPr lvl="1"/>
            <a:r>
              <a:rPr lang="en-GB" sz="2400" dirty="0"/>
              <a:t>CSS on top to style it, to make it look nice </a:t>
            </a:r>
          </a:p>
          <a:p>
            <a:pPr lvl="1"/>
            <a:r>
              <a:rPr lang="en-GB" sz="2400" dirty="0"/>
              <a:t>JavaScript on top of that to add some user interactivity to the page</a:t>
            </a:r>
          </a:p>
          <a:p>
            <a:endParaRPr lang="en-GB" sz="2800" b="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34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Taught</a:t>
            </a:r>
            <a:endParaRPr lang="en-GB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53023" y="1085790"/>
            <a:ext cx="4000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4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kern="0" dirty="0" smtClean="0"/>
              <a:t>HTML5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kern="0" dirty="0" smtClean="0"/>
              <a:t>CSS3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kern="0" dirty="0" smtClean="0"/>
              <a:t>JavaScript</a:t>
            </a:r>
            <a:endParaRPr lang="en-GB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45" y="970245"/>
            <a:ext cx="1066800" cy="1617207"/>
          </a:xfrm>
          <a:prstGeom prst="rect">
            <a:avLst/>
          </a:prstGeom>
        </p:spPr>
      </p:pic>
      <p:pic>
        <p:nvPicPr>
          <p:cNvPr id="10" name="Picture 4" descr="CSS3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02" y="2968452"/>
            <a:ext cx="1009650" cy="141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570" y="5029200"/>
            <a:ext cx="1034282" cy="1034282"/>
          </a:xfrm>
          <a:prstGeom prst="rect">
            <a:avLst/>
          </a:prstGeom>
        </p:spPr>
      </p:pic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4558415" y="1085790"/>
            <a:ext cx="4000500" cy="5181600"/>
          </a:xfrm>
        </p:spPr>
        <p:txBody>
          <a:bodyPr/>
          <a:lstStyle/>
          <a:p>
            <a:r>
              <a:rPr lang="en-US" dirty="0" smtClean="0"/>
              <a:t>jQuery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AJAX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38" y="1085790"/>
            <a:ext cx="2389038" cy="875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424" y="3848003"/>
            <a:ext cx="2410013" cy="12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25500"/>
            <a:ext cx="8153400" cy="6184900"/>
          </a:xfrm>
        </p:spPr>
        <p:txBody>
          <a:bodyPr/>
          <a:lstStyle/>
          <a:p>
            <a:r>
              <a:rPr lang="en-US" sz="2800" dirty="0" smtClean="0"/>
              <a:t>HTML5 is the latest version of HTML.</a:t>
            </a:r>
          </a:p>
          <a:p>
            <a:r>
              <a:rPr lang="en-US" sz="2800" dirty="0"/>
              <a:t>Modern Web pages and Web applications are generally </a:t>
            </a:r>
            <a:r>
              <a:rPr lang="en-US" sz="2800" dirty="0" smtClean="0"/>
              <a:t>composed of </a:t>
            </a:r>
            <a:r>
              <a:rPr lang="en-US" sz="2800" dirty="0"/>
              <a:t>at least three components, so what people often mean when they say 'HTML5' is the trio </a:t>
            </a:r>
            <a:r>
              <a:rPr lang="en-US" sz="2800" dirty="0" smtClean="0"/>
              <a:t>of languages</a:t>
            </a:r>
            <a:r>
              <a:rPr lang="en-US" sz="2800" dirty="0"/>
              <a:t>: HTML5, CSS3 and JavaScript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'HTML' part contains all the content, organized into a logical structure. 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the part that </a:t>
            </a:r>
            <a:r>
              <a:rPr lang="en-US" sz="2800" dirty="0" smtClean="0"/>
              <a:t>an author </a:t>
            </a:r>
            <a:r>
              <a:rPr lang="en-US" sz="2800" dirty="0"/>
              <a:t>might be most concerned with: the words, chapter headings, figures, diagrams, etc. 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4523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'CSS' part (version 3 being current) is all about the presentation or style of the page; what </a:t>
            </a:r>
            <a:r>
              <a:rPr lang="en-US" dirty="0" smtClean="0"/>
              <a:t>it looks </a:t>
            </a:r>
            <a:r>
              <a:rPr lang="en-US" dirty="0"/>
              <a:t>like without too much regard for the specific content. </a:t>
            </a:r>
            <a:endParaRPr lang="en-US" dirty="0" smtClean="0"/>
          </a:p>
          <a:p>
            <a:r>
              <a:rPr lang="en-US" dirty="0" smtClean="0"/>
              <a:t>It is like the </a:t>
            </a:r>
            <a:r>
              <a:rPr lang="en-US" dirty="0"/>
              <a:t>way you might specify a "theme" in a </a:t>
            </a:r>
            <a:r>
              <a:rPr lang="en-US" dirty="0" smtClean="0"/>
              <a:t>word processing </a:t>
            </a:r>
            <a:r>
              <a:rPr lang="en-US" dirty="0"/>
              <a:t>document, setting fonts, sizes, indentations and whatever else may apply to what </a:t>
            </a:r>
            <a:r>
              <a:rPr lang="en-US" dirty="0" smtClean="0"/>
              <a:t>it looks </a:t>
            </a:r>
            <a:r>
              <a:rPr lang="en-US" dirty="0"/>
              <a:t>like.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4" descr="CSS3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504825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'JavaScript' part is about the actions a page can take such as interaction with the user, </a:t>
            </a:r>
            <a:r>
              <a:rPr lang="en-US" dirty="0" smtClean="0"/>
              <a:t>and customizing </a:t>
            </a:r>
            <a:r>
              <a:rPr lang="en-US" dirty="0"/>
              <a:t>and changing the page according to any number of parameters.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what allows </a:t>
            </a:r>
            <a:r>
              <a:rPr lang="en-US" dirty="0" smtClean="0"/>
              <a:t>a Web </a:t>
            </a:r>
            <a:r>
              <a:rPr lang="en-US" dirty="0"/>
              <a:t>page to be more than just a document, but potentially a Web application, with </a:t>
            </a:r>
            <a:r>
              <a:rPr lang="en-US" dirty="0" smtClean="0"/>
              <a:t>nearly unlimited </a:t>
            </a:r>
            <a:r>
              <a:rPr lang="en-US" dirty="0"/>
              <a:t>possibilities.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important leg of the stool for modern Web pages.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1" y="28958"/>
            <a:ext cx="631441" cy="6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fast, small, and feature-rich JavaScript library.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makes things like HTML document traversal and manipulation, event handling, animation, and Ajax much simpler with an easy-to-use API that works across a multitude of browsers.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combination of versatility and extensibility, jQuery has changed the way that millions of people write JavaScript.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400"/>
            <a:ext cx="1779438" cy="6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AJAX stand for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synchronous </a:t>
            </a:r>
            <a:r>
              <a:rPr lang="en-US" sz="2800" dirty="0">
                <a:solidFill>
                  <a:srgbClr val="FF0000"/>
                </a:solidFill>
              </a:rPr>
              <a:t>J</a:t>
            </a:r>
            <a:r>
              <a:rPr lang="en-US" sz="2800" dirty="0"/>
              <a:t>avaScript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nd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ML.</a:t>
            </a:r>
          </a:p>
          <a:p>
            <a:r>
              <a:rPr lang="en-US" sz="2800" dirty="0" smtClean="0"/>
              <a:t>While </a:t>
            </a:r>
            <a:r>
              <a:rPr lang="en-US" sz="2800" dirty="0"/>
              <a:t>not a technology in itself</a:t>
            </a:r>
            <a:r>
              <a:rPr lang="en-US" sz="2800"/>
              <a:t>, </a:t>
            </a:r>
            <a:r>
              <a:rPr lang="en-US" sz="2800" smtClean="0"/>
              <a:t>it is </a:t>
            </a:r>
            <a:r>
              <a:rPr lang="en-US" sz="2800" dirty="0"/>
              <a:t>a term </a:t>
            </a:r>
            <a:r>
              <a:rPr lang="en-US" sz="2800" dirty="0" smtClean="0"/>
              <a:t>that </a:t>
            </a:r>
            <a:r>
              <a:rPr lang="en-US" sz="2800" dirty="0"/>
              <a:t>describes a "new" approach to using a number of existing technologies together, including: </a:t>
            </a:r>
            <a:endParaRPr lang="en-US" sz="2800" dirty="0" smtClean="0"/>
          </a:p>
          <a:p>
            <a:pPr lvl="1"/>
            <a:r>
              <a:rPr lang="en-US" sz="2400" dirty="0" smtClean="0"/>
              <a:t>HTML </a:t>
            </a:r>
            <a:r>
              <a:rPr lang="en-US" sz="2400" dirty="0"/>
              <a:t>or XHTML, Cascading Style Sheets, JavaScript, The Document Object Model, XML, XSLT, and most importantly the </a:t>
            </a:r>
            <a:r>
              <a:rPr lang="en-US" sz="2400" dirty="0" err="1"/>
              <a:t>XMLHttpRequest</a:t>
            </a:r>
            <a:r>
              <a:rPr lang="en-US" sz="2400" dirty="0"/>
              <a:t> object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It is able to:</a:t>
            </a:r>
          </a:p>
          <a:p>
            <a:pPr lvl="1"/>
            <a:r>
              <a:rPr lang="en-US" sz="2400" dirty="0"/>
              <a:t>Update a web page without reloading the page</a:t>
            </a:r>
          </a:p>
          <a:p>
            <a:pPr lvl="1"/>
            <a:r>
              <a:rPr lang="en-US" sz="2400" dirty="0"/>
              <a:t>Request data from a server - after the page has loaded</a:t>
            </a:r>
          </a:p>
          <a:p>
            <a:pPr lvl="1"/>
            <a:r>
              <a:rPr lang="en-US" sz="2400" dirty="0"/>
              <a:t>Receive data from a server - after the page has loaded</a:t>
            </a:r>
          </a:p>
          <a:p>
            <a:pPr lvl="1"/>
            <a:r>
              <a:rPr lang="en-US" sz="2400" dirty="0"/>
              <a:t>Send data to a server - in the background</a:t>
            </a:r>
            <a:endParaRPr lang="en-US" sz="2400" dirty="0" smtClean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137710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Prescribed text book </a:t>
            </a:r>
          </a:p>
          <a:p>
            <a:pPr lvl="1"/>
            <a:r>
              <a:rPr lang="en-US" dirty="0" smtClean="0"/>
              <a:t>Cater for </a:t>
            </a:r>
            <a:r>
              <a:rPr lang="en-US" dirty="0"/>
              <a:t>reading/writing </a:t>
            </a:r>
            <a:r>
              <a:rPr lang="en-US" dirty="0" smtClean="0"/>
              <a:t>learners</a:t>
            </a:r>
          </a:p>
          <a:p>
            <a:r>
              <a:rPr lang="en-US" dirty="0" smtClean="0"/>
              <a:t>Supplementary </a:t>
            </a:r>
            <a:r>
              <a:rPr lang="en-US" dirty="0"/>
              <a:t>videos </a:t>
            </a:r>
            <a:endParaRPr lang="en-US" dirty="0" smtClean="0"/>
          </a:p>
          <a:p>
            <a:pPr lvl="1"/>
            <a:r>
              <a:rPr lang="en-US" dirty="0"/>
              <a:t>Cater for visual and auditory learners </a:t>
            </a:r>
          </a:p>
          <a:p>
            <a:r>
              <a:rPr lang="en-US" dirty="0"/>
              <a:t>Hands-on exercises </a:t>
            </a:r>
            <a:endParaRPr lang="en-US" dirty="0" smtClean="0"/>
          </a:p>
          <a:p>
            <a:pPr lvl="1"/>
            <a:r>
              <a:rPr lang="en-US" dirty="0"/>
              <a:t>Cater for kinesthetic learners </a:t>
            </a:r>
          </a:p>
          <a:p>
            <a:r>
              <a:rPr lang="en-US" dirty="0"/>
              <a:t>On-going </a:t>
            </a:r>
            <a:r>
              <a:rPr lang="en-US" dirty="0" smtClean="0"/>
              <a:t>group </a:t>
            </a:r>
            <a:r>
              <a:rPr lang="en-US" dirty="0"/>
              <a:t>project </a:t>
            </a:r>
            <a:endParaRPr lang="en-US" dirty="0" smtClean="0"/>
          </a:p>
          <a:p>
            <a:pPr lvl="1"/>
            <a:r>
              <a:rPr lang="en-US" dirty="0"/>
              <a:t>Cater for kinesthetic </a:t>
            </a:r>
            <a:r>
              <a:rPr lang="en-US" dirty="0" smtClean="0"/>
              <a:t>learners</a:t>
            </a:r>
          </a:p>
          <a:p>
            <a:pPr lvl="1"/>
            <a:r>
              <a:rPr lang="en-US" dirty="0" smtClean="0"/>
              <a:t>Encourage group work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201"/>
            <a:ext cx="8191500" cy="5638799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(or hear) something, you will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it down you will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it.</a:t>
            </a:r>
          </a:p>
          <a:p>
            <a:r>
              <a:rPr lang="en-US" dirty="0" smtClean="0"/>
              <a:t>If </a:t>
            </a:r>
            <a:r>
              <a:rPr lang="en-US" dirty="0"/>
              <a:t>you can </a:t>
            </a:r>
            <a:r>
              <a:rPr lang="en-US" dirty="0">
                <a:solidFill>
                  <a:srgbClr val="FF0000"/>
                </a:solidFill>
              </a:rPr>
              <a:t>explain</a:t>
            </a:r>
            <a:r>
              <a:rPr lang="en-US" dirty="0"/>
              <a:t> it to someone else you will </a:t>
            </a:r>
            <a:r>
              <a:rPr lang="en-US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You should always aim to understand, not just know or remember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 write the sample codes and get a study buddy and discuss the code with each other.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181600"/>
          </a:xfrm>
        </p:spPr>
        <p:txBody>
          <a:bodyPr/>
          <a:lstStyle/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To </a:t>
            </a:r>
            <a:r>
              <a:rPr lang="en-US" sz="2800" dirty="0"/>
              <a:t>develop skills to </a:t>
            </a:r>
            <a:r>
              <a:rPr lang="en-US" sz="2800" dirty="0">
                <a:solidFill>
                  <a:srgbClr val="FF0000"/>
                </a:solidFill>
              </a:rPr>
              <a:t>create responsive web sites</a:t>
            </a:r>
            <a:r>
              <a:rPr lang="en-US" sz="2800" dirty="0"/>
              <a:t>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To </a:t>
            </a:r>
            <a:r>
              <a:rPr lang="en-US" sz="2800" dirty="0"/>
              <a:t>develop skills to </a:t>
            </a:r>
            <a:r>
              <a:rPr lang="en-US" sz="2800" dirty="0">
                <a:solidFill>
                  <a:srgbClr val="FF0000"/>
                </a:solidFill>
              </a:rPr>
              <a:t>incorporate multimedia in web pages</a:t>
            </a:r>
            <a:r>
              <a:rPr lang="en-US" sz="2800" dirty="0"/>
              <a:t>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To </a:t>
            </a:r>
            <a:r>
              <a:rPr lang="en-US" sz="2800" dirty="0"/>
              <a:t>develop the skills to create </a:t>
            </a:r>
            <a:r>
              <a:rPr lang="en-US" sz="2800" dirty="0">
                <a:solidFill>
                  <a:srgbClr val="FF0000"/>
                </a:solidFill>
              </a:rPr>
              <a:t>forms to capture various types of user input</a:t>
            </a:r>
            <a:r>
              <a:rPr lang="en-US" sz="2800" dirty="0"/>
              <a:t> with appropriate validation;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To </a:t>
            </a:r>
            <a:r>
              <a:rPr lang="en-US" sz="2800" dirty="0"/>
              <a:t>develop skills </a:t>
            </a:r>
            <a:r>
              <a:rPr lang="en-US" sz="2800" dirty="0">
                <a:solidFill>
                  <a:srgbClr val="FF0000"/>
                </a:solidFill>
              </a:rPr>
              <a:t>to add client-side scripting </a:t>
            </a:r>
            <a:r>
              <a:rPr lang="en-US" sz="2800" dirty="0"/>
              <a:t>and advanced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558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r>
              <a:rPr lang="en-US" dirty="0" smtClean="0"/>
              <a:t>Textbook</a:t>
            </a:r>
          </a:p>
          <a:p>
            <a:r>
              <a:rPr lang="en-US" dirty="0" smtClean="0"/>
              <a:t>Slides - download from </a:t>
            </a:r>
            <a:r>
              <a:rPr lang="en-US" dirty="0" err="1" smtClean="0"/>
              <a:t>MeL</a:t>
            </a:r>
            <a:endParaRPr lang="en-US" dirty="0" smtClean="0"/>
          </a:p>
          <a:p>
            <a:r>
              <a:rPr lang="en-US" dirty="0" smtClean="0"/>
              <a:t>Practical Exercises - </a:t>
            </a:r>
            <a:r>
              <a:rPr lang="en-US" dirty="0"/>
              <a:t>download from </a:t>
            </a:r>
            <a:r>
              <a:rPr lang="en-US" dirty="0" err="1"/>
              <a:t>MeL</a:t>
            </a:r>
            <a:endParaRPr lang="en-US" dirty="0" smtClean="0"/>
          </a:p>
          <a:p>
            <a:r>
              <a:rPr lang="en-US" dirty="0" smtClean="0"/>
              <a:t>Videos - links to be given</a:t>
            </a:r>
          </a:p>
          <a:p>
            <a:r>
              <a:rPr lang="en-US" dirty="0" smtClean="0"/>
              <a:t>Visual Studio - for hands-on</a:t>
            </a:r>
          </a:p>
          <a:p>
            <a:r>
              <a:rPr lang="en-US" dirty="0" err="1" smtClean="0"/>
              <a:t>ictSpace</a:t>
            </a:r>
            <a:r>
              <a:rPr lang="en-US" dirty="0" smtClean="0"/>
              <a:t> - for submission of weekly work, practical test and assignments</a:t>
            </a:r>
          </a:p>
          <a:p>
            <a:r>
              <a:rPr lang="en-US" dirty="0" smtClean="0"/>
              <a:t>Microsoft Teams – for communication as well as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1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GB" sz="2800" dirty="0"/>
              <a:t>On completion of this module, the students should be able to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 smtClean="0"/>
              <a:t>Create </a:t>
            </a:r>
            <a:r>
              <a:rPr lang="en-GB" sz="2400" dirty="0"/>
              <a:t>web pages using HTML5.</a:t>
            </a:r>
          </a:p>
          <a:p>
            <a:pPr lvl="1"/>
            <a:r>
              <a:rPr lang="en-GB" sz="2400" dirty="0" smtClean="0"/>
              <a:t>Add </a:t>
            </a:r>
            <a:r>
              <a:rPr lang="en-GB" sz="2400" dirty="0"/>
              <a:t>graphics and multimedia to web pages </a:t>
            </a:r>
            <a:r>
              <a:rPr lang="en-GB" sz="2400" dirty="0" smtClean="0"/>
              <a:t>using </a:t>
            </a:r>
            <a:r>
              <a:rPr lang="en-GB" sz="2400" dirty="0"/>
              <a:t>HTML elements.</a:t>
            </a:r>
          </a:p>
          <a:p>
            <a:pPr lvl="1"/>
            <a:r>
              <a:rPr lang="en-GB" sz="2400" dirty="0" smtClean="0"/>
              <a:t>Use </a:t>
            </a:r>
            <a:r>
              <a:rPr lang="en-GB" sz="2400" dirty="0"/>
              <a:t>hyperlinks to connect various web pages together.</a:t>
            </a:r>
          </a:p>
          <a:p>
            <a:pPr lvl="1"/>
            <a:r>
              <a:rPr lang="en-GB" sz="2400" dirty="0" smtClean="0"/>
              <a:t>Capture </a:t>
            </a:r>
            <a:r>
              <a:rPr lang="en-GB" sz="2400" dirty="0"/>
              <a:t>user input using forms.</a:t>
            </a:r>
          </a:p>
          <a:p>
            <a:pPr lvl="1"/>
            <a:r>
              <a:rPr lang="en-GB" sz="2400" dirty="0" smtClean="0"/>
              <a:t>Create </a:t>
            </a:r>
            <a:r>
              <a:rPr lang="en-GB" sz="2400" dirty="0"/>
              <a:t>CSS stylesheets.</a:t>
            </a:r>
          </a:p>
          <a:p>
            <a:pPr lvl="1"/>
            <a:r>
              <a:rPr lang="en-GB" sz="2400" dirty="0" smtClean="0"/>
              <a:t>Lay </a:t>
            </a:r>
            <a:r>
              <a:rPr lang="en-GB" sz="2400" dirty="0"/>
              <a:t>out HTML elements using CSS margin and padding.</a:t>
            </a:r>
          </a:p>
          <a:p>
            <a:pPr lvl="1"/>
            <a:r>
              <a:rPr lang="en-GB" sz="2400" dirty="0" smtClean="0"/>
              <a:t>Implement </a:t>
            </a:r>
            <a:r>
              <a:rPr lang="en-GB" sz="2400" dirty="0"/>
              <a:t>program logic using JavaScript.</a:t>
            </a:r>
          </a:p>
          <a:p>
            <a:pPr lvl="1"/>
            <a:r>
              <a:rPr lang="en-GB" sz="2400" dirty="0" smtClean="0"/>
              <a:t>Add </a:t>
            </a:r>
            <a:r>
              <a:rPr lang="en-GB" sz="2400" dirty="0"/>
              <a:t>advanced functionality to web applications using jQuery and AJAX.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681296"/>
              </p:ext>
            </p:extLst>
          </p:nvPr>
        </p:nvGraphicFramePr>
        <p:xfrm>
          <a:off x="266700" y="838200"/>
          <a:ext cx="8610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Week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Start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Topic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07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Oct 15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1. Getting started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2. HTML for Structure – creating a simple page, marking up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0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Oct 22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Adding Links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Adding Images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Table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07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Oct 29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Forms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Embedded Media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0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Nov 5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Introducing</a:t>
                      </a:r>
                      <a:r>
                        <a:rPr lang="en-GB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 Style Sheets 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Formatting Text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Colors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Backgrounds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0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Nov 12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Thinking inside the box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Floating and Positioning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CSS Layout with</a:t>
                      </a:r>
                      <a:r>
                        <a:rPr lang="en-GB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Flexbox and Grid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Test 1</a:t>
                      </a:r>
                      <a:endParaRPr lang="en-US" sz="2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5900" cy="685800"/>
          </a:xfrm>
        </p:spPr>
        <p:txBody>
          <a:bodyPr/>
          <a:lstStyle/>
          <a:p>
            <a:r>
              <a:rPr lang="en-GB" dirty="0" smtClean="0"/>
              <a:t>Topics (cont’d)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49866"/>
              </p:ext>
            </p:extLst>
          </p:nvPr>
        </p:nvGraphicFramePr>
        <p:xfrm>
          <a:off x="247650" y="838200"/>
          <a:ext cx="8610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Week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Start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Topic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6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Nov 19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Responsive Web Design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Transitions,</a:t>
                      </a:r>
                      <a:r>
                        <a:rPr lang="en-GB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Transforms and Animation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More CSS </a:t>
                      </a:r>
                      <a:r>
                        <a:rPr lang="en-GB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endParaRPr lang="en-GB" sz="20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03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7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Nov 26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GB" sz="2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Dec 3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JavaScript Essentials </a:t>
                      </a:r>
                      <a:b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Browser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9 - 11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Dec 10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Test &amp; Break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31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JavaScript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Web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 7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jQuery </a:t>
                      </a:r>
                    </a:p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AJAX</a:t>
                      </a:r>
                    </a:p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5900" cy="685800"/>
          </a:xfrm>
        </p:spPr>
        <p:txBody>
          <a:bodyPr/>
          <a:lstStyle/>
          <a:p>
            <a:r>
              <a:rPr lang="en-GB" dirty="0" smtClean="0"/>
              <a:t>Topics (cont’d)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762285"/>
              </p:ext>
            </p:extLst>
          </p:nvPr>
        </p:nvGraphicFramePr>
        <p:xfrm>
          <a:off x="304800" y="762000"/>
          <a:ext cx="8610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Week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Start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Topic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 14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Test 2 &amp; Assignment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 21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2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 28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Presentation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515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Feb 4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</a:t>
                      </a:r>
                      <a:endParaRPr lang="en-GB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8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smtClean="0"/>
              <a:t>Continuous Assessment (CA)		20%</a:t>
            </a:r>
          </a:p>
          <a:p>
            <a:pPr lvl="1"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GB" dirty="0"/>
              <a:t>Weekly submissions	</a:t>
            </a:r>
            <a:r>
              <a:rPr lang="en-GB" dirty="0" smtClean="0"/>
              <a:t>10</a:t>
            </a:r>
            <a:r>
              <a:rPr lang="en-GB" dirty="0"/>
              <a:t>%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tabLst>
                <a:tab pos="5029200" algn="l"/>
                <a:tab pos="5486400" algn="l"/>
              </a:tabLst>
            </a:pPr>
            <a:r>
              <a:rPr lang="en-GB" dirty="0"/>
              <a:t>MCQ Quiz (Week </a:t>
            </a:r>
            <a:r>
              <a:rPr lang="en-GB" dirty="0" smtClean="0"/>
              <a:t>17)</a:t>
            </a:r>
            <a:r>
              <a:rPr lang="en-GB" dirty="0"/>
              <a:t>	</a:t>
            </a:r>
            <a:r>
              <a:rPr lang="en-GB" dirty="0" smtClean="0"/>
              <a:t>10</a:t>
            </a:r>
            <a:r>
              <a:rPr lang="en-GB" dirty="0"/>
              <a:t>%</a:t>
            </a:r>
          </a:p>
          <a:p>
            <a:pPr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GB" dirty="0" smtClean="0"/>
              <a:t>Practical Tests 			30%</a:t>
            </a:r>
          </a:p>
          <a:p>
            <a:pPr lvl="1"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US" dirty="0"/>
              <a:t>Practical Test </a:t>
            </a:r>
            <a:r>
              <a:rPr lang="en-US" dirty="0" smtClean="0"/>
              <a:t>1 (Week 5)	15%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1200"/>
              </a:spcAft>
              <a:tabLst>
                <a:tab pos="5029200" algn="l"/>
                <a:tab pos="5486400" algn="l"/>
              </a:tabLst>
            </a:pPr>
            <a:r>
              <a:rPr lang="en-US" dirty="0"/>
              <a:t>Practical Test </a:t>
            </a:r>
            <a:r>
              <a:rPr lang="en-US" dirty="0" smtClean="0"/>
              <a:t>2 </a:t>
            </a:r>
            <a:r>
              <a:rPr lang="en-US" dirty="0"/>
              <a:t>(Week </a:t>
            </a:r>
            <a:r>
              <a:rPr lang="en-US" dirty="0" smtClean="0"/>
              <a:t>14)</a:t>
            </a:r>
            <a:r>
              <a:rPr lang="en-US" dirty="0"/>
              <a:t>	15%</a:t>
            </a:r>
            <a:endParaRPr lang="en-GB" dirty="0"/>
          </a:p>
          <a:p>
            <a:pPr>
              <a:spcBef>
                <a:spcPts val="0"/>
              </a:spcBef>
              <a:tabLst>
                <a:tab pos="5486400" algn="l"/>
              </a:tabLst>
            </a:pPr>
            <a:r>
              <a:rPr lang="en-GB" dirty="0" smtClean="0"/>
              <a:t>Assignment 1 (Week 7)		20%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tabLst>
                <a:tab pos="5486400" algn="l"/>
              </a:tabLst>
            </a:pPr>
            <a:r>
              <a:rPr lang="en-US" dirty="0" smtClean="0"/>
              <a:t>Develop a simple web page (individual)</a:t>
            </a:r>
          </a:p>
          <a:p>
            <a:pPr>
              <a:spcBef>
                <a:spcPts val="0"/>
              </a:spcBef>
              <a:tabLst>
                <a:tab pos="5486400" algn="l"/>
              </a:tabLst>
            </a:pPr>
            <a:r>
              <a:rPr lang="en-GB" dirty="0"/>
              <a:t>Assignment </a:t>
            </a:r>
            <a:r>
              <a:rPr lang="en-GB" dirty="0" smtClean="0"/>
              <a:t>2 </a:t>
            </a:r>
            <a:r>
              <a:rPr lang="en-GB" dirty="0"/>
              <a:t>(</a:t>
            </a:r>
            <a:r>
              <a:rPr lang="en-GB" dirty="0" smtClean="0"/>
              <a:t>Weeks </a:t>
            </a:r>
            <a:r>
              <a:rPr lang="en-GB" dirty="0" smtClean="0"/>
              <a:t>13 </a:t>
            </a:r>
            <a:r>
              <a:rPr lang="en-GB" dirty="0" smtClean="0"/>
              <a:t>to 15)</a:t>
            </a:r>
            <a:r>
              <a:rPr lang="en-GB" dirty="0"/>
              <a:t>		30%</a:t>
            </a:r>
          </a:p>
          <a:p>
            <a:pPr lvl="1">
              <a:spcBef>
                <a:spcPts val="0"/>
              </a:spcBef>
              <a:tabLst>
                <a:tab pos="5486400" algn="l"/>
              </a:tabLst>
            </a:pPr>
            <a:r>
              <a:rPr lang="en-US" dirty="0"/>
              <a:t>Develop a web site (Group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  <a:tabLst>
                <a:tab pos="5486400" algn="l"/>
              </a:tabLst>
            </a:pPr>
            <a:r>
              <a:rPr lang="en-US" dirty="0" smtClean="0"/>
              <a:t>Assignment presentation on week 16</a:t>
            </a:r>
            <a:endParaRPr lang="en-GB" dirty="0"/>
          </a:p>
          <a:p>
            <a:pPr lvl="1">
              <a:spcBef>
                <a:spcPts val="0"/>
              </a:spcBef>
              <a:tabLst>
                <a:tab pos="5486400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38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Textbook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Learning Web Design</a:t>
            </a:r>
            <a:endParaRPr lang="en-GB" dirty="0"/>
          </a:p>
          <a:p>
            <a:pPr marL="0" indent="0">
              <a:buNone/>
            </a:pPr>
            <a:r>
              <a:rPr lang="en-GB" sz="2400" b="0" dirty="0" smtClean="0"/>
              <a:t>A Beginner’s Guide to HTML, CSS, JavaScript and Web Graphics</a:t>
            </a:r>
            <a:endParaRPr lang="en-GB" sz="2400" b="0" dirty="0"/>
          </a:p>
          <a:p>
            <a:pPr marL="0" indent="0">
              <a:buNone/>
            </a:pPr>
            <a:endParaRPr lang="en-GB" sz="1100" b="0" dirty="0" smtClean="0"/>
          </a:p>
          <a:p>
            <a:pPr marL="0" indent="0">
              <a:buNone/>
            </a:pPr>
            <a:r>
              <a:rPr lang="en-GB" b="0" dirty="0" smtClean="0"/>
              <a:t>Jennifer </a:t>
            </a:r>
            <a:r>
              <a:rPr lang="en-GB" b="0" dirty="0" err="1" smtClean="0"/>
              <a:t>Niederst</a:t>
            </a:r>
            <a:r>
              <a:rPr lang="en-GB" b="0" dirty="0" smtClean="0"/>
              <a:t> Robbins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Available to download from NP </a:t>
            </a:r>
            <a:r>
              <a:rPr lang="en-US" sz="2000" dirty="0" smtClean="0"/>
              <a:t>library (do it asap):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https://ebookcentral-proquest-com.libproxy.np.edu.sg/lib/np/detail.action?docID=5412749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Companion website for the book:</a:t>
            </a:r>
          </a:p>
          <a:p>
            <a:pPr marL="0" indent="0">
              <a:buNone/>
            </a:pPr>
            <a:r>
              <a:rPr lang="en-US" sz="2000" dirty="0" smtClean="0">
                <a:hlinkClick r:id="rId3" action="ppaction://hlinkfile"/>
              </a:rPr>
              <a:t>learningwebdesign.com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Method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100 % Remote Learning</a:t>
            </a:r>
          </a:p>
          <a:p>
            <a:pPr lvl="1"/>
            <a:r>
              <a:rPr lang="en-US" dirty="0"/>
              <a:t>“to improve self-directed learning” – </a:t>
            </a:r>
            <a:r>
              <a:rPr lang="en-US" dirty="0" smtClean="0"/>
              <a:t>Principal, NP</a:t>
            </a:r>
            <a:endParaRPr lang="en-US" dirty="0"/>
          </a:p>
          <a:p>
            <a:r>
              <a:rPr lang="en-US" dirty="0"/>
              <a:t>Online collaboration S2S and S2T</a:t>
            </a:r>
          </a:p>
          <a:p>
            <a:r>
              <a:rPr lang="en-US" dirty="0"/>
              <a:t>Online consultation S2T</a:t>
            </a:r>
          </a:p>
          <a:p>
            <a:pPr lvl="1"/>
            <a:r>
              <a:rPr lang="en-US" dirty="0"/>
              <a:t>Microsoft Teams</a:t>
            </a:r>
          </a:p>
          <a:p>
            <a:r>
              <a:rPr lang="en-US" dirty="0"/>
              <a:t>Face-to-Face consultation during </a:t>
            </a:r>
            <a:r>
              <a:rPr lang="en-US" dirty="0" smtClean="0"/>
              <a:t>one of the time </a:t>
            </a:r>
            <a:r>
              <a:rPr lang="en-US" dirty="0"/>
              <a:t>tabled </a:t>
            </a:r>
            <a:r>
              <a:rPr lang="en-US" dirty="0" smtClean="0"/>
              <a:t>sessions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5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11191</TotalTime>
  <Words>987</Words>
  <Application>Microsoft Office PowerPoint</Application>
  <PresentationFormat>On-screen Show (4:3)</PresentationFormat>
  <Paragraphs>198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Tahoma</vt:lpstr>
      <vt:lpstr>Verdana</vt:lpstr>
      <vt:lpstr>Wingdings</vt:lpstr>
      <vt:lpstr>Contport</vt:lpstr>
      <vt:lpstr>PowerPoint Presentation</vt:lpstr>
      <vt:lpstr>Aims of the Module</vt:lpstr>
      <vt:lpstr>Learning Objectives</vt:lpstr>
      <vt:lpstr>Topics</vt:lpstr>
      <vt:lpstr>Topics (cont’d)</vt:lpstr>
      <vt:lpstr>Topics (cont’d)</vt:lpstr>
      <vt:lpstr>Assessments</vt:lpstr>
      <vt:lpstr>Textbook</vt:lpstr>
      <vt:lpstr>Delivery Method</vt:lpstr>
      <vt:lpstr>What is Front End Development?</vt:lpstr>
      <vt:lpstr>What does a Front End Developer do?</vt:lpstr>
      <vt:lpstr>Languages Taught</vt:lpstr>
      <vt:lpstr>HTML5</vt:lpstr>
      <vt:lpstr>CSS</vt:lpstr>
      <vt:lpstr>JavaScript</vt:lpstr>
      <vt:lpstr>jQuery</vt:lpstr>
      <vt:lpstr>AJAX</vt:lpstr>
      <vt:lpstr>Learning Materials</vt:lpstr>
      <vt:lpstr>Learning Philosophy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Ong-Quek Mui Hoon</cp:lastModifiedBy>
  <cp:revision>904</cp:revision>
  <cp:lastPrinted>2000-08-04T01:42:18Z</cp:lastPrinted>
  <dcterms:created xsi:type="dcterms:W3CDTF">1995-05-28T16:29:18Z</dcterms:created>
  <dcterms:modified xsi:type="dcterms:W3CDTF">2018-10-12T07:22:45Z</dcterms:modified>
</cp:coreProperties>
</file>