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76" r:id="rId2"/>
    <p:sldId id="455" r:id="rId3"/>
    <p:sldId id="448" r:id="rId4"/>
    <p:sldId id="450" r:id="rId5"/>
    <p:sldId id="457" r:id="rId6"/>
    <p:sldId id="456" r:id="rId7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800000"/>
    <a:srgbClr val="0033CC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418" autoAdjust="0"/>
  </p:normalViewPr>
  <p:slideViewPr>
    <p:cSldViewPr>
      <p:cViewPr varScale="1">
        <p:scale>
          <a:sx n="72" d="100"/>
          <a:sy n="72" d="100"/>
        </p:scale>
        <p:origin x="1242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28"/>
    </p:cViewPr>
  </p:sorterViewPr>
  <p:notesViewPr>
    <p:cSldViewPr>
      <p:cViewPr>
        <p:scale>
          <a:sx n="100" d="100"/>
          <a:sy n="100" d="100"/>
        </p:scale>
        <p:origin x="1650" y="72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153400" cy="53340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8"/>
            <a:ext cx="8153400" cy="53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010400" y="6400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16/10/18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71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 smtClean="0"/>
              <a:t>Week 2 Lesson Plan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 smtClean="0">
                <a:latin typeface="Arial Narrow" pitchFamily="34" charset="0"/>
              </a:rPr>
              <a:t>Diploma in IT &amp; ISF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 smtClean="0">
                <a:latin typeface="Arial Narrow" pitchFamily="34" charset="0"/>
              </a:rPr>
              <a:t>FED AY18/19, </a:t>
            </a:r>
            <a:r>
              <a:rPr lang="en-US" sz="1200" dirty="0" err="1">
                <a:latin typeface="Arial Narrow" pitchFamily="34" charset="0"/>
              </a:rPr>
              <a:t>Sem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dirty="0" smtClean="0">
                <a:latin typeface="Arial Narrow" pitchFamily="34" charset="0"/>
              </a:rPr>
              <a:t>2</a:t>
            </a:r>
            <a:endParaRPr lang="en-US" sz="1200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arningwebdesign.com" TargetMode="External"/><Relationship Id="rId2" Type="http://schemas.openxmlformats.org/officeDocument/2006/relationships/hyperlink" Target="https://ebookcentral-proquest-com.libproxy.np.edu.sg/lib/np/detail.action?docID=541274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371600"/>
            <a:ext cx="6553200" cy="3048000"/>
          </a:xfrm>
        </p:spPr>
        <p:txBody>
          <a:bodyPr/>
          <a:lstStyle/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Phrasing HTML Elements </a:t>
            </a:r>
          </a:p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Table HTML </a:t>
            </a: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Elements</a:t>
            </a:r>
          </a:p>
          <a:p>
            <a:pPr algn="ctr">
              <a:lnSpc>
                <a:spcPct val="130000"/>
              </a:lnSpc>
              <a:defRPr/>
            </a:pPr>
            <a:endParaRPr lang="en-GB" sz="36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20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 smtClean="0">
                <a:solidFill>
                  <a:schemeClr val="bg1"/>
                </a:solidFill>
                <a:latin typeface="Tahoma" pitchFamily="34" charset="0"/>
              </a:rPr>
              <a:t>FED</a:t>
            </a:r>
            <a:endParaRPr lang="en-GB" sz="4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GB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4876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 smtClean="0">
                <a:latin typeface="Arial Narrow" pitchFamily="34" charset="0"/>
              </a:rPr>
              <a:t>Front End Development</a:t>
            </a:r>
            <a:endParaRPr kumimoji="1" lang="en-GB" sz="3200" b="1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</a:t>
            </a:r>
            <a:r>
              <a:rPr kumimoji="1" lang="en-GB" sz="3200" dirty="0" smtClean="0">
                <a:latin typeface="Arial Narrow" pitchFamily="34" charset="0"/>
              </a:rPr>
              <a:t>IT &amp; ISF</a:t>
            </a:r>
            <a:endParaRPr kumimoji="1" lang="en-GB" sz="32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</a:t>
            </a:r>
            <a:r>
              <a:rPr kumimoji="1" lang="en-GB" sz="3200" dirty="0" smtClean="0">
                <a:latin typeface="Arial Narrow" pitchFamily="34" charset="0"/>
              </a:rPr>
              <a:t>1 </a:t>
            </a:r>
            <a:r>
              <a:rPr kumimoji="1" lang="en-GB" sz="3200" dirty="0">
                <a:latin typeface="Arial Narrow" pitchFamily="34" charset="0"/>
              </a:rPr>
              <a:t>(</a:t>
            </a:r>
            <a:r>
              <a:rPr kumimoji="1" lang="en-GB" sz="3200" dirty="0" smtClean="0">
                <a:latin typeface="Arial Narrow" pitchFamily="34" charset="0"/>
              </a:rPr>
              <a:t>2018/19), </a:t>
            </a:r>
            <a:r>
              <a:rPr kumimoji="1" lang="en-GB" sz="3200" dirty="0">
                <a:latin typeface="Arial Narrow" pitchFamily="34" charset="0"/>
              </a:rPr>
              <a:t>Semester </a:t>
            </a:r>
            <a:r>
              <a:rPr kumimoji="1" lang="en-GB" sz="3200" dirty="0" smtClean="0">
                <a:latin typeface="Arial Narrow" pitchFamily="34" charset="0"/>
              </a:rPr>
              <a:t>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you will learn…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 smtClean="0"/>
              <a:t>Semantic </a:t>
            </a:r>
            <a:r>
              <a:rPr lang="en-US" sz="2800" dirty="0"/>
              <a:t>meaning to </a:t>
            </a:r>
            <a:r>
              <a:rPr lang="en-US" sz="2800" dirty="0" smtClean="0"/>
              <a:t>HTML </a:t>
            </a:r>
            <a:r>
              <a:rPr lang="en-US" sz="2800" dirty="0"/>
              <a:t>content. </a:t>
            </a:r>
            <a:endParaRPr lang="en-US" sz="2800" dirty="0" smtClean="0"/>
          </a:p>
          <a:p>
            <a:pPr marL="685800" lvl="1" indent="-2286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will ultimately make your document more maintainable, and </a:t>
            </a:r>
            <a:r>
              <a:rPr lang="en-US" sz="2400" dirty="0" smtClean="0"/>
              <a:t>when it </a:t>
            </a:r>
            <a:r>
              <a:rPr lang="en-US" sz="2400" dirty="0"/>
              <a:t>comes time to write the CSS, you’ll be glad you did.</a:t>
            </a:r>
            <a:endParaRPr lang="en-US" sz="20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 smtClean="0"/>
              <a:t>How </a:t>
            </a:r>
            <a:r>
              <a:rPr lang="en-US" sz="2800" dirty="0"/>
              <a:t>to use the table element to present tabular data</a:t>
            </a:r>
            <a:r>
              <a:rPr lang="en-US" sz="2800" dirty="0" smtClean="0"/>
              <a:t>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table consists of rows that are represented by the table row &lt;</a:t>
            </a:r>
            <a:r>
              <a:rPr lang="en-US" sz="2400" dirty="0" err="1"/>
              <a:t>tr</a:t>
            </a:r>
            <a:r>
              <a:rPr lang="en-US" sz="2400" dirty="0"/>
              <a:t>&gt; element. Each row contains a collection of table cells &lt;td&gt; and/or table head cell &lt;th&gt; elements. Columns are not explicitly defined but are inferred based on the existence of &lt;td&gt; </a:t>
            </a:r>
            <a:r>
              <a:rPr lang="en-US" sz="2400" dirty="0" smtClean="0"/>
              <a:t>or &lt;th&gt; </a:t>
            </a:r>
            <a:r>
              <a:rPr lang="en-US" sz="2400" dirty="0"/>
              <a:t>elements</a:t>
            </a:r>
            <a:r>
              <a:rPr lang="en-US" sz="2400" dirty="0" smtClean="0"/>
              <a:t>.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Topics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Phrasing HTML Elements</a:t>
            </a:r>
          </a:p>
          <a:p>
            <a:pPr lvl="1"/>
            <a:r>
              <a:rPr lang="en-US" sz="2400" dirty="0" smtClean="0"/>
              <a:t>Highlighting Text</a:t>
            </a:r>
          </a:p>
          <a:p>
            <a:pPr lvl="1"/>
            <a:r>
              <a:rPr lang="en-US" sz="2400" dirty="0" smtClean="0"/>
              <a:t>Other Semantic Phrasing</a:t>
            </a:r>
          </a:p>
          <a:p>
            <a:pPr lvl="1"/>
            <a:r>
              <a:rPr lang="en-US" sz="2400" dirty="0" smtClean="0"/>
              <a:t>Edits, Quoting, Span</a:t>
            </a:r>
          </a:p>
          <a:p>
            <a:pPr lvl="1"/>
            <a:r>
              <a:rPr lang="en-US" sz="2400" dirty="0" smtClean="0"/>
              <a:t>Adding Carriage Return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mtClean="0"/>
              <a:t>Table HTML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Simple Table</a:t>
            </a:r>
          </a:p>
          <a:p>
            <a:pPr lvl="1"/>
            <a:r>
              <a:rPr lang="en-US" dirty="0" smtClean="0"/>
              <a:t>Column and Row Headings</a:t>
            </a:r>
          </a:p>
          <a:p>
            <a:pPr lvl="1"/>
            <a:r>
              <a:rPr lang="en-US" dirty="0" smtClean="0"/>
              <a:t>Column Groups</a:t>
            </a:r>
          </a:p>
          <a:p>
            <a:pPr lvl="1"/>
            <a:r>
              <a:rPr lang="en-US" dirty="0" smtClean="0"/>
              <a:t>Table heading and Footer</a:t>
            </a:r>
          </a:p>
          <a:p>
            <a:pPr lvl="1"/>
            <a:r>
              <a:rPr lang="en-US" dirty="0" smtClean="0"/>
              <a:t>Spanning Cells</a:t>
            </a:r>
          </a:p>
          <a:p>
            <a:pPr lvl="1"/>
            <a:endParaRPr lang="en-US" dirty="0" smtClean="0"/>
          </a:p>
          <a:p>
            <a:pPr marL="514350" lvl="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0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r>
              <a:rPr lang="en-US" sz="2800" dirty="0" smtClean="0"/>
              <a:t>How to use various HTML elements to markup the text contents of an HTML document</a:t>
            </a:r>
          </a:p>
          <a:p>
            <a:r>
              <a:rPr lang="en-US" sz="2800" dirty="0" smtClean="0"/>
              <a:t>Learn the correct use of various element according to their semantic meaning</a:t>
            </a:r>
          </a:p>
          <a:p>
            <a:r>
              <a:rPr lang="en-US" sz="2800" dirty="0" smtClean="0"/>
              <a:t>Learn how to organize contents into a table of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20424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</a:t>
            </a:r>
            <a:endParaRPr lang="en-US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685801"/>
            <a:ext cx="4203438" cy="55626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Learning Web Design</a:t>
            </a:r>
            <a:endParaRPr lang="en-GB" dirty="0"/>
          </a:p>
          <a:p>
            <a:pPr marL="0" indent="0">
              <a:buNone/>
            </a:pPr>
            <a:r>
              <a:rPr lang="en-GB" sz="2400" b="0" dirty="0" smtClean="0"/>
              <a:t>A Beginner’s Guide to HTML, CSS, JavaScript and Web Graphics</a:t>
            </a:r>
            <a:endParaRPr lang="en-GB" sz="2400" b="0" dirty="0"/>
          </a:p>
          <a:p>
            <a:pPr marL="0" indent="0">
              <a:buNone/>
            </a:pPr>
            <a:endParaRPr lang="en-GB" sz="1100" b="0" dirty="0" smtClean="0"/>
          </a:p>
          <a:p>
            <a:pPr marL="0" indent="0">
              <a:buNone/>
            </a:pPr>
            <a:r>
              <a:rPr lang="en-GB" b="0" dirty="0" smtClean="0"/>
              <a:t>Jennifer </a:t>
            </a:r>
            <a:r>
              <a:rPr lang="en-GB" b="0" dirty="0" err="1" smtClean="0"/>
              <a:t>Niederst</a:t>
            </a:r>
            <a:r>
              <a:rPr lang="en-GB" b="0" dirty="0" smtClean="0"/>
              <a:t> Robbins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Available to download from NP library: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https://ebookcentral-proquest-com.libproxy.np.edu.sg/lib/np/detail.action?docID=5412749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Companion website for the book:</a:t>
            </a:r>
          </a:p>
          <a:p>
            <a:pPr marL="0" indent="0">
              <a:buNone/>
            </a:pPr>
            <a:r>
              <a:rPr lang="en-US" sz="2000" dirty="0" smtClean="0">
                <a:hlinkClick r:id="rId3" action="ppaction://hlinkfile"/>
              </a:rPr>
              <a:t>learningwebdesign.com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90600"/>
            <a:ext cx="3914775" cy="4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Read Part </a:t>
            </a:r>
            <a:r>
              <a:rPr lang="en-US" sz="2400" dirty="0" smtClean="0"/>
              <a:t>II </a:t>
            </a:r>
            <a:r>
              <a:rPr lang="en-US" sz="2400" dirty="0"/>
              <a:t>– </a:t>
            </a:r>
            <a:r>
              <a:rPr lang="en-US" sz="2400" dirty="0" smtClean="0"/>
              <a:t>HTML For Structure </a:t>
            </a:r>
            <a:r>
              <a:rPr lang="en-US" sz="2400" dirty="0"/>
              <a:t>(Chapters </a:t>
            </a:r>
            <a:r>
              <a:rPr lang="en-US" sz="2400" dirty="0" smtClean="0"/>
              <a:t>4, 5, 6, 8) </a:t>
            </a:r>
            <a:r>
              <a:rPr lang="en-US" sz="2400" dirty="0"/>
              <a:t>from the textbook.</a:t>
            </a:r>
          </a:p>
          <a:p>
            <a:pPr lvl="0">
              <a:spcAft>
                <a:spcPts val="600"/>
              </a:spcAft>
            </a:pPr>
            <a:r>
              <a:rPr lang="en-GB" sz="2400" dirty="0" smtClean="0"/>
              <a:t>Complete </a:t>
            </a:r>
            <a:r>
              <a:rPr lang="en-GB" sz="2400" dirty="0" smtClean="0"/>
              <a:t>Week 2 Practical.</a:t>
            </a:r>
            <a:endParaRPr lang="en-GB" sz="2400" dirty="0"/>
          </a:p>
          <a:p>
            <a:pPr lvl="0">
              <a:spcAft>
                <a:spcPts val="600"/>
              </a:spcAft>
            </a:pPr>
            <a:r>
              <a:rPr lang="en-GB" sz="2400" dirty="0"/>
              <a:t>Submit the completed practical files in Week02Practical folder to your folder in //</a:t>
            </a:r>
            <a:r>
              <a:rPr lang="en-GB" sz="2400" dirty="0" err="1"/>
              <a:t>ictspace</a:t>
            </a:r>
            <a:r>
              <a:rPr lang="en-GB" sz="2400" dirty="0"/>
              <a:t>/FED.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If you have any questions please communicate with your tutor via Microsoft Teams.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629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11158</TotalTime>
  <Words>300</Words>
  <Application>Microsoft Office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Tahoma</vt:lpstr>
      <vt:lpstr>Verdana</vt:lpstr>
      <vt:lpstr>Wingdings</vt:lpstr>
      <vt:lpstr>Contport</vt:lpstr>
      <vt:lpstr>PowerPoint Presentation</vt:lpstr>
      <vt:lpstr>What you will learn…</vt:lpstr>
      <vt:lpstr>Topics</vt:lpstr>
      <vt:lpstr>Learning Objectives</vt:lpstr>
      <vt:lpstr>Reference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Ong-Quek Mui Hoon</cp:lastModifiedBy>
  <cp:revision>912</cp:revision>
  <cp:lastPrinted>2000-08-04T01:42:18Z</cp:lastPrinted>
  <dcterms:created xsi:type="dcterms:W3CDTF">1995-05-28T16:29:18Z</dcterms:created>
  <dcterms:modified xsi:type="dcterms:W3CDTF">2018-10-19T06:31:37Z</dcterms:modified>
</cp:coreProperties>
</file>