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76" r:id="rId2"/>
    <p:sldId id="455" r:id="rId3"/>
    <p:sldId id="450" r:id="rId4"/>
    <p:sldId id="458" r:id="rId5"/>
    <p:sldId id="465" r:id="rId6"/>
    <p:sldId id="459" r:id="rId7"/>
    <p:sldId id="460" r:id="rId8"/>
    <p:sldId id="457" r:id="rId9"/>
    <p:sldId id="456" r:id="rId10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FF00"/>
    <a:srgbClr val="800000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6418" autoAdjust="0"/>
  </p:normalViewPr>
  <p:slideViewPr>
    <p:cSldViewPr>
      <p:cViewPr varScale="1">
        <p:scale>
          <a:sx n="72" d="100"/>
          <a:sy n="72" d="100"/>
        </p:scale>
        <p:origin x="12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 smtClean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6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/>
              <a:t>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 smtClean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25/10/18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 smtClean="0"/>
              <a:t>Week 5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 smtClean="0">
                <a:latin typeface="Arial Narrow" pitchFamily="34" charset="0"/>
              </a:rPr>
              <a:t>Diploma in IT &amp; ISF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 smtClean="0">
                <a:latin typeface="Arial Narrow" pitchFamily="34" charset="0"/>
              </a:rPr>
              <a:t>FED AY18/19, </a:t>
            </a:r>
            <a:r>
              <a:rPr lang="en-US" sz="1200" dirty="0" err="1">
                <a:latin typeface="Arial Narrow" pitchFamily="34" charset="0"/>
              </a:rPr>
              <a:t>Sem</a:t>
            </a:r>
            <a:r>
              <a:rPr lang="en-US" sz="1200" dirty="0">
                <a:latin typeface="Arial Narrow" pitchFamily="34" charset="0"/>
              </a:rPr>
              <a:t> </a:t>
            </a:r>
            <a:r>
              <a:rPr lang="en-US" sz="1200" dirty="0" smtClean="0">
                <a:latin typeface="Arial Narrow" pitchFamily="34" charset="0"/>
              </a:rPr>
              <a:t>2</a:t>
            </a:r>
            <a:endParaRPr lang="en-US" sz="1200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bookcentral-proquest-com.libproxy.np.edu.sg/lib/np/detail.action?docID=5412749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nda.com/CSS-tutorials/CSS-Essential-Training-2/569189-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900" y="1298576"/>
            <a:ext cx="7277100" cy="3048000"/>
          </a:xfrm>
        </p:spPr>
        <p:txBody>
          <a:bodyPr/>
          <a:lstStyle/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CSS Layout with Flexbox and Grid</a:t>
            </a:r>
            <a:endParaRPr lang="en-US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Responsive Web Design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 smtClean="0">
                <a:solidFill>
                  <a:schemeClr val="bg1"/>
                </a:solidFill>
                <a:latin typeface="Tahoma" pitchFamily="34" charset="0"/>
              </a:rPr>
              <a:t>FED</a:t>
            </a:r>
            <a:endParaRPr lang="en-GB" sz="40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r>
              <a:rPr lang="en-GB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 smtClean="0">
                <a:latin typeface="Arial Narrow" pitchFamily="34" charset="0"/>
              </a:rPr>
              <a:t>Front End Development</a:t>
            </a:r>
            <a:endParaRPr kumimoji="1" lang="en-GB" sz="3200" b="1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</a:t>
            </a:r>
            <a:r>
              <a:rPr kumimoji="1" lang="en-GB" sz="3200" dirty="0" smtClean="0">
                <a:latin typeface="Arial Narrow" pitchFamily="34" charset="0"/>
              </a:rPr>
              <a:t>IT &amp; ISF</a:t>
            </a:r>
            <a:endParaRPr kumimoji="1" lang="en-GB" sz="3200" dirty="0">
              <a:latin typeface="Arial Narrow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</a:t>
            </a:r>
            <a:r>
              <a:rPr kumimoji="1" lang="en-GB" sz="3200" dirty="0" smtClean="0">
                <a:latin typeface="Arial Narrow" pitchFamily="34" charset="0"/>
              </a:rPr>
              <a:t>1 </a:t>
            </a:r>
            <a:r>
              <a:rPr kumimoji="1" lang="en-GB" sz="3200" dirty="0">
                <a:latin typeface="Arial Narrow" pitchFamily="34" charset="0"/>
              </a:rPr>
              <a:t>(</a:t>
            </a:r>
            <a:r>
              <a:rPr kumimoji="1" lang="en-GB" sz="3200" dirty="0" smtClean="0">
                <a:latin typeface="Arial Narrow" pitchFamily="34" charset="0"/>
              </a:rPr>
              <a:t>2018/19), </a:t>
            </a:r>
            <a:r>
              <a:rPr kumimoji="1" lang="en-GB" sz="3200" dirty="0">
                <a:latin typeface="Arial Narrow" pitchFamily="34" charset="0"/>
              </a:rPr>
              <a:t>Semester </a:t>
            </a:r>
            <a:r>
              <a:rPr kumimoji="1" lang="en-GB" sz="3200" dirty="0" smtClean="0">
                <a:latin typeface="Arial Narrow" pitchFamily="34" charset="0"/>
              </a:rPr>
              <a:t>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Topics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4483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 smtClean="0"/>
              <a:t>CSS</a:t>
            </a:r>
            <a:r>
              <a:rPr lang="en-US" sz="2800" dirty="0"/>
              <a:t> </a:t>
            </a:r>
            <a:r>
              <a:rPr lang="en-US" sz="2800" dirty="0" smtClean="0"/>
              <a:t>Flexbox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Setting up Flexbox Container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Controlling Flow in Flexbox Container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Controlling Alignment of Flex Items in Container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 smtClean="0"/>
              <a:t>CSS Grid Layout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How Grid Layout Works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Setting up Grid Layout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Placing Grid Items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 smtClean="0"/>
              <a:t>Responsive Web Design</a:t>
            </a:r>
            <a:endParaRPr lang="en-US" sz="28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Why Responsive Web Design?</a:t>
            </a:r>
            <a:endParaRPr lang="en-US" sz="24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Media Queries</a:t>
            </a:r>
            <a:endParaRPr lang="en-US" sz="2400" dirty="0"/>
          </a:p>
          <a:p>
            <a:pPr marL="457200" lvl="1" indent="0">
              <a:buSzPct val="100000"/>
              <a:buNone/>
            </a:pPr>
            <a:endParaRPr lang="en-US" sz="2400" dirty="0" smtClean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r>
              <a:rPr lang="en-US" sz="2800" dirty="0" smtClean="0"/>
              <a:t>Using Flexbox to control the flow and alignment of items on web pages</a:t>
            </a:r>
          </a:p>
          <a:p>
            <a:r>
              <a:rPr lang="en-US" sz="2800" dirty="0" smtClean="0"/>
              <a:t>Using Grid layout to design multi-columns web pages</a:t>
            </a:r>
          </a:p>
          <a:p>
            <a:r>
              <a:rPr lang="en-US" sz="2800" dirty="0" smtClean="0"/>
              <a:t>Applying Flexbox and Grid Layout, together with Media Queries to design web pages that are responsive to various device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Introduction to Flexbox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7" y="838200"/>
            <a:ext cx="8686800" cy="5410200"/>
          </a:xfrm>
        </p:spPr>
        <p:txBody>
          <a:bodyPr/>
          <a:lstStyle/>
          <a:p>
            <a:r>
              <a:rPr lang="en-US" sz="2800" dirty="0"/>
              <a:t>Before the Flexbox </a:t>
            </a:r>
            <a:r>
              <a:rPr lang="en-US" sz="2800" dirty="0" smtClean="0"/>
              <a:t>Layout, </a:t>
            </a:r>
            <a:r>
              <a:rPr lang="en-US" sz="2800" dirty="0"/>
              <a:t>there were four layout modes:</a:t>
            </a:r>
          </a:p>
          <a:p>
            <a:pPr lvl="1"/>
            <a:r>
              <a:rPr lang="en-US" sz="2400" dirty="0"/>
              <a:t>Block, for sections in a webpage</a:t>
            </a:r>
          </a:p>
          <a:p>
            <a:pPr lvl="1"/>
            <a:r>
              <a:rPr lang="en-US" sz="2400" dirty="0"/>
              <a:t>Inline, for text</a:t>
            </a:r>
          </a:p>
          <a:p>
            <a:pPr lvl="1"/>
            <a:r>
              <a:rPr lang="en-US" sz="2400" dirty="0"/>
              <a:t>Table, for two-dimensional table data</a:t>
            </a:r>
          </a:p>
          <a:p>
            <a:pPr lvl="1"/>
            <a:r>
              <a:rPr lang="en-US" sz="2400" dirty="0"/>
              <a:t>Positioned, for explicit position of an element</a:t>
            </a:r>
          </a:p>
          <a:p>
            <a:r>
              <a:rPr lang="en-US" sz="2800" dirty="0" smtClean="0"/>
              <a:t>Flexbox </a:t>
            </a:r>
            <a:r>
              <a:rPr lang="en-US" sz="2800" dirty="0"/>
              <a:t>Layout </a:t>
            </a:r>
            <a:r>
              <a:rPr lang="en-US" sz="2800" dirty="0" smtClean="0"/>
              <a:t>makes </a:t>
            </a:r>
            <a:r>
              <a:rPr lang="en-US" sz="2800" dirty="0"/>
              <a:t>it easier to design flexible responsive layout structure without using float or positioning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Introduction to Flexbox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7" y="838200"/>
            <a:ext cx="8686800" cy="5410200"/>
          </a:xfrm>
        </p:spPr>
        <p:txBody>
          <a:bodyPr/>
          <a:lstStyle/>
          <a:p>
            <a:r>
              <a:rPr lang="en-US" sz="2800" dirty="0"/>
              <a:t>A Flexible Layout must have a parent element with the </a:t>
            </a:r>
            <a:r>
              <a:rPr lang="en-US" sz="2800" i="1" dirty="0">
                <a:solidFill>
                  <a:srgbClr val="FF0000"/>
                </a:solidFill>
              </a:rPr>
              <a:t>display</a:t>
            </a:r>
            <a:r>
              <a:rPr lang="en-US" sz="2800" dirty="0"/>
              <a:t> property set to </a:t>
            </a:r>
            <a:r>
              <a:rPr lang="en-US" sz="2800" i="1" dirty="0">
                <a:solidFill>
                  <a:srgbClr val="FF0000"/>
                </a:solidFill>
              </a:rPr>
              <a:t>flex</a:t>
            </a:r>
            <a:r>
              <a:rPr lang="en-US" sz="2800" dirty="0"/>
              <a:t>.</a:t>
            </a:r>
          </a:p>
          <a:p>
            <a:r>
              <a:rPr lang="en-US" sz="2800" dirty="0"/>
              <a:t>Direct child elements(s) of the flexible container automatically becomes flexible items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86036"/>
              </p:ext>
            </p:extLst>
          </p:nvPr>
        </p:nvGraphicFramePr>
        <p:xfrm>
          <a:off x="723900" y="3200400"/>
          <a:ext cx="7848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1020297818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&lt;style&gt;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.flex-container { </a:t>
                      </a:r>
                      <a:r>
                        <a:rPr lang="en-SG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display: flex;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background-</a:t>
                      </a:r>
                      <a:r>
                        <a:rPr lang="en-SG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Blue;</a:t>
                      </a:r>
                      <a:r>
                        <a:rPr lang="en-SG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.flex-container &gt; div { background-</a:t>
                      </a:r>
                      <a:r>
                        <a:rPr lang="en-SG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#f1f1f1;</a:t>
                      </a:r>
                      <a:r>
                        <a:rPr lang="en-SG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font-size: 30px;</a:t>
                      </a:r>
                    </a:p>
                    <a:p>
                      <a:r>
                        <a:rPr lang="en-SG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                       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margin: 10px;</a:t>
                      </a:r>
                      <a:r>
                        <a:rPr lang="en-SG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padding: 20px;</a:t>
                      </a:r>
                      <a:r>
                        <a:rPr lang="en-SG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&lt;/style&gt;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 class="flex-container"&gt;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&lt;div&gt;1&lt;/div&gt;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&lt;div&gt;2&lt;/div&gt;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&lt;div&gt;3&lt;/div&gt;  </a:t>
                      </a:r>
                    </a:p>
                    <a:p>
                      <a:r>
                        <a:rPr lang="en-SG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&lt;/div&gt;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579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904815"/>
            <a:ext cx="58007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Introduction to </a:t>
            </a:r>
            <a:r>
              <a:rPr lang="en-GB" dirty="0" smtClean="0">
                <a:effectLst/>
              </a:rPr>
              <a:t>Grid Layout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1" y="726419"/>
            <a:ext cx="8395447" cy="5410200"/>
          </a:xfrm>
        </p:spPr>
        <p:txBody>
          <a:bodyPr/>
          <a:lstStyle/>
          <a:p>
            <a:r>
              <a:rPr lang="en-US" sz="2800" dirty="0" smtClean="0"/>
              <a:t>CSS </a:t>
            </a:r>
            <a:r>
              <a:rPr lang="en-US" sz="2800" dirty="0"/>
              <a:t>Grid Layout </a:t>
            </a:r>
            <a:r>
              <a:rPr lang="en-US" sz="2800" dirty="0" smtClean="0"/>
              <a:t>offers </a:t>
            </a:r>
            <a:r>
              <a:rPr lang="en-US" sz="2800" dirty="0"/>
              <a:t>a grid-based layout system, with rows and columns, making it easier to design web pages without having to use floats and positioning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5446" y="2523563"/>
            <a:ext cx="7835154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&lt;style&gt;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grid-container { </a:t>
            </a:r>
            <a:r>
              <a:rPr lang="en-SG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en-SG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grid</a:t>
            </a:r>
            <a:r>
              <a:rPr lang="en-SG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background-</a:t>
            </a:r>
            <a:r>
              <a:rPr lang="en-SG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: #2196F3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padding: 10px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</a:t>
            </a:r>
            <a:r>
              <a:rPr lang="en-SG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grid-template-columns</a:t>
            </a:r>
            <a:r>
              <a:rPr lang="en-SG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auto </a:t>
            </a:r>
            <a:r>
              <a:rPr lang="en-SG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SG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</a:t>
            </a:r>
            <a:r>
              <a:rPr lang="en-SG" sz="1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.grid-item {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 background-</a:t>
            </a:r>
            <a:r>
              <a:rPr lang="en-SG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(255, 255, 255, 0.8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font-size: 30px; text-align: </a:t>
            </a:r>
            <a:r>
              <a:rPr lang="en-SG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 border: 1px solid </a:t>
            </a:r>
            <a:r>
              <a:rPr lang="en-SG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(0, 0, 0, 0.8);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 padding: 20px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; }</a:t>
            </a:r>
            <a:endParaRPr lang="en-S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&lt;/style&gt;</a:t>
            </a:r>
          </a:p>
          <a:p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div class="grid-container"&gt;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 &lt;div class="grid-item"&gt;1&lt;/div&gt;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. . . . . .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. . . . .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. . . . .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. . . . .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div class="grid-item</a:t>
            </a:r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"&gt;9&lt;/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div&gt;</a:t>
            </a:r>
          </a:p>
          <a:p>
            <a:r>
              <a:rPr lang="en-SG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SG" sz="1800" dirty="0">
                <a:latin typeface="Calibri" panose="020F0502020204030204" pitchFamily="34" charset="0"/>
                <a:cs typeface="Calibri" panose="020F0502020204030204" pitchFamily="34" charset="0"/>
              </a:rPr>
              <a:t>div&gt;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02925"/>
            <a:ext cx="4114800" cy="22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</a:rPr>
              <a:t>Responsive Web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2" y="699525"/>
            <a:ext cx="8467728" cy="5535428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r>
              <a:rPr lang="en-US" dirty="0"/>
              <a:t>Responsive web design uses </a:t>
            </a:r>
            <a:r>
              <a:rPr lang="en-US" dirty="0" smtClean="0"/>
              <a:t>3 core components</a:t>
            </a:r>
            <a:r>
              <a:rPr lang="en-US" b="0" dirty="0" smtClean="0"/>
              <a:t>:</a:t>
            </a:r>
          </a:p>
          <a:p>
            <a:pPr lvl="1"/>
            <a:r>
              <a:rPr lang="en-US" dirty="0"/>
              <a:t>A flexible </a:t>
            </a:r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Responsive </a:t>
            </a:r>
            <a:r>
              <a:rPr lang="en-US" dirty="0"/>
              <a:t>sites use methods </a:t>
            </a:r>
            <a:r>
              <a:rPr lang="en-US" dirty="0" smtClean="0"/>
              <a:t>that allow </a:t>
            </a:r>
            <a:r>
              <a:rPr lang="en-US" dirty="0"/>
              <a:t>them to squeeze and flow into the available browser space.</a:t>
            </a:r>
          </a:p>
          <a:p>
            <a:pPr lvl="1"/>
            <a:r>
              <a:rPr lang="en-US" dirty="0"/>
              <a:t>Flexible images</a:t>
            </a:r>
          </a:p>
          <a:p>
            <a:pPr lvl="2"/>
            <a:r>
              <a:rPr lang="en-US" dirty="0"/>
              <a:t>Images and other embedded media need to be able to scale to fit </a:t>
            </a:r>
            <a:r>
              <a:rPr lang="en-US" dirty="0" smtClean="0"/>
              <a:t>their containing </a:t>
            </a:r>
            <a:r>
              <a:rPr lang="en-US" dirty="0"/>
              <a:t>elements.</a:t>
            </a:r>
          </a:p>
          <a:p>
            <a:pPr lvl="1"/>
            <a:r>
              <a:rPr lang="en-US" dirty="0"/>
              <a:t>CSS media queries</a:t>
            </a:r>
          </a:p>
          <a:p>
            <a:pPr lvl="2"/>
            <a:r>
              <a:rPr lang="en-US" dirty="0"/>
              <a:t>Media queries give us a way to deliver sets of rules only to devices </a:t>
            </a:r>
            <a:r>
              <a:rPr lang="en-US" dirty="0" smtClean="0"/>
              <a:t>that meet </a:t>
            </a:r>
            <a:r>
              <a:rPr lang="en-US" dirty="0"/>
              <a:t>certain criteria, such as width and orientation.</a:t>
            </a:r>
          </a:p>
          <a:p>
            <a:pPr marL="8572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</a:t>
            </a:r>
            <a:endParaRPr lang="en-US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Learning Web Design</a:t>
            </a:r>
            <a:endParaRPr lang="en-GB" dirty="0"/>
          </a:p>
          <a:p>
            <a:pPr marL="0" indent="0">
              <a:buNone/>
            </a:pPr>
            <a:r>
              <a:rPr lang="en-GB" sz="2400" b="0" dirty="0" smtClean="0"/>
              <a:t>A Beginner’s Guide to HTML, CSS, JavaScript and Web Graphics</a:t>
            </a:r>
            <a:endParaRPr lang="en-GB" sz="2400" b="0" dirty="0"/>
          </a:p>
          <a:p>
            <a:pPr marL="0" indent="0">
              <a:buNone/>
            </a:pPr>
            <a:endParaRPr lang="en-GB" sz="1100" b="0" dirty="0" smtClean="0"/>
          </a:p>
          <a:p>
            <a:pPr marL="0" indent="0">
              <a:buNone/>
            </a:pPr>
            <a:r>
              <a:rPr lang="en-GB" b="0" dirty="0" smtClean="0"/>
              <a:t>Jennifer </a:t>
            </a:r>
            <a:r>
              <a:rPr lang="en-GB" b="0" dirty="0" err="1" smtClean="0"/>
              <a:t>Niederst</a:t>
            </a:r>
            <a:r>
              <a:rPr lang="en-GB" b="0" dirty="0" smtClean="0"/>
              <a:t> Robbins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Chapter 16 to 17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Available to download from NP library: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ebookcentral-proquest-com.libproxy.np.edu.sg/lib/np/detail.action?docID=5412749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Lynda.com:</a:t>
            </a:r>
          </a:p>
          <a:p>
            <a:pPr marL="0" indent="0">
              <a:buNone/>
            </a:pPr>
            <a:r>
              <a:rPr lang="en-US" sz="2000" dirty="0"/>
              <a:t>CSS Essentials Training </a:t>
            </a:r>
            <a:r>
              <a:rPr lang="en-US" sz="2000" dirty="0" smtClean="0"/>
              <a:t>2</a:t>
            </a:r>
            <a:endParaRPr lang="en-GB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Read Part III – CSS for Presentation (Chapters </a:t>
            </a:r>
            <a:r>
              <a:rPr lang="en-US" sz="2000" dirty="0" smtClean="0"/>
              <a:t>16, 17) </a:t>
            </a:r>
            <a:r>
              <a:rPr lang="en-US" sz="2000" dirty="0"/>
              <a:t>from the </a:t>
            </a:r>
            <a:r>
              <a:rPr lang="en-US" sz="2000" dirty="0" smtClean="0"/>
              <a:t>textbook and follow the exercises in these 2 chapters.</a:t>
            </a:r>
            <a:endParaRPr lang="en-US" sz="2000" dirty="0"/>
          </a:p>
          <a:p>
            <a:pPr lvl="0">
              <a:spcAft>
                <a:spcPts val="600"/>
              </a:spcAft>
            </a:pPr>
            <a:r>
              <a:rPr lang="en-GB" sz="2000" dirty="0"/>
              <a:t>Complete Week </a:t>
            </a:r>
            <a:r>
              <a:rPr lang="en-GB" sz="2000" dirty="0" smtClean="0"/>
              <a:t>5 Practical – 4 tasks.</a:t>
            </a:r>
            <a:endParaRPr lang="en-GB" sz="2000" dirty="0"/>
          </a:p>
          <a:p>
            <a:pPr lvl="0">
              <a:spcAft>
                <a:spcPts val="600"/>
              </a:spcAft>
            </a:pPr>
            <a:r>
              <a:rPr lang="en-GB" sz="2000" dirty="0"/>
              <a:t>Submit the completed practical files in </a:t>
            </a:r>
            <a:r>
              <a:rPr lang="en-GB" sz="2000" dirty="0" smtClean="0"/>
              <a:t>Week5Practical </a:t>
            </a:r>
            <a:r>
              <a:rPr lang="en-GB" sz="2000" dirty="0"/>
              <a:t>folder to your folder in //</a:t>
            </a:r>
            <a:r>
              <a:rPr lang="en-GB" sz="2000" dirty="0" err="1"/>
              <a:t>ictspace</a:t>
            </a:r>
            <a:r>
              <a:rPr lang="en-GB" sz="2000" dirty="0"/>
              <a:t>/FED.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If you have any questions please communicate with your tutor via Microsoft Teams</a:t>
            </a:r>
            <a:r>
              <a:rPr lang="en-US" sz="2000" dirty="0" smtClean="0"/>
              <a:t>.</a:t>
            </a:r>
            <a:endParaRPr lang="en-GB" sz="2000" dirty="0"/>
          </a:p>
          <a:p>
            <a:pPr lvl="0"/>
            <a:r>
              <a:rPr lang="en-US" sz="2000" dirty="0" smtClean="0"/>
              <a:t>Reference materials:</a:t>
            </a:r>
            <a:endParaRPr lang="en-GB" sz="2000" dirty="0" smtClean="0"/>
          </a:p>
          <a:p>
            <a:pPr lvl="1"/>
            <a:r>
              <a:rPr lang="en-GB" sz="1600" dirty="0" smtClean="0"/>
              <a:t>Chapter 16 – </a:t>
            </a:r>
            <a:r>
              <a:rPr lang="en-US" sz="1600" dirty="0"/>
              <a:t>CSS Layout with Flexbox and </a:t>
            </a:r>
            <a:r>
              <a:rPr lang="en-US" sz="1600" dirty="0" smtClean="0"/>
              <a:t>Grid</a:t>
            </a:r>
          </a:p>
          <a:p>
            <a:pPr lvl="1"/>
            <a:r>
              <a:rPr lang="en-GB" sz="1600" dirty="0" smtClean="0"/>
              <a:t>Chapter 17 – Responsive Web Design</a:t>
            </a:r>
          </a:p>
          <a:p>
            <a:pPr lvl="1"/>
            <a:r>
              <a:rPr lang="en-GB" sz="1600" dirty="0" smtClean="0"/>
              <a:t>Lynda.com video course</a:t>
            </a:r>
            <a:r>
              <a:rPr lang="en-GB" sz="1600" dirty="0"/>
              <a:t>: CSS Essentials Training </a:t>
            </a:r>
            <a:r>
              <a:rPr lang="en-GB" sz="1600" dirty="0" smtClean="0"/>
              <a:t>2 (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www.lynda.com/CSS-tutorials/CSS-Essential-Training-2/569189-2.html</a:t>
            </a:r>
            <a:r>
              <a:rPr lang="en-GB" sz="1600" dirty="0" smtClean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9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12503</TotalTime>
  <Words>667</Words>
  <Application>Microsoft Office PowerPoint</Application>
  <PresentationFormat>On-screen Show (4:3)</PresentationFormat>
  <Paragraphs>97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Tahoma</vt:lpstr>
      <vt:lpstr>Verdana</vt:lpstr>
      <vt:lpstr>Wingdings</vt:lpstr>
      <vt:lpstr>Contport</vt:lpstr>
      <vt:lpstr>PowerPoint Presentation</vt:lpstr>
      <vt:lpstr>Topics</vt:lpstr>
      <vt:lpstr>Learning Objectives</vt:lpstr>
      <vt:lpstr>Introduction to Flexbox</vt:lpstr>
      <vt:lpstr>Introduction to Flexbox</vt:lpstr>
      <vt:lpstr>Introduction to Grid Layout</vt:lpstr>
      <vt:lpstr>Responsive Web Design</vt:lpstr>
      <vt:lpstr>Reference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Ong-Quek Mui Hoon</cp:lastModifiedBy>
  <cp:revision>956</cp:revision>
  <cp:lastPrinted>2000-08-04T01:42:18Z</cp:lastPrinted>
  <dcterms:created xsi:type="dcterms:W3CDTF">1995-05-28T16:29:18Z</dcterms:created>
  <dcterms:modified xsi:type="dcterms:W3CDTF">2018-11-07T07:27:37Z</dcterms:modified>
</cp:coreProperties>
</file>