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4"/>
  </p:notesMasterIdLst>
  <p:handoutMasterIdLst>
    <p:handoutMasterId r:id="rId15"/>
  </p:handoutMasterIdLst>
  <p:sldIdLst>
    <p:sldId id="273" r:id="rId2"/>
    <p:sldId id="261" r:id="rId3"/>
    <p:sldId id="264" r:id="rId4"/>
    <p:sldId id="257" r:id="rId5"/>
    <p:sldId id="258" r:id="rId6"/>
    <p:sldId id="265" r:id="rId7"/>
    <p:sldId id="266" r:id="rId8"/>
    <p:sldId id="267" r:id="rId9"/>
    <p:sldId id="268" r:id="rId10"/>
    <p:sldId id="269" r:id="rId11"/>
    <p:sldId id="270" r:id="rId12"/>
    <p:sldId id="271"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360036"/>
    <a:srgbClr val="660033"/>
    <a:srgbClr val="640064"/>
    <a:srgbClr val="660066"/>
    <a:srgbClr val="420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3574" autoAdjust="0"/>
  </p:normalViewPr>
  <p:slideViewPr>
    <p:cSldViewPr>
      <p:cViewPr varScale="1">
        <p:scale>
          <a:sx n="69" d="100"/>
          <a:sy n="69" d="100"/>
        </p:scale>
        <p:origin x="1368" y="4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9F136-3D68-4EE5-8D8D-2CABB1227D1F}" type="doc">
      <dgm:prSet loTypeId="urn:microsoft.com/office/officeart/2005/8/layout/vProcess5" loCatId="process" qsTypeId="urn:microsoft.com/office/officeart/2005/8/quickstyle/simple1" qsCatId="simple" csTypeId="urn:microsoft.com/office/officeart/2005/8/colors/accent0_1" csCatId="mainScheme" phldr="1"/>
      <dgm:spPr/>
      <dgm:t>
        <a:bodyPr/>
        <a:lstStyle/>
        <a:p>
          <a:endParaRPr lang="en-US"/>
        </a:p>
      </dgm:t>
    </dgm:pt>
    <dgm:pt modelId="{43DF01D4-A8AC-4B32-AA30-9A44B77FE7A7}">
      <dgm:prSet phldrT="[Text]"/>
      <dgm:spPr/>
      <dgm:t>
        <a:bodyPr/>
        <a:lstStyle/>
        <a:p>
          <a:r>
            <a:rPr lang="en-US" dirty="0"/>
            <a:t>Module Synopsis</a:t>
          </a:r>
        </a:p>
      </dgm:t>
    </dgm:pt>
    <dgm:pt modelId="{9A45478B-D06F-4CE8-AE4C-854B28E0A607}" type="parTrans" cxnId="{C6232486-D29D-4232-9630-8A400E4520AF}">
      <dgm:prSet/>
      <dgm:spPr/>
      <dgm:t>
        <a:bodyPr/>
        <a:lstStyle/>
        <a:p>
          <a:endParaRPr lang="en-US"/>
        </a:p>
      </dgm:t>
    </dgm:pt>
    <dgm:pt modelId="{477AA489-F6CA-4706-BDE4-358B70C3EEB2}" type="sibTrans" cxnId="{C6232486-D29D-4232-9630-8A400E4520AF}">
      <dgm:prSet/>
      <dgm:spPr/>
      <dgm:t>
        <a:bodyPr/>
        <a:lstStyle/>
        <a:p>
          <a:endParaRPr lang="en-US"/>
        </a:p>
      </dgm:t>
    </dgm:pt>
    <dgm:pt modelId="{363E6A80-2F11-4CE1-8BEF-41BFFC2B6EF9}">
      <dgm:prSet phldrT="[Text]"/>
      <dgm:spPr/>
      <dgm:t>
        <a:bodyPr/>
        <a:lstStyle/>
        <a:p>
          <a:r>
            <a:rPr lang="en-US" dirty="0"/>
            <a:t>Indicative Topics</a:t>
          </a:r>
        </a:p>
      </dgm:t>
    </dgm:pt>
    <dgm:pt modelId="{F1970B4A-7626-43D8-B4DC-0DE339419FE5}" type="parTrans" cxnId="{A319C895-0E1D-4785-A42A-56E5B9D6B627}">
      <dgm:prSet/>
      <dgm:spPr/>
      <dgm:t>
        <a:bodyPr/>
        <a:lstStyle/>
        <a:p>
          <a:endParaRPr lang="en-US"/>
        </a:p>
      </dgm:t>
    </dgm:pt>
    <dgm:pt modelId="{4A31652B-0624-43DF-844D-98689C9547E3}" type="sibTrans" cxnId="{A319C895-0E1D-4785-A42A-56E5B9D6B627}">
      <dgm:prSet/>
      <dgm:spPr/>
      <dgm:t>
        <a:bodyPr/>
        <a:lstStyle/>
        <a:p>
          <a:endParaRPr lang="en-US"/>
        </a:p>
      </dgm:t>
    </dgm:pt>
    <dgm:pt modelId="{2F20209E-6B19-47FE-94FF-4DABC57EEA3B}">
      <dgm:prSet phldrT="[Text]"/>
      <dgm:spPr/>
      <dgm:t>
        <a:bodyPr/>
        <a:lstStyle/>
        <a:p>
          <a:r>
            <a:rPr lang="en-US" dirty="0"/>
            <a:t>Assessment</a:t>
          </a:r>
        </a:p>
      </dgm:t>
    </dgm:pt>
    <dgm:pt modelId="{384A3275-DDF7-4CB7-ACF3-8030164A67DF}" type="parTrans" cxnId="{B7361CDE-090D-4C43-BFD7-BF478B76D36F}">
      <dgm:prSet/>
      <dgm:spPr/>
      <dgm:t>
        <a:bodyPr/>
        <a:lstStyle/>
        <a:p>
          <a:endParaRPr lang="en-US"/>
        </a:p>
      </dgm:t>
    </dgm:pt>
    <dgm:pt modelId="{AF416A09-61BD-49CB-99D8-37DDDAAC97E8}" type="sibTrans" cxnId="{B7361CDE-090D-4C43-BFD7-BF478B76D36F}">
      <dgm:prSet/>
      <dgm:spPr/>
      <dgm:t>
        <a:bodyPr/>
        <a:lstStyle/>
        <a:p>
          <a:endParaRPr lang="en-US"/>
        </a:p>
      </dgm:t>
    </dgm:pt>
    <dgm:pt modelId="{8F2D0D9D-7EB5-4F3D-B791-56CF486EF86A}">
      <dgm:prSet phldrT="[Text]"/>
      <dgm:spPr/>
      <dgm:t>
        <a:bodyPr/>
        <a:lstStyle/>
        <a:p>
          <a:r>
            <a:rPr lang="en-US" dirty="0"/>
            <a:t>Administrative Matters</a:t>
          </a:r>
        </a:p>
      </dgm:t>
    </dgm:pt>
    <dgm:pt modelId="{10616415-76FC-4A89-A959-2775AFE5488E}" type="parTrans" cxnId="{B46E0ECB-CC98-49D9-9F9F-BA3AACAD038C}">
      <dgm:prSet/>
      <dgm:spPr/>
      <dgm:t>
        <a:bodyPr/>
        <a:lstStyle/>
        <a:p>
          <a:endParaRPr lang="en-US"/>
        </a:p>
      </dgm:t>
    </dgm:pt>
    <dgm:pt modelId="{36F37220-B6D6-4532-8A3D-67D570A8C6EC}" type="sibTrans" cxnId="{B46E0ECB-CC98-49D9-9F9F-BA3AACAD038C}">
      <dgm:prSet/>
      <dgm:spPr/>
      <dgm:t>
        <a:bodyPr/>
        <a:lstStyle/>
        <a:p>
          <a:endParaRPr lang="en-US"/>
        </a:p>
      </dgm:t>
    </dgm:pt>
    <dgm:pt modelId="{F02D983A-5D06-4059-99F3-C3587DEF38BE}" type="pres">
      <dgm:prSet presAssocID="{5E49F136-3D68-4EE5-8D8D-2CABB1227D1F}" presName="outerComposite" presStyleCnt="0">
        <dgm:presLayoutVars>
          <dgm:chMax val="5"/>
          <dgm:dir/>
          <dgm:resizeHandles val="exact"/>
        </dgm:presLayoutVars>
      </dgm:prSet>
      <dgm:spPr/>
      <dgm:t>
        <a:bodyPr/>
        <a:lstStyle/>
        <a:p>
          <a:endParaRPr lang="en-US"/>
        </a:p>
      </dgm:t>
    </dgm:pt>
    <dgm:pt modelId="{07E5B2C9-D338-4E5D-814B-CCA87CDBA9DB}" type="pres">
      <dgm:prSet presAssocID="{5E49F136-3D68-4EE5-8D8D-2CABB1227D1F}" presName="dummyMaxCanvas" presStyleCnt="0">
        <dgm:presLayoutVars/>
      </dgm:prSet>
      <dgm:spPr/>
    </dgm:pt>
    <dgm:pt modelId="{CBF70D08-5574-4BEF-AE90-EB04943852CE}" type="pres">
      <dgm:prSet presAssocID="{5E49F136-3D68-4EE5-8D8D-2CABB1227D1F}" presName="FourNodes_1" presStyleLbl="node1" presStyleIdx="0" presStyleCnt="4" custLinFactNeighborX="-16854" custLinFactNeighborY="-77369">
        <dgm:presLayoutVars>
          <dgm:bulletEnabled val="1"/>
        </dgm:presLayoutVars>
      </dgm:prSet>
      <dgm:spPr/>
      <dgm:t>
        <a:bodyPr/>
        <a:lstStyle/>
        <a:p>
          <a:endParaRPr lang="en-US"/>
        </a:p>
      </dgm:t>
    </dgm:pt>
    <dgm:pt modelId="{8F2D44E1-0CDA-48E0-A068-3D21310E8C84}" type="pres">
      <dgm:prSet presAssocID="{5E49F136-3D68-4EE5-8D8D-2CABB1227D1F}" presName="FourNodes_2" presStyleLbl="node1" presStyleIdx="1" presStyleCnt="4">
        <dgm:presLayoutVars>
          <dgm:bulletEnabled val="1"/>
        </dgm:presLayoutVars>
      </dgm:prSet>
      <dgm:spPr/>
      <dgm:t>
        <a:bodyPr/>
        <a:lstStyle/>
        <a:p>
          <a:endParaRPr lang="en-US"/>
        </a:p>
      </dgm:t>
    </dgm:pt>
    <dgm:pt modelId="{F2B4050D-0514-45F1-89F9-FCC7E7622303}" type="pres">
      <dgm:prSet presAssocID="{5E49F136-3D68-4EE5-8D8D-2CABB1227D1F}" presName="FourNodes_3" presStyleLbl="node1" presStyleIdx="2" presStyleCnt="4">
        <dgm:presLayoutVars>
          <dgm:bulletEnabled val="1"/>
        </dgm:presLayoutVars>
      </dgm:prSet>
      <dgm:spPr/>
      <dgm:t>
        <a:bodyPr/>
        <a:lstStyle/>
        <a:p>
          <a:endParaRPr lang="en-US"/>
        </a:p>
      </dgm:t>
    </dgm:pt>
    <dgm:pt modelId="{19AA9E90-5E02-4CE6-A071-D041F7FBFDAC}" type="pres">
      <dgm:prSet presAssocID="{5E49F136-3D68-4EE5-8D8D-2CABB1227D1F}" presName="FourNodes_4" presStyleLbl="node1" presStyleIdx="3" presStyleCnt="4">
        <dgm:presLayoutVars>
          <dgm:bulletEnabled val="1"/>
        </dgm:presLayoutVars>
      </dgm:prSet>
      <dgm:spPr/>
      <dgm:t>
        <a:bodyPr/>
        <a:lstStyle/>
        <a:p>
          <a:endParaRPr lang="en-US"/>
        </a:p>
      </dgm:t>
    </dgm:pt>
    <dgm:pt modelId="{DFD1E285-DAAF-4290-9DF3-3BC3E7EE118A}" type="pres">
      <dgm:prSet presAssocID="{5E49F136-3D68-4EE5-8D8D-2CABB1227D1F}" presName="FourConn_1-2" presStyleLbl="fgAccFollowNode1" presStyleIdx="0" presStyleCnt="3">
        <dgm:presLayoutVars>
          <dgm:bulletEnabled val="1"/>
        </dgm:presLayoutVars>
      </dgm:prSet>
      <dgm:spPr/>
      <dgm:t>
        <a:bodyPr/>
        <a:lstStyle/>
        <a:p>
          <a:endParaRPr lang="en-US"/>
        </a:p>
      </dgm:t>
    </dgm:pt>
    <dgm:pt modelId="{83CC3293-E09B-40CA-8EB2-8A06A57E055C}" type="pres">
      <dgm:prSet presAssocID="{5E49F136-3D68-4EE5-8D8D-2CABB1227D1F}" presName="FourConn_2-3" presStyleLbl="fgAccFollowNode1" presStyleIdx="1" presStyleCnt="3">
        <dgm:presLayoutVars>
          <dgm:bulletEnabled val="1"/>
        </dgm:presLayoutVars>
      </dgm:prSet>
      <dgm:spPr/>
      <dgm:t>
        <a:bodyPr/>
        <a:lstStyle/>
        <a:p>
          <a:endParaRPr lang="en-US"/>
        </a:p>
      </dgm:t>
    </dgm:pt>
    <dgm:pt modelId="{D672A2EA-BE6C-4BC2-9841-28A7253252D2}" type="pres">
      <dgm:prSet presAssocID="{5E49F136-3D68-4EE5-8D8D-2CABB1227D1F}" presName="FourConn_3-4" presStyleLbl="fgAccFollowNode1" presStyleIdx="2" presStyleCnt="3">
        <dgm:presLayoutVars>
          <dgm:bulletEnabled val="1"/>
        </dgm:presLayoutVars>
      </dgm:prSet>
      <dgm:spPr/>
      <dgm:t>
        <a:bodyPr/>
        <a:lstStyle/>
        <a:p>
          <a:endParaRPr lang="en-US"/>
        </a:p>
      </dgm:t>
    </dgm:pt>
    <dgm:pt modelId="{81179F78-E539-4F33-B68B-CC5759A914A3}" type="pres">
      <dgm:prSet presAssocID="{5E49F136-3D68-4EE5-8D8D-2CABB1227D1F}" presName="FourNodes_1_text" presStyleLbl="node1" presStyleIdx="3" presStyleCnt="4">
        <dgm:presLayoutVars>
          <dgm:bulletEnabled val="1"/>
        </dgm:presLayoutVars>
      </dgm:prSet>
      <dgm:spPr/>
      <dgm:t>
        <a:bodyPr/>
        <a:lstStyle/>
        <a:p>
          <a:endParaRPr lang="en-US"/>
        </a:p>
      </dgm:t>
    </dgm:pt>
    <dgm:pt modelId="{2CE3CAB3-7860-445F-8FEC-633B4A4DBCB6}" type="pres">
      <dgm:prSet presAssocID="{5E49F136-3D68-4EE5-8D8D-2CABB1227D1F}" presName="FourNodes_2_text" presStyleLbl="node1" presStyleIdx="3" presStyleCnt="4">
        <dgm:presLayoutVars>
          <dgm:bulletEnabled val="1"/>
        </dgm:presLayoutVars>
      </dgm:prSet>
      <dgm:spPr/>
      <dgm:t>
        <a:bodyPr/>
        <a:lstStyle/>
        <a:p>
          <a:endParaRPr lang="en-US"/>
        </a:p>
      </dgm:t>
    </dgm:pt>
    <dgm:pt modelId="{36F40AEE-4D75-4F34-8F49-4214EF142AAD}" type="pres">
      <dgm:prSet presAssocID="{5E49F136-3D68-4EE5-8D8D-2CABB1227D1F}" presName="FourNodes_3_text" presStyleLbl="node1" presStyleIdx="3" presStyleCnt="4">
        <dgm:presLayoutVars>
          <dgm:bulletEnabled val="1"/>
        </dgm:presLayoutVars>
      </dgm:prSet>
      <dgm:spPr/>
      <dgm:t>
        <a:bodyPr/>
        <a:lstStyle/>
        <a:p>
          <a:endParaRPr lang="en-US"/>
        </a:p>
      </dgm:t>
    </dgm:pt>
    <dgm:pt modelId="{D7C673EA-D87A-4A50-BE41-15C55C1B10F4}" type="pres">
      <dgm:prSet presAssocID="{5E49F136-3D68-4EE5-8D8D-2CABB1227D1F}" presName="FourNodes_4_text" presStyleLbl="node1" presStyleIdx="3" presStyleCnt="4">
        <dgm:presLayoutVars>
          <dgm:bulletEnabled val="1"/>
        </dgm:presLayoutVars>
      </dgm:prSet>
      <dgm:spPr/>
      <dgm:t>
        <a:bodyPr/>
        <a:lstStyle/>
        <a:p>
          <a:endParaRPr lang="en-US"/>
        </a:p>
      </dgm:t>
    </dgm:pt>
  </dgm:ptLst>
  <dgm:cxnLst>
    <dgm:cxn modelId="{CFFF1780-2063-4428-8F55-8F384D111FEB}" type="presOf" srcId="{8F2D0D9D-7EB5-4F3D-B791-56CF486EF86A}" destId="{D7C673EA-D87A-4A50-BE41-15C55C1B10F4}" srcOrd="1" destOrd="0" presId="urn:microsoft.com/office/officeart/2005/8/layout/vProcess5"/>
    <dgm:cxn modelId="{A319C895-0E1D-4785-A42A-56E5B9D6B627}" srcId="{5E49F136-3D68-4EE5-8D8D-2CABB1227D1F}" destId="{363E6A80-2F11-4CE1-8BEF-41BFFC2B6EF9}" srcOrd="1" destOrd="0" parTransId="{F1970B4A-7626-43D8-B4DC-0DE339419FE5}" sibTransId="{4A31652B-0624-43DF-844D-98689C9547E3}"/>
    <dgm:cxn modelId="{324ABB18-C89A-4035-B84A-C3E67D926C0A}" type="presOf" srcId="{2F20209E-6B19-47FE-94FF-4DABC57EEA3B}" destId="{F2B4050D-0514-45F1-89F9-FCC7E7622303}" srcOrd="0" destOrd="0" presId="urn:microsoft.com/office/officeart/2005/8/layout/vProcess5"/>
    <dgm:cxn modelId="{A5F07593-25E2-4178-B065-BB2D0C3A2A1C}" type="presOf" srcId="{363E6A80-2F11-4CE1-8BEF-41BFFC2B6EF9}" destId="{8F2D44E1-0CDA-48E0-A068-3D21310E8C84}" srcOrd="0" destOrd="0" presId="urn:microsoft.com/office/officeart/2005/8/layout/vProcess5"/>
    <dgm:cxn modelId="{5ED80DAC-EB26-46DA-8A79-5D2087B18234}" type="presOf" srcId="{363E6A80-2F11-4CE1-8BEF-41BFFC2B6EF9}" destId="{2CE3CAB3-7860-445F-8FEC-633B4A4DBCB6}" srcOrd="1" destOrd="0" presId="urn:microsoft.com/office/officeart/2005/8/layout/vProcess5"/>
    <dgm:cxn modelId="{D7FB879F-CEAF-4C81-AE69-75623DA06E5F}" type="presOf" srcId="{43DF01D4-A8AC-4B32-AA30-9A44B77FE7A7}" destId="{CBF70D08-5574-4BEF-AE90-EB04943852CE}" srcOrd="0" destOrd="0" presId="urn:microsoft.com/office/officeart/2005/8/layout/vProcess5"/>
    <dgm:cxn modelId="{4AE0EDAA-955C-4CD9-8B2D-522203979F42}" type="presOf" srcId="{2F20209E-6B19-47FE-94FF-4DABC57EEA3B}" destId="{36F40AEE-4D75-4F34-8F49-4214EF142AAD}" srcOrd="1" destOrd="0" presId="urn:microsoft.com/office/officeart/2005/8/layout/vProcess5"/>
    <dgm:cxn modelId="{C6232486-D29D-4232-9630-8A400E4520AF}" srcId="{5E49F136-3D68-4EE5-8D8D-2CABB1227D1F}" destId="{43DF01D4-A8AC-4B32-AA30-9A44B77FE7A7}" srcOrd="0" destOrd="0" parTransId="{9A45478B-D06F-4CE8-AE4C-854B28E0A607}" sibTransId="{477AA489-F6CA-4706-BDE4-358B70C3EEB2}"/>
    <dgm:cxn modelId="{5C15FBF2-C18F-48E6-9266-0FB2818C6B88}" type="presOf" srcId="{43DF01D4-A8AC-4B32-AA30-9A44B77FE7A7}" destId="{81179F78-E539-4F33-B68B-CC5759A914A3}" srcOrd="1" destOrd="0" presId="urn:microsoft.com/office/officeart/2005/8/layout/vProcess5"/>
    <dgm:cxn modelId="{DD3846FB-D356-4277-AEE7-532323F5B377}" type="presOf" srcId="{4A31652B-0624-43DF-844D-98689C9547E3}" destId="{83CC3293-E09B-40CA-8EB2-8A06A57E055C}" srcOrd="0" destOrd="0" presId="urn:microsoft.com/office/officeart/2005/8/layout/vProcess5"/>
    <dgm:cxn modelId="{B46E0ECB-CC98-49D9-9F9F-BA3AACAD038C}" srcId="{5E49F136-3D68-4EE5-8D8D-2CABB1227D1F}" destId="{8F2D0D9D-7EB5-4F3D-B791-56CF486EF86A}" srcOrd="3" destOrd="0" parTransId="{10616415-76FC-4A89-A959-2775AFE5488E}" sibTransId="{36F37220-B6D6-4532-8A3D-67D570A8C6EC}"/>
    <dgm:cxn modelId="{F600FF25-6915-4F59-8C1E-AF79EB8CDF3C}" type="presOf" srcId="{5E49F136-3D68-4EE5-8D8D-2CABB1227D1F}" destId="{F02D983A-5D06-4059-99F3-C3587DEF38BE}" srcOrd="0" destOrd="0" presId="urn:microsoft.com/office/officeart/2005/8/layout/vProcess5"/>
    <dgm:cxn modelId="{0EEFB279-3B68-4FB0-90FB-5C899C643345}" type="presOf" srcId="{8F2D0D9D-7EB5-4F3D-B791-56CF486EF86A}" destId="{19AA9E90-5E02-4CE6-A071-D041F7FBFDAC}" srcOrd="0" destOrd="0" presId="urn:microsoft.com/office/officeart/2005/8/layout/vProcess5"/>
    <dgm:cxn modelId="{978B5B5C-8FC3-4FC9-9795-47938B22685B}" type="presOf" srcId="{AF416A09-61BD-49CB-99D8-37DDDAAC97E8}" destId="{D672A2EA-BE6C-4BC2-9841-28A7253252D2}" srcOrd="0" destOrd="0" presId="urn:microsoft.com/office/officeart/2005/8/layout/vProcess5"/>
    <dgm:cxn modelId="{EBD4C165-91F1-4818-9D0C-C86B1B4E7D7D}" type="presOf" srcId="{477AA489-F6CA-4706-BDE4-358B70C3EEB2}" destId="{DFD1E285-DAAF-4290-9DF3-3BC3E7EE118A}" srcOrd="0" destOrd="0" presId="urn:microsoft.com/office/officeart/2005/8/layout/vProcess5"/>
    <dgm:cxn modelId="{B7361CDE-090D-4C43-BFD7-BF478B76D36F}" srcId="{5E49F136-3D68-4EE5-8D8D-2CABB1227D1F}" destId="{2F20209E-6B19-47FE-94FF-4DABC57EEA3B}" srcOrd="2" destOrd="0" parTransId="{384A3275-DDF7-4CB7-ACF3-8030164A67DF}" sibTransId="{AF416A09-61BD-49CB-99D8-37DDDAAC97E8}"/>
    <dgm:cxn modelId="{C774EA0E-797C-4C93-9D92-297340616E34}" type="presParOf" srcId="{F02D983A-5D06-4059-99F3-C3587DEF38BE}" destId="{07E5B2C9-D338-4E5D-814B-CCA87CDBA9DB}" srcOrd="0" destOrd="0" presId="urn:microsoft.com/office/officeart/2005/8/layout/vProcess5"/>
    <dgm:cxn modelId="{974E00F6-F148-404A-979A-78AFC9530A57}" type="presParOf" srcId="{F02D983A-5D06-4059-99F3-C3587DEF38BE}" destId="{CBF70D08-5574-4BEF-AE90-EB04943852CE}" srcOrd="1" destOrd="0" presId="urn:microsoft.com/office/officeart/2005/8/layout/vProcess5"/>
    <dgm:cxn modelId="{0C5305A3-4678-4D0F-A6D5-CB3390406890}" type="presParOf" srcId="{F02D983A-5D06-4059-99F3-C3587DEF38BE}" destId="{8F2D44E1-0CDA-48E0-A068-3D21310E8C84}" srcOrd="2" destOrd="0" presId="urn:microsoft.com/office/officeart/2005/8/layout/vProcess5"/>
    <dgm:cxn modelId="{81426E0A-A1F9-4AD2-98BF-49F70AFE264F}" type="presParOf" srcId="{F02D983A-5D06-4059-99F3-C3587DEF38BE}" destId="{F2B4050D-0514-45F1-89F9-FCC7E7622303}" srcOrd="3" destOrd="0" presId="urn:microsoft.com/office/officeart/2005/8/layout/vProcess5"/>
    <dgm:cxn modelId="{DA2C590A-86D1-477E-8581-3AF4422A1E01}" type="presParOf" srcId="{F02D983A-5D06-4059-99F3-C3587DEF38BE}" destId="{19AA9E90-5E02-4CE6-A071-D041F7FBFDAC}" srcOrd="4" destOrd="0" presId="urn:microsoft.com/office/officeart/2005/8/layout/vProcess5"/>
    <dgm:cxn modelId="{0E0207DC-783D-4BDA-8CC4-B4A9F009A397}" type="presParOf" srcId="{F02D983A-5D06-4059-99F3-C3587DEF38BE}" destId="{DFD1E285-DAAF-4290-9DF3-3BC3E7EE118A}" srcOrd="5" destOrd="0" presId="urn:microsoft.com/office/officeart/2005/8/layout/vProcess5"/>
    <dgm:cxn modelId="{C3100DED-3F1E-4376-8423-107B0385CAE6}" type="presParOf" srcId="{F02D983A-5D06-4059-99F3-C3587DEF38BE}" destId="{83CC3293-E09B-40CA-8EB2-8A06A57E055C}" srcOrd="6" destOrd="0" presId="urn:microsoft.com/office/officeart/2005/8/layout/vProcess5"/>
    <dgm:cxn modelId="{11D2EC7B-8D80-4C0B-BDBE-0B697DED15BE}" type="presParOf" srcId="{F02D983A-5D06-4059-99F3-C3587DEF38BE}" destId="{D672A2EA-BE6C-4BC2-9841-28A7253252D2}" srcOrd="7" destOrd="0" presId="urn:microsoft.com/office/officeart/2005/8/layout/vProcess5"/>
    <dgm:cxn modelId="{BFEC52AA-C377-40D1-A6A3-3CF092CD440B}" type="presParOf" srcId="{F02D983A-5D06-4059-99F3-C3587DEF38BE}" destId="{81179F78-E539-4F33-B68B-CC5759A914A3}" srcOrd="8" destOrd="0" presId="urn:microsoft.com/office/officeart/2005/8/layout/vProcess5"/>
    <dgm:cxn modelId="{FB7FEFBB-6CF7-4F0F-BF03-0ACA36FA6572}" type="presParOf" srcId="{F02D983A-5D06-4059-99F3-C3587DEF38BE}" destId="{2CE3CAB3-7860-445F-8FEC-633B4A4DBCB6}" srcOrd="9" destOrd="0" presId="urn:microsoft.com/office/officeart/2005/8/layout/vProcess5"/>
    <dgm:cxn modelId="{9E58E7F5-1F4C-4ADD-9F49-67B763CEBE64}" type="presParOf" srcId="{F02D983A-5D06-4059-99F3-C3587DEF38BE}" destId="{36F40AEE-4D75-4F34-8F49-4214EF142AAD}" srcOrd="10" destOrd="0" presId="urn:microsoft.com/office/officeart/2005/8/layout/vProcess5"/>
    <dgm:cxn modelId="{AE470AAC-83B6-4375-92A4-7EFA27A23F41}" type="presParOf" srcId="{F02D983A-5D06-4059-99F3-C3587DEF38BE}" destId="{D7C673EA-D87A-4A50-BE41-15C55C1B10F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70D08-5574-4BEF-AE90-EB04943852CE}">
      <dsp:nvSpPr>
        <dsp:cNvPr id="0" name=""/>
        <dsp:cNvSpPr/>
      </dsp:nvSpPr>
      <dsp:spPr>
        <a:xfrm>
          <a:off x="0" y="0"/>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a:t>Module Synopsis</a:t>
          </a:r>
        </a:p>
      </dsp:txBody>
      <dsp:txXfrm>
        <a:off x="23077" y="23077"/>
        <a:ext cx="4508647" cy="741754"/>
      </dsp:txXfrm>
    </dsp:sp>
    <dsp:sp modelId="{8F2D44E1-0CDA-48E0-A068-3D21310E8C84}">
      <dsp:nvSpPr>
        <dsp:cNvPr id="0" name=""/>
        <dsp:cNvSpPr/>
      </dsp:nvSpPr>
      <dsp:spPr>
        <a:xfrm>
          <a:off x="454380" y="931164"/>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a:t>Indicative Topics</a:t>
          </a:r>
        </a:p>
      </dsp:txBody>
      <dsp:txXfrm>
        <a:off x="477457" y="954241"/>
        <a:ext cx="4412765" cy="741754"/>
      </dsp:txXfrm>
    </dsp:sp>
    <dsp:sp modelId="{F2B4050D-0514-45F1-89F9-FCC7E7622303}">
      <dsp:nvSpPr>
        <dsp:cNvPr id="0" name=""/>
        <dsp:cNvSpPr/>
      </dsp:nvSpPr>
      <dsp:spPr>
        <a:xfrm>
          <a:off x="901979" y="1862328"/>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a:t>Assessment</a:t>
          </a:r>
        </a:p>
      </dsp:txBody>
      <dsp:txXfrm>
        <a:off x="925056" y="1885405"/>
        <a:ext cx="4419547" cy="741754"/>
      </dsp:txXfrm>
    </dsp:sp>
    <dsp:sp modelId="{19AA9E90-5E02-4CE6-A071-D041F7FBFDAC}">
      <dsp:nvSpPr>
        <dsp:cNvPr id="0" name=""/>
        <dsp:cNvSpPr/>
      </dsp:nvSpPr>
      <dsp:spPr>
        <a:xfrm>
          <a:off x="1356359" y="2793491"/>
          <a:ext cx="5425440" cy="787908"/>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a:t>Administrative Matters</a:t>
          </a:r>
        </a:p>
      </dsp:txBody>
      <dsp:txXfrm>
        <a:off x="1379436" y="2816568"/>
        <a:ext cx="4412765" cy="741754"/>
      </dsp:txXfrm>
    </dsp:sp>
    <dsp:sp modelId="{DFD1E285-DAAF-4290-9DF3-3BC3E7EE118A}">
      <dsp:nvSpPr>
        <dsp:cNvPr id="0" name=""/>
        <dsp:cNvSpPr/>
      </dsp:nvSpPr>
      <dsp:spPr>
        <a:xfrm>
          <a:off x="4913299" y="603465"/>
          <a:ext cx="512140" cy="51214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028531" y="603465"/>
        <a:ext cx="281677" cy="385385"/>
      </dsp:txXfrm>
    </dsp:sp>
    <dsp:sp modelId="{83CC3293-E09B-40CA-8EB2-8A06A57E055C}">
      <dsp:nvSpPr>
        <dsp:cNvPr id="0" name=""/>
        <dsp:cNvSpPr/>
      </dsp:nvSpPr>
      <dsp:spPr>
        <a:xfrm>
          <a:off x="5367680" y="1534629"/>
          <a:ext cx="512140" cy="51214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482912" y="1534629"/>
        <a:ext cx="281677" cy="385385"/>
      </dsp:txXfrm>
    </dsp:sp>
    <dsp:sp modelId="{D672A2EA-BE6C-4BC2-9841-28A7253252D2}">
      <dsp:nvSpPr>
        <dsp:cNvPr id="0" name=""/>
        <dsp:cNvSpPr/>
      </dsp:nvSpPr>
      <dsp:spPr>
        <a:xfrm>
          <a:off x="5815279" y="2465793"/>
          <a:ext cx="512140" cy="512140"/>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930511" y="2465793"/>
        <a:ext cx="281677" cy="38538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310E3E-C64B-41A4-A508-8CE0ED81C3D3}" type="datetimeFigureOut">
              <a:rPr lang="en-US" smtClean="0"/>
              <a:pPr/>
              <a:t>15/10/2018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E26A7D-2792-4F03-9F91-B961D07F1853}" type="slidenum">
              <a:rPr lang="en-US" smtClean="0"/>
              <a:pPr/>
              <a:t>‹#›</a:t>
            </a:fld>
            <a:endParaRPr lang="en-US"/>
          </a:p>
        </p:txBody>
      </p:sp>
    </p:spTree>
    <p:extLst>
      <p:ext uri="{BB962C8B-B14F-4D97-AF65-F5344CB8AC3E}">
        <p14:creationId xmlns:p14="http://schemas.microsoft.com/office/powerpoint/2010/main" val="1598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B286DB-C50B-484C-A5B6-2AE944CA4CB5}" type="slidenum">
              <a:rPr lang="en-US"/>
              <a:pPr/>
              <a:t>‹#›</a:t>
            </a:fld>
            <a:endParaRPr lang="en-US"/>
          </a:p>
        </p:txBody>
      </p:sp>
    </p:spTree>
    <p:extLst>
      <p:ext uri="{BB962C8B-B14F-4D97-AF65-F5344CB8AC3E}">
        <p14:creationId xmlns:p14="http://schemas.microsoft.com/office/powerpoint/2010/main" val="1741668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anose="020B0604030504040204" pitchFamily="34" charset="0"/>
                <a:cs typeface="Arial" panose="020B0604020202020204" pitchFamily="34" charset="0"/>
              </a:defRPr>
            </a:lvl1pPr>
            <a:lvl2pPr marL="742950" indent="-285750" defTabSz="922338">
              <a:defRPr sz="2400">
                <a:solidFill>
                  <a:schemeClr val="tx1"/>
                </a:solidFill>
                <a:latin typeface="Verdana" panose="020B0604030504040204" pitchFamily="34" charset="0"/>
                <a:cs typeface="Arial" panose="020B0604020202020204" pitchFamily="34" charset="0"/>
              </a:defRPr>
            </a:lvl2pPr>
            <a:lvl3pPr marL="1143000" indent="-228600" defTabSz="922338">
              <a:defRPr sz="2400">
                <a:solidFill>
                  <a:schemeClr val="tx1"/>
                </a:solidFill>
                <a:latin typeface="Verdana" panose="020B0604030504040204" pitchFamily="34" charset="0"/>
                <a:cs typeface="Arial" panose="020B0604020202020204" pitchFamily="34" charset="0"/>
              </a:defRPr>
            </a:lvl3pPr>
            <a:lvl4pPr marL="1600200" indent="-228600" defTabSz="922338">
              <a:defRPr sz="2400">
                <a:solidFill>
                  <a:schemeClr val="tx1"/>
                </a:solidFill>
                <a:latin typeface="Verdana" panose="020B0604030504040204" pitchFamily="34" charset="0"/>
                <a:cs typeface="Arial" panose="020B0604020202020204" pitchFamily="34" charset="0"/>
              </a:defRPr>
            </a:lvl4pPr>
            <a:lvl5pPr marL="2057400" indent="-228600" defTabSz="922338">
              <a:defRPr sz="2400">
                <a:solidFill>
                  <a:schemeClr val="tx1"/>
                </a:solidFill>
                <a:latin typeface="Verdana" panose="020B0604030504040204" pitchFamily="34" charset="0"/>
                <a:cs typeface="Arial" panose="020B060402020202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cs typeface="Arial" panose="020B0604020202020204" pitchFamily="34" charset="0"/>
              </a:defRPr>
            </a:lvl9pPr>
          </a:lstStyle>
          <a:p>
            <a:fld id="{A677A4F0-2CA1-49D4-B77A-F92BCB745907}" type="slidenum">
              <a:rPr lang="en-GB" altLang="en-US" sz="1000" smtClean="0">
                <a:latin typeface="Arial" panose="020B0604020202020204" pitchFamily="34" charset="0"/>
              </a:rPr>
              <a:pPr/>
              <a:t>1</a:t>
            </a:fld>
            <a:endParaRPr lang="en-GB" altLang="en-US" sz="1000" smtClean="0">
              <a:latin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051792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2</a:t>
            </a:fld>
            <a:endParaRPr lang="en-US"/>
          </a:p>
        </p:txBody>
      </p:sp>
    </p:spTree>
    <p:extLst>
      <p:ext uri="{BB962C8B-B14F-4D97-AF65-F5344CB8AC3E}">
        <p14:creationId xmlns:p14="http://schemas.microsoft.com/office/powerpoint/2010/main" val="261567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286DB-C50B-484C-A5B6-2AE944CA4CB5}" type="slidenum">
              <a:rPr lang="en-US" smtClean="0"/>
              <a:pPr/>
              <a:t>4</a:t>
            </a:fld>
            <a:endParaRPr lang="en-US"/>
          </a:p>
        </p:txBody>
      </p:sp>
    </p:spTree>
    <p:extLst>
      <p:ext uri="{BB962C8B-B14F-4D97-AF65-F5344CB8AC3E}">
        <p14:creationId xmlns:p14="http://schemas.microsoft.com/office/powerpoint/2010/main" val="3860129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TextBox 6"/>
          <p:cNvSpPr txBox="1"/>
          <p:nvPr/>
        </p:nvSpPr>
        <p:spPr>
          <a:xfrm>
            <a:off x="0" y="0"/>
            <a:ext cx="1447800" cy="5940088"/>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PRG2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smtClean="0">
                <a:solidFill>
                  <a:schemeClr val="tx1"/>
                </a:solidFill>
              </a:rPr>
              <a:t>1</a:t>
            </a:r>
            <a:r>
              <a:rPr lang="en-US" sz="3600" b="1" dirty="0">
                <a:solidFill>
                  <a:schemeClr val="tx1"/>
                </a:solidFill>
              </a:rPr>
              <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dirty="0"/>
              <a:t>&lt;&lt;Title&gt;&gt;</a:t>
            </a:r>
          </a:p>
        </p:txBody>
      </p:sp>
      <p:pic>
        <p:nvPicPr>
          <p:cNvPr id="8" name="Picture 16" descr="School of I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p:nvSpPr>
        <p:spPr bwMode="auto">
          <a:xfrm>
            <a:off x="2895600" y="38100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dirty="0">
                <a:latin typeface="Arial Narrow" pitchFamily="34" charset="0"/>
              </a:rPr>
              <a:t>Programming II (PRG2)</a:t>
            </a: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dirty="0">
                <a:latin typeface="Arial Narrow" pitchFamily="34" charset="0"/>
              </a:rPr>
              <a:t>Diploma in Financial</a:t>
            </a:r>
            <a:r>
              <a:rPr kumimoji="1" lang="en-GB" sz="1800" baseline="0" dirty="0">
                <a:latin typeface="Arial Narrow" pitchFamily="34" charset="0"/>
              </a:rPr>
              <a:t> Informatics</a:t>
            </a:r>
            <a:endParaRPr kumimoji="1" lang="en-GB" sz="1800" dirty="0">
              <a:latin typeface="Arial Narrow" pitchFamily="34" charset="0"/>
            </a:endParaRP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dirty="0">
                <a:latin typeface="Arial Narrow" pitchFamily="34" charset="0"/>
              </a:rPr>
              <a:t>Diploma in Information Security &amp; Forensics </a:t>
            </a:r>
            <a:endParaRPr kumimoji="1" lang="en-GB" sz="1800"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dirty="0">
                <a:latin typeface="Arial Narrow" pitchFamily="34" charset="0"/>
              </a:rPr>
              <a:t>Year 1 </a:t>
            </a:r>
            <a:r>
              <a:rPr kumimoji="1" lang="en-GB" sz="1800">
                <a:latin typeface="Arial Narrow" pitchFamily="34" charset="0"/>
              </a:rPr>
              <a:t>(</a:t>
            </a:r>
            <a:r>
              <a:rPr kumimoji="1" lang="en-GB" sz="1800" smtClean="0">
                <a:latin typeface="Arial Narrow" pitchFamily="34" charset="0"/>
              </a:rPr>
              <a:t>2018/19), </a:t>
            </a:r>
            <a:r>
              <a:rPr kumimoji="1" lang="en-GB" sz="1800" dirty="0">
                <a:latin typeface="Arial Narrow" pitchFamily="34" charset="0"/>
              </a:rPr>
              <a:t>Semester 2</a:t>
            </a:r>
            <a:endParaRPr kumimoji="1" lang="en-GB" sz="4400" dirty="0">
              <a:effectLst>
                <a:outerShdw blurRad="38100" dist="38100" dir="2700000" algn="tl">
                  <a:srgbClr val="C0C0C0"/>
                </a:outerShdw>
              </a:effectLst>
            </a:endParaRPr>
          </a:p>
        </p:txBody>
      </p:sp>
    </p:spTree>
    <p:extLst>
      <p:ext uri="{BB962C8B-B14F-4D97-AF65-F5344CB8AC3E}">
        <p14:creationId xmlns:p14="http://schemas.microsoft.com/office/powerpoint/2010/main" val="340232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779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Tree>
    <p:extLst>
      <p:ext uri="{BB962C8B-B14F-4D97-AF65-F5344CB8AC3E}">
        <p14:creationId xmlns:p14="http://schemas.microsoft.com/office/powerpoint/2010/main" val="2321062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22238"/>
            <a:ext cx="2190750" cy="5745162"/>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76200" y="122238"/>
            <a:ext cx="6419850" cy="5745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Tree>
    <p:extLst>
      <p:ext uri="{BB962C8B-B14F-4D97-AF65-F5344CB8AC3E}">
        <p14:creationId xmlns:p14="http://schemas.microsoft.com/office/powerpoint/2010/main" val="412092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7" name="TextBox 6"/>
          <p:cNvSpPr txBox="1"/>
          <p:nvPr userDrawn="1"/>
        </p:nvSpPr>
        <p:spPr>
          <a:xfrm>
            <a:off x="0" y="0"/>
            <a:ext cx="1447800" cy="5940088"/>
          </a:xfrm>
          <a:prstGeom prst="rect">
            <a:avLst/>
          </a:prstGeom>
          <a:solidFill>
            <a:schemeClr val="bg1">
              <a:lumMod val="85000"/>
            </a:schemeClr>
          </a:solidFill>
        </p:spPr>
        <p:txBody>
          <a:bodyPr wrap="square" rtlCol="0">
            <a:spAutoFit/>
          </a:bodyPr>
          <a:lstStyle/>
          <a:p>
            <a:pPr algn="ctr"/>
            <a:endParaRPr lang="en-US" sz="3600" b="1" dirty="0">
              <a:solidFill>
                <a:schemeClr val="tx1"/>
              </a:solidFill>
            </a:endParaRPr>
          </a:p>
          <a:p>
            <a:pPr algn="ctr"/>
            <a:r>
              <a:rPr lang="en-US" sz="3600" b="1" dirty="0">
                <a:solidFill>
                  <a:schemeClr val="tx1"/>
                </a:solidFill>
              </a:rPr>
              <a:t>PRG1 </a:t>
            </a:r>
          </a:p>
          <a:p>
            <a:pPr algn="ctr"/>
            <a:endParaRPr lang="en-US" sz="3600" b="1" dirty="0">
              <a:solidFill>
                <a:schemeClr val="tx1"/>
              </a:solidFill>
            </a:endParaRPr>
          </a:p>
          <a:p>
            <a:pPr algn="ctr"/>
            <a:r>
              <a:rPr lang="en-US" sz="3200" b="1" dirty="0">
                <a:solidFill>
                  <a:schemeClr val="tx1"/>
                </a:solidFill>
              </a:rPr>
              <a:t>W</a:t>
            </a:r>
          </a:p>
          <a:p>
            <a:pPr algn="ctr"/>
            <a:r>
              <a:rPr lang="en-US" sz="3200" b="1" dirty="0">
                <a:solidFill>
                  <a:schemeClr val="tx1"/>
                </a:solidFill>
              </a:rPr>
              <a:t>E</a:t>
            </a:r>
          </a:p>
          <a:p>
            <a:pPr algn="ctr"/>
            <a:r>
              <a:rPr lang="en-US" sz="3200" b="1" dirty="0">
                <a:solidFill>
                  <a:schemeClr val="tx1"/>
                </a:solidFill>
              </a:rPr>
              <a:t>E</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1</a:t>
            </a:r>
            <a:r>
              <a:rPr lang="en-US" sz="3600" b="1" dirty="0">
                <a:solidFill>
                  <a:schemeClr val="tx1"/>
                </a:solidFill>
              </a:rPr>
              <a:t/>
            </a:r>
            <a:br>
              <a:rPr lang="en-US" sz="3600" b="1" dirty="0">
                <a:solidFill>
                  <a:schemeClr val="tx1"/>
                </a:solidFill>
              </a:rPr>
            </a:br>
            <a:endParaRPr lang="en-US" sz="800" b="1" dirty="0">
              <a:solidFill>
                <a:schemeClr val="bg1"/>
              </a:solidFill>
            </a:endParaRPr>
          </a:p>
          <a:p>
            <a:pPr algn="ctr"/>
            <a:endParaRPr lang="en-US" sz="3600" b="1" dirty="0">
              <a:solidFill>
                <a:schemeClr val="bg1"/>
              </a:solidFill>
            </a:endParaRPr>
          </a:p>
          <a:p>
            <a:pPr algn="ctr"/>
            <a:endParaRPr lang="en-US" sz="3600" b="1" dirty="0">
              <a:solidFill>
                <a:schemeClr val="bg1"/>
              </a:solidFill>
            </a:endParaRPr>
          </a:p>
        </p:txBody>
      </p:sp>
      <p:sp>
        <p:nvSpPr>
          <p:cNvPr id="6" name="Rectangle 9"/>
          <p:cNvSpPr>
            <a:spLocks noChangeArrowheads="1"/>
          </p:cNvSpPr>
          <p:nvPr userDrawn="1"/>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5124" name="Rectangle 4"/>
          <p:cNvSpPr>
            <a:spLocks noGrp="1" noChangeArrowheads="1"/>
          </p:cNvSpPr>
          <p:nvPr>
            <p:ph type="subTitle" idx="1" hasCustomPrompt="1"/>
          </p:nvPr>
        </p:nvSpPr>
        <p:spPr>
          <a:xfrm>
            <a:off x="1905000" y="2018046"/>
            <a:ext cx="6629400" cy="701731"/>
          </a:xfrm>
        </p:spPr>
        <p:txBody>
          <a:bodyPr>
            <a:spAutoFit/>
          </a:bodyPr>
          <a:lstStyle>
            <a:lvl1pPr marL="0" indent="0" algn="ctr">
              <a:lnSpc>
                <a:spcPct val="90000"/>
              </a:lnSpc>
              <a:spcBef>
                <a:spcPct val="20000"/>
              </a:spcBef>
              <a:buClr>
                <a:schemeClr val="tx2"/>
              </a:buClr>
              <a:buSzPct val="140000"/>
              <a:buFont typeface="Wingdings" pitchFamily="2" charset="2"/>
              <a:buNone/>
              <a:defRPr sz="4400" baseline="0"/>
            </a:lvl1pPr>
          </a:lstStyle>
          <a:p>
            <a:pPr algn="ctr">
              <a:lnSpc>
                <a:spcPct val="90000"/>
              </a:lnSpc>
              <a:spcBef>
                <a:spcPct val="20000"/>
              </a:spcBef>
              <a:buClr>
                <a:schemeClr val="tx2"/>
              </a:buClr>
              <a:buSzPct val="140000"/>
              <a:buFont typeface="Wingdings" pitchFamily="2" charset="2"/>
              <a:buNone/>
              <a:defRPr/>
            </a:pPr>
            <a:r>
              <a:rPr lang="en-US" dirty="0"/>
              <a:t>&lt;&lt;Title&gt;&gt;</a:t>
            </a:r>
          </a:p>
        </p:txBody>
      </p:sp>
      <p:pic>
        <p:nvPicPr>
          <p:cNvPr id="8" name="Picture 16" descr="School of IC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58315" y="53009"/>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5"/>
          <p:cNvSpPr>
            <a:spLocks noChangeShapeType="1"/>
          </p:cNvSpPr>
          <p:nvPr userDrawn="1"/>
        </p:nvSpPr>
        <p:spPr bwMode="auto">
          <a:xfrm>
            <a:off x="1676400" y="1044575"/>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 name="Rectangle 14"/>
          <p:cNvSpPr>
            <a:spLocks noChangeArrowheads="1"/>
          </p:cNvSpPr>
          <p:nvPr userDrawn="1"/>
        </p:nvSpPr>
        <p:spPr bwMode="auto">
          <a:xfrm>
            <a:off x="2895600" y="3810000"/>
            <a:ext cx="48006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GB" sz="2000" b="1">
                <a:latin typeface="Arial Narrow" pitchFamily="34" charset="0"/>
              </a:rPr>
              <a:t>Programming I (PRG1)</a:t>
            </a:r>
            <a:endParaRPr kumimoji="1" lang="en-GB" sz="2000" b="1" dirty="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a:latin typeface="Arial Narrow" pitchFamily="34" charset="0"/>
              </a:rPr>
              <a:t>Diploma in Information Technology</a:t>
            </a: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a:latin typeface="Arial Narrow" pitchFamily="34" charset="0"/>
              </a:rPr>
              <a:t>Diploma in Financial</a:t>
            </a:r>
            <a:r>
              <a:rPr kumimoji="1" lang="en-GB" sz="1800" baseline="0">
                <a:latin typeface="Arial Narrow" pitchFamily="34" charset="0"/>
              </a:rPr>
              <a:t> Informatics</a:t>
            </a:r>
            <a:endParaRPr kumimoji="1" lang="en-GB" sz="1800">
              <a:latin typeface="Arial Narrow" pitchFamily="34" charset="0"/>
            </a:endParaRPr>
          </a:p>
          <a:p>
            <a:pPr marL="0" marR="0" lvl="0" indent="0" algn="ctr" defTabSz="914400" rtl="0" eaLnBrk="1" fontAlgn="base" latinLnBrk="0" hangingPunct="1">
              <a:lnSpc>
                <a:spcPct val="90000"/>
              </a:lnSpc>
              <a:spcBef>
                <a:spcPct val="20000"/>
              </a:spcBef>
              <a:spcAft>
                <a:spcPct val="0"/>
              </a:spcAft>
              <a:buClr>
                <a:schemeClr val="tx2"/>
              </a:buClr>
              <a:buSzPct val="140000"/>
              <a:buFont typeface="Wingdings" pitchFamily="2" charset="2"/>
              <a:buNone/>
              <a:tabLst/>
              <a:defRPr/>
            </a:pPr>
            <a:r>
              <a:rPr kumimoji="1" lang="en-GB" sz="1800" baseline="0">
                <a:latin typeface="Arial Narrow" pitchFamily="34" charset="0"/>
              </a:rPr>
              <a:t>Diploma in Information Security &amp; Forensics </a:t>
            </a:r>
            <a:endParaRPr kumimoji="1" lang="en-GB" sz="1800">
              <a:latin typeface="Arial Narrow" pitchFamily="34" charset="0"/>
            </a:endParaRPr>
          </a:p>
          <a:p>
            <a:pPr algn="ctr">
              <a:lnSpc>
                <a:spcPct val="90000"/>
              </a:lnSpc>
              <a:spcBef>
                <a:spcPct val="20000"/>
              </a:spcBef>
              <a:buClr>
                <a:schemeClr val="tx2"/>
              </a:buClr>
              <a:buSzPct val="140000"/>
              <a:buFont typeface="Wingdings" pitchFamily="2" charset="2"/>
              <a:buNone/>
              <a:defRPr/>
            </a:pPr>
            <a:r>
              <a:rPr kumimoji="1" lang="en-GB" sz="1800">
                <a:latin typeface="Arial Narrow" pitchFamily="34" charset="0"/>
              </a:rPr>
              <a:t>Year </a:t>
            </a:r>
            <a:r>
              <a:rPr kumimoji="1" lang="en-GB" sz="1800" dirty="0">
                <a:latin typeface="Arial Narrow" pitchFamily="34" charset="0"/>
              </a:rPr>
              <a:t>1 </a:t>
            </a:r>
            <a:r>
              <a:rPr kumimoji="1" lang="en-GB" sz="1800">
                <a:latin typeface="Arial Narrow" pitchFamily="34" charset="0"/>
              </a:rPr>
              <a:t>(2017/18), </a:t>
            </a:r>
            <a:r>
              <a:rPr kumimoji="1" lang="en-GB" sz="1800" dirty="0">
                <a:latin typeface="Arial Narrow" pitchFamily="34" charset="0"/>
              </a:rPr>
              <a:t>Semester 1</a:t>
            </a:r>
            <a:endParaRPr kumimoji="1" lang="en-GB" sz="4400" dirty="0">
              <a:effectLst>
                <a:outerShdw blurRad="38100" dist="38100" dir="2700000" algn="tl">
                  <a:srgbClr val="C0C0C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lvl1pPr>
              <a:defRPr>
                <a:solidFill>
                  <a:srgbClr val="660033"/>
                </a:solidFill>
              </a:defRPr>
            </a:lvl1pPr>
            <a:lvl2pPr>
              <a:defRPr>
                <a:solidFill>
                  <a:srgbClr val="660033"/>
                </a:solidFill>
              </a:defRPr>
            </a:lvl2pPr>
            <a:lvl3pPr>
              <a:defRPr>
                <a:solidFill>
                  <a:srgbClr val="660033"/>
                </a:solidFill>
              </a:defRPr>
            </a:lvl3pPr>
            <a:lvl4pPr>
              <a:defRPr>
                <a:solidFill>
                  <a:srgbClr val="660033"/>
                </a:solidFill>
              </a:defRPr>
            </a:lvl4pPr>
            <a:lvl5pPr>
              <a:defRPr>
                <a:solidFill>
                  <a:srgbClr val="66003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Tree>
    <p:extLst>
      <p:ext uri="{BB962C8B-B14F-4D97-AF65-F5344CB8AC3E}">
        <p14:creationId xmlns:p14="http://schemas.microsoft.com/office/powerpoint/2010/main" val="63454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95587"/>
            <a:ext cx="7772400" cy="1362075"/>
          </a:xfrm>
        </p:spPr>
        <p:txBody>
          <a:bodyPr anchor="t"/>
          <a:lstStyle>
            <a:lvl1pPr algn="ctr">
              <a:defRPr sz="4000" b="1" cap="none" baseline="0">
                <a:solidFill>
                  <a:srgbClr val="CC0000"/>
                </a:solidFill>
              </a:defRPr>
            </a:lvl1pPr>
          </a:lstStyle>
          <a:p>
            <a:r>
              <a:rPr lang="en-US" smtClean="0"/>
              <a:t>Click to edit Master title style</a:t>
            </a:r>
            <a:endParaRPr lang="en-SG" dirty="0"/>
          </a:p>
        </p:txBody>
      </p:sp>
      <p:sp>
        <p:nvSpPr>
          <p:cNvPr id="3" name="Text Placeholder 2"/>
          <p:cNvSpPr>
            <a:spLocks noGrp="1"/>
          </p:cNvSpPr>
          <p:nvPr>
            <p:ph type="body" idx="1"/>
          </p:nvPr>
        </p:nvSpPr>
        <p:spPr>
          <a:xfrm>
            <a:off x="722313" y="1295400"/>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5376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 topic">
    <p:spTree>
      <p:nvGrpSpPr>
        <p:cNvPr id="1" name=""/>
        <p:cNvGrpSpPr/>
        <p:nvPr/>
      </p:nvGrpSpPr>
      <p:grpSpPr>
        <a:xfrm>
          <a:off x="0" y="0"/>
          <a:ext cx="0" cy="0"/>
          <a:chOff x="0" y="0"/>
          <a:chExt cx="0" cy="0"/>
        </a:xfrm>
      </p:grpSpPr>
      <p:pic>
        <p:nvPicPr>
          <p:cNvPr id="4" name="Picture 9" descr="j022938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990600"/>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54300" y="1905000"/>
            <a:ext cx="3124200" cy="2590799"/>
          </a:xfrm>
        </p:spPr>
        <p:txBody>
          <a:bodyPr anchor="t"/>
          <a:lstStyle>
            <a:lvl1pPr marL="342900" indent="-342900" algn="l" rtl="0" eaLnBrk="0" fontAlgn="base" hangingPunct="0">
              <a:spcBef>
                <a:spcPct val="20000"/>
              </a:spcBef>
              <a:spcAft>
                <a:spcPct val="0"/>
              </a:spcAft>
              <a:buChar char="•"/>
              <a:defRPr lang="en-SG" sz="4000" b="0" kern="0" dirty="0">
                <a:solidFill>
                  <a:srgbClr val="0033CC"/>
                </a:solidFill>
                <a:effectLst>
                  <a:outerShdw blurRad="38100" dist="38100" dir="2700000" algn="tl">
                    <a:srgbClr val="C0C0C0"/>
                  </a:outerShdw>
                </a:effectLst>
                <a:latin typeface="+mn-lt"/>
                <a:ea typeface="+mn-ea"/>
                <a:cs typeface="+mn-cs"/>
              </a:defRPr>
            </a:lvl1pPr>
          </a:lstStyle>
          <a:p>
            <a:r>
              <a:rPr lang="en-US" smtClean="0"/>
              <a:t>Click to edit Master title style</a:t>
            </a:r>
            <a:endParaRPr lang="en-SG" dirty="0"/>
          </a:p>
        </p:txBody>
      </p:sp>
    </p:spTree>
    <p:extLst>
      <p:ext uri="{BB962C8B-B14F-4D97-AF65-F5344CB8AC3E}">
        <p14:creationId xmlns:p14="http://schemas.microsoft.com/office/powerpoint/2010/main" val="15947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76200" y="884238"/>
            <a:ext cx="44196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884238"/>
            <a:ext cx="4381500" cy="4983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Tree>
    <p:extLst>
      <p:ext uri="{BB962C8B-B14F-4D97-AF65-F5344CB8AC3E}">
        <p14:creationId xmlns:p14="http://schemas.microsoft.com/office/powerpoint/2010/main" val="338976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Tree>
    <p:extLst>
      <p:ext uri="{BB962C8B-B14F-4D97-AF65-F5344CB8AC3E}">
        <p14:creationId xmlns:p14="http://schemas.microsoft.com/office/powerpoint/2010/main" val="367442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Tree>
    <p:extLst>
      <p:ext uri="{BB962C8B-B14F-4D97-AF65-F5344CB8AC3E}">
        <p14:creationId xmlns:p14="http://schemas.microsoft.com/office/powerpoint/2010/main" val="209751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61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895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CIS2-low.jpg"/>
          <p:cNvPicPr>
            <a:picLocks noChangeAspect="1"/>
          </p:cNvPicPr>
          <p:nvPr/>
        </p:nvPicPr>
        <p:blipFill>
          <a:blip r:embed="rId15" cstate="print"/>
          <a:srcRect t="2107"/>
          <a:stretch>
            <a:fillRect/>
          </a:stretch>
        </p:blipFill>
        <p:spPr bwMode="auto">
          <a:xfrm>
            <a:off x="0" y="0"/>
            <a:ext cx="9144000" cy="5943600"/>
          </a:xfrm>
          <a:prstGeom prst="rect">
            <a:avLst/>
          </a:prstGeom>
          <a:noFill/>
          <a:ln w="9525">
            <a:noFill/>
            <a:miter lim="800000"/>
            <a:headEnd/>
            <a:tailEnd/>
          </a:ln>
        </p:spPr>
      </p:pic>
      <p:sp>
        <p:nvSpPr>
          <p:cNvPr id="1033" name="Rectangle 9"/>
          <p:cNvSpPr>
            <a:spLocks noChangeArrowheads="1"/>
          </p:cNvSpPr>
          <p:nvPr/>
        </p:nvSpPr>
        <p:spPr bwMode="auto">
          <a:xfrm>
            <a:off x="0" y="0"/>
            <a:ext cx="9144000" cy="6096000"/>
          </a:xfrm>
          <a:prstGeom prst="rect">
            <a:avLst/>
          </a:prstGeom>
          <a:solidFill>
            <a:schemeClr val="bg1">
              <a:alpha val="90000"/>
            </a:schemeClr>
          </a:solidFill>
          <a:ln w="9525">
            <a:solidFill>
              <a:srgbClr val="800080"/>
            </a:solidFill>
            <a:miter lim="800000"/>
            <a:headEnd/>
            <a:tailEnd/>
          </a:ln>
          <a:effectLst/>
        </p:spPr>
        <p:txBody>
          <a:bodyPr wrap="none" anchor="ctr"/>
          <a:lstStyle/>
          <a:p>
            <a:endParaRPr lang="en-SG"/>
          </a:p>
        </p:txBody>
      </p:sp>
      <p:sp>
        <p:nvSpPr>
          <p:cNvPr id="1028" name="Rectangle 3"/>
          <p:cNvSpPr>
            <a:spLocks noGrp="1" noChangeArrowheads="1"/>
          </p:cNvSpPr>
          <p:nvPr>
            <p:ph type="body" idx="1"/>
          </p:nvPr>
        </p:nvSpPr>
        <p:spPr bwMode="auto">
          <a:xfrm>
            <a:off x="76200" y="884238"/>
            <a:ext cx="8991600" cy="4983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37" name="Rectangle 13"/>
          <p:cNvSpPr>
            <a:spLocks noChangeArrowheads="1"/>
          </p:cNvSpPr>
          <p:nvPr/>
        </p:nvSpPr>
        <p:spPr bwMode="auto">
          <a:xfrm>
            <a:off x="0" y="5943600"/>
            <a:ext cx="9144000" cy="152400"/>
          </a:xfrm>
          <a:prstGeom prst="rect">
            <a:avLst/>
          </a:prstGeom>
          <a:solidFill>
            <a:srgbClr val="640064"/>
          </a:solidFill>
          <a:ln w="9525">
            <a:solidFill>
              <a:srgbClr val="640064"/>
            </a:solidFill>
            <a:miter lim="800000"/>
            <a:headEnd/>
            <a:tailEnd/>
          </a:ln>
          <a:effectLst/>
        </p:spPr>
        <p:txBody>
          <a:bodyPr wrap="none" anchor="ctr"/>
          <a:lstStyle/>
          <a:p>
            <a:endParaRPr lang="en-SG"/>
          </a:p>
        </p:txBody>
      </p:sp>
      <p:sp>
        <p:nvSpPr>
          <p:cNvPr id="1039" name="Rectangle 15"/>
          <p:cNvSpPr>
            <a:spLocks noChangeArrowheads="1"/>
          </p:cNvSpPr>
          <p:nvPr/>
        </p:nvSpPr>
        <p:spPr bwMode="auto">
          <a:xfrm>
            <a:off x="0" y="0"/>
            <a:ext cx="9144000" cy="762000"/>
          </a:xfrm>
          <a:prstGeom prst="rect">
            <a:avLst/>
          </a:prstGeom>
          <a:solidFill>
            <a:srgbClr val="800080"/>
          </a:solidFill>
          <a:ln w="9525">
            <a:solidFill>
              <a:srgbClr val="640064"/>
            </a:solidFill>
            <a:miter lim="800000"/>
            <a:headEnd/>
            <a:tailEnd/>
          </a:ln>
          <a:effectLst/>
        </p:spPr>
        <p:txBody>
          <a:bodyPr wrap="none" anchor="ctr"/>
          <a:lstStyle/>
          <a:p>
            <a:endParaRPr lang="en-SG"/>
          </a:p>
        </p:txBody>
      </p:sp>
      <p:sp>
        <p:nvSpPr>
          <p:cNvPr id="2" name="Rectangle 2"/>
          <p:cNvSpPr>
            <a:spLocks noGrp="1" noChangeArrowheads="1"/>
          </p:cNvSpPr>
          <p:nvPr>
            <p:ph type="title"/>
          </p:nvPr>
        </p:nvSpPr>
        <p:spPr bwMode="auto">
          <a:xfrm>
            <a:off x="76200" y="122238"/>
            <a:ext cx="8991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2" name="Rectangle 16"/>
          <p:cNvSpPr>
            <a:spLocks noChangeArrowheads="1"/>
          </p:cNvSpPr>
          <p:nvPr/>
        </p:nvSpPr>
        <p:spPr bwMode="auto">
          <a:xfrm>
            <a:off x="1371600" y="6302375"/>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342900" indent="-342900">
              <a:defRPr sz="2400">
                <a:solidFill>
                  <a:schemeClr val="tx1"/>
                </a:solidFill>
                <a:latin typeface="Verdana" pitchFamily="34" charset="0"/>
              </a:defRPr>
            </a:lvl1pPr>
            <a:lvl2pPr>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lvl="1">
              <a:spcBef>
                <a:spcPct val="50000"/>
              </a:spcBef>
              <a:defRPr/>
            </a:pPr>
            <a:r>
              <a:rPr lang="en-US" altLang="en-US" sz="1200" dirty="0">
                <a:latin typeface="Arial Narrow" pitchFamily="34" charset="0"/>
              </a:rPr>
              <a:t>Diploma in IT/FI/ISF</a:t>
            </a:r>
            <a:br>
              <a:rPr lang="en-US" altLang="en-US" sz="1200" dirty="0">
                <a:latin typeface="Arial Narrow" pitchFamily="34" charset="0"/>
              </a:rPr>
            </a:br>
            <a:r>
              <a:rPr lang="en-US" altLang="en-US" sz="1200">
                <a:latin typeface="Arial Narrow" pitchFamily="34" charset="0"/>
              </a:rPr>
              <a:t>PRG2 </a:t>
            </a:r>
            <a:r>
              <a:rPr lang="en-US" altLang="en-US" sz="1200" smtClean="0">
                <a:latin typeface="Arial Narrow" pitchFamily="34" charset="0"/>
              </a:rPr>
              <a:t>AY18/19, </a:t>
            </a:r>
            <a:r>
              <a:rPr lang="en-US" altLang="en-US" sz="1200" dirty="0" err="1">
                <a:latin typeface="Arial Narrow" pitchFamily="34" charset="0"/>
              </a:rPr>
              <a:t>Sem</a:t>
            </a:r>
            <a:r>
              <a:rPr lang="en-US" altLang="en-US" sz="1200" dirty="0">
                <a:latin typeface="Arial Narrow" pitchFamily="34" charset="0"/>
              </a:rPr>
              <a:t> 2</a:t>
            </a:r>
          </a:p>
        </p:txBody>
      </p:sp>
      <p:pic>
        <p:nvPicPr>
          <p:cNvPr id="13" name="Picture 22" descr="School of IC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 y="6172200"/>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txBox="1">
            <a:spLocks noChangeArrowheads="1"/>
          </p:cNvSpPr>
          <p:nvPr/>
        </p:nvSpPr>
        <p:spPr bwMode="auto">
          <a:xfrm>
            <a:off x="4457700" y="6302375"/>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lgn="ctr">
              <a:defRPr/>
            </a:pPr>
            <a:r>
              <a:rPr lang="en-US" dirty="0"/>
              <a:t>  Last update</a:t>
            </a:r>
            <a:r>
              <a:rPr lang="en-US"/>
              <a:t>: </a:t>
            </a:r>
            <a:r>
              <a:rPr lang="en-US" smtClean="0"/>
              <a:t>10/10/2018</a:t>
            </a:r>
            <a:endParaRPr lang="en-US" dirty="0"/>
          </a:p>
        </p:txBody>
      </p:sp>
      <p:sp>
        <p:nvSpPr>
          <p:cNvPr id="15" name="Rectangle 15"/>
          <p:cNvSpPr txBox="1">
            <a:spLocks noChangeArrowheads="1"/>
          </p:cNvSpPr>
          <p:nvPr/>
        </p:nvSpPr>
        <p:spPr bwMode="auto">
          <a:xfrm>
            <a:off x="7086600" y="6275387"/>
            <a:ext cx="1905000" cy="381000"/>
          </a:xfrm>
          <a:prstGeom prst="rect">
            <a:avLst/>
          </a:prstGeom>
          <a:noFill/>
          <a:ln w="9525">
            <a:noFill/>
            <a:miter lim="800000"/>
            <a:headEnd/>
            <a:tailEnd/>
          </a:ln>
        </p:spPr>
        <p:txBody>
          <a:bodyPr anchor="ctr"/>
          <a:lstStyle>
            <a:lvl1pPr algn="r">
              <a:spcBef>
                <a:spcPct val="50000"/>
              </a:spcBef>
              <a:defRPr sz="1200">
                <a:latin typeface="Arial Narrow" pitchFamily="34" charset="0"/>
              </a:defRPr>
            </a:lvl1pPr>
          </a:lstStyle>
          <a:p>
            <a:pPr>
              <a:defRPr/>
            </a:pPr>
            <a:r>
              <a:rPr lang="en-US" dirty="0"/>
              <a:t>  </a:t>
            </a:r>
            <a:r>
              <a:rPr lang="en-US"/>
              <a:t>Lecture</a:t>
            </a:r>
            <a:r>
              <a:rPr lang="en-US" baseline="0"/>
              <a:t> </a:t>
            </a:r>
            <a:r>
              <a:rPr lang="en-US" baseline="0" smtClean="0"/>
              <a:t>0</a:t>
            </a:r>
            <a:r>
              <a:rPr lang="en-US" baseline="0" dirty="0"/>
              <a:t/>
            </a:r>
            <a:br>
              <a:rPr lang="en-US" baseline="0" dirty="0"/>
            </a:br>
            <a:r>
              <a:rPr lang="en-US" baseline="0" dirty="0"/>
              <a:t>Slide </a:t>
            </a:r>
            <a:fld id="{D684DC87-7C2B-4413-A3B2-900CE8D7D012}" type="slidenum">
              <a:rPr lang="en-US" baseline="0" smtClean="0"/>
              <a:t>‹#›</a:t>
            </a:fld>
            <a:endParaRPr lang="en-US" dirty="0"/>
          </a:p>
        </p:txBody>
      </p:sp>
    </p:spTree>
    <p:extLst>
      <p:ext uri="{BB962C8B-B14F-4D97-AF65-F5344CB8AC3E}">
        <p14:creationId xmlns:p14="http://schemas.microsoft.com/office/powerpoint/2010/main" val="292812682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671" r:id="rId13"/>
  </p:sldLayoutIdLst>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charset="0"/>
          <a:cs typeface="Arial" charset="0"/>
        </a:defRPr>
      </a:lvl2pPr>
      <a:lvl3pPr algn="l" rtl="0" eaLnBrk="1" fontAlgn="base" hangingPunct="1">
        <a:spcBef>
          <a:spcPct val="0"/>
        </a:spcBef>
        <a:spcAft>
          <a:spcPct val="0"/>
        </a:spcAft>
        <a:defRPr sz="3200" b="1">
          <a:solidFill>
            <a:schemeClr val="bg1"/>
          </a:solidFill>
          <a:latin typeface="Arial" charset="0"/>
          <a:cs typeface="Arial" charset="0"/>
        </a:defRPr>
      </a:lvl3pPr>
      <a:lvl4pPr algn="l" rtl="0" eaLnBrk="1" fontAlgn="base" hangingPunct="1">
        <a:spcBef>
          <a:spcPct val="0"/>
        </a:spcBef>
        <a:spcAft>
          <a:spcPct val="0"/>
        </a:spcAft>
        <a:defRPr sz="3200" b="1">
          <a:solidFill>
            <a:schemeClr val="bg1"/>
          </a:solidFill>
          <a:latin typeface="Arial" charset="0"/>
          <a:cs typeface="Arial" charset="0"/>
        </a:defRPr>
      </a:lvl4pPr>
      <a:lvl5pPr algn="l" rtl="0" eaLnBrk="1" fontAlgn="base" hangingPunct="1">
        <a:spcBef>
          <a:spcPct val="0"/>
        </a:spcBef>
        <a:spcAft>
          <a:spcPct val="0"/>
        </a:spcAft>
        <a:defRPr sz="3200" b="1">
          <a:solidFill>
            <a:schemeClr val="bg1"/>
          </a:solidFill>
          <a:latin typeface="Arial" charset="0"/>
          <a:cs typeface="Arial" charset="0"/>
        </a:defRPr>
      </a:lvl5pPr>
      <a:lvl6pPr marL="457200" algn="l" rtl="0" eaLnBrk="1" fontAlgn="base" hangingPunct="1">
        <a:spcBef>
          <a:spcPct val="0"/>
        </a:spcBef>
        <a:spcAft>
          <a:spcPct val="0"/>
        </a:spcAft>
        <a:defRPr sz="3200" b="1">
          <a:solidFill>
            <a:schemeClr val="bg1"/>
          </a:solidFill>
          <a:latin typeface="Arial" charset="0"/>
          <a:cs typeface="Arial" charset="0"/>
        </a:defRPr>
      </a:lvl6pPr>
      <a:lvl7pPr marL="914400" algn="l" rtl="0" eaLnBrk="1" fontAlgn="base" hangingPunct="1">
        <a:spcBef>
          <a:spcPct val="0"/>
        </a:spcBef>
        <a:spcAft>
          <a:spcPct val="0"/>
        </a:spcAft>
        <a:defRPr sz="3200" b="1">
          <a:solidFill>
            <a:schemeClr val="bg1"/>
          </a:solidFill>
          <a:latin typeface="Arial" charset="0"/>
          <a:cs typeface="Arial" charset="0"/>
        </a:defRPr>
      </a:lvl7pPr>
      <a:lvl8pPr marL="1371600" algn="l" rtl="0" eaLnBrk="1" fontAlgn="base" hangingPunct="1">
        <a:spcBef>
          <a:spcPct val="0"/>
        </a:spcBef>
        <a:spcAft>
          <a:spcPct val="0"/>
        </a:spcAft>
        <a:defRPr sz="3200" b="1">
          <a:solidFill>
            <a:schemeClr val="bg1"/>
          </a:solidFill>
          <a:latin typeface="Arial" charset="0"/>
          <a:cs typeface="Arial" charset="0"/>
        </a:defRPr>
      </a:lvl8pPr>
      <a:lvl9pPr marL="1828800" algn="l" rtl="0" eaLnBrk="1" fontAlgn="base" hangingPunct="1">
        <a:spcBef>
          <a:spcPct val="0"/>
        </a:spcBef>
        <a:spcAft>
          <a:spcPct val="0"/>
        </a:spcAft>
        <a:defRPr sz="3200" b="1">
          <a:solidFill>
            <a:schemeClr val="bg1"/>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640064"/>
          </a:solidFill>
          <a:latin typeface="+mn-lt"/>
          <a:ea typeface="+mn-ea"/>
          <a:cs typeface="+mn-cs"/>
        </a:defRPr>
      </a:lvl1pPr>
      <a:lvl2pPr marL="742950" indent="-285750" algn="l" rtl="0" eaLnBrk="1" fontAlgn="base" hangingPunct="1">
        <a:spcBef>
          <a:spcPct val="20000"/>
        </a:spcBef>
        <a:spcAft>
          <a:spcPct val="0"/>
        </a:spcAft>
        <a:buChar char="–"/>
        <a:defRPr sz="2400">
          <a:solidFill>
            <a:srgbClr val="640064"/>
          </a:solidFill>
          <a:latin typeface="+mn-lt"/>
          <a:cs typeface="+mn-cs"/>
        </a:defRPr>
      </a:lvl2pPr>
      <a:lvl3pPr marL="1143000" indent="-228600" algn="l" rtl="0" eaLnBrk="1" fontAlgn="base" hangingPunct="1">
        <a:spcBef>
          <a:spcPct val="20000"/>
        </a:spcBef>
        <a:spcAft>
          <a:spcPct val="0"/>
        </a:spcAft>
        <a:buChar char="•"/>
        <a:defRPr sz="2000">
          <a:solidFill>
            <a:srgbClr val="640064"/>
          </a:solidFill>
          <a:latin typeface="+mn-lt"/>
          <a:cs typeface="+mn-cs"/>
        </a:defRPr>
      </a:lvl3pPr>
      <a:lvl4pPr marL="1600200" indent="-228600" algn="l" rtl="0" eaLnBrk="1" fontAlgn="base" hangingPunct="1">
        <a:spcBef>
          <a:spcPct val="20000"/>
        </a:spcBef>
        <a:spcAft>
          <a:spcPct val="0"/>
        </a:spcAft>
        <a:buChar char="–"/>
        <a:defRPr>
          <a:solidFill>
            <a:srgbClr val="640064"/>
          </a:solidFill>
          <a:latin typeface="+mn-lt"/>
          <a:cs typeface="+mn-cs"/>
        </a:defRPr>
      </a:lvl4pPr>
      <a:lvl5pPr marL="2057400" indent="-228600" algn="l" rtl="0" eaLnBrk="1" fontAlgn="base" hangingPunct="1">
        <a:spcBef>
          <a:spcPct val="20000"/>
        </a:spcBef>
        <a:spcAft>
          <a:spcPct val="0"/>
        </a:spcAft>
        <a:buChar char="»"/>
        <a:defRPr>
          <a:solidFill>
            <a:srgbClr val="640064"/>
          </a:solidFill>
          <a:latin typeface="+mn-lt"/>
          <a:cs typeface="+mn-cs"/>
        </a:defRPr>
      </a:lvl5pPr>
      <a:lvl6pPr marL="2514600" indent="-228600" algn="l" rtl="0" eaLnBrk="1" fontAlgn="base" hangingPunct="1">
        <a:spcBef>
          <a:spcPct val="20000"/>
        </a:spcBef>
        <a:spcAft>
          <a:spcPct val="0"/>
        </a:spcAft>
        <a:buChar char="»"/>
        <a:defRPr>
          <a:solidFill>
            <a:schemeClr val="accent2"/>
          </a:solidFill>
          <a:latin typeface="+mn-lt"/>
          <a:cs typeface="+mn-cs"/>
        </a:defRPr>
      </a:lvl6pPr>
      <a:lvl7pPr marL="2971800" indent="-228600" algn="l" rtl="0" eaLnBrk="1" fontAlgn="base" hangingPunct="1">
        <a:spcBef>
          <a:spcPct val="20000"/>
        </a:spcBef>
        <a:spcAft>
          <a:spcPct val="0"/>
        </a:spcAft>
        <a:buChar char="»"/>
        <a:defRPr>
          <a:solidFill>
            <a:schemeClr val="accent2"/>
          </a:solidFill>
          <a:latin typeface="+mn-lt"/>
          <a:cs typeface="+mn-cs"/>
        </a:defRPr>
      </a:lvl7pPr>
      <a:lvl8pPr marL="3429000" indent="-228600" algn="l" rtl="0" eaLnBrk="1" fontAlgn="base" hangingPunct="1">
        <a:spcBef>
          <a:spcPct val="20000"/>
        </a:spcBef>
        <a:spcAft>
          <a:spcPct val="0"/>
        </a:spcAft>
        <a:buChar char="»"/>
        <a:defRPr>
          <a:solidFill>
            <a:schemeClr val="accent2"/>
          </a:solidFill>
          <a:latin typeface="+mn-lt"/>
          <a:cs typeface="+mn-cs"/>
        </a:defRPr>
      </a:lvl8pPr>
      <a:lvl9pPr marL="3886200" indent="-228600" algn="l" rtl="0" eaLnBrk="1" fontAlgn="base" hangingPunct="1">
        <a:spcBef>
          <a:spcPct val="20000"/>
        </a:spcBef>
        <a:spcAft>
          <a:spcPct val="0"/>
        </a:spcAft>
        <a:buChar char="»"/>
        <a:defRPr>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sdn.microsoft.com/en-us/library/67ef8sbd" TargetMode="External"/><Relationship Id="rId2" Type="http://schemas.openxmlformats.org/officeDocument/2006/relationships/hyperlink" Target="https://msdn.microsoft.com/en-us/library/a72418y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subTitle" idx="1"/>
          </p:nvPr>
        </p:nvSpPr>
        <p:spPr>
          <a:xfrm>
            <a:off x="1905000" y="2017713"/>
            <a:ext cx="6629400" cy="1541462"/>
          </a:xfrm>
        </p:spPr>
        <p:txBody>
          <a:bodyPr/>
          <a:lstStyle/>
          <a:p>
            <a:pPr>
              <a:defRPr/>
            </a:pPr>
            <a:endParaRPr lang="en-GB" altLang="en-US" dirty="0"/>
          </a:p>
          <a:p>
            <a:pPr eaLnBrk="1" hangingPunct="1">
              <a:lnSpc>
                <a:spcPct val="130000"/>
              </a:lnSpc>
              <a:defRPr/>
            </a:pPr>
            <a:endParaRPr lang="en-GB" altLang="en-US" sz="4000" dirty="0" smtClean="0">
              <a:solidFill>
                <a:srgbClr val="0033CC"/>
              </a:solidFill>
              <a:effectLst>
                <a:outerShdw blurRad="38100" dist="38100" dir="2700000" algn="tl">
                  <a:srgbClr val="C0C0C0"/>
                </a:outerShdw>
              </a:effectLst>
            </a:endParaRPr>
          </a:p>
        </p:txBody>
      </p:sp>
      <p:sp>
        <p:nvSpPr>
          <p:cNvPr id="129042" name="Rectangle 18"/>
          <p:cNvSpPr>
            <a:spLocks noChangeArrowheads="1"/>
          </p:cNvSpPr>
          <p:nvPr/>
        </p:nvSpPr>
        <p:spPr bwMode="auto">
          <a:xfrm>
            <a:off x="2667000" y="1752600"/>
            <a:ext cx="5638800" cy="1752600"/>
          </a:xfrm>
          <a:prstGeom prst="rect">
            <a:avLst/>
          </a:prstGeom>
          <a:noFill/>
          <a:ln w="9525">
            <a:noFill/>
            <a:miter lim="800000"/>
            <a:headEnd/>
            <a:tailEnd/>
          </a:ln>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lnSpc>
                <a:spcPct val="90000"/>
              </a:lnSpc>
              <a:spcBef>
                <a:spcPct val="20000"/>
              </a:spcBef>
              <a:buClr>
                <a:srgbClr val="000000"/>
              </a:buClr>
              <a:buSzPct val="140000"/>
              <a:defRPr/>
            </a:pPr>
            <a:r>
              <a:rPr lang="en-US" sz="4400" kern="0" dirty="0" smtClean="0">
                <a:solidFill>
                  <a:srgbClr val="640064"/>
                </a:solidFill>
                <a:latin typeface="Arial"/>
                <a:cs typeface="+mn-cs"/>
              </a:rPr>
              <a:t>Module Introduction</a:t>
            </a:r>
            <a:endParaRPr lang="en-US" sz="4400" kern="0" dirty="0">
              <a:solidFill>
                <a:srgbClr val="640064"/>
              </a:solidFill>
              <a:latin typeface="Arial"/>
              <a:cs typeface="+mn-cs"/>
            </a:endParaRPr>
          </a:p>
        </p:txBody>
      </p:sp>
    </p:spTree>
    <p:extLst>
      <p:ext uri="{BB962C8B-B14F-4D97-AF65-F5344CB8AC3E}">
        <p14:creationId xmlns:p14="http://schemas.microsoft.com/office/powerpoint/2010/main" val="63861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Attendance</a:t>
            </a:r>
          </a:p>
        </p:txBody>
      </p:sp>
      <p:sp>
        <p:nvSpPr>
          <p:cNvPr id="3" name="Content Placeholder 2"/>
          <p:cNvSpPr>
            <a:spLocks noGrp="1"/>
          </p:cNvSpPr>
          <p:nvPr>
            <p:ph idx="1"/>
          </p:nvPr>
        </p:nvSpPr>
        <p:spPr>
          <a:xfrm>
            <a:off x="76200" y="990600"/>
            <a:ext cx="8991600" cy="4678362"/>
          </a:xfrm>
        </p:spPr>
        <p:txBody>
          <a:bodyPr/>
          <a:lstStyle/>
          <a:p>
            <a:pPr eaLnBrk="1" hangingPunct="1"/>
            <a:r>
              <a:rPr lang="en-US" altLang="en-US" dirty="0"/>
              <a:t>Be </a:t>
            </a:r>
            <a:r>
              <a:rPr lang="en-US" altLang="en-US" u="sng" dirty="0">
                <a:solidFill>
                  <a:srgbClr val="FF0000"/>
                </a:solidFill>
              </a:rPr>
              <a:t>PUNCTUAL</a:t>
            </a:r>
            <a:r>
              <a:rPr lang="en-US" altLang="en-US" dirty="0"/>
              <a:t> for class.</a:t>
            </a:r>
          </a:p>
          <a:p>
            <a:pPr lvl="1" eaLnBrk="1" hangingPunct="1"/>
            <a:r>
              <a:rPr lang="en-US" altLang="en-US" dirty="0"/>
              <a:t>You will be marked as </a:t>
            </a:r>
            <a:r>
              <a:rPr lang="en-US" altLang="en-US" u="sng" dirty="0">
                <a:solidFill>
                  <a:srgbClr val="FF0000"/>
                </a:solidFill>
              </a:rPr>
              <a:t>ABSENT</a:t>
            </a:r>
            <a:r>
              <a:rPr lang="en-US" altLang="en-US" dirty="0"/>
              <a:t> if you arrive LATE. </a:t>
            </a:r>
          </a:p>
          <a:p>
            <a:pPr lvl="1" eaLnBrk="1" hangingPunct="1"/>
            <a:r>
              <a:rPr lang="en-US" altLang="en-US" dirty="0"/>
              <a:t>If you arrive LATE, it will also affect your CA marks.</a:t>
            </a:r>
          </a:p>
          <a:p>
            <a:pPr eaLnBrk="1" hangingPunct="1"/>
            <a:r>
              <a:rPr lang="en-US" altLang="en-US" dirty="0"/>
              <a:t>A student may be </a:t>
            </a:r>
            <a:r>
              <a:rPr lang="en-US" altLang="en-US" u="sng" dirty="0">
                <a:solidFill>
                  <a:srgbClr val="FF0000"/>
                </a:solidFill>
              </a:rPr>
              <a:t>DEBARRED</a:t>
            </a:r>
            <a:r>
              <a:rPr lang="en-US" altLang="en-US" dirty="0"/>
              <a:t> for a module if he fails to register a minimum of </a:t>
            </a:r>
            <a:r>
              <a:rPr lang="en-US" altLang="en-US" dirty="0">
                <a:solidFill>
                  <a:srgbClr val="FF3300"/>
                </a:solidFill>
              </a:rPr>
              <a:t>80% attendance</a:t>
            </a:r>
            <a:r>
              <a:rPr lang="en-US" altLang="en-US" dirty="0"/>
              <a:t> for a module.</a:t>
            </a:r>
          </a:p>
          <a:p>
            <a:pPr lvl="1" eaLnBrk="1" hangingPunct="1"/>
            <a:r>
              <a:rPr lang="en-US" altLang="en-US" dirty="0"/>
              <a:t>A student who is debarred for a module is deemed to have </a:t>
            </a:r>
            <a:r>
              <a:rPr lang="en-US" altLang="en-US" u="sng" dirty="0">
                <a:solidFill>
                  <a:srgbClr val="FF0000"/>
                </a:solidFill>
              </a:rPr>
              <a:t>FAILED</a:t>
            </a:r>
            <a:r>
              <a:rPr lang="en-US" altLang="en-US" dirty="0"/>
              <a:t> the module.</a:t>
            </a:r>
          </a:p>
        </p:txBody>
      </p:sp>
    </p:spTree>
    <p:extLst>
      <p:ext uri="{BB962C8B-B14F-4D97-AF65-F5344CB8AC3E}">
        <p14:creationId xmlns:p14="http://schemas.microsoft.com/office/powerpoint/2010/main" val="11575247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Rules</a:t>
            </a:r>
          </a:p>
        </p:txBody>
      </p:sp>
      <p:sp>
        <p:nvSpPr>
          <p:cNvPr id="3" name="Content Placeholder 2"/>
          <p:cNvSpPr>
            <a:spLocks noGrp="1"/>
          </p:cNvSpPr>
          <p:nvPr>
            <p:ph idx="1"/>
          </p:nvPr>
        </p:nvSpPr>
        <p:spPr>
          <a:xfrm>
            <a:off x="76200" y="990600"/>
            <a:ext cx="8991600" cy="4678362"/>
          </a:xfrm>
        </p:spPr>
        <p:txBody>
          <a:bodyPr/>
          <a:lstStyle/>
          <a:p>
            <a:pPr eaLnBrk="1" hangingPunct="1"/>
            <a:r>
              <a:rPr lang="en-US" altLang="en-US" dirty="0"/>
              <a:t>Handphone set to </a:t>
            </a:r>
            <a:r>
              <a:rPr lang="en-US" altLang="en-US" u="sng" dirty="0"/>
              <a:t>SILENT</a:t>
            </a:r>
            <a:r>
              <a:rPr lang="en-US" altLang="en-US" dirty="0"/>
              <a:t> mode in class.</a:t>
            </a:r>
          </a:p>
          <a:p>
            <a:pPr lvl="1" eaLnBrk="1" hangingPunct="1"/>
            <a:r>
              <a:rPr lang="en-US" altLang="en-US" dirty="0"/>
              <a:t>You may ask for tutor’s permission to answer </a:t>
            </a:r>
            <a:r>
              <a:rPr lang="en-US" altLang="en-US" u="sng" dirty="0"/>
              <a:t>VERY URGENT CALL</a:t>
            </a:r>
            <a:r>
              <a:rPr lang="en-US" altLang="en-US" dirty="0"/>
              <a:t> outside the classroom.</a:t>
            </a:r>
          </a:p>
          <a:p>
            <a:pPr eaLnBrk="1" hangingPunct="1"/>
            <a:r>
              <a:rPr lang="en-US" altLang="en-US" dirty="0"/>
              <a:t>No </a:t>
            </a:r>
            <a:r>
              <a:rPr lang="en-US" altLang="en-US" u="sng" dirty="0"/>
              <a:t>drinking &amp; eating</a:t>
            </a:r>
            <a:r>
              <a:rPr lang="en-US" altLang="en-US" dirty="0"/>
              <a:t> in classroom.</a:t>
            </a:r>
          </a:p>
          <a:p>
            <a:pPr eaLnBrk="1" hangingPunct="1"/>
            <a:r>
              <a:rPr lang="en-US" altLang="en-US" dirty="0"/>
              <a:t>No </a:t>
            </a:r>
            <a:r>
              <a:rPr lang="en-US" altLang="en-US" u="sng" dirty="0"/>
              <a:t>playing of computer games</a:t>
            </a:r>
            <a:r>
              <a:rPr lang="en-US" altLang="en-US" dirty="0"/>
              <a:t> during class.</a:t>
            </a:r>
          </a:p>
          <a:p>
            <a:pPr eaLnBrk="1" hangingPunct="1"/>
            <a:r>
              <a:rPr lang="en-US" altLang="en-US" dirty="0"/>
              <a:t>No </a:t>
            </a:r>
            <a:r>
              <a:rPr lang="en-US" altLang="en-US" u="sng" dirty="0"/>
              <a:t>vulgar language</a:t>
            </a:r>
            <a:r>
              <a:rPr lang="en-US" altLang="en-US" dirty="0"/>
              <a:t>.</a:t>
            </a:r>
          </a:p>
        </p:txBody>
      </p:sp>
    </p:spTree>
    <p:extLst>
      <p:ext uri="{BB962C8B-B14F-4D97-AF65-F5344CB8AC3E}">
        <p14:creationId xmlns:p14="http://schemas.microsoft.com/office/powerpoint/2010/main" val="14312368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0" y="5334000"/>
            <a:ext cx="3455276" cy="1020762"/>
          </a:xfrm>
        </p:spPr>
        <p:txBody>
          <a:bodyPr/>
          <a:lstStyle/>
          <a:p>
            <a:r>
              <a:rPr lang="en-US" sz="5400" dirty="0"/>
              <a:t>have fun.</a:t>
            </a:r>
          </a:p>
        </p:txBody>
      </p:sp>
    </p:spTree>
    <p:extLst>
      <p:ext uri="{BB962C8B-B14F-4D97-AF65-F5344CB8AC3E}">
        <p14:creationId xmlns:p14="http://schemas.microsoft.com/office/powerpoint/2010/main" val="230325940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254988091"/>
              </p:ext>
            </p:extLst>
          </p:nvPr>
        </p:nvGraphicFramePr>
        <p:xfrm>
          <a:off x="1181100" y="1447800"/>
          <a:ext cx="67818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15622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Synopsis</a:t>
            </a:r>
          </a:p>
        </p:txBody>
      </p:sp>
      <p:sp>
        <p:nvSpPr>
          <p:cNvPr id="3" name="Content Placeholder 2"/>
          <p:cNvSpPr>
            <a:spLocks noGrp="1"/>
          </p:cNvSpPr>
          <p:nvPr>
            <p:ph idx="1"/>
          </p:nvPr>
        </p:nvSpPr>
        <p:spPr>
          <a:xfrm>
            <a:off x="76200" y="960438"/>
            <a:ext cx="8991600" cy="4983162"/>
          </a:xfrm>
        </p:spPr>
        <p:txBody>
          <a:bodyPr/>
          <a:lstStyle/>
          <a:p>
            <a:r>
              <a:rPr lang="en-US" sz="2400" dirty="0"/>
              <a:t>This module builds upon the knowledge and skills acquired in Programming 1 (PRG1). It aims to provide opportunities for the students to develop medium-scale applications based on the Object-Oriented (OO) approach. </a:t>
            </a:r>
          </a:p>
          <a:p>
            <a:r>
              <a:rPr lang="en-US" sz="2400" dirty="0"/>
              <a:t>The main concepts of OO and the implementation of applications using the OO approach will be taught in this module. The module also cover the concepts of Abstract Data Types (ADTs) and the implementation of some selected ADTs using the OO approach. </a:t>
            </a:r>
          </a:p>
          <a:p>
            <a:r>
              <a:rPr lang="en-US" sz="2400" dirty="0"/>
              <a:t>Software robustness and correctness, and good programming practices will be emphasized throughout the module. Independent and self-directed learning will also be encouraged.</a:t>
            </a:r>
          </a:p>
        </p:txBody>
      </p:sp>
    </p:spTree>
    <p:extLst>
      <p:ext uri="{BB962C8B-B14F-4D97-AF65-F5344CB8AC3E}">
        <p14:creationId xmlns:p14="http://schemas.microsoft.com/office/powerpoint/2010/main" val="282458774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dirty="0"/>
              <a:t>Indicative Topics</a:t>
            </a:r>
          </a:p>
        </p:txBody>
      </p:sp>
      <p:graphicFrame>
        <p:nvGraphicFramePr>
          <p:cNvPr id="4" name="Table 3"/>
          <p:cNvGraphicFramePr>
            <a:graphicFrameLocks noGrp="1"/>
          </p:cNvGraphicFramePr>
          <p:nvPr>
            <p:extLst>
              <p:ext uri="{D42A27DB-BD31-4B8C-83A1-F6EECF244321}">
                <p14:modId xmlns:p14="http://schemas.microsoft.com/office/powerpoint/2010/main" val="2897836419"/>
              </p:ext>
            </p:extLst>
          </p:nvPr>
        </p:nvGraphicFramePr>
        <p:xfrm>
          <a:off x="536864" y="796637"/>
          <a:ext cx="8153400" cy="5113629"/>
        </p:xfrm>
        <a:graphic>
          <a:graphicData uri="http://schemas.openxmlformats.org/drawingml/2006/table">
            <a:tbl>
              <a:tblPr firstRow="1" bandRow="1">
                <a:tableStyleId>{5940675A-B579-460E-94D1-54222C63F5DA}</a:tableStyleId>
              </a:tblPr>
              <a:tblGrid>
                <a:gridCol w="933596">
                  <a:extLst>
                    <a:ext uri="{9D8B030D-6E8A-4147-A177-3AD203B41FA5}">
                      <a16:colId xmlns="" xmlns:a16="http://schemas.microsoft.com/office/drawing/2014/main" val="773669115"/>
                    </a:ext>
                  </a:extLst>
                </a:gridCol>
                <a:gridCol w="4629004">
                  <a:extLst>
                    <a:ext uri="{9D8B030D-6E8A-4147-A177-3AD203B41FA5}">
                      <a16:colId xmlns="" xmlns:a16="http://schemas.microsoft.com/office/drawing/2014/main" val="13312302"/>
                    </a:ext>
                  </a:extLst>
                </a:gridCol>
                <a:gridCol w="2590800"/>
              </a:tblGrid>
              <a:tr h="288781">
                <a:tc>
                  <a:txBody>
                    <a:bodyPr/>
                    <a:lstStyle/>
                    <a:p>
                      <a:pPr algn="ctr"/>
                      <a:r>
                        <a:rPr lang="en-US" sz="1200" b="1" dirty="0"/>
                        <a:t>Week</a:t>
                      </a:r>
                    </a:p>
                  </a:txBody>
                  <a:tcPr/>
                </a:tc>
                <a:tc>
                  <a:txBody>
                    <a:bodyPr/>
                    <a:lstStyle/>
                    <a:p>
                      <a:r>
                        <a:rPr lang="en-US" sz="1200" b="1" dirty="0"/>
                        <a:t>Topic</a:t>
                      </a:r>
                    </a:p>
                  </a:txBody>
                  <a:tcPr/>
                </a:tc>
                <a:tc>
                  <a:txBody>
                    <a:bodyPr/>
                    <a:lstStyle/>
                    <a:p>
                      <a:r>
                        <a:rPr lang="en-US" sz="1200" b="1" smtClean="0"/>
                        <a:t>Assessment</a:t>
                      </a:r>
                      <a:endParaRPr lang="en-US" sz="1200" b="1" dirty="0"/>
                    </a:p>
                  </a:txBody>
                  <a:tcPr/>
                </a:tc>
                <a:extLst>
                  <a:ext uri="{0D108BD9-81ED-4DB2-BD59-A6C34878D82A}">
                    <a16:rowId xmlns="" xmlns:a16="http://schemas.microsoft.com/office/drawing/2014/main" val="2859132766"/>
                  </a:ext>
                </a:extLst>
              </a:tr>
              <a:tr h="320819">
                <a:tc>
                  <a:txBody>
                    <a:bodyPr/>
                    <a:lstStyle/>
                    <a:p>
                      <a:pPr algn="ctr"/>
                      <a:r>
                        <a:rPr lang="en-US" sz="1200" dirty="0"/>
                        <a:t>1</a:t>
                      </a:r>
                    </a:p>
                  </a:txBody>
                  <a:tcPr/>
                </a:tc>
                <a:tc>
                  <a:txBody>
                    <a:bodyPr/>
                    <a:lstStyle/>
                    <a:p>
                      <a:pPr marL="171450" indent="-171450">
                        <a:buFont typeface="Arial" panose="020B0604020202020204" pitchFamily="34" charset="0"/>
                        <a:buChar char="•"/>
                      </a:pPr>
                      <a:r>
                        <a:rPr lang="en-US" sz="1200" dirty="0" smtClean="0"/>
                        <a:t>Introduction to C#</a:t>
                      </a:r>
                      <a:endParaRPr lang="en-US" sz="1200" dirty="0"/>
                    </a:p>
                  </a:txBody>
                  <a:tcPr/>
                </a:tc>
                <a:tc>
                  <a:txBody>
                    <a:bodyPr/>
                    <a:lstStyle/>
                    <a:p>
                      <a:pPr marL="171450" indent="-171450">
                        <a:buFont typeface="Arial" panose="020B0604020202020204" pitchFamily="34" charset="0"/>
                        <a:buChar char="•"/>
                      </a:pPr>
                      <a:r>
                        <a:rPr lang="en-US" sz="1200" smtClean="0"/>
                        <a:t>CA: Week 1-14 (10%)</a:t>
                      </a:r>
                      <a:endParaRPr lang="en-US" sz="1200" dirty="0"/>
                    </a:p>
                  </a:txBody>
                  <a:tcPr/>
                </a:tc>
                <a:extLst>
                  <a:ext uri="{0D108BD9-81ED-4DB2-BD59-A6C34878D82A}">
                    <a16:rowId xmlns="" xmlns:a16="http://schemas.microsoft.com/office/drawing/2014/main" val="2084769177"/>
                  </a:ext>
                </a:extLst>
              </a:tr>
              <a:tr h="304800">
                <a:tc>
                  <a:txBody>
                    <a:bodyPr/>
                    <a:lstStyle/>
                    <a:p>
                      <a:pPr algn="ctr"/>
                      <a:r>
                        <a:rPr lang="en-US" sz="1200" dirty="0"/>
                        <a:t>2</a:t>
                      </a:r>
                    </a:p>
                  </a:txBody>
                  <a:tcPr/>
                </a:tc>
                <a:tc>
                  <a:txBody>
                    <a:bodyPr/>
                    <a:lstStyle/>
                    <a:p>
                      <a:pPr marL="171450" indent="-171450">
                        <a:buFont typeface="Arial" panose="020B0604020202020204" pitchFamily="34" charset="0"/>
                        <a:buChar char="•"/>
                      </a:pPr>
                      <a:r>
                        <a:rPr lang="en-US" sz="1200" dirty="0" smtClean="0"/>
                        <a:t>Introduction</a:t>
                      </a:r>
                      <a:r>
                        <a:rPr lang="en-US" sz="1200" baseline="0" dirty="0" smtClean="0"/>
                        <a:t> to Object Oriented Programming</a:t>
                      </a:r>
                      <a:endParaRPr lang="en-US" sz="1200" dirty="0"/>
                    </a:p>
                  </a:txBody>
                  <a:tcPr/>
                </a:tc>
                <a:tc>
                  <a:txBody>
                    <a:bodyPr/>
                    <a:lstStyle/>
                    <a:p>
                      <a:pPr marL="171450" indent="-171450">
                        <a:buFont typeface="Arial" panose="020B0604020202020204" pitchFamily="34" charset="0"/>
                        <a:buChar char="•"/>
                      </a:pPr>
                      <a:endParaRPr lang="en-US" sz="1200" dirty="0"/>
                    </a:p>
                  </a:txBody>
                  <a:tcPr/>
                </a:tc>
                <a:extLst>
                  <a:ext uri="{0D108BD9-81ED-4DB2-BD59-A6C34878D82A}">
                    <a16:rowId xmlns="" xmlns:a16="http://schemas.microsoft.com/office/drawing/2014/main" val="3330746562"/>
                  </a:ext>
                </a:extLst>
              </a:tr>
              <a:tr h="288781">
                <a:tc>
                  <a:txBody>
                    <a:bodyPr/>
                    <a:lstStyle/>
                    <a:p>
                      <a:pPr algn="ctr"/>
                      <a:r>
                        <a:rPr lang="en-US" sz="1200" dirty="0"/>
                        <a:t>3</a:t>
                      </a:r>
                    </a:p>
                  </a:txBody>
                  <a:tcPr/>
                </a:tc>
                <a:tc>
                  <a:txBody>
                    <a:bodyPr/>
                    <a:lstStyle/>
                    <a:p>
                      <a:pPr marL="171450" indent="-171450">
                        <a:buFont typeface="Arial" panose="020B0604020202020204" pitchFamily="34" charset="0"/>
                        <a:buChar char="•"/>
                      </a:pPr>
                      <a:r>
                        <a:rPr lang="en-US" sz="1200" dirty="0" smtClean="0"/>
                        <a:t>Creating your own classes (Encapsulation)</a:t>
                      </a:r>
                      <a:endParaRPr lang="en-US" sz="1200" dirty="0"/>
                    </a:p>
                  </a:txBody>
                  <a:tcPr/>
                </a:tc>
                <a:tc>
                  <a:txBody>
                    <a:bodyPr/>
                    <a:lstStyle/>
                    <a:p>
                      <a:pPr marL="171450" indent="-171450">
                        <a:buFont typeface="Arial" panose="020B0604020202020204" pitchFamily="34" charset="0"/>
                        <a:buChar char="•"/>
                      </a:pPr>
                      <a:endParaRPr lang="en-US" sz="1200" dirty="0"/>
                    </a:p>
                  </a:txBody>
                  <a:tcPr/>
                </a:tc>
                <a:extLst>
                  <a:ext uri="{0D108BD9-81ED-4DB2-BD59-A6C34878D82A}">
                    <a16:rowId xmlns="" xmlns:a16="http://schemas.microsoft.com/office/drawing/2014/main" val="2306071878"/>
                  </a:ext>
                </a:extLst>
              </a:tr>
              <a:tr h="288781">
                <a:tc>
                  <a:txBody>
                    <a:bodyPr/>
                    <a:lstStyle/>
                    <a:p>
                      <a:pPr algn="ctr"/>
                      <a:r>
                        <a:rPr lang="en-US" sz="1200" dirty="0"/>
                        <a:t>4</a:t>
                      </a:r>
                    </a:p>
                  </a:txBody>
                  <a:tcPr/>
                </a:tc>
                <a:tc>
                  <a:txBody>
                    <a:bodyPr/>
                    <a:lstStyle/>
                    <a:p>
                      <a:pPr marL="171450" indent="-171450">
                        <a:buFont typeface="Arial" panose="020B0604020202020204" pitchFamily="34" charset="0"/>
                        <a:buChar char="•"/>
                      </a:pPr>
                      <a:r>
                        <a:rPr lang="en-US" sz="1200" dirty="0" smtClean="0"/>
                        <a:t>Inheritance</a:t>
                      </a:r>
                      <a:endParaRPr lang="en-US" sz="1200" dirty="0"/>
                    </a:p>
                  </a:txBody>
                  <a:tcPr/>
                </a:tc>
                <a:tc>
                  <a:txBody>
                    <a:bodyPr/>
                    <a:lstStyle/>
                    <a:p>
                      <a:pPr marL="171450" indent="-171450">
                        <a:buFont typeface="Arial" panose="020B0604020202020204" pitchFamily="34" charset="0"/>
                        <a:buChar char="•"/>
                      </a:pPr>
                      <a:endParaRPr lang="en-US" sz="1200" dirty="0"/>
                    </a:p>
                  </a:txBody>
                  <a:tcPr/>
                </a:tc>
                <a:extLst>
                  <a:ext uri="{0D108BD9-81ED-4DB2-BD59-A6C34878D82A}">
                    <a16:rowId xmlns="" xmlns:a16="http://schemas.microsoft.com/office/drawing/2014/main" val="3282321340"/>
                  </a:ext>
                </a:extLst>
              </a:tr>
              <a:tr h="288781">
                <a:tc>
                  <a:txBody>
                    <a:bodyPr/>
                    <a:lstStyle/>
                    <a:p>
                      <a:pPr algn="ctr"/>
                      <a:r>
                        <a:rPr lang="en-US" sz="1200" dirty="0"/>
                        <a:t>5</a:t>
                      </a:r>
                    </a:p>
                  </a:txBody>
                  <a:tcPr>
                    <a:solidFill>
                      <a:srgbClr val="FFC000"/>
                    </a:solidFill>
                  </a:tcPr>
                </a:tc>
                <a:tc>
                  <a:txBody>
                    <a:bodyPr/>
                    <a:lstStyle/>
                    <a:p>
                      <a:pPr algn="ctr"/>
                      <a:r>
                        <a:rPr lang="en-US" sz="1200"/>
                        <a:t>Whitespace </a:t>
                      </a:r>
                      <a:r>
                        <a:rPr lang="en-US" sz="1200" smtClean="0"/>
                        <a:t>Week</a:t>
                      </a:r>
                    </a:p>
                  </a:txBody>
                  <a:tcPr>
                    <a:solidFill>
                      <a:srgbClr val="FFC000"/>
                    </a:solidFill>
                  </a:tcPr>
                </a:tc>
                <a:tc>
                  <a:txBody>
                    <a:bodyPr/>
                    <a:lstStyle/>
                    <a:p>
                      <a:pPr algn="ctr"/>
                      <a:endParaRPr lang="en-US" sz="1200" smtClean="0"/>
                    </a:p>
                  </a:txBody>
                  <a:tcPr>
                    <a:solidFill>
                      <a:srgbClr val="FFC000"/>
                    </a:solidFill>
                  </a:tcPr>
                </a:tc>
                <a:extLst>
                  <a:ext uri="{0D108BD9-81ED-4DB2-BD59-A6C34878D82A}">
                    <a16:rowId xmlns="" xmlns:a16="http://schemas.microsoft.com/office/drawing/2014/main" val="2378811188"/>
                  </a:ext>
                </a:extLst>
              </a:tr>
              <a:tr h="276657">
                <a:tc>
                  <a:txBody>
                    <a:bodyPr/>
                    <a:lstStyle/>
                    <a:p>
                      <a:pPr algn="ctr"/>
                      <a:r>
                        <a:rPr lang="en-US" sz="1200" dirty="0"/>
                        <a:t>6</a:t>
                      </a:r>
                    </a:p>
                  </a:txBody>
                  <a:tcPr/>
                </a:tc>
                <a:tc>
                  <a:txBody>
                    <a:bodyPr/>
                    <a:lstStyle/>
                    <a:p>
                      <a:pPr marL="171450" indent="-171450">
                        <a:buFont typeface="Arial" panose="020B0604020202020204" pitchFamily="34" charset="0"/>
                        <a:buChar char="•"/>
                      </a:pPr>
                      <a:r>
                        <a:rPr lang="en-US" sz="1200" smtClean="0"/>
                        <a:t>Abstract classes, Interface</a:t>
                      </a:r>
                      <a:endParaRPr lang="en-US" sz="1200" dirty="0"/>
                    </a:p>
                  </a:txBody>
                  <a:tcPr/>
                </a:tc>
                <a:tc>
                  <a:txBody>
                    <a:bodyPr/>
                    <a:lstStyle/>
                    <a:p>
                      <a:pPr marL="171450" indent="-171450">
                        <a:buFont typeface="Arial" panose="020B0604020202020204" pitchFamily="34" charset="0"/>
                        <a:buChar char="•"/>
                      </a:pPr>
                      <a:r>
                        <a:rPr lang="en-US" sz="1200" smtClean="0"/>
                        <a:t>Practical Test 1 (15%)</a:t>
                      </a:r>
                      <a:endParaRPr lang="en-US" sz="1200" dirty="0"/>
                    </a:p>
                  </a:txBody>
                  <a:tcPr/>
                </a:tc>
                <a:extLst>
                  <a:ext uri="{0D108BD9-81ED-4DB2-BD59-A6C34878D82A}">
                    <a16:rowId xmlns="" xmlns:a16="http://schemas.microsoft.com/office/drawing/2014/main" val="3072814731"/>
                  </a:ext>
                </a:extLst>
              </a:tr>
              <a:tr h="288781">
                <a:tc>
                  <a:txBody>
                    <a:bodyPr/>
                    <a:lstStyle/>
                    <a:p>
                      <a:pPr algn="ctr"/>
                      <a:r>
                        <a:rPr lang="en-US" sz="1200" dirty="0"/>
                        <a:t>7</a:t>
                      </a:r>
                    </a:p>
                  </a:txBody>
                  <a:tcPr/>
                </a:tc>
                <a:tc>
                  <a:txBody>
                    <a:bodyPr/>
                    <a:lstStyle/>
                    <a:p>
                      <a:pPr marL="171450" indent="-171450">
                        <a:buFont typeface="Arial" panose="020B0604020202020204" pitchFamily="34" charset="0"/>
                        <a:buChar char="•"/>
                      </a:pPr>
                      <a:r>
                        <a:rPr lang="en-US" sz="1200" smtClean="0"/>
                        <a:t>Polymorphism</a:t>
                      </a:r>
                      <a:endParaRPr lang="en-US" sz="1200" dirty="0"/>
                    </a:p>
                  </a:txBody>
                  <a:tcPr/>
                </a:tc>
                <a:tc>
                  <a:txBody>
                    <a:bodyPr/>
                    <a:lstStyle/>
                    <a:p>
                      <a:pPr marL="171450" indent="-171450">
                        <a:buFont typeface="Arial" panose="020B0604020202020204" pitchFamily="34" charset="0"/>
                        <a:buChar char="•"/>
                      </a:pPr>
                      <a:endParaRPr lang="en-US" sz="1200" dirty="0"/>
                    </a:p>
                  </a:txBody>
                  <a:tcPr/>
                </a:tc>
                <a:extLst>
                  <a:ext uri="{0D108BD9-81ED-4DB2-BD59-A6C34878D82A}">
                    <a16:rowId xmlns="" xmlns:a16="http://schemas.microsoft.com/office/drawing/2014/main" val="3641319943"/>
                  </a:ext>
                </a:extLst>
              </a:tr>
              <a:tr h="288781">
                <a:tc>
                  <a:txBody>
                    <a:bodyPr/>
                    <a:lstStyle/>
                    <a:p>
                      <a:pPr algn="ctr"/>
                      <a:r>
                        <a:rPr lang="en-US" sz="1200" dirty="0" smtClean="0"/>
                        <a:t>8</a:t>
                      </a:r>
                      <a:endParaRPr lang="en-US" sz="1200" dirty="0"/>
                    </a:p>
                  </a:txBody>
                  <a:tcPr/>
                </a:tc>
                <a:tc>
                  <a:txBody>
                    <a:bodyPr/>
                    <a:lstStyle/>
                    <a:p>
                      <a:pPr marL="171450" indent="-171450">
                        <a:buFont typeface="Arial" panose="020B0604020202020204" pitchFamily="34" charset="0"/>
                        <a:buChar char="•"/>
                      </a:pPr>
                      <a:r>
                        <a:rPr lang="en-US" sz="1200" dirty="0" smtClean="0"/>
                        <a:t>Relationship between classes (Part 1) &amp; CT revision</a:t>
                      </a:r>
                      <a:endParaRPr lang="en-US" sz="1200" dirty="0"/>
                    </a:p>
                  </a:txBody>
                  <a:tcPr/>
                </a:tc>
                <a:tc>
                  <a:txBody>
                    <a:bodyPr/>
                    <a:lstStyle/>
                    <a:p>
                      <a:pPr marL="171450" indent="-171450">
                        <a:buFont typeface="Arial" panose="020B0604020202020204" pitchFamily="34" charset="0"/>
                        <a:buChar char="•"/>
                      </a:pPr>
                      <a:endParaRPr lang="en-US" sz="1200" dirty="0"/>
                    </a:p>
                  </a:txBody>
                  <a:tcPr/>
                </a:tc>
              </a:tr>
              <a:tr h="288781">
                <a:tc>
                  <a:txBody>
                    <a:bodyPr/>
                    <a:lstStyle/>
                    <a:p>
                      <a:pPr algn="ctr"/>
                      <a:r>
                        <a:rPr lang="en-US" sz="1200" dirty="0" smtClean="0"/>
                        <a:t>9</a:t>
                      </a:r>
                      <a:endParaRPr lang="en-US" sz="1200" dirty="0"/>
                    </a:p>
                  </a:txBody>
                  <a:tcPr>
                    <a:solidFill>
                      <a:srgbClr val="00B0F0"/>
                    </a:solidFill>
                  </a:tcPr>
                </a:tc>
                <a:tc>
                  <a:txBody>
                    <a:bodyPr/>
                    <a:lstStyle/>
                    <a:p>
                      <a:pPr algn="ctr"/>
                      <a:r>
                        <a:rPr lang="en-US" sz="1200" dirty="0"/>
                        <a:t>Common Test</a:t>
                      </a:r>
                    </a:p>
                  </a:txBody>
                  <a:tcPr>
                    <a:solidFill>
                      <a:srgbClr val="00B0F0"/>
                    </a:solidFill>
                  </a:tcPr>
                </a:tc>
                <a:tc>
                  <a:txBody>
                    <a:bodyPr/>
                    <a:lstStyle/>
                    <a:p>
                      <a:pPr marL="171450" indent="-171450" algn="l">
                        <a:buFont typeface="Arial" panose="020B0604020202020204" pitchFamily="34" charset="0"/>
                        <a:buChar char="•"/>
                      </a:pPr>
                      <a:r>
                        <a:rPr lang="en-US" sz="1200" smtClean="0"/>
                        <a:t>Common</a:t>
                      </a:r>
                      <a:r>
                        <a:rPr lang="en-US" sz="1200" baseline="0" smtClean="0"/>
                        <a:t> Test (30%)</a:t>
                      </a:r>
                      <a:endParaRPr lang="en-US" sz="1200" dirty="0"/>
                    </a:p>
                  </a:txBody>
                  <a:tcPr>
                    <a:solidFill>
                      <a:srgbClr val="00B0F0"/>
                    </a:solidFill>
                  </a:tcPr>
                </a:tc>
                <a:extLst>
                  <a:ext uri="{0D108BD9-81ED-4DB2-BD59-A6C34878D82A}">
                    <a16:rowId xmlns="" xmlns:a16="http://schemas.microsoft.com/office/drawing/2014/main" val="1772097778"/>
                  </a:ext>
                </a:extLst>
              </a:tr>
              <a:tr h="288781">
                <a:tc>
                  <a:txBody>
                    <a:bodyPr/>
                    <a:lstStyle/>
                    <a:p>
                      <a:pPr algn="ctr"/>
                      <a:r>
                        <a:rPr lang="en-US" sz="1200" dirty="0" smtClean="0"/>
                        <a:t>10 - 11</a:t>
                      </a:r>
                      <a:endParaRPr lang="en-US" sz="1200" dirty="0"/>
                    </a:p>
                  </a:txBody>
                  <a:tcPr>
                    <a:solidFill>
                      <a:srgbClr val="FFC000"/>
                    </a:solidFill>
                  </a:tcPr>
                </a:tc>
                <a:tc>
                  <a:txBody>
                    <a:bodyPr/>
                    <a:lstStyle/>
                    <a:p>
                      <a:pPr algn="ctr"/>
                      <a:r>
                        <a:rPr lang="en-US" sz="1200" dirty="0"/>
                        <a:t>Break</a:t>
                      </a:r>
                    </a:p>
                  </a:txBody>
                  <a:tcPr>
                    <a:solidFill>
                      <a:srgbClr val="FFC000"/>
                    </a:solidFill>
                  </a:tcPr>
                </a:tc>
                <a:tc>
                  <a:txBody>
                    <a:bodyPr/>
                    <a:lstStyle/>
                    <a:p>
                      <a:pPr algn="ctr"/>
                      <a:endParaRPr lang="en-US" sz="1200" dirty="0"/>
                    </a:p>
                  </a:txBody>
                  <a:tcPr>
                    <a:solidFill>
                      <a:srgbClr val="FFC000"/>
                    </a:solidFill>
                  </a:tcPr>
                </a:tc>
                <a:extLst>
                  <a:ext uri="{0D108BD9-81ED-4DB2-BD59-A6C34878D82A}">
                    <a16:rowId xmlns="" xmlns:a16="http://schemas.microsoft.com/office/drawing/2014/main" val="3416922342"/>
                  </a:ext>
                </a:extLst>
              </a:tr>
              <a:tr h="288781">
                <a:tc>
                  <a:txBody>
                    <a:bodyPr/>
                    <a:lstStyle/>
                    <a:p>
                      <a:pPr algn="ctr"/>
                      <a:r>
                        <a:rPr lang="en-US" sz="1200" dirty="0" smtClean="0"/>
                        <a:t>12</a:t>
                      </a:r>
                      <a:endParaRPr lang="en-US" sz="1200" dirty="0"/>
                    </a:p>
                  </a:txBody>
                  <a:tcPr/>
                </a:tc>
                <a:tc>
                  <a:txBody>
                    <a:bodyPr/>
                    <a:lstStyle/>
                    <a:p>
                      <a:pPr marL="171450" indent="-171450">
                        <a:buFont typeface="Arial" panose="020B0604020202020204" pitchFamily="34" charset="0"/>
                        <a:buChar char="•"/>
                      </a:pPr>
                      <a:r>
                        <a:rPr lang="en-US" sz="1200" dirty="0" smtClean="0"/>
                        <a:t>Relationship between classes (Part 2)</a:t>
                      </a:r>
                      <a:endParaRPr lang="en-US" sz="1200" dirty="0"/>
                    </a:p>
                  </a:txBody>
                  <a:tcPr/>
                </a:tc>
                <a:tc>
                  <a:txBody>
                    <a:bodyPr/>
                    <a:lstStyle/>
                    <a:p>
                      <a:pPr marL="171450" indent="-171450">
                        <a:buFont typeface="Arial" panose="020B0604020202020204" pitchFamily="34" charset="0"/>
                        <a:buChar char="•"/>
                      </a:pPr>
                      <a:endParaRPr lang="en-US" sz="1200" dirty="0"/>
                    </a:p>
                  </a:txBody>
                  <a:tcPr/>
                </a:tc>
                <a:extLst>
                  <a:ext uri="{0D108BD9-81ED-4DB2-BD59-A6C34878D82A}">
                    <a16:rowId xmlns="" xmlns:a16="http://schemas.microsoft.com/office/drawing/2014/main" val="1632342577"/>
                  </a:ext>
                </a:extLst>
              </a:tr>
              <a:tr h="288781">
                <a:tc>
                  <a:txBody>
                    <a:bodyPr/>
                    <a:lstStyle/>
                    <a:p>
                      <a:pPr algn="ctr"/>
                      <a:r>
                        <a:rPr lang="en-US" sz="1200" dirty="0" smtClean="0"/>
                        <a:t>13</a:t>
                      </a:r>
                      <a:endParaRPr lang="en-US" sz="12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mtClean="0"/>
                        <a:t>Relationship between classes (Part 2)</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smtClean="0"/>
                    </a:p>
                  </a:txBody>
                  <a:tcPr/>
                </a:tc>
                <a:extLst>
                  <a:ext uri="{0D108BD9-81ED-4DB2-BD59-A6C34878D82A}">
                    <a16:rowId xmlns="" xmlns:a16="http://schemas.microsoft.com/office/drawing/2014/main" val="136739160"/>
                  </a:ext>
                </a:extLst>
              </a:tr>
              <a:tr h="288781">
                <a:tc>
                  <a:txBody>
                    <a:bodyPr/>
                    <a:lstStyle/>
                    <a:p>
                      <a:pPr algn="ctr"/>
                      <a:r>
                        <a:rPr lang="en-US" sz="1200" dirty="0" smtClean="0"/>
                        <a:t>14</a:t>
                      </a:r>
                      <a:endParaRPr lang="en-US" sz="1200" dirty="0"/>
                    </a:p>
                  </a:txBody>
                  <a:tcPr/>
                </a:tc>
                <a:tc>
                  <a:txBody>
                    <a:bodyPr/>
                    <a:lstStyle/>
                    <a:p>
                      <a:pPr marL="171450" indent="-171450">
                        <a:buFont typeface="Arial" panose="020B0604020202020204" pitchFamily="34" charset="0"/>
                        <a:buChar char="•"/>
                      </a:pPr>
                      <a:r>
                        <a:rPr lang="en-US" sz="1200" dirty="0" smtClean="0"/>
                        <a:t>Assignment</a:t>
                      </a:r>
                      <a:endParaRPr lang="en-US" sz="1200" dirty="0"/>
                    </a:p>
                  </a:txBody>
                  <a:tcPr/>
                </a:tc>
                <a:tc>
                  <a:txBody>
                    <a:bodyPr/>
                    <a:lstStyle/>
                    <a:p>
                      <a:pPr marL="171450" indent="-171450">
                        <a:buFont typeface="Arial" panose="020B0604020202020204" pitchFamily="34" charset="0"/>
                        <a:buChar char="•"/>
                      </a:pPr>
                      <a:r>
                        <a:rPr lang="en-US" sz="1200" smtClean="0"/>
                        <a:t>Practical Test 2 (15%)</a:t>
                      </a:r>
                    </a:p>
                    <a:p>
                      <a:pPr marL="171450" indent="-171450">
                        <a:buFont typeface="Arial" panose="020B0604020202020204" pitchFamily="34" charset="0"/>
                        <a:buChar char="•"/>
                      </a:pPr>
                      <a:r>
                        <a:rPr lang="en-US" sz="1200" smtClean="0"/>
                        <a:t>Assignment (30%)</a:t>
                      </a:r>
                      <a:endParaRPr lang="en-US" sz="1200" dirty="0"/>
                    </a:p>
                  </a:txBody>
                  <a:tcPr/>
                </a:tc>
                <a:extLst>
                  <a:ext uri="{0D108BD9-81ED-4DB2-BD59-A6C34878D82A}">
                    <a16:rowId xmlns="" xmlns:a16="http://schemas.microsoft.com/office/drawing/2014/main" val="2850983938"/>
                  </a:ext>
                </a:extLst>
              </a:tr>
              <a:tr h="288781">
                <a:tc>
                  <a:txBody>
                    <a:bodyPr/>
                    <a:lstStyle/>
                    <a:p>
                      <a:pPr algn="ctr"/>
                      <a:r>
                        <a:rPr lang="en-US" sz="1200" dirty="0" smtClean="0"/>
                        <a:t>15</a:t>
                      </a:r>
                      <a:endParaRPr lang="en-US" sz="1200" dirty="0"/>
                    </a:p>
                  </a:txBody>
                  <a:tcPr/>
                </a:tc>
                <a:tc>
                  <a:txBody>
                    <a:bodyPr/>
                    <a:lstStyle/>
                    <a:p>
                      <a:pPr marL="171450" indent="-171450">
                        <a:buFont typeface="Arial" panose="020B0604020202020204" pitchFamily="34" charset="0"/>
                        <a:buChar char="•"/>
                      </a:pPr>
                      <a:r>
                        <a:rPr lang="en-US" sz="1200" dirty="0" smtClean="0"/>
                        <a:t>Assignment</a:t>
                      </a:r>
                      <a:endParaRPr lang="en-US" sz="1200" dirty="0"/>
                    </a:p>
                  </a:txBody>
                  <a:tcPr/>
                </a:tc>
                <a:tc>
                  <a:txBody>
                    <a:bodyPr/>
                    <a:lstStyle/>
                    <a:p>
                      <a:pPr marL="171450" indent="-171450">
                        <a:buFont typeface="Arial" panose="020B0604020202020204" pitchFamily="34" charset="0"/>
                        <a:buChar char="•"/>
                      </a:pPr>
                      <a:endParaRPr lang="en-US" sz="1200" dirty="0"/>
                    </a:p>
                  </a:txBody>
                  <a:tcPr/>
                </a:tc>
                <a:extLst>
                  <a:ext uri="{0D108BD9-81ED-4DB2-BD59-A6C34878D82A}">
                    <a16:rowId xmlns="" xmlns:a16="http://schemas.microsoft.com/office/drawing/2014/main" val="1913068020"/>
                  </a:ext>
                </a:extLst>
              </a:tr>
              <a:tr h="288781">
                <a:tc>
                  <a:txBody>
                    <a:bodyPr/>
                    <a:lstStyle/>
                    <a:p>
                      <a:pPr algn="ctr"/>
                      <a:r>
                        <a:rPr lang="en-US" sz="1200" smtClean="0"/>
                        <a:t>16 – 17</a:t>
                      </a:r>
                      <a:endParaRPr lang="en-US" sz="1200" dirty="0"/>
                    </a:p>
                  </a:txBody>
                  <a:tcPr/>
                </a:tc>
                <a:tc>
                  <a:txBody>
                    <a:bodyPr/>
                    <a:lstStyle/>
                    <a:p>
                      <a:pPr marL="171450" indent="-171450">
                        <a:buFont typeface="Arial" panose="020B0604020202020204" pitchFamily="34" charset="0"/>
                        <a:buChar char="•"/>
                      </a:pPr>
                      <a:r>
                        <a:rPr lang="en-US" sz="1200" dirty="0" smtClean="0"/>
                        <a:t>Assignment presentation</a:t>
                      </a:r>
                      <a:endParaRPr lang="en-US" sz="1200" dirty="0"/>
                    </a:p>
                  </a:txBody>
                  <a:tcPr/>
                </a:tc>
                <a:tc>
                  <a:txBody>
                    <a:bodyPr/>
                    <a:lstStyle/>
                    <a:p>
                      <a:pPr marL="171450" indent="-171450">
                        <a:buFont typeface="Arial" panose="020B0604020202020204" pitchFamily="34" charset="0"/>
                        <a:buChar char="•"/>
                      </a:pPr>
                      <a:endParaRPr lang="en-US" sz="1200" dirty="0"/>
                    </a:p>
                  </a:txBody>
                  <a:tcPr/>
                </a:tc>
                <a:extLst>
                  <a:ext uri="{0D108BD9-81ED-4DB2-BD59-A6C34878D82A}">
                    <a16:rowId xmlns="" xmlns:a16="http://schemas.microsoft.com/office/drawing/2014/main" val="49196045"/>
                  </a:ext>
                </a:extLst>
              </a:tr>
              <a:tr h="288781">
                <a:tc>
                  <a:txBody>
                    <a:bodyPr/>
                    <a:lstStyle/>
                    <a:p>
                      <a:pPr algn="ctr"/>
                      <a:r>
                        <a:rPr lang="en-US" sz="1200" smtClean="0"/>
                        <a:t>18 – 19</a:t>
                      </a:r>
                      <a:endParaRPr lang="en-US" sz="1200" dirty="0"/>
                    </a:p>
                  </a:txBody>
                  <a:tcPr>
                    <a:solidFill>
                      <a:srgbClr val="00B0F0"/>
                    </a:solidFill>
                  </a:tcPr>
                </a:tc>
                <a:tc>
                  <a:txBody>
                    <a:bodyPr/>
                    <a:lstStyle/>
                    <a:p>
                      <a:pPr marL="0" indent="0" algn="ctr">
                        <a:buFont typeface="Arial" panose="020B0604020202020204" pitchFamily="34" charset="0"/>
                        <a:buNone/>
                      </a:pPr>
                      <a:r>
                        <a:rPr lang="en-US" sz="1200" smtClean="0"/>
                        <a:t> Study </a:t>
                      </a:r>
                      <a:r>
                        <a:rPr lang="en-US" sz="1200" dirty="0" smtClean="0"/>
                        <a:t>break and Exam</a:t>
                      </a:r>
                      <a:endParaRPr lang="en-US" sz="1200" dirty="0"/>
                    </a:p>
                  </a:txBody>
                  <a:tcPr>
                    <a:solidFill>
                      <a:srgbClr val="00B0F0"/>
                    </a:solidFill>
                  </a:tcPr>
                </a:tc>
                <a:tc>
                  <a:txBody>
                    <a:bodyPr/>
                    <a:lstStyle/>
                    <a:p>
                      <a:pPr marL="0" indent="0" algn="ctr">
                        <a:buFont typeface="Arial" panose="020B0604020202020204" pitchFamily="34" charset="0"/>
                        <a:buNone/>
                      </a:pPr>
                      <a:endParaRPr lang="en-US" sz="1200" dirty="0"/>
                    </a:p>
                  </a:txBody>
                  <a:tcPr>
                    <a:solidFill>
                      <a:srgbClr val="00B0F0"/>
                    </a:solidFill>
                  </a:tcPr>
                </a:tc>
              </a:tr>
            </a:tbl>
          </a:graphicData>
        </a:graphic>
      </p:graphicFrame>
    </p:spTree>
    <p:extLst>
      <p:ext uri="{BB962C8B-B14F-4D97-AF65-F5344CB8AC3E}">
        <p14:creationId xmlns:p14="http://schemas.microsoft.com/office/powerpoint/2010/main" val="28731559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dirty="0"/>
              <a:t>Assessment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8741799"/>
              </p:ext>
            </p:extLst>
          </p:nvPr>
        </p:nvGraphicFramePr>
        <p:xfrm>
          <a:off x="1028700" y="1371600"/>
          <a:ext cx="7086600" cy="3581403"/>
        </p:xfrm>
        <a:graphic>
          <a:graphicData uri="http://schemas.openxmlformats.org/drawingml/2006/table">
            <a:tbl>
              <a:tblPr firstRow="1" bandRow="1">
                <a:tableStyleId>{5940675A-B579-460E-94D1-54222C63F5DA}</a:tableStyleId>
              </a:tblPr>
              <a:tblGrid>
                <a:gridCol w="3762022">
                  <a:extLst>
                    <a:ext uri="{9D8B030D-6E8A-4147-A177-3AD203B41FA5}">
                      <a16:colId xmlns="" xmlns:a16="http://schemas.microsoft.com/office/drawing/2014/main" val="4134709679"/>
                    </a:ext>
                  </a:extLst>
                </a:gridCol>
                <a:gridCol w="1267178">
                  <a:extLst>
                    <a:ext uri="{9D8B030D-6E8A-4147-A177-3AD203B41FA5}">
                      <a16:colId xmlns="" xmlns:a16="http://schemas.microsoft.com/office/drawing/2014/main" val="3769893071"/>
                    </a:ext>
                  </a:extLst>
                </a:gridCol>
                <a:gridCol w="2057400">
                  <a:extLst>
                    <a:ext uri="{9D8B030D-6E8A-4147-A177-3AD203B41FA5}">
                      <a16:colId xmlns="" xmlns:a16="http://schemas.microsoft.com/office/drawing/2014/main" val="3251657818"/>
                    </a:ext>
                  </a:extLst>
                </a:gridCol>
              </a:tblGrid>
              <a:tr h="511629">
                <a:tc>
                  <a:txBody>
                    <a:bodyPr/>
                    <a:lstStyle/>
                    <a:p>
                      <a:r>
                        <a:rPr lang="en-US" sz="1800" b="1" dirty="0"/>
                        <a:t>Assessment Type</a:t>
                      </a:r>
                    </a:p>
                  </a:txBody>
                  <a:tcPr/>
                </a:tc>
                <a:tc>
                  <a:txBody>
                    <a:bodyPr/>
                    <a:lstStyle/>
                    <a:p>
                      <a:pPr algn="ctr"/>
                      <a:r>
                        <a:rPr lang="en-US" sz="1800" b="1" dirty="0"/>
                        <a:t>Week</a:t>
                      </a:r>
                    </a:p>
                  </a:txBody>
                  <a:tcPr/>
                </a:tc>
                <a:tc>
                  <a:txBody>
                    <a:bodyPr/>
                    <a:lstStyle/>
                    <a:p>
                      <a:pPr algn="ctr"/>
                      <a:r>
                        <a:rPr lang="en-US" sz="1800" b="1" dirty="0"/>
                        <a:t>Weightage</a:t>
                      </a:r>
                    </a:p>
                  </a:txBody>
                  <a:tcPr/>
                </a:tc>
                <a:extLst>
                  <a:ext uri="{0D108BD9-81ED-4DB2-BD59-A6C34878D82A}">
                    <a16:rowId xmlns="" xmlns:a16="http://schemas.microsoft.com/office/drawing/2014/main" val="2731887847"/>
                  </a:ext>
                </a:extLst>
              </a:tr>
              <a:tr h="511629">
                <a:tc>
                  <a:txBody>
                    <a:bodyPr/>
                    <a:lstStyle/>
                    <a:p>
                      <a:r>
                        <a:rPr lang="en-US" sz="1800" dirty="0"/>
                        <a:t>Programming Aptitude Test 1</a:t>
                      </a:r>
                    </a:p>
                  </a:txBody>
                  <a:tcPr/>
                </a:tc>
                <a:tc>
                  <a:txBody>
                    <a:bodyPr/>
                    <a:lstStyle/>
                    <a:p>
                      <a:pPr algn="ctr"/>
                      <a:r>
                        <a:rPr lang="en-US" sz="1800" dirty="0" smtClean="0"/>
                        <a:t>6</a:t>
                      </a:r>
                      <a:endParaRPr lang="en-US" sz="1800" dirty="0"/>
                    </a:p>
                  </a:txBody>
                  <a:tcPr/>
                </a:tc>
                <a:tc>
                  <a:txBody>
                    <a:bodyPr/>
                    <a:lstStyle/>
                    <a:p>
                      <a:pPr algn="ctr"/>
                      <a:r>
                        <a:rPr lang="en-US" sz="1800" dirty="0"/>
                        <a:t>15%</a:t>
                      </a:r>
                    </a:p>
                  </a:txBody>
                  <a:tcPr/>
                </a:tc>
                <a:extLst>
                  <a:ext uri="{0D108BD9-81ED-4DB2-BD59-A6C34878D82A}">
                    <a16:rowId xmlns="" xmlns:a16="http://schemas.microsoft.com/office/drawing/2014/main" val="3482663018"/>
                  </a:ext>
                </a:extLst>
              </a:tr>
              <a:tr h="511629">
                <a:tc>
                  <a:txBody>
                    <a:bodyPr/>
                    <a:lstStyle/>
                    <a:p>
                      <a:r>
                        <a:rPr lang="en-US" sz="1800" dirty="0"/>
                        <a:t>Common Test</a:t>
                      </a:r>
                    </a:p>
                  </a:txBody>
                  <a:tcPr/>
                </a:tc>
                <a:tc>
                  <a:txBody>
                    <a:bodyPr/>
                    <a:lstStyle/>
                    <a:p>
                      <a:pPr algn="ctr"/>
                      <a:r>
                        <a:rPr lang="en-US" sz="1800" dirty="0" smtClean="0"/>
                        <a:t>9</a:t>
                      </a:r>
                      <a:endParaRPr lang="en-US" sz="1800" dirty="0"/>
                    </a:p>
                  </a:txBody>
                  <a:tcPr/>
                </a:tc>
                <a:tc>
                  <a:txBody>
                    <a:bodyPr/>
                    <a:lstStyle/>
                    <a:p>
                      <a:pPr algn="ctr"/>
                      <a:r>
                        <a:rPr lang="en-US" sz="1800" dirty="0"/>
                        <a:t>30%</a:t>
                      </a:r>
                    </a:p>
                  </a:txBody>
                  <a:tcPr/>
                </a:tc>
                <a:extLst>
                  <a:ext uri="{0D108BD9-81ED-4DB2-BD59-A6C34878D82A}">
                    <a16:rowId xmlns="" xmlns:a16="http://schemas.microsoft.com/office/drawing/2014/main" val="2952063723"/>
                  </a:ext>
                </a:extLst>
              </a:tr>
              <a:tr h="511629">
                <a:tc>
                  <a:txBody>
                    <a:bodyPr/>
                    <a:lstStyle/>
                    <a:p>
                      <a:r>
                        <a:rPr lang="en-US" sz="1800" dirty="0"/>
                        <a:t>Programming Aptitude Test 2</a:t>
                      </a:r>
                    </a:p>
                  </a:txBody>
                  <a:tcPr/>
                </a:tc>
                <a:tc>
                  <a:txBody>
                    <a:bodyPr/>
                    <a:lstStyle/>
                    <a:p>
                      <a:pPr algn="ctr"/>
                      <a:r>
                        <a:rPr lang="en-US" sz="1800" dirty="0" smtClean="0"/>
                        <a:t>14</a:t>
                      </a:r>
                      <a:endParaRPr lang="en-US" sz="1800" dirty="0"/>
                    </a:p>
                  </a:txBody>
                  <a:tcPr/>
                </a:tc>
                <a:tc>
                  <a:txBody>
                    <a:bodyPr/>
                    <a:lstStyle/>
                    <a:p>
                      <a:pPr algn="ctr"/>
                      <a:r>
                        <a:rPr lang="en-US" sz="1800" dirty="0"/>
                        <a:t>15%</a:t>
                      </a:r>
                    </a:p>
                  </a:txBody>
                  <a:tcPr/>
                </a:tc>
                <a:extLst>
                  <a:ext uri="{0D108BD9-81ED-4DB2-BD59-A6C34878D82A}">
                    <a16:rowId xmlns="" xmlns:a16="http://schemas.microsoft.com/office/drawing/2014/main" val="504194426"/>
                  </a:ext>
                </a:extLst>
              </a:tr>
              <a:tr h="511629">
                <a:tc>
                  <a:txBody>
                    <a:bodyPr/>
                    <a:lstStyle/>
                    <a:p>
                      <a:r>
                        <a:rPr lang="en-US" sz="1800" dirty="0"/>
                        <a:t>Assignment &amp; Presentation</a:t>
                      </a:r>
                    </a:p>
                  </a:txBody>
                  <a:tcPr/>
                </a:tc>
                <a:tc>
                  <a:txBody>
                    <a:bodyPr/>
                    <a:lstStyle/>
                    <a:p>
                      <a:pPr algn="ctr"/>
                      <a:r>
                        <a:rPr lang="en-US" sz="1800" smtClean="0"/>
                        <a:t>14 </a:t>
                      </a:r>
                      <a:r>
                        <a:rPr lang="en-US" sz="1800"/>
                        <a:t>to </a:t>
                      </a:r>
                      <a:r>
                        <a:rPr lang="en-US" sz="1800" smtClean="0"/>
                        <a:t>17</a:t>
                      </a:r>
                      <a:endParaRPr lang="en-US" sz="1800" dirty="0"/>
                    </a:p>
                  </a:txBody>
                  <a:tcPr/>
                </a:tc>
                <a:tc>
                  <a:txBody>
                    <a:bodyPr/>
                    <a:lstStyle/>
                    <a:p>
                      <a:pPr algn="ctr"/>
                      <a:r>
                        <a:rPr lang="en-US" sz="1800" dirty="0"/>
                        <a:t>30%</a:t>
                      </a:r>
                    </a:p>
                  </a:txBody>
                  <a:tcPr/>
                </a:tc>
                <a:extLst>
                  <a:ext uri="{0D108BD9-81ED-4DB2-BD59-A6C34878D82A}">
                    <a16:rowId xmlns="" xmlns:a16="http://schemas.microsoft.com/office/drawing/2014/main" val="3722839785"/>
                  </a:ext>
                </a:extLst>
              </a:tr>
              <a:tr h="511629">
                <a:tc>
                  <a:txBody>
                    <a:bodyPr/>
                    <a:lstStyle/>
                    <a:p>
                      <a:r>
                        <a:rPr lang="en-US" sz="1800"/>
                        <a:t>Tutorial &amp; </a:t>
                      </a:r>
                      <a:r>
                        <a:rPr lang="en-US" sz="1800" dirty="0"/>
                        <a:t>Practical</a:t>
                      </a:r>
                    </a:p>
                  </a:txBody>
                  <a:tcPr/>
                </a:tc>
                <a:tc>
                  <a:txBody>
                    <a:bodyPr/>
                    <a:lstStyle/>
                    <a:p>
                      <a:pPr algn="ctr"/>
                      <a:r>
                        <a:rPr lang="en-US" sz="1800" dirty="0"/>
                        <a:t>1 to 14</a:t>
                      </a:r>
                    </a:p>
                  </a:txBody>
                  <a:tcPr/>
                </a:tc>
                <a:tc>
                  <a:txBody>
                    <a:bodyPr/>
                    <a:lstStyle/>
                    <a:p>
                      <a:pPr algn="ctr"/>
                      <a:r>
                        <a:rPr lang="en-US" sz="1800" dirty="0"/>
                        <a:t>10%</a:t>
                      </a:r>
                    </a:p>
                  </a:txBody>
                  <a:tcPr/>
                </a:tc>
                <a:extLst>
                  <a:ext uri="{0D108BD9-81ED-4DB2-BD59-A6C34878D82A}">
                    <a16:rowId xmlns="" xmlns:a16="http://schemas.microsoft.com/office/drawing/2014/main" val="284873899"/>
                  </a:ext>
                </a:extLst>
              </a:tr>
              <a:tr h="511629">
                <a:tc gridSpan="2">
                  <a:txBody>
                    <a:bodyPr/>
                    <a:lstStyle/>
                    <a:p>
                      <a:pPr algn="ctr"/>
                      <a:r>
                        <a:rPr lang="en-US" sz="1800" dirty="0"/>
                        <a:t>TOTAL</a:t>
                      </a:r>
                    </a:p>
                  </a:txBody>
                  <a:tcPr/>
                </a:tc>
                <a:tc hMerge="1">
                  <a:txBody>
                    <a:bodyPr/>
                    <a:lstStyle/>
                    <a:p>
                      <a:endParaRPr lang="en-US" sz="1800" dirty="0"/>
                    </a:p>
                  </a:txBody>
                  <a:tcPr/>
                </a:tc>
                <a:tc>
                  <a:txBody>
                    <a:bodyPr/>
                    <a:lstStyle/>
                    <a:p>
                      <a:pPr algn="ctr"/>
                      <a:r>
                        <a:rPr lang="en-US" sz="1800" dirty="0"/>
                        <a:t>100%</a:t>
                      </a:r>
                    </a:p>
                  </a:txBody>
                  <a:tcPr/>
                </a:tc>
                <a:extLst>
                  <a:ext uri="{0D108BD9-81ED-4DB2-BD59-A6C34878D82A}">
                    <a16:rowId xmlns="" xmlns:a16="http://schemas.microsoft.com/office/drawing/2014/main" val="2165740852"/>
                  </a:ext>
                </a:extLst>
              </a:tr>
            </a:tbl>
          </a:graphicData>
        </a:graphic>
      </p:graphicFrame>
      <p:sp>
        <p:nvSpPr>
          <p:cNvPr id="5" name="TextBox 4"/>
          <p:cNvSpPr txBox="1"/>
          <p:nvPr/>
        </p:nvSpPr>
        <p:spPr>
          <a:xfrm>
            <a:off x="914400" y="5181600"/>
            <a:ext cx="5275803" cy="369332"/>
          </a:xfrm>
          <a:prstGeom prst="rect">
            <a:avLst/>
          </a:prstGeom>
          <a:noFill/>
        </p:spPr>
        <p:txBody>
          <a:bodyPr wrap="none" rtlCol="0">
            <a:spAutoFit/>
          </a:bodyPr>
          <a:lstStyle/>
          <a:p>
            <a:r>
              <a:rPr lang="en-US" b="1" dirty="0"/>
              <a:t>Note: There is NO examination for this module</a:t>
            </a:r>
          </a:p>
        </p:txBody>
      </p:sp>
    </p:spTree>
    <p:extLst>
      <p:ext uri="{BB962C8B-B14F-4D97-AF65-F5344CB8AC3E}">
        <p14:creationId xmlns:p14="http://schemas.microsoft.com/office/powerpoint/2010/main" val="9367007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Assessment (40%)</a:t>
            </a:r>
          </a:p>
        </p:txBody>
      </p:sp>
      <p:sp>
        <p:nvSpPr>
          <p:cNvPr id="3" name="Content Placeholder 2"/>
          <p:cNvSpPr>
            <a:spLocks noGrp="1"/>
          </p:cNvSpPr>
          <p:nvPr>
            <p:ph idx="1"/>
          </p:nvPr>
        </p:nvSpPr>
        <p:spPr>
          <a:xfrm>
            <a:off x="76200" y="990600"/>
            <a:ext cx="8991600" cy="4678362"/>
          </a:xfrm>
        </p:spPr>
        <p:txBody>
          <a:bodyPr/>
          <a:lstStyle/>
          <a:p>
            <a:r>
              <a:rPr lang="en-US" sz="2400" dirty="0"/>
              <a:t>2 programming aptitude tests (15% each)</a:t>
            </a:r>
          </a:p>
          <a:p>
            <a:pPr lvl="1"/>
            <a:r>
              <a:rPr lang="en-US" sz="2000" dirty="0"/>
              <a:t>Practical-based evaluation with your personal laptop</a:t>
            </a:r>
          </a:p>
          <a:p>
            <a:pPr lvl="1"/>
            <a:r>
              <a:rPr lang="en-US" sz="2000" dirty="0"/>
              <a:t>To be held on a common time slot to be confirmed</a:t>
            </a:r>
          </a:p>
          <a:p>
            <a:r>
              <a:rPr lang="en-US" sz="2400" dirty="0" smtClean="0"/>
              <a:t>Practical </a:t>
            </a:r>
            <a:r>
              <a:rPr lang="en-US" sz="2400" dirty="0"/>
              <a:t>(10 %)</a:t>
            </a:r>
          </a:p>
          <a:p>
            <a:pPr lvl="1"/>
            <a:r>
              <a:rPr lang="en-US" sz="2000" dirty="0"/>
              <a:t>Questions to be posted on the </a:t>
            </a:r>
            <a:r>
              <a:rPr lang="en-US" sz="2000" dirty="0" smtClean="0"/>
              <a:t>MEL</a:t>
            </a:r>
            <a:endParaRPr lang="en-US" sz="2000" dirty="0"/>
          </a:p>
          <a:p>
            <a:pPr lvl="1"/>
            <a:r>
              <a:rPr lang="en-US" sz="2000" dirty="0"/>
              <a:t>Submissions to be done directly </a:t>
            </a:r>
            <a:r>
              <a:rPr lang="en-US" sz="2000" dirty="0" smtClean="0"/>
              <a:t>to shared folder</a:t>
            </a:r>
          </a:p>
        </p:txBody>
      </p:sp>
    </p:spTree>
    <p:extLst>
      <p:ext uri="{BB962C8B-B14F-4D97-AF65-F5344CB8AC3E}">
        <p14:creationId xmlns:p14="http://schemas.microsoft.com/office/powerpoint/2010/main" val="5727543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Test (30%)</a:t>
            </a:r>
          </a:p>
        </p:txBody>
      </p:sp>
      <p:sp>
        <p:nvSpPr>
          <p:cNvPr id="3" name="Content Placeholder 2"/>
          <p:cNvSpPr>
            <a:spLocks noGrp="1"/>
          </p:cNvSpPr>
          <p:nvPr>
            <p:ph idx="1"/>
          </p:nvPr>
        </p:nvSpPr>
        <p:spPr>
          <a:xfrm>
            <a:off x="76200" y="990600"/>
            <a:ext cx="8991600" cy="4678362"/>
          </a:xfrm>
        </p:spPr>
        <p:txBody>
          <a:bodyPr/>
          <a:lstStyle/>
          <a:p>
            <a:r>
              <a:rPr lang="en-US" sz="2400" dirty="0"/>
              <a:t>Practical-based test</a:t>
            </a:r>
          </a:p>
          <a:p>
            <a:r>
              <a:rPr lang="en-US" sz="2400" dirty="0"/>
              <a:t>During common test week on Week </a:t>
            </a:r>
            <a:r>
              <a:rPr lang="en-US" sz="2400" dirty="0" smtClean="0"/>
              <a:t>9</a:t>
            </a:r>
            <a:endParaRPr lang="en-US" sz="2400" dirty="0"/>
          </a:p>
          <a:p>
            <a:r>
              <a:rPr lang="en-US" sz="2400" smtClean="0"/>
              <a:t>1.5</a:t>
            </a:r>
            <a:r>
              <a:rPr lang="en-US" sz="2400"/>
              <a:t> </a:t>
            </a:r>
            <a:r>
              <a:rPr lang="en-US" sz="2400" smtClean="0"/>
              <a:t>hour </a:t>
            </a:r>
            <a:r>
              <a:rPr lang="en-US" sz="2400" dirty="0"/>
              <a:t>duration</a:t>
            </a:r>
          </a:p>
          <a:p>
            <a:r>
              <a:rPr lang="en-US" sz="2400" dirty="0"/>
              <a:t>Scope</a:t>
            </a:r>
          </a:p>
          <a:p>
            <a:pPr lvl="1"/>
            <a:r>
              <a:rPr lang="en-US" sz="1600" dirty="0"/>
              <a:t>All topics taught from Weeks 1 to 7</a:t>
            </a:r>
          </a:p>
        </p:txBody>
      </p:sp>
    </p:spTree>
    <p:extLst>
      <p:ext uri="{BB962C8B-B14F-4D97-AF65-F5344CB8AC3E}">
        <p14:creationId xmlns:p14="http://schemas.microsoft.com/office/powerpoint/2010/main" val="19622247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76200" y="990600"/>
            <a:ext cx="8991600" cy="4678362"/>
          </a:xfrm>
        </p:spPr>
        <p:txBody>
          <a:bodyPr/>
          <a:lstStyle/>
          <a:p>
            <a:r>
              <a:rPr lang="en-US" altLang="en-US" sz="2400" dirty="0"/>
              <a:t>Getting Started with C# </a:t>
            </a:r>
            <a:r>
              <a:rPr lang="en-US" altLang="en-US" sz="2400" dirty="0" smtClean="0"/>
              <a:t/>
            </a:r>
            <a:br>
              <a:rPr lang="en-US" altLang="en-US" sz="2400" dirty="0" smtClean="0"/>
            </a:br>
            <a:r>
              <a:rPr lang="en-US" altLang="en-US" sz="2400" dirty="0" smtClean="0">
                <a:hlinkClick r:id="rId2"/>
              </a:rPr>
              <a:t>https</a:t>
            </a:r>
            <a:r>
              <a:rPr lang="en-US" altLang="en-US" sz="2400" dirty="0">
                <a:hlinkClick r:id="rId2"/>
              </a:rPr>
              <a:t>://</a:t>
            </a:r>
            <a:r>
              <a:rPr lang="en-US" altLang="en-US" sz="2400" dirty="0" smtClean="0">
                <a:hlinkClick r:id="rId2"/>
              </a:rPr>
              <a:t>msdn.microsoft.com/en-us/library/a72418yk</a:t>
            </a:r>
            <a:endParaRPr lang="en-US" altLang="en-US" sz="2400" dirty="0" smtClean="0"/>
          </a:p>
          <a:p>
            <a:endParaRPr lang="en-US" altLang="en-US" sz="2400" dirty="0"/>
          </a:p>
          <a:p>
            <a:r>
              <a:rPr lang="en-US" altLang="en-US" sz="2400" dirty="0"/>
              <a:t>C# Programming </a:t>
            </a:r>
            <a:r>
              <a:rPr lang="en-US" altLang="en-US" sz="2400" dirty="0" smtClean="0"/>
              <a:t>Guide</a:t>
            </a:r>
            <a:br>
              <a:rPr lang="en-US" altLang="en-US" sz="2400" dirty="0" smtClean="0"/>
            </a:br>
            <a:r>
              <a:rPr lang="en-US" altLang="en-US" sz="2400" dirty="0" smtClean="0">
                <a:hlinkClick r:id="rId3"/>
              </a:rPr>
              <a:t>https</a:t>
            </a:r>
            <a:r>
              <a:rPr lang="en-US" altLang="en-US" sz="2400" dirty="0">
                <a:hlinkClick r:id="rId3"/>
              </a:rPr>
              <a:t>://msdn.microsoft.com/en-us/library/67ef8sbd</a:t>
            </a:r>
            <a:endParaRPr lang="en-US" altLang="en-US" sz="2400" dirty="0"/>
          </a:p>
          <a:p>
            <a:pPr marL="0" indent="0">
              <a:buNone/>
            </a:pPr>
            <a:endParaRPr lang="en-US" sz="2000" dirty="0">
              <a:solidFill>
                <a:srgbClr val="009999"/>
              </a:solidFill>
              <a:latin typeface="Arial" charset="0"/>
            </a:endParaRPr>
          </a:p>
        </p:txBody>
      </p:sp>
    </p:spTree>
    <p:extLst>
      <p:ext uri="{BB962C8B-B14F-4D97-AF65-F5344CB8AC3E}">
        <p14:creationId xmlns:p14="http://schemas.microsoft.com/office/powerpoint/2010/main" val="8980294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Attendance</a:t>
            </a:r>
          </a:p>
        </p:txBody>
      </p:sp>
      <p:sp>
        <p:nvSpPr>
          <p:cNvPr id="3" name="Content Placeholder 2"/>
          <p:cNvSpPr>
            <a:spLocks noGrp="1"/>
          </p:cNvSpPr>
          <p:nvPr>
            <p:ph idx="1"/>
          </p:nvPr>
        </p:nvSpPr>
        <p:spPr>
          <a:xfrm>
            <a:off x="76200" y="990600"/>
            <a:ext cx="8991600" cy="4678362"/>
          </a:xfrm>
        </p:spPr>
        <p:txBody>
          <a:bodyPr/>
          <a:lstStyle/>
          <a:p>
            <a:pPr eaLnBrk="1" hangingPunct="1"/>
            <a:r>
              <a:rPr lang="en-US" altLang="en-US" dirty="0"/>
              <a:t>ATTENDANCE is</a:t>
            </a:r>
            <a:r>
              <a:rPr lang="en-US" altLang="en-US" dirty="0">
                <a:solidFill>
                  <a:srgbClr val="FF0000"/>
                </a:solidFill>
              </a:rPr>
              <a:t> </a:t>
            </a:r>
            <a:r>
              <a:rPr lang="en-US" altLang="en-US" u="sng" dirty="0">
                <a:solidFill>
                  <a:srgbClr val="FF0000"/>
                </a:solidFill>
              </a:rPr>
              <a:t>COMPULSORY</a:t>
            </a:r>
            <a:r>
              <a:rPr lang="en-US" altLang="en-US" dirty="0"/>
              <a:t> for ALL CLASSES.</a:t>
            </a:r>
          </a:p>
          <a:p>
            <a:pPr lvl="1" eaLnBrk="1" hangingPunct="1"/>
            <a:r>
              <a:rPr lang="en-US" altLang="en-US" dirty="0"/>
              <a:t>Medical certificate must be submitted within </a:t>
            </a:r>
            <a:r>
              <a:rPr lang="en-US" altLang="en-US" u="sng" dirty="0">
                <a:solidFill>
                  <a:srgbClr val="FF0000"/>
                </a:solidFill>
              </a:rPr>
              <a:t>48 hours</a:t>
            </a:r>
            <a:r>
              <a:rPr lang="en-US" altLang="en-US" dirty="0"/>
              <a:t> to ICT Admin. Office from day of absence. </a:t>
            </a:r>
            <a:r>
              <a:rPr lang="en-US" altLang="en-US" u="sng" dirty="0">
                <a:solidFill>
                  <a:srgbClr val="FF0000"/>
                </a:solidFill>
              </a:rPr>
              <a:t>Late</a:t>
            </a:r>
            <a:r>
              <a:rPr lang="en-US" altLang="en-US" dirty="0"/>
              <a:t> submission will not be accepted.</a:t>
            </a:r>
          </a:p>
          <a:p>
            <a:pPr lvl="1" eaLnBrk="1" hangingPunct="1"/>
            <a:r>
              <a:rPr lang="en-US" altLang="en-US" dirty="0"/>
              <a:t>Medical certificates will be treated as </a:t>
            </a:r>
            <a:r>
              <a:rPr lang="en-US" altLang="en-US" u="sng" dirty="0">
                <a:solidFill>
                  <a:srgbClr val="FF0000"/>
                </a:solidFill>
              </a:rPr>
              <a:t>being absent</a:t>
            </a:r>
            <a:r>
              <a:rPr lang="en-US" altLang="en-US" dirty="0"/>
              <a:t> from classes</a:t>
            </a:r>
            <a:endParaRPr lang="en-US" sz="1600" dirty="0"/>
          </a:p>
        </p:txBody>
      </p:sp>
    </p:spTree>
    <p:extLst>
      <p:ext uri="{BB962C8B-B14F-4D97-AF65-F5344CB8AC3E}">
        <p14:creationId xmlns:p14="http://schemas.microsoft.com/office/powerpoint/2010/main" val="2565933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NP ICT PRG2">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P ICT PRG2" id="{AEBF74B4-0695-400E-87DF-A0BFA68DBDBF}" vid="{65809055-5926-4AAD-A6E8-E3F3A17384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NP ICT PRG2</Template>
  <TotalTime>4864</TotalTime>
  <Words>531</Words>
  <Application>Microsoft Office PowerPoint</Application>
  <PresentationFormat>On-screen Show (4:3)</PresentationFormat>
  <Paragraphs>109</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Narrow</vt:lpstr>
      <vt:lpstr>Wingdings</vt:lpstr>
      <vt:lpstr>NP ICT PRG2</vt:lpstr>
      <vt:lpstr>PowerPoint Presentation</vt:lpstr>
      <vt:lpstr>PowerPoint Presentation</vt:lpstr>
      <vt:lpstr>Module Synopsis</vt:lpstr>
      <vt:lpstr>Indicative Topics</vt:lpstr>
      <vt:lpstr>Assessment</vt:lpstr>
      <vt:lpstr>Continuous Assessment (40%)</vt:lpstr>
      <vt:lpstr>Common Test (30%)</vt:lpstr>
      <vt:lpstr>Resources</vt:lpstr>
      <vt:lpstr>Class Attendance</vt:lpstr>
      <vt:lpstr>Class Attendance</vt:lpstr>
      <vt:lpstr>Classroom Rules</vt:lpstr>
      <vt:lpstr>have fun.</vt:lpstr>
    </vt:vector>
  </TitlesOfParts>
  <Company>Ngee Ann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YANG (NP)</dc:creator>
  <cp:lastModifiedBy>Ng Wei Peng</cp:lastModifiedBy>
  <cp:revision>431</cp:revision>
  <dcterms:created xsi:type="dcterms:W3CDTF">2010-03-15T07:19:17Z</dcterms:created>
  <dcterms:modified xsi:type="dcterms:W3CDTF">2018-10-15T01:21:29Z</dcterms:modified>
</cp:coreProperties>
</file>