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1" r:id="rId3"/>
    <p:sldId id="257" r:id="rId4"/>
    <p:sldId id="258" r:id="rId5"/>
    <p:sldId id="266" r:id="rId6"/>
    <p:sldId id="267" r:id="rId7"/>
    <p:sldId id="268" r:id="rId8"/>
    <p:sldId id="269" r:id="rId9"/>
    <p:sldId id="288" r:id="rId10"/>
    <p:sldId id="270" r:id="rId11"/>
    <p:sldId id="271" r:id="rId12"/>
    <p:sldId id="272" r:id="rId13"/>
    <p:sldId id="289" r:id="rId14"/>
    <p:sldId id="273" r:id="rId15"/>
    <p:sldId id="274" r:id="rId16"/>
    <p:sldId id="279" r:id="rId17"/>
    <p:sldId id="276" r:id="rId18"/>
    <p:sldId id="277" r:id="rId19"/>
    <p:sldId id="294" r:id="rId20"/>
    <p:sldId id="295" r:id="rId21"/>
    <p:sldId id="281" r:id="rId22"/>
    <p:sldId id="282" r:id="rId23"/>
    <p:sldId id="290" r:id="rId24"/>
    <p:sldId id="275" r:id="rId25"/>
    <p:sldId id="291" r:id="rId26"/>
    <p:sldId id="284" r:id="rId27"/>
    <p:sldId id="285" r:id="rId28"/>
    <p:sldId id="286" r:id="rId29"/>
    <p:sldId id="287" r:id="rId30"/>
    <p:sldId id="292" r:id="rId31"/>
    <p:sldId id="293" r:id="rId32"/>
    <p:sldId id="283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0064"/>
    <a:srgbClr val="660066"/>
    <a:srgbClr val="CC0000"/>
    <a:srgbClr val="360036"/>
    <a:srgbClr val="660033"/>
    <a:srgbClr val="42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2" autoAdjust="0"/>
    <p:restoredTop sz="81275" autoAdjust="0"/>
  </p:normalViewPr>
  <p:slideViewPr>
    <p:cSldViewPr>
      <p:cViewPr>
        <p:scale>
          <a:sx n="70" d="100"/>
          <a:sy n="70" d="100"/>
        </p:scale>
        <p:origin x="1566" y="-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10E3E-C64B-41A4-A508-8CE0ED81C3D3}" type="datetimeFigureOut">
              <a:rPr lang="en-US" smtClean="0"/>
              <a:pPr/>
              <a:t>19/10/2018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26A7D-2792-4F03-9F91-B961D07F1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6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B286DB-C50B-484C-A5B6-2AE944CA4C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68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5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7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44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9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24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8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01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37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09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57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8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1447800" cy="5940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PRG2 </a:t>
            </a:r>
          </a:p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K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  <a:r>
              <a:rPr lang="en-US" sz="3600" b="1" dirty="0">
                <a:solidFill>
                  <a:schemeClr val="tx1"/>
                </a:solidFill>
              </a:rPr>
              <a:t/>
            </a:r>
            <a:br>
              <a:rPr lang="en-US" sz="3600" b="1" dirty="0">
                <a:solidFill>
                  <a:schemeClr val="tx1"/>
                </a:solidFill>
              </a:rPr>
            </a:br>
            <a:endParaRPr lang="en-US" sz="8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905000" y="2018046"/>
            <a:ext cx="6629400" cy="701731"/>
          </a:xfr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 sz="4400" baseline="0"/>
            </a:lvl1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lang="en-US" dirty="0"/>
              <a:t>&lt;&lt;Title&gt;&gt;</a:t>
            </a:r>
          </a:p>
        </p:txBody>
      </p:sp>
      <p:pic>
        <p:nvPicPr>
          <p:cNvPr id="8" name="Picture 16" descr="School of IC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15" y="53009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2895600" y="3810000"/>
            <a:ext cx="480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2000" b="1" dirty="0">
                <a:latin typeface="Arial Narrow" pitchFamily="34" charset="0"/>
              </a:rPr>
              <a:t>Programming II (PRG2)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 dirty="0">
                <a:latin typeface="Arial Narrow" pitchFamily="34" charset="0"/>
              </a:rPr>
              <a:t>Diploma in Information Technology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dirty="0">
                <a:latin typeface="Arial Narrow" pitchFamily="34" charset="0"/>
              </a:rPr>
              <a:t>Diploma in Financial</a:t>
            </a:r>
            <a:r>
              <a:rPr kumimoji="1" lang="en-GB" sz="1800" baseline="0" dirty="0">
                <a:latin typeface="Arial Narrow" pitchFamily="34" charset="0"/>
              </a:rPr>
              <a:t> Informatics</a:t>
            </a:r>
            <a:endParaRPr kumimoji="1" lang="en-GB" sz="1800" dirty="0">
              <a:latin typeface="Arial Narrow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1800" baseline="0" dirty="0">
                <a:latin typeface="Arial Narrow" pitchFamily="34" charset="0"/>
              </a:rPr>
              <a:t>Diploma in Information Security &amp; Forensics </a:t>
            </a:r>
            <a:endParaRPr kumimoji="1" lang="en-GB" sz="1800" dirty="0"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 dirty="0">
                <a:latin typeface="Arial Narrow" pitchFamily="34" charset="0"/>
              </a:rPr>
              <a:t>Year 1 </a:t>
            </a:r>
            <a:r>
              <a:rPr kumimoji="1" lang="en-GB" sz="1800">
                <a:latin typeface="Arial Narrow" pitchFamily="34" charset="0"/>
              </a:rPr>
              <a:t>(</a:t>
            </a:r>
            <a:r>
              <a:rPr kumimoji="1" lang="en-GB" sz="1800" smtClean="0">
                <a:latin typeface="Arial Narrow" pitchFamily="34" charset="0"/>
              </a:rPr>
              <a:t>2018/19), </a:t>
            </a:r>
            <a:r>
              <a:rPr kumimoji="1" lang="en-GB" sz="1800" dirty="0">
                <a:latin typeface="Arial Narrow" pitchFamily="34" charset="0"/>
              </a:rPr>
              <a:t>Semester 2</a:t>
            </a:r>
            <a:endParaRPr kumimoji="1" lang="en-GB" sz="4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22238"/>
            <a:ext cx="2190750" cy="574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122238"/>
            <a:ext cx="6419850" cy="5745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60033"/>
                </a:solidFill>
              </a:defRPr>
            </a:lvl1pPr>
            <a:lvl2pPr>
              <a:defRPr>
                <a:solidFill>
                  <a:srgbClr val="660033"/>
                </a:solidFill>
              </a:defRPr>
            </a:lvl2pPr>
            <a:lvl3pPr>
              <a:defRPr>
                <a:solidFill>
                  <a:srgbClr val="660033"/>
                </a:solidFill>
              </a:defRPr>
            </a:lvl3pPr>
            <a:lvl4pPr>
              <a:defRPr>
                <a:solidFill>
                  <a:srgbClr val="660033"/>
                </a:solidFill>
              </a:defRPr>
            </a:lvl4pPr>
            <a:lvl5pPr>
              <a:defRPr>
                <a:solidFill>
                  <a:srgbClr val="6600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84238"/>
            <a:ext cx="44196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4238"/>
            <a:ext cx="43815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CIS2-low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09600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884238"/>
            <a:ext cx="8991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800080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122238"/>
            <a:ext cx="8991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Rectangle 16"/>
          <p:cNvSpPr>
            <a:spLocks noChangeArrowheads="1"/>
          </p:cNvSpPr>
          <p:nvPr userDrawn="1"/>
        </p:nvSpPr>
        <p:spPr bwMode="auto">
          <a:xfrm>
            <a:off x="1371600" y="6302375"/>
            <a:ext cx="289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itchFamily="34" charset="0"/>
              </a:rPr>
              <a:t>Diploma in IT/FI/ISF</a:t>
            </a:r>
            <a:br>
              <a:rPr lang="en-US" altLang="en-US" sz="1200" dirty="0">
                <a:latin typeface="Arial Narrow" pitchFamily="34" charset="0"/>
              </a:rPr>
            </a:br>
            <a:r>
              <a:rPr lang="en-US" altLang="en-US" sz="1200">
                <a:latin typeface="Arial Narrow" pitchFamily="34" charset="0"/>
              </a:rPr>
              <a:t>PRG2 </a:t>
            </a:r>
            <a:r>
              <a:rPr lang="en-US" altLang="en-US" sz="1200" smtClean="0">
                <a:latin typeface="Arial Narrow" pitchFamily="34" charset="0"/>
              </a:rPr>
              <a:t>AY18/19, </a:t>
            </a:r>
            <a:r>
              <a:rPr lang="en-US" altLang="en-US" sz="1200" dirty="0" err="1">
                <a:latin typeface="Arial Narrow" pitchFamily="34" charset="0"/>
              </a:rPr>
              <a:t>Sem</a:t>
            </a:r>
            <a:r>
              <a:rPr lang="en-US" altLang="en-US" sz="1200" dirty="0">
                <a:latin typeface="Arial Narrow" pitchFamily="34" charset="0"/>
              </a:rPr>
              <a:t> 2</a:t>
            </a:r>
          </a:p>
        </p:txBody>
      </p:sp>
      <p:pic>
        <p:nvPicPr>
          <p:cNvPr id="13" name="Picture 22" descr="School of IC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72200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4457700" y="63023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 algn="ctr">
              <a:defRPr/>
            </a:pPr>
            <a:r>
              <a:rPr lang="en-US" dirty="0"/>
              <a:t>  Last update</a:t>
            </a:r>
            <a:r>
              <a:rPr lang="en-US"/>
              <a:t>: </a:t>
            </a:r>
            <a:r>
              <a:rPr lang="en-US" smtClean="0"/>
              <a:t>18/Oct/2018</a:t>
            </a:r>
            <a:endParaRPr lang="en-US" dirty="0"/>
          </a:p>
        </p:txBody>
      </p:sp>
      <p:sp>
        <p:nvSpPr>
          <p:cNvPr id="15" name="Rectangle 15"/>
          <p:cNvSpPr txBox="1">
            <a:spLocks noChangeArrowheads="1"/>
          </p:cNvSpPr>
          <p:nvPr userDrawn="1"/>
        </p:nvSpPr>
        <p:spPr bwMode="auto">
          <a:xfrm>
            <a:off x="7086600" y="6275387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Lecture</a:t>
            </a:r>
            <a:r>
              <a:rPr lang="en-US" baseline="0" dirty="0"/>
              <a:t> 2</a:t>
            </a:r>
            <a:br>
              <a:rPr lang="en-US" baseline="0" dirty="0"/>
            </a:br>
            <a:r>
              <a:rPr lang="en-US" baseline="0" dirty="0"/>
              <a:t>Slide </a:t>
            </a:r>
            <a:fld id="{D684DC87-7C2B-4413-A3B2-900CE8D7D012}" type="slidenum">
              <a:rPr lang="en-US" baseline="0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6400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640064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640064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640064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40064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OOP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55D0E-00F0-4D51-BF26-D8D9A6CC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/>
              <a:t>What are Objects? /1..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BD65C8A-8934-4D9E-BE71-3EE0F784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object is an entity in the </a:t>
            </a:r>
            <a:r>
              <a:rPr lang="en-US" u="sng" dirty="0"/>
              <a:t>real world</a:t>
            </a:r>
            <a:r>
              <a:rPr lang="en-US" dirty="0"/>
              <a:t> that can be distinctly identified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e.g. a circle, a book, a customer, a bank account, an event</a:t>
            </a:r>
          </a:p>
          <a:p>
            <a:endParaRPr lang="en-US" sz="2400" dirty="0"/>
          </a:p>
          <a:p>
            <a:r>
              <a:rPr lang="en-US" sz="2400" dirty="0"/>
              <a:t>Each object has:</a:t>
            </a:r>
          </a:p>
          <a:p>
            <a:pPr lvl="1"/>
            <a:r>
              <a:rPr lang="en-US" sz="2000" dirty="0"/>
              <a:t>characteristics</a:t>
            </a:r>
          </a:p>
          <a:p>
            <a:pPr lvl="1"/>
            <a:r>
              <a:rPr lang="en-US" sz="2000" dirty="0"/>
              <a:t>responsibilities (or required behaviors)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645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55D0E-00F0-4D51-BF26-D8D9A6CC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/>
              <a:t>What are Objects? /2..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BD65C8A-8934-4D9E-BE71-3EE0F784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Example,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/>
              <a:t> Design and build a computer soccer game 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Object</a:t>
            </a:r>
            <a:r>
              <a:rPr lang="en-US" sz="2400" dirty="0"/>
              <a:t> Soccer player 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Characteristics</a:t>
            </a:r>
            <a:r>
              <a:rPr lang="en-US" sz="2400" dirty="0"/>
              <a:t> Position, height, weight, salary, number of goals 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Responsibilities</a:t>
            </a:r>
            <a:r>
              <a:rPr lang="en-US" sz="2400" dirty="0"/>
              <a:t> Pass the ball, shoot, dash forward, dash backward, block player, etc.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326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55D0E-00F0-4D51-BF26-D8D9A6CC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/>
              <a:t>What are Objects? /..3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BD65C8A-8934-4D9E-BE71-3EE0F784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example,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/>
              <a:t> Bike Sharing Application</a:t>
            </a:r>
          </a:p>
          <a:p>
            <a:pPr marL="0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i="1" dirty="0">
                <a:solidFill>
                  <a:srgbClr val="640064"/>
                </a:solidFill>
              </a:rPr>
              <a:t>Write a program that allow users to register a bike sharing portal. The user can locate nearby bikes, reserve a bike, unlock a bike and pay for the duration’s ride using credit points.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Object/s</a:t>
            </a:r>
            <a:r>
              <a:rPr lang="en-US" sz="2400" dirty="0"/>
              <a:t> ???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Characteristics</a:t>
            </a:r>
            <a:r>
              <a:rPr lang="en-US" sz="2400" dirty="0"/>
              <a:t> ???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Responsibilities</a:t>
            </a:r>
            <a:r>
              <a:rPr lang="en-US" sz="2400" dirty="0"/>
              <a:t> ???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267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4A9F57-D47F-474A-9882-54E59DD0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2590800"/>
            <a:ext cx="49149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SG" sz="3600" b="1" i="1" dirty="0">
                <a:solidFill>
                  <a:srgbClr val="FF0000"/>
                </a:solidFill>
              </a:rPr>
              <a:t>What are Classes?</a:t>
            </a:r>
          </a:p>
        </p:txBody>
      </p:sp>
    </p:spTree>
    <p:extLst>
      <p:ext uri="{BB962C8B-B14F-4D97-AF65-F5344CB8AC3E}">
        <p14:creationId xmlns:p14="http://schemas.microsoft.com/office/powerpoint/2010/main" val="2654450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55D0E-00F0-4D51-BF26-D8D9A6CC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/>
              <a:t>What are Classes? /1..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BD65C8A-8934-4D9E-BE71-3EE0F784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84238"/>
            <a:ext cx="8991600" cy="4983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i="1" dirty="0"/>
              <a:t>ave you seen a cookie-cutter?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u="sng" dirty="0"/>
              <a:t>class</a:t>
            </a:r>
            <a:r>
              <a:rPr lang="en-US" dirty="0"/>
              <a:t> is like a “cookie-cutter”; it defines the shape of object</a:t>
            </a:r>
            <a:r>
              <a:rPr lang="en-US" b="1" dirty="0"/>
              <a:t>s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    How many cookies can you make with 1 cookie-cutter?</a:t>
            </a:r>
          </a:p>
          <a:p>
            <a:pPr marL="0" indent="0">
              <a:buNone/>
            </a:pPr>
            <a:r>
              <a:rPr lang="en-US" dirty="0"/>
              <a:t>Object</a:t>
            </a:r>
            <a:r>
              <a:rPr lang="en-US" b="1" dirty="0"/>
              <a:t>s</a:t>
            </a:r>
            <a:r>
              <a:rPr lang="en-US" dirty="0"/>
              <a:t> are like cookie</a:t>
            </a:r>
            <a:r>
              <a:rPr lang="en-US" b="1" dirty="0"/>
              <a:t>s</a:t>
            </a:r>
            <a:r>
              <a:rPr lang="en-US" dirty="0"/>
              <a:t>; they are </a:t>
            </a:r>
            <a:r>
              <a:rPr lang="en-US" b="1" dirty="0"/>
              <a:t>instances</a:t>
            </a:r>
            <a:r>
              <a:rPr lang="en-US" dirty="0"/>
              <a:t> of the class</a:t>
            </a:r>
          </a:p>
          <a:p>
            <a:pPr marL="0" indent="0">
              <a:buNone/>
            </a:pPr>
            <a:endParaRPr lang="en-US" sz="2000" i="1" dirty="0"/>
          </a:p>
        </p:txBody>
      </p:sp>
      <p:pic>
        <p:nvPicPr>
          <p:cNvPr id="1026" name="Picture 2" descr="Image result for cookie cutter">
            <a:extLst>
              <a:ext uri="{FF2B5EF4-FFF2-40B4-BE49-F238E27FC236}">
                <a16:creationId xmlns="" xmlns:a16="http://schemas.microsoft.com/office/drawing/2014/main" id="{43329598-8009-41A6-A992-CA725DE56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96659"/>
            <a:ext cx="219456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okie cutter">
            <a:extLst>
              <a:ext uri="{FF2B5EF4-FFF2-40B4-BE49-F238E27FC236}">
                <a16:creationId xmlns="" xmlns:a16="http://schemas.microsoft.com/office/drawing/2014/main" id="{74ECC133-28D1-4E7E-A14A-9C61009AF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9665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35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55D0E-00F0-4D51-BF26-D8D9A6CC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/>
              <a:t>What are Classes? /2..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BD65C8A-8934-4D9E-BE71-3EE0F784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84238"/>
            <a:ext cx="8991600" cy="4983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Another example,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Student (Class)</a:t>
            </a:r>
          </a:p>
          <a:p>
            <a:endParaRPr lang="en-US" dirty="0"/>
          </a:p>
          <a:p>
            <a:r>
              <a:rPr lang="en-US" dirty="0"/>
              <a:t>Peter, John &amp; Tom (Objects – instances of Student)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61558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55D0E-00F0-4D51-BF26-D8D9A6CC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/>
              <a:t>What are Classes? /3..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BD65C8A-8934-4D9E-BE71-3EE0F784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84238"/>
            <a:ext cx="8991600" cy="4983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Tom wanted to create a </a:t>
            </a:r>
            <a:r>
              <a:rPr lang="en-US" b="1" dirty="0"/>
              <a:t>Student </a:t>
            </a:r>
            <a:r>
              <a:rPr lang="en-US" dirty="0"/>
              <a:t>Class in C#, what do you think he needs?  Discuss.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i="1" dirty="0"/>
              <a:t>Well, a student usually has a Name, ID &amp; etc.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What can this Student Class do?</a:t>
            </a:r>
          </a:p>
          <a:p>
            <a:pPr>
              <a:buFontTx/>
              <a:buChar char="-"/>
            </a:pPr>
            <a:r>
              <a:rPr lang="en-US" sz="2000" i="1" dirty="0"/>
              <a:t>Allow a program to write a name</a:t>
            </a:r>
          </a:p>
          <a:p>
            <a:pPr>
              <a:buFontTx/>
              <a:buChar char="-"/>
            </a:pPr>
            <a:r>
              <a:rPr lang="en-US" sz="2000" i="1" dirty="0"/>
              <a:t>Allow a program to read the name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42152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55D0E-00F0-4D51-BF26-D8D9A6CC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/>
              <a:t>What are Classes? /4..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BD65C8A-8934-4D9E-BE71-3EE0F784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84238"/>
            <a:ext cx="8991600" cy="4983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Defining Class in C#,</a:t>
            </a:r>
          </a:p>
          <a:p>
            <a:pPr marL="857250" lvl="1" indent="-457200">
              <a:buAutoNum type="arabicPeriod"/>
            </a:pPr>
            <a:r>
              <a:rPr lang="en-US" dirty="0"/>
              <a:t>Name of a Class</a:t>
            </a:r>
          </a:p>
          <a:p>
            <a:pPr marL="857250" lvl="1" indent="-457200">
              <a:buAutoNum type="arabicPeriod"/>
            </a:pPr>
            <a:r>
              <a:rPr lang="en-US" dirty="0"/>
              <a:t>Field(s)</a:t>
            </a:r>
          </a:p>
          <a:p>
            <a:pPr marL="857250" lvl="1" indent="-457200">
              <a:buAutoNum type="arabicPeriod"/>
            </a:pPr>
            <a:r>
              <a:rPr lang="en-US" dirty="0"/>
              <a:t>Property or Properties</a:t>
            </a:r>
          </a:p>
          <a:p>
            <a:pPr marL="857250" lvl="1" indent="-457200">
              <a:buAutoNum type="arabicPeriod"/>
            </a:pPr>
            <a:endParaRPr lang="en-US" dirty="0"/>
          </a:p>
          <a:p>
            <a:pPr marL="857250" lvl="1" indent="-457200">
              <a:buAutoNum type="arabicPeriod"/>
            </a:pPr>
            <a:r>
              <a:rPr lang="en-US" dirty="0"/>
              <a:t>Constructor(s)</a:t>
            </a:r>
          </a:p>
          <a:p>
            <a:pPr marL="857250" lvl="1" indent="-457200">
              <a:buAutoNum type="arabicPeriod"/>
            </a:pPr>
            <a:r>
              <a:rPr lang="en-US" dirty="0"/>
              <a:t>Method(s)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B279BD-C561-4654-9A2C-2B626D42A9A5}"/>
              </a:ext>
            </a:extLst>
          </p:cNvPr>
          <p:cNvSpPr/>
          <p:nvPr/>
        </p:nvSpPr>
        <p:spPr>
          <a:xfrm>
            <a:off x="4648200" y="2177534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Characteristics</a:t>
            </a:r>
            <a:endParaRPr lang="en-SG" dirty="0"/>
          </a:p>
        </p:txBody>
      </p:sp>
      <p:sp>
        <p:nvSpPr>
          <p:cNvPr id="6" name="Right Brace 5">
            <a:extLst>
              <a:ext uri="{FF2B5EF4-FFF2-40B4-BE49-F238E27FC236}">
                <a16:creationId xmlns="" xmlns:a16="http://schemas.microsoft.com/office/drawing/2014/main" id="{A640A5FE-EE69-49EA-AA06-1C569AD18EA4}"/>
              </a:ext>
            </a:extLst>
          </p:cNvPr>
          <p:cNvSpPr/>
          <p:nvPr/>
        </p:nvSpPr>
        <p:spPr>
          <a:xfrm>
            <a:off x="4258822" y="1981200"/>
            <a:ext cx="304800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B13DE7B-61CE-4BDB-BAA0-65FDFA2A0F9A}"/>
              </a:ext>
            </a:extLst>
          </p:cNvPr>
          <p:cNvSpPr/>
          <p:nvPr/>
        </p:nvSpPr>
        <p:spPr>
          <a:xfrm>
            <a:off x="3361754" y="3488384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Responsibilities</a:t>
            </a:r>
            <a:endParaRPr lang="en-SG" dirty="0"/>
          </a:p>
        </p:txBody>
      </p:sp>
      <p:sp>
        <p:nvSpPr>
          <p:cNvPr id="8" name="Right Brace 7">
            <a:extLst>
              <a:ext uri="{FF2B5EF4-FFF2-40B4-BE49-F238E27FC236}">
                <a16:creationId xmlns="" xmlns:a16="http://schemas.microsoft.com/office/drawing/2014/main" id="{73AEA71A-FBBE-4F41-9F93-A93E602486A7}"/>
              </a:ext>
            </a:extLst>
          </p:cNvPr>
          <p:cNvSpPr/>
          <p:nvPr/>
        </p:nvSpPr>
        <p:spPr>
          <a:xfrm>
            <a:off x="3048000" y="3292050"/>
            <a:ext cx="304800" cy="762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790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55D0E-00F0-4D51-BF26-D8D9A6CC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/>
              <a:t>What are Classes? /5..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BD65C8A-8934-4D9E-BE71-3EE0F784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84238"/>
            <a:ext cx="8991600" cy="4983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Defining Class in C#,</a:t>
            </a:r>
          </a:p>
          <a:p>
            <a:pPr marL="857250" lvl="1" indent="-457200">
              <a:buAutoNum type="arabicPeriod"/>
            </a:pPr>
            <a:r>
              <a:rPr lang="en-US" b="1" dirty="0"/>
              <a:t>Name of a Class</a:t>
            </a:r>
          </a:p>
          <a:p>
            <a:pPr marL="857250" lvl="1" indent="-45720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Fields</a:t>
            </a:r>
          </a:p>
          <a:p>
            <a:pPr marL="857250" lvl="1" indent="-45720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Property or Properties</a:t>
            </a:r>
          </a:p>
          <a:p>
            <a:pPr marL="857250" lvl="1" indent="-457200"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857250" lvl="1" indent="-45720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Constructor(s)</a:t>
            </a:r>
          </a:p>
          <a:p>
            <a:pPr marL="857250" lvl="1" indent="-45720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Method(s)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i="1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13EFDE-1428-4498-8C57-5CF89B058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828800"/>
            <a:ext cx="4371702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8741F0-F856-4031-B2A5-E4AEDD5F1459}"/>
              </a:ext>
            </a:extLst>
          </p:cNvPr>
          <p:cNvSpPr txBox="1"/>
          <p:nvPr/>
        </p:nvSpPr>
        <p:spPr>
          <a:xfrm>
            <a:off x="4953000" y="122672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/>
              <a:t>Lower case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B622AF7F-71C9-4098-8DFC-53F0851CB6B5}"/>
              </a:ext>
            </a:extLst>
          </p:cNvPr>
          <p:cNvCxnSpPr>
            <a:stCxn id="3" idx="1"/>
          </p:cNvCxnSpPr>
          <p:nvPr/>
        </p:nvCxnSpPr>
        <p:spPr>
          <a:xfrm flipH="1">
            <a:off x="4419600" y="1411386"/>
            <a:ext cx="533400" cy="493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A35D5E8-5626-4D05-A7B5-073760A62B5F}"/>
              </a:ext>
            </a:extLst>
          </p:cNvPr>
          <p:cNvSpPr txBox="1"/>
          <p:nvPr/>
        </p:nvSpPr>
        <p:spPr>
          <a:xfrm>
            <a:off x="7042374" y="122672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/>
              <a:t>Capitalized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64FA3E45-DB0F-4917-BD9D-84FA276F842E}"/>
              </a:ext>
            </a:extLst>
          </p:cNvPr>
          <p:cNvCxnSpPr>
            <a:cxnSpLocks/>
          </p:cNvCxnSpPr>
          <p:nvPr/>
        </p:nvCxnSpPr>
        <p:spPr>
          <a:xfrm flipH="1">
            <a:off x="6342952" y="1418808"/>
            <a:ext cx="753480" cy="594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02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BD65C8A-8934-4D9E-BE71-3EE0F784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84238"/>
            <a:ext cx="8839200" cy="4983162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Defining </a:t>
            </a:r>
            <a:r>
              <a:rPr lang="en-US" dirty="0"/>
              <a:t>Class in C#,</a:t>
            </a:r>
            <a:endParaRPr lang="en-US" b="1" dirty="0"/>
          </a:p>
          <a:p>
            <a:pPr marL="857250" lvl="1" indent="-457200"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Name of a Class</a:t>
            </a:r>
          </a:p>
          <a:p>
            <a:pPr marL="857250" lvl="1" indent="-457200">
              <a:buAutoNum type="arabicPeriod"/>
            </a:pPr>
            <a:r>
              <a:rPr lang="en-US" b="1" smtClean="0">
                <a:solidFill>
                  <a:srgbClr val="640064"/>
                </a:solidFill>
              </a:rPr>
              <a:t>Field(s</a:t>
            </a:r>
            <a:r>
              <a:rPr lang="en-US" b="1" dirty="0">
                <a:solidFill>
                  <a:srgbClr val="640064"/>
                </a:solidFill>
              </a:rPr>
              <a:t>)</a:t>
            </a:r>
          </a:p>
          <a:p>
            <a:pPr marL="857250" lvl="1" indent="-45720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Property or Properties</a:t>
            </a:r>
          </a:p>
          <a:p>
            <a:pPr marL="857250" lvl="1" indent="-457200"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857250" lvl="1" indent="-45720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Constructor(s)</a:t>
            </a:r>
          </a:p>
          <a:p>
            <a:pPr marL="857250" lvl="1" indent="-45720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Method(s)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Note: ignore encapsulation as we’ll cover this in the next lecture.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55D0E-00F0-4D51-BF26-D8D9A6CC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/>
              <a:t>What are Classes? /6..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925FCA0-9EAA-4F32-952C-8223CD7089FE}"/>
              </a:ext>
            </a:extLst>
          </p:cNvPr>
          <p:cNvSpPr txBox="1"/>
          <p:nvPr/>
        </p:nvSpPr>
        <p:spPr>
          <a:xfrm>
            <a:off x="4114800" y="4195858"/>
            <a:ext cx="3732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/>
              <a:t>Type: e.g. int, bool, double &amp; string</a:t>
            </a:r>
          </a:p>
          <a:p>
            <a:r>
              <a:rPr lang="en-SG" i="1" dirty="0"/>
              <a:t>(lowercase)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05000"/>
            <a:ext cx="4040287" cy="193117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340C1216-4B85-405F-821E-2411D5D225E1}"/>
              </a:ext>
            </a:extLst>
          </p:cNvPr>
          <p:cNvCxnSpPr>
            <a:cxnSpLocks/>
          </p:cNvCxnSpPr>
          <p:nvPr/>
        </p:nvCxnSpPr>
        <p:spPr>
          <a:xfrm flipV="1">
            <a:off x="4648200" y="3048000"/>
            <a:ext cx="1332912" cy="1147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this lecture, you will be able to 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Understand </a:t>
            </a:r>
            <a:r>
              <a:rPr lang="en-US" sz="2400" b="1" u="sng" dirty="0"/>
              <a:t>Object-Oriented</a:t>
            </a:r>
            <a:r>
              <a:rPr lang="en-US" sz="2400" dirty="0"/>
              <a:t> approach to programming</a:t>
            </a:r>
          </a:p>
          <a:p>
            <a:pPr lvl="1"/>
            <a:r>
              <a:rPr lang="en-US" sz="2000" dirty="0"/>
              <a:t>Understand what is an </a:t>
            </a:r>
            <a:r>
              <a:rPr lang="en-US" sz="2000" b="1" u="sng" dirty="0"/>
              <a:t>Object</a:t>
            </a:r>
          </a:p>
          <a:p>
            <a:pPr lvl="1"/>
            <a:r>
              <a:rPr lang="en-US" sz="2000" dirty="0"/>
              <a:t>Understand what is a </a:t>
            </a:r>
            <a:r>
              <a:rPr lang="en-US" sz="2000" b="1" u="sng" dirty="0"/>
              <a:t>Class</a:t>
            </a:r>
          </a:p>
          <a:p>
            <a:pPr marL="457200" lvl="1" indent="0">
              <a:buNone/>
            </a:pPr>
            <a:endParaRPr lang="en-US" sz="2000" b="1" u="sng" dirty="0"/>
          </a:p>
          <a:p>
            <a:r>
              <a:rPr lang="en-US" sz="2400" dirty="0"/>
              <a:t>Create an </a:t>
            </a:r>
            <a:r>
              <a:rPr lang="en-US" sz="2400" b="1" u="sng" dirty="0"/>
              <a:t>Object</a:t>
            </a:r>
            <a:r>
              <a:rPr lang="en-US" sz="2400" dirty="0"/>
              <a:t> from a </a:t>
            </a:r>
            <a:r>
              <a:rPr lang="en-US" sz="2400" b="1" u="sng" dirty="0"/>
              <a:t>Class</a:t>
            </a:r>
            <a:r>
              <a:rPr lang="en-US" sz="2400" dirty="0"/>
              <a:t> </a:t>
            </a:r>
          </a:p>
          <a:p>
            <a:pPr lvl="1"/>
            <a:r>
              <a:rPr lang="en-US" altLang="en-US" sz="2000" b="1" u="sng" dirty="0"/>
              <a:t>Interpret</a:t>
            </a:r>
            <a:r>
              <a:rPr lang="en-US" altLang="en-US" sz="2000" dirty="0"/>
              <a:t> a simple Class Diagram</a:t>
            </a:r>
          </a:p>
          <a:p>
            <a:pPr lvl="1"/>
            <a:r>
              <a:rPr lang="en-US" sz="2000" b="1" u="sng" dirty="0"/>
              <a:t>Access</a:t>
            </a:r>
            <a:r>
              <a:rPr lang="en-US" sz="2000" dirty="0"/>
              <a:t> data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62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55D0E-00F0-4D51-BF26-D8D9A6CC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/>
              <a:t>What are Classes? /7..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BD65C8A-8934-4D9E-BE71-3EE0F784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84238"/>
            <a:ext cx="8991600" cy="4983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Defining Class in C#,</a:t>
            </a:r>
          </a:p>
          <a:p>
            <a:pPr marL="857250" lvl="1" indent="-45720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Name of a Class</a:t>
            </a:r>
          </a:p>
          <a:p>
            <a:pPr marL="857250" lvl="1" indent="-45720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Fields</a:t>
            </a:r>
          </a:p>
          <a:p>
            <a:pPr marL="857250" lvl="1" indent="-457200">
              <a:buAutoNum type="arabicPeriod"/>
            </a:pPr>
            <a:r>
              <a:rPr lang="en-US" b="1" dirty="0"/>
              <a:t>Property or Properties</a:t>
            </a:r>
          </a:p>
          <a:p>
            <a:pPr marL="857250" lvl="1" indent="-457200">
              <a:buAutoNum type="arabicPeriod"/>
            </a:pPr>
            <a:endParaRPr lang="en-US" dirty="0"/>
          </a:p>
          <a:p>
            <a:pPr marL="857250" lvl="1" indent="-45720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Constructor(s)</a:t>
            </a:r>
          </a:p>
          <a:p>
            <a:pPr marL="857250" lvl="1" indent="-45720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Method(s)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8436C1A-EBD7-480B-BEA2-2DC96980A4AD}"/>
              </a:ext>
            </a:extLst>
          </p:cNvPr>
          <p:cNvSpPr/>
          <p:nvPr/>
        </p:nvSpPr>
        <p:spPr>
          <a:xfrm>
            <a:off x="381000" y="46482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i="1" dirty="0"/>
              <a:t>Note: ignore encapsulation as we’ll cover this in the next lecture.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6029658-62B3-4F1D-A18F-3B0FF779BC35}"/>
              </a:ext>
            </a:extLst>
          </p:cNvPr>
          <p:cNvSpPr txBox="1"/>
          <p:nvPr/>
        </p:nvSpPr>
        <p:spPr>
          <a:xfrm>
            <a:off x="4630225" y="1406604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mtClean="0"/>
              <a:t>Property is used to read/write </a:t>
            </a:r>
            <a:r>
              <a:rPr lang="en-SG" dirty="0"/>
              <a:t>information into the </a:t>
            </a:r>
            <a:r>
              <a:rPr lang="en-SG"/>
              <a:t>various </a:t>
            </a:r>
            <a:r>
              <a:rPr lang="en-SG" smtClean="0"/>
              <a:t>fields.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514600"/>
            <a:ext cx="4038600" cy="18097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9F876AEF-CB22-4E97-A2B4-87955B27A25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531794" y="2645547"/>
            <a:ext cx="1869006" cy="423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09F259-68C9-4F9E-AB80-315EE28E4C78}"/>
              </a:ext>
            </a:extLst>
          </p:cNvPr>
          <p:cNvSpPr txBox="1"/>
          <p:nvPr/>
        </p:nvSpPr>
        <p:spPr>
          <a:xfrm>
            <a:off x="3308382" y="288417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/>
              <a:t>lowercase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9F876AEF-CB22-4E97-A2B4-87955B27A252}"/>
              </a:ext>
            </a:extLst>
          </p:cNvPr>
          <p:cNvCxnSpPr>
            <a:cxnSpLocks/>
          </p:cNvCxnSpPr>
          <p:nvPr/>
        </p:nvCxnSpPr>
        <p:spPr>
          <a:xfrm flipV="1">
            <a:off x="4630225" y="3136108"/>
            <a:ext cx="1618175" cy="449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A09F259-68C9-4F9E-AB80-315EE28E4C78}"/>
              </a:ext>
            </a:extLst>
          </p:cNvPr>
          <p:cNvSpPr txBox="1"/>
          <p:nvPr/>
        </p:nvSpPr>
        <p:spPr>
          <a:xfrm>
            <a:off x="3277675" y="340143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smtClean="0"/>
              <a:t>upper</a:t>
            </a:r>
            <a:r>
              <a:rPr lang="en-SG" i="1" smtClean="0"/>
              <a:t>case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737893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55D0E-00F0-4D51-BF26-D8D9A6CC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/>
              <a:t>What are Classes? /8..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BD65C8A-8934-4D9E-BE71-3EE0F784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84238"/>
            <a:ext cx="8991600" cy="4983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Defining Class in C#,</a:t>
            </a:r>
          </a:p>
          <a:p>
            <a:pPr marL="857250" lvl="1" indent="-45720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Name of a Class</a:t>
            </a:r>
          </a:p>
          <a:p>
            <a:pPr marL="857250" lvl="1" indent="-45720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Field(s)</a:t>
            </a:r>
          </a:p>
          <a:p>
            <a:pPr marL="857250" lvl="1" indent="-45720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Property or Properties</a:t>
            </a:r>
          </a:p>
          <a:p>
            <a:pPr marL="857250" lvl="1" indent="-457200">
              <a:buAutoNum type="arabicPeriod"/>
            </a:pPr>
            <a:endParaRPr lang="en-US" dirty="0"/>
          </a:p>
          <a:p>
            <a:pPr marL="857250" lvl="1" indent="-457200">
              <a:buAutoNum type="arabicPeriod"/>
            </a:pPr>
            <a:r>
              <a:rPr lang="en-US" b="1" dirty="0"/>
              <a:t>Constructor(s)</a:t>
            </a:r>
          </a:p>
          <a:p>
            <a:pPr marL="857250" lvl="1" indent="-45720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Method(s)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75" y="860975"/>
            <a:ext cx="4267200" cy="498047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94546D54-42CD-406D-837B-E47E5AF5FBF3}"/>
              </a:ext>
            </a:extLst>
          </p:cNvPr>
          <p:cNvCxnSpPr>
            <a:cxnSpLocks/>
          </p:cNvCxnSpPr>
          <p:nvPr/>
        </p:nvCxnSpPr>
        <p:spPr>
          <a:xfrm flipH="1" flipV="1">
            <a:off x="5746131" y="971012"/>
            <a:ext cx="1802721" cy="337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18000849-E533-4DE7-A585-234D48E64099}"/>
              </a:ext>
            </a:extLst>
          </p:cNvPr>
          <p:cNvCxnSpPr>
            <a:cxnSpLocks/>
          </p:cNvCxnSpPr>
          <p:nvPr/>
        </p:nvCxnSpPr>
        <p:spPr>
          <a:xfrm flipH="1">
            <a:off x="5943600" y="1308193"/>
            <a:ext cx="1605252" cy="3340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6519A3B-5E2A-4735-90A2-EB2747F785FB}"/>
              </a:ext>
            </a:extLst>
          </p:cNvPr>
          <p:cNvSpPr txBox="1"/>
          <p:nvPr/>
        </p:nvSpPr>
        <p:spPr>
          <a:xfrm>
            <a:off x="7548852" y="112352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/>
              <a:t>Same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9F876AEF-CB22-4E97-A2B4-87955B27A252}"/>
              </a:ext>
            </a:extLst>
          </p:cNvPr>
          <p:cNvCxnSpPr>
            <a:cxnSpLocks/>
          </p:cNvCxnSpPr>
          <p:nvPr/>
        </p:nvCxnSpPr>
        <p:spPr>
          <a:xfrm flipV="1">
            <a:off x="4019550" y="4876800"/>
            <a:ext cx="709613" cy="297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09F259-68C9-4F9E-AB80-315EE28E4C78}"/>
              </a:ext>
            </a:extLst>
          </p:cNvPr>
          <p:cNvSpPr txBox="1"/>
          <p:nvPr/>
        </p:nvSpPr>
        <p:spPr>
          <a:xfrm>
            <a:off x="2667000" y="498979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/>
              <a:t>lowercase</a:t>
            </a:r>
          </a:p>
        </p:txBody>
      </p:sp>
    </p:spTree>
    <p:extLst>
      <p:ext uri="{BB962C8B-B14F-4D97-AF65-F5344CB8AC3E}">
        <p14:creationId xmlns:p14="http://schemas.microsoft.com/office/powerpoint/2010/main" val="1375462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55D0E-00F0-4D51-BF26-D8D9A6CC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/>
              <a:t>What are Classes? /4..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BD65C8A-8934-4D9E-BE71-3EE0F784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84238"/>
            <a:ext cx="8991600" cy="4983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Defining Class in C#,</a:t>
            </a:r>
          </a:p>
          <a:p>
            <a:pPr marL="857250" lvl="1" indent="-45720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Name of a Class</a:t>
            </a:r>
          </a:p>
          <a:p>
            <a:pPr marL="857250" lvl="1" indent="-45720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Field(s)</a:t>
            </a:r>
          </a:p>
          <a:p>
            <a:pPr marL="857250" lvl="1" indent="-45720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Property or Properties</a:t>
            </a:r>
          </a:p>
          <a:p>
            <a:pPr marL="857250" lvl="1" indent="-457200"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857250" lvl="1" indent="-45720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Constructor(s)</a:t>
            </a:r>
          </a:p>
          <a:p>
            <a:pPr marL="857250" lvl="1" indent="-457200">
              <a:buAutoNum type="arabicPeriod"/>
            </a:pPr>
            <a:r>
              <a:rPr lang="en-US" b="1" dirty="0"/>
              <a:t>Method(s)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D9536A3-9401-41CC-818A-DDA9F07905A5}"/>
              </a:ext>
            </a:extLst>
          </p:cNvPr>
          <p:cNvSpPr txBox="1"/>
          <p:nvPr/>
        </p:nvSpPr>
        <p:spPr>
          <a:xfrm>
            <a:off x="228600" y="5181600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/>
              <a:t> Note: Commonly known as function in other programming language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073859"/>
            <a:ext cx="4622228" cy="270103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DFB33E8-F604-479D-98F9-CE6421B05FE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172200" y="3191153"/>
            <a:ext cx="1569596" cy="466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4DD9CBE-E2D1-4740-B903-8990E43B57AB}"/>
              </a:ext>
            </a:extLst>
          </p:cNvPr>
          <p:cNvSpPr txBox="1"/>
          <p:nvPr/>
        </p:nvSpPr>
        <p:spPr>
          <a:xfrm>
            <a:off x="7741796" y="300648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/>
              <a:t>Capitalized</a:t>
            </a:r>
          </a:p>
        </p:txBody>
      </p:sp>
    </p:spTree>
    <p:extLst>
      <p:ext uri="{BB962C8B-B14F-4D97-AF65-F5344CB8AC3E}">
        <p14:creationId xmlns:p14="http://schemas.microsoft.com/office/powerpoint/2010/main" val="2297889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4A9F57-D47F-474A-9882-54E59DD0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90800"/>
            <a:ext cx="67056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en-SG" sz="3600" b="1" i="1" dirty="0">
                <a:solidFill>
                  <a:srgbClr val="FF0000"/>
                </a:solidFill>
              </a:rPr>
              <a:t>How to create Objects </a:t>
            </a:r>
          </a:p>
          <a:p>
            <a:pPr marL="0" indent="0" algn="ctr">
              <a:buNone/>
            </a:pPr>
            <a:r>
              <a:rPr lang="en-SG" sz="3600" b="1" i="1" dirty="0">
                <a:solidFill>
                  <a:srgbClr val="FF0000"/>
                </a:solidFill>
              </a:rPr>
              <a:t>from a Class?</a:t>
            </a:r>
          </a:p>
        </p:txBody>
      </p:sp>
    </p:spTree>
    <p:extLst>
      <p:ext uri="{BB962C8B-B14F-4D97-AF65-F5344CB8AC3E}">
        <p14:creationId xmlns:p14="http://schemas.microsoft.com/office/powerpoint/2010/main" val="574982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298448-3719-4578-9B6A-25305771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Creating an Object from a Class</a:t>
            </a:r>
            <a:endParaRPr lang="en-SG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5C472C-663B-4E22-A06D-4EF3D057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an object from a class, invoke a constructor of the class using the new operator as follows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ClassName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ObjectName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new </a:t>
            </a:r>
            <a:r>
              <a:rPr lang="en-US" dirty="0" err="1">
                <a:solidFill>
                  <a:srgbClr val="0070C0"/>
                </a:solidFill>
                <a:latin typeface="Arial Narrow" panose="020B0606020202030204" pitchFamily="34" charset="0"/>
              </a:rPr>
              <a:t>ClassName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(argument…);</a:t>
            </a:r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Student1 object and student2 object are instances of Student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FE62F42-74FC-406C-8F52-A7F256DA0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0"/>
            <a:ext cx="7972424" cy="92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67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4A9F57-D47F-474A-9882-54E59DD0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90800"/>
            <a:ext cx="67056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en-SG" sz="3600" b="1" i="1" dirty="0">
                <a:solidFill>
                  <a:srgbClr val="FF0000"/>
                </a:solidFill>
              </a:rPr>
              <a:t>Representing a Class with </a:t>
            </a:r>
          </a:p>
          <a:p>
            <a:pPr marL="0" indent="0" algn="ctr">
              <a:buNone/>
            </a:pPr>
            <a:r>
              <a:rPr lang="en-SG" sz="3600" b="1" i="1" dirty="0">
                <a:solidFill>
                  <a:srgbClr val="FF0000"/>
                </a:solidFill>
              </a:rPr>
              <a:t>a Diagram</a:t>
            </a:r>
          </a:p>
        </p:txBody>
      </p:sp>
    </p:spTree>
    <p:extLst>
      <p:ext uri="{BB962C8B-B14F-4D97-AF65-F5344CB8AC3E}">
        <p14:creationId xmlns:p14="http://schemas.microsoft.com/office/powerpoint/2010/main" val="2570260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1FB4B6-A094-40B0-AF29-2274B288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/>
              <a:t>Class Diagram Fundamentals   /1..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002A32-D3C9-42DF-BF9A-F65C76D7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A Class can be represented using the </a:t>
            </a:r>
            <a:r>
              <a:rPr lang="en-US" altLang="en-US" i="1" dirty="0">
                <a:solidFill>
                  <a:srgbClr val="FF0000"/>
                </a:solidFill>
                <a:latin typeface="Calibri" panose="020F0502020204030204" pitchFamily="34" charset="0"/>
              </a:rPr>
              <a:t>Class </a:t>
            </a:r>
            <a:r>
              <a:rPr lang="en-US" altLang="en-US" i="1" u="sng" dirty="0">
                <a:solidFill>
                  <a:srgbClr val="FF0000"/>
                </a:solidFill>
                <a:latin typeface="Calibri" panose="020F0502020204030204" pitchFamily="34" charset="0"/>
              </a:rPr>
              <a:t>Element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diagram in the UML notation as shown below:</a:t>
            </a:r>
          </a:p>
          <a:p>
            <a:endParaRPr lang="en-SG" dirty="0"/>
          </a:p>
        </p:txBody>
      </p:sp>
      <p:graphicFrame>
        <p:nvGraphicFramePr>
          <p:cNvPr id="4" name="Group 83">
            <a:extLst>
              <a:ext uri="{FF2B5EF4-FFF2-40B4-BE49-F238E27FC236}">
                <a16:creationId xmlns="" xmlns:a16="http://schemas.microsoft.com/office/drawing/2014/main" id="{CAECD56A-644D-4B71-A1B4-B30F821559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011640"/>
              </p:ext>
            </p:extLst>
          </p:nvPr>
        </p:nvGraphicFramePr>
        <p:xfrm>
          <a:off x="2514600" y="1828800"/>
          <a:ext cx="3429000" cy="320040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Class Name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82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attributes1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attributes2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. . 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033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behavior1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behavior2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. . 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. . 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4B30025-EA8D-429C-B158-CE118CA93073}"/>
              </a:ext>
            </a:extLst>
          </p:cNvPr>
          <p:cNvSpPr txBox="1"/>
          <p:nvPr/>
        </p:nvSpPr>
        <p:spPr>
          <a:xfrm>
            <a:off x="381000" y="5285975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Note: attributes also known as </a:t>
            </a:r>
            <a:r>
              <a:rPr lang="en-SG" b="1" dirty="0"/>
              <a:t>fields</a:t>
            </a:r>
            <a:r>
              <a:rPr lang="en-SG" dirty="0"/>
              <a:t> in C#.</a:t>
            </a:r>
          </a:p>
        </p:txBody>
      </p:sp>
    </p:spTree>
    <p:extLst>
      <p:ext uri="{BB962C8B-B14F-4D97-AF65-F5344CB8AC3E}">
        <p14:creationId xmlns:p14="http://schemas.microsoft.com/office/powerpoint/2010/main" val="2572054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1FB4B6-A094-40B0-AF29-2274B288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/>
              <a:t>Class Diagram Fundamentals   /2..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002A32-D3C9-42DF-BF9A-F65C76D7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Example 1,</a:t>
            </a:r>
          </a:p>
        </p:txBody>
      </p:sp>
      <p:graphicFrame>
        <p:nvGraphicFramePr>
          <p:cNvPr id="6" name="Group 75">
            <a:extLst>
              <a:ext uri="{FF2B5EF4-FFF2-40B4-BE49-F238E27FC236}">
                <a16:creationId xmlns="" xmlns:a16="http://schemas.microsoft.com/office/drawing/2014/main" id="{4F730553-2409-4B45-A551-01B35E2D5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185859"/>
              </p:ext>
            </p:extLst>
          </p:nvPr>
        </p:nvGraphicFramePr>
        <p:xfrm>
          <a:off x="457200" y="1447800"/>
          <a:ext cx="8686800" cy="3273360"/>
        </p:xfrm>
        <a:graphic>
          <a:graphicData uri="http://schemas.openxmlformats.org/drawingml/2006/table">
            <a:tbl>
              <a:tblPr/>
              <a:tblGrid>
                <a:gridCol w="5867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136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buClr>
                          <a:srgbClr val="0033CC"/>
                        </a:buClr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buClr>
                          <a:srgbClr val="009900"/>
                        </a:buClr>
                        <a:buSzPct val="90000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Product</a:t>
                      </a:r>
                    </a:p>
                  </a:txBody>
                  <a:tcPr marT="45688" marB="456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buClr>
                          <a:srgbClr val="0033CC"/>
                        </a:buClr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buClr>
                          <a:srgbClr val="009900"/>
                        </a:buClr>
                        <a:buSzPct val="90000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Class Name</a:t>
                      </a:r>
                    </a:p>
                  </a:txBody>
                  <a:tcPr marT="45688" marB="456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34960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buClr>
                          <a:srgbClr val="0033CC"/>
                        </a:buClr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buClr>
                          <a:srgbClr val="009900"/>
                        </a:buClr>
                        <a:buSzPct val="90000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-</a:t>
                      </a:r>
                      <a:r>
                        <a:rPr kumimoji="1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code:int</a:t>
                      </a:r>
                      <a:endParaRPr kumimoji="1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-</a:t>
                      </a:r>
                      <a:r>
                        <a:rPr kumimoji="1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name:string</a:t>
                      </a:r>
                      <a:endParaRPr kumimoji="1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-price:double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 </a:t>
                      </a:r>
                      <a:endParaRPr kumimoji="1" lang="en-US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688" marB="456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buClr>
                          <a:srgbClr val="0033CC"/>
                        </a:buClr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buClr>
                          <a:srgbClr val="009900"/>
                        </a:buClr>
                        <a:buSzPct val="90000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Attributes/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Characteristics</a:t>
                      </a:r>
                    </a:p>
                  </a:txBody>
                  <a:tcPr marT="45688" marB="456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13053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buClr>
                          <a:srgbClr val="0033CC"/>
                        </a:buClr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buClr>
                          <a:srgbClr val="009900"/>
                        </a:buClr>
                        <a:buSzPct val="90000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+Product(int,string,double</a:t>
                      </a: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+</a:t>
                      </a:r>
                      <a:r>
                        <a:rPr kumimoji="1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alculateGST</a:t>
                      </a: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():double</a:t>
                      </a:r>
                    </a:p>
                  </a:txBody>
                  <a:tcPr marT="45688" marB="456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buClr>
                          <a:srgbClr val="0033CC"/>
                        </a:buClr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buClr>
                          <a:srgbClr val="009900"/>
                        </a:buClr>
                        <a:buSzPct val="90000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Behaviors/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en-US" sz="2400" b="0" dirty="0">
                          <a:solidFill>
                            <a:srgbClr val="008000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Responsibilities</a:t>
                      </a:r>
                    </a:p>
                  </a:txBody>
                  <a:tcPr marT="45688" marB="456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="" xmlns:a16="http://schemas.microsoft.com/office/drawing/2014/main" id="{EA98B82C-E814-4A65-9537-1E59407B6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26" y="4942227"/>
            <a:ext cx="853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-   private</a:t>
            </a:r>
            <a:r>
              <a:rPr lang="en-US" altLang="en-US" sz="2000" b="0" dirty="0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000" b="0" dirty="0">
                <a:solidFill>
                  <a:srgbClr val="640064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(not accessible by other classes, only accessible by it’s own methods)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+  public</a:t>
            </a:r>
            <a:r>
              <a:rPr lang="en-US" altLang="en-US" sz="2000" b="0" dirty="0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  </a:t>
            </a:r>
            <a:r>
              <a:rPr lang="en-US" altLang="en-US" sz="2000" b="0" dirty="0">
                <a:solidFill>
                  <a:srgbClr val="640064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(accessible by other classes) </a:t>
            </a:r>
          </a:p>
        </p:txBody>
      </p:sp>
    </p:spTree>
    <p:extLst>
      <p:ext uri="{BB962C8B-B14F-4D97-AF65-F5344CB8AC3E}">
        <p14:creationId xmlns:p14="http://schemas.microsoft.com/office/powerpoint/2010/main" val="2186428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1FB4B6-A094-40B0-AF29-2274B288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/>
              <a:t>Class Diagram Fundamentals   /3..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002A32-D3C9-42DF-BF9A-F65C76D7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Example 2,</a:t>
            </a:r>
          </a:p>
        </p:txBody>
      </p:sp>
      <p:graphicFrame>
        <p:nvGraphicFramePr>
          <p:cNvPr id="8" name="Group 32">
            <a:extLst>
              <a:ext uri="{FF2B5EF4-FFF2-40B4-BE49-F238E27FC236}">
                <a16:creationId xmlns="" xmlns:a16="http://schemas.microsoft.com/office/drawing/2014/main" id="{F72C12FF-D2C9-42F3-AAD1-25244FF036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688761"/>
              </p:ext>
            </p:extLst>
          </p:nvPr>
        </p:nvGraphicFramePr>
        <p:xfrm>
          <a:off x="619126" y="1600200"/>
          <a:ext cx="5486400" cy="3434016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6254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buClr>
                          <a:srgbClr val="0033CC"/>
                        </a:buClr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buClr>
                          <a:srgbClr val="009900"/>
                        </a:buClr>
                        <a:buSzPct val="90000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BankAccount</a:t>
                      </a:r>
                      <a:endParaRPr kumimoji="1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27774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buClr>
                          <a:srgbClr val="0033CC"/>
                        </a:buClr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buClr>
                          <a:srgbClr val="009900"/>
                        </a:buClr>
                        <a:buSzPct val="90000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-</a:t>
                      </a:r>
                      <a:r>
                        <a:rPr kumimoji="1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accountNumber:string</a:t>
                      </a:r>
                      <a:endParaRPr kumimoji="1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-</a:t>
                      </a:r>
                      <a:r>
                        <a:rPr kumimoji="1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accountName:string</a:t>
                      </a:r>
                      <a:endParaRPr kumimoji="1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-balance:double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 </a:t>
                      </a:r>
                      <a:endParaRPr kumimoji="1" lang="en-US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63684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buClr>
                          <a:srgbClr val="0033CC"/>
                        </a:buClr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buClr>
                          <a:srgbClr val="009900"/>
                        </a:buClr>
                        <a:buSzPct val="90000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+</a:t>
                      </a:r>
                      <a:r>
                        <a:rPr kumimoji="1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BankAccount</a:t>
                      </a: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1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string,string,double</a:t>
                      </a: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+Deposit(double)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+Withdraw(double)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+</a:t>
                      </a:r>
                      <a:r>
                        <a:rPr kumimoji="1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CalculateInterest</a:t>
                      </a: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():double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1">
            <a:extLst>
              <a:ext uri="{FF2B5EF4-FFF2-40B4-BE49-F238E27FC236}">
                <a16:creationId xmlns="" xmlns:a16="http://schemas.microsoft.com/office/drawing/2014/main" id="{FE13A36C-ACF0-4D73-BB32-21D74A4BC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4668" y="1585040"/>
            <a:ext cx="1620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b="0" dirty="0">
                <a:solidFill>
                  <a:srgbClr val="008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Class Name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="" xmlns:a16="http://schemas.microsoft.com/office/drawing/2014/main" id="{B783B9BE-8F7D-430C-A49E-9E7024BDD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433" y="4038600"/>
            <a:ext cx="211731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b="0" dirty="0">
                <a:solidFill>
                  <a:srgbClr val="008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Behaviors/</a:t>
            </a:r>
          </a:p>
          <a:p>
            <a:pPr algn="ctr">
              <a:buFontTx/>
              <a:buNone/>
            </a:pPr>
            <a:r>
              <a:rPr lang="en-US" altLang="en-US" sz="2400" b="0" dirty="0">
                <a:solidFill>
                  <a:srgbClr val="008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Responsibilities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="" xmlns:a16="http://schemas.microsoft.com/office/drawing/2014/main" id="{B3D9E200-1720-4ABD-B6C5-BB828C424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576" y="2468758"/>
            <a:ext cx="2007024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b="0" dirty="0">
                <a:solidFill>
                  <a:srgbClr val="008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Attributes/</a:t>
            </a:r>
          </a:p>
          <a:p>
            <a:pPr algn="ctr">
              <a:buNone/>
            </a:pPr>
            <a:r>
              <a:rPr lang="en-US" altLang="en-US" sz="2400" b="0" dirty="0">
                <a:solidFill>
                  <a:srgbClr val="008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509710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1FB4B6-A094-40B0-AF29-2274B288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/>
              <a:t>Class Diagram Fundamentals   /..4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002A32-D3C9-42DF-BF9A-F65C76D7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Example 3,</a:t>
            </a:r>
          </a:p>
        </p:txBody>
      </p:sp>
      <p:graphicFrame>
        <p:nvGraphicFramePr>
          <p:cNvPr id="9" name="Group 34">
            <a:extLst>
              <a:ext uri="{FF2B5EF4-FFF2-40B4-BE49-F238E27FC236}">
                <a16:creationId xmlns="" xmlns:a16="http://schemas.microsoft.com/office/drawing/2014/main" id="{BA779217-2C20-47FA-A339-AD8BCBF272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749164"/>
              </p:ext>
            </p:extLst>
          </p:nvPr>
        </p:nvGraphicFramePr>
        <p:xfrm>
          <a:off x="762000" y="1905000"/>
          <a:ext cx="7772400" cy="3175275"/>
        </p:xfrm>
        <a:graphic>
          <a:graphicData uri="http://schemas.openxmlformats.org/drawingml/2006/table">
            <a:tbl>
              <a:tblPr/>
              <a:tblGrid>
                <a:gridCol w="53640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83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19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buClr>
                          <a:srgbClr val="0033CC"/>
                        </a:buClr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buClr>
                          <a:srgbClr val="009900"/>
                        </a:buClr>
                        <a:buSzPct val="90000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Person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buClr>
                          <a:srgbClr val="0033CC"/>
                        </a:buClr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buClr>
                          <a:srgbClr val="009900"/>
                        </a:buClr>
                        <a:buSzPct val="90000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Class Name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6154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buClr>
                          <a:srgbClr val="0033CC"/>
                        </a:buClr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buClr>
                          <a:srgbClr val="009900"/>
                        </a:buClr>
                        <a:buSzPct val="90000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-</a:t>
                      </a:r>
                      <a:r>
                        <a:rPr kumimoji="1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name:string</a:t>
                      </a:r>
                      <a:endParaRPr kumimoji="1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-tel:string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 </a:t>
                      </a:r>
                      <a:endParaRPr kumimoji="1" lang="en-US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buClr>
                          <a:srgbClr val="0033CC"/>
                        </a:buClr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buClr>
                          <a:srgbClr val="009900"/>
                        </a:buClr>
                        <a:buSzPct val="90000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  </a:t>
                      </a:r>
                    </a:p>
                    <a:p>
                      <a:pPr algn="ctr">
                        <a:buFontTx/>
                        <a:buNone/>
                      </a:pP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Attributes</a:t>
                      </a:r>
                      <a:r>
                        <a:rPr lang="en-US" altLang="en-US" sz="2400" b="0" dirty="0">
                          <a:solidFill>
                            <a:srgbClr val="008000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/</a:t>
                      </a:r>
                    </a:p>
                    <a:p>
                      <a:pPr algn="ctr">
                        <a:buNone/>
                      </a:pPr>
                      <a:r>
                        <a:rPr lang="en-US" altLang="en-US" sz="2400" b="0" dirty="0">
                          <a:solidFill>
                            <a:srgbClr val="008000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Characteristics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34264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buClr>
                          <a:srgbClr val="0033CC"/>
                        </a:buClr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buClr>
                          <a:srgbClr val="009900"/>
                        </a:buClr>
                        <a:buSzPct val="90000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+Person(string,string</a:t>
                      </a: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buClr>
                          <a:srgbClr val="0033CC"/>
                        </a:buClr>
                        <a:defRPr kumimoji="1" sz="2400" b="1">
                          <a:solidFill>
                            <a:srgbClr val="0033CC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defRPr kumimoji="1" sz="2000">
                          <a:solidFill>
                            <a:schemeClr val="hlink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buClr>
                          <a:srgbClr val="009900"/>
                        </a:buClr>
                        <a:buSzPct val="90000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rgbClr val="009900"/>
                          </a:solidFill>
                          <a:latin typeface="Arial Narrow" panose="020B0606020202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algn="ctr">
                        <a:buFontTx/>
                        <a:buNone/>
                      </a:pP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Behaviors</a:t>
                      </a:r>
                      <a:r>
                        <a:rPr lang="en-US" altLang="en-US" sz="2400" b="0" dirty="0">
                          <a:solidFill>
                            <a:srgbClr val="008000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/</a:t>
                      </a:r>
                    </a:p>
                    <a:p>
                      <a:pPr algn="ctr">
                        <a:buFontTx/>
                        <a:buNone/>
                      </a:pPr>
                      <a:r>
                        <a:rPr lang="en-US" altLang="en-US" sz="2400" b="0" dirty="0">
                          <a:solidFill>
                            <a:srgbClr val="008000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Responsibilities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30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Object-Oriented approach to programming</a:t>
            </a:r>
          </a:p>
          <a:p>
            <a:pPr lvl="1"/>
            <a:r>
              <a:rPr lang="en-US" altLang="en-US" dirty="0"/>
              <a:t>Objects</a:t>
            </a:r>
          </a:p>
          <a:p>
            <a:pPr lvl="1"/>
            <a:r>
              <a:rPr lang="en-US" altLang="en-US" dirty="0"/>
              <a:t>Classes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Creating an Object from a Class</a:t>
            </a:r>
          </a:p>
          <a:p>
            <a:pPr lvl="1"/>
            <a:r>
              <a:rPr lang="en-US" altLang="en-US" dirty="0"/>
              <a:t>Class Diagram fundamentals</a:t>
            </a:r>
          </a:p>
          <a:p>
            <a:pPr lvl="1"/>
            <a:r>
              <a:rPr lang="en-US" altLang="en-US" dirty="0"/>
              <a:t>Accessing data in Object</a:t>
            </a:r>
          </a:p>
          <a:p>
            <a:pPr lvl="1"/>
            <a:r>
              <a:rPr lang="en-US" altLang="en-US" dirty="0"/>
              <a:t>Accessing methods in Object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3155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1EC7C6-169C-4B32-8340-621822AF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/>
              <a:t>Accessing data in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AF64CF-1994-4C65-A136-DFAD12CB0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can be accessed via Property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Arial Narrow" panose="020B0606020202030204" pitchFamily="34" charset="0"/>
              </a:rPr>
              <a:t>e.g. 	</a:t>
            </a:r>
            <a:r>
              <a:rPr lang="en-US" sz="2400">
                <a:latin typeface="Arial Narrow" panose="020B0606020202030204" pitchFamily="34" charset="0"/>
              </a:rPr>
              <a:t>Product </a:t>
            </a:r>
            <a:r>
              <a:rPr lang="en-US" sz="2400" smtClean="0">
                <a:latin typeface="Arial Narrow" panose="020B0606020202030204" pitchFamily="34" charset="0"/>
              </a:rPr>
              <a:t>p1 </a:t>
            </a:r>
            <a:r>
              <a:rPr lang="en-US" sz="2400" dirty="0">
                <a:latin typeface="Arial Narrow" panose="020B0606020202030204" pitchFamily="34" charset="0"/>
              </a:rPr>
              <a:t>= new Product(1001, "</a:t>
            </a:r>
            <a:r>
              <a:rPr lang="en-US" sz="2400" dirty="0" err="1">
                <a:latin typeface="Arial Narrow" panose="020B0606020202030204" pitchFamily="34" charset="0"/>
              </a:rPr>
              <a:t>iPhoneX</a:t>
            </a:r>
            <a:r>
              <a:rPr lang="en-US" sz="2400" dirty="0">
                <a:latin typeface="Arial Narrow" panose="020B0606020202030204" pitchFamily="34" charset="0"/>
              </a:rPr>
              <a:t>", 1088.00);</a:t>
            </a:r>
          </a:p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		double </a:t>
            </a:r>
            <a:r>
              <a:rPr lang="en-US" sz="2400" dirty="0" err="1">
                <a:latin typeface="Arial Narrow" panose="020B0606020202030204" pitchFamily="34" charset="0"/>
              </a:rPr>
              <a:t>oldPrice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>
                <a:latin typeface="Arial Narrow" panose="020B0606020202030204" pitchFamily="34" charset="0"/>
              </a:rPr>
              <a:t>= </a:t>
            </a:r>
            <a:r>
              <a:rPr lang="en-US" sz="2400" smtClean="0">
                <a:latin typeface="Arial Narrow" panose="020B0606020202030204" pitchFamily="34" charset="0"/>
              </a:rPr>
              <a:t>p1.Price</a:t>
            </a:r>
            <a:r>
              <a:rPr lang="en-US" sz="2400" dirty="0">
                <a:latin typeface="Arial Narrow" panose="020B0606020202030204" pitchFamily="34" charset="0"/>
              </a:rPr>
              <a:t>; 	   </a:t>
            </a:r>
            <a:r>
              <a:rPr lang="en-US" sz="2400" dirty="0">
                <a:solidFill>
                  <a:srgbClr val="00B050"/>
                </a:solidFill>
                <a:latin typeface="Arial Narrow" panose="020B0606020202030204" pitchFamily="34" charset="0"/>
              </a:rPr>
              <a:t>// read (get) value</a:t>
            </a:r>
          </a:p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	</a:t>
            </a:r>
            <a:r>
              <a:rPr lang="en-US" sz="2400">
                <a:latin typeface="Arial Narrow" panose="020B0606020202030204" pitchFamily="34" charset="0"/>
              </a:rPr>
              <a:t>	</a:t>
            </a:r>
            <a:r>
              <a:rPr lang="en-US" sz="2400" smtClean="0">
                <a:latin typeface="Arial Narrow" panose="020B0606020202030204" pitchFamily="34" charset="0"/>
              </a:rPr>
              <a:t>p1.Price </a:t>
            </a:r>
            <a:r>
              <a:rPr lang="en-US" sz="2400" dirty="0">
                <a:latin typeface="Arial Narrow" panose="020B0606020202030204" pitchFamily="34" charset="0"/>
              </a:rPr>
              <a:t>= 888.00;		   </a:t>
            </a:r>
            <a:r>
              <a:rPr lang="en-US" sz="2400" dirty="0">
                <a:solidFill>
                  <a:srgbClr val="00B050"/>
                </a:solidFill>
                <a:latin typeface="Arial Narrow" panose="020B0606020202030204" pitchFamily="34" charset="0"/>
              </a:rPr>
              <a:t>// update (set) value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Arial Narrow" panose="020B0606020202030204" pitchFamily="34" charset="0"/>
              </a:rPr>
              <a:t>		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3902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1EC7C6-169C-4B32-8340-621822AF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b="0" dirty="0"/>
              <a:t>Accessing methods in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AF64CF-1994-4C65-A136-DFAD12CB0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Methods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accessed </a:t>
            </a:r>
            <a:r>
              <a:rPr lang="en-US" b="1" dirty="0"/>
              <a:t>directly</a:t>
            </a:r>
          </a:p>
          <a:p>
            <a:r>
              <a:rPr lang="en-US" dirty="0"/>
              <a:t>accessed using the dot (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/>
              <a:t>) operator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>
                <a:latin typeface="Arial Narrow" panose="020B0606020202030204" pitchFamily="34" charset="0"/>
              </a:rPr>
              <a:t>e.g. 	double </a:t>
            </a:r>
            <a:r>
              <a:rPr lang="en-US" dirty="0" err="1">
                <a:latin typeface="Arial Narrow" panose="020B0606020202030204" pitchFamily="34" charset="0"/>
              </a:rPr>
              <a:t>gst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>
                <a:latin typeface="Arial Narrow" panose="020B0606020202030204" pitchFamily="34" charset="0"/>
              </a:rPr>
              <a:t>= </a:t>
            </a:r>
            <a:r>
              <a:rPr lang="en-US" smtClean="0">
                <a:latin typeface="Arial Narrow" panose="020B0606020202030204" pitchFamily="34" charset="0"/>
              </a:rPr>
              <a:t>p1</a:t>
            </a:r>
            <a:r>
              <a:rPr lang="en-US" sz="3200" b="1" smtClean="0">
                <a:solidFill>
                  <a:srgbClr val="FF0000"/>
                </a:solidFill>
                <a:latin typeface="Arial Narrow" panose="020B0606020202030204" pitchFamily="34" charset="0"/>
              </a:rPr>
              <a:t>.</a:t>
            </a:r>
            <a:r>
              <a:rPr lang="en-US" smtClean="0">
                <a:latin typeface="Arial Narrow" panose="020B0606020202030204" pitchFamily="34" charset="0"/>
              </a:rPr>
              <a:t>CalculateGST</a:t>
            </a:r>
            <a:r>
              <a:rPr lang="en-US" dirty="0">
                <a:latin typeface="Arial Narrow" panose="020B060602020203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		string s = student1</a:t>
            </a:r>
            <a:r>
              <a:rPr lang="en-US" sz="3200" b="1" dirty="0">
                <a:solidFill>
                  <a:srgbClr val="FF0000"/>
                </a:solidFill>
                <a:latin typeface="Arial Narrow" panose="020B0606020202030204" pitchFamily="34" charset="0"/>
              </a:rPr>
              <a:t>.</a:t>
            </a:r>
            <a:r>
              <a:rPr lang="en-US" dirty="0">
                <a:latin typeface="Arial Narrow" panose="020B0606020202030204" pitchFamily="34" charset="0"/>
              </a:rPr>
              <a:t>GetFullName();</a:t>
            </a:r>
            <a:endParaRPr lang="en-SG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68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Summary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Object-Oriented approach to programming</a:t>
            </a:r>
          </a:p>
          <a:p>
            <a:pPr lvl="1"/>
            <a:r>
              <a:rPr lang="en-US" altLang="en-US" dirty="0"/>
              <a:t>Objects</a:t>
            </a:r>
          </a:p>
          <a:p>
            <a:pPr lvl="1"/>
            <a:r>
              <a:rPr lang="en-US" altLang="en-US" dirty="0"/>
              <a:t>Classes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Creating an Object from a Class</a:t>
            </a:r>
          </a:p>
          <a:p>
            <a:pPr lvl="1"/>
            <a:r>
              <a:rPr lang="en-US" altLang="en-US" dirty="0"/>
              <a:t>Class Diagram fundamentals</a:t>
            </a:r>
          </a:p>
          <a:p>
            <a:pPr lvl="1"/>
            <a:r>
              <a:rPr lang="en-US" altLang="en-US" dirty="0"/>
              <a:t>Accessing data in Object</a:t>
            </a:r>
          </a:p>
          <a:p>
            <a:pPr lvl="1"/>
            <a:r>
              <a:rPr lang="en-US" altLang="en-US" dirty="0"/>
              <a:t>Accessing methods in Object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01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Reading Reference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Begin to Code with C#</a:t>
            </a:r>
          </a:p>
          <a:p>
            <a:pPr lvl="1"/>
            <a:r>
              <a:rPr lang="en-US" altLang="en-US" dirty="0"/>
              <a:t>By Rob Miles</a:t>
            </a:r>
          </a:p>
        </p:txBody>
      </p:sp>
      <p:pic>
        <p:nvPicPr>
          <p:cNvPr id="1026" name="Picture 2" descr="Begin to Code with C#">
            <a:extLst>
              <a:ext uri="{FF2B5EF4-FFF2-40B4-BE49-F238E27FC236}">
                <a16:creationId xmlns="" xmlns:a16="http://schemas.microsoft.com/office/drawing/2014/main" id="{FAF0BA98-36DA-49AA-9A13-F2D5B75B9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90600"/>
            <a:ext cx="15240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70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55D0E-00F0-4D51-BF26-D8D9A6CC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/>
              <a:t>Object-Oriented Programming /1..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4A9F57-D47F-474A-9882-54E59DD0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2819400"/>
            <a:ext cx="38862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SG" sz="3600" b="1" i="1" dirty="0">
                <a:solidFill>
                  <a:srgbClr val="FF0000"/>
                </a:solidFill>
              </a:rPr>
              <a:t>Why Objects?</a:t>
            </a:r>
          </a:p>
        </p:txBody>
      </p:sp>
    </p:spTree>
    <p:extLst>
      <p:ext uri="{BB962C8B-B14F-4D97-AF65-F5344CB8AC3E}">
        <p14:creationId xmlns:p14="http://schemas.microsoft.com/office/powerpoint/2010/main" val="261254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55D0E-00F0-4D51-BF26-D8D9A6CC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/>
              <a:t>Object-Oriented Programming /2..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BD65C8A-8934-4D9E-BE71-3EE0F784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the day...</a:t>
            </a:r>
          </a:p>
          <a:p>
            <a:r>
              <a:rPr lang="en-US" dirty="0"/>
              <a:t>computers just manipulate 0’s and 1’s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But binary is hard (for humans) to work with</a:t>
            </a:r>
          </a:p>
        </p:txBody>
      </p:sp>
      <p:pic>
        <p:nvPicPr>
          <p:cNvPr id="2050" name="Picture 2" descr="Image result for binary">
            <a:extLst>
              <a:ext uri="{FF2B5EF4-FFF2-40B4-BE49-F238E27FC236}">
                <a16:creationId xmlns="" xmlns:a16="http://schemas.microsoft.com/office/drawing/2014/main" id="{044DF27C-E78A-4E6D-8E4B-24CD8490F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294" y="2133600"/>
            <a:ext cx="3893411" cy="21859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70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3002CB6-E700-40E7-9FFD-A5FB47341E89}"/>
              </a:ext>
            </a:extLst>
          </p:cNvPr>
          <p:cNvSpPr/>
          <p:nvPr/>
        </p:nvSpPr>
        <p:spPr>
          <a:xfrm>
            <a:off x="5943600" y="1524000"/>
            <a:ext cx="2743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55D0E-00F0-4D51-BF26-D8D9A6CC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/>
              <a:t>Object-Oriented Programming /3..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BD65C8A-8934-4D9E-BE71-3EE0F784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Towards a higher level of abstraction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49BFA5-DDBA-4E81-ABA4-25361657307F}"/>
              </a:ext>
            </a:extLst>
          </p:cNvPr>
          <p:cNvSpPr/>
          <p:nvPr/>
        </p:nvSpPr>
        <p:spPr>
          <a:xfrm>
            <a:off x="457200" y="4876800"/>
            <a:ext cx="541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Binary Code </a:t>
            </a:r>
            <a:r>
              <a:rPr lang="en-SG" sz="1600" dirty="0">
                <a:solidFill>
                  <a:schemeClr val="tx1"/>
                </a:solidFill>
              </a:rPr>
              <a:t>(machine language)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5224E9F-0C45-4024-8B21-5F63733B15D8}"/>
              </a:ext>
            </a:extLst>
          </p:cNvPr>
          <p:cNvSpPr/>
          <p:nvPr/>
        </p:nvSpPr>
        <p:spPr>
          <a:xfrm>
            <a:off x="457200" y="4038600"/>
            <a:ext cx="541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Assembly Languages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FA0B7A0-65D0-47AB-884D-A0C0F9D32F23}"/>
              </a:ext>
            </a:extLst>
          </p:cNvPr>
          <p:cNvSpPr/>
          <p:nvPr/>
        </p:nvSpPr>
        <p:spPr>
          <a:xfrm>
            <a:off x="457200" y="3200400"/>
            <a:ext cx="541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Procedural languages </a:t>
            </a:r>
            <a:r>
              <a:rPr lang="en-SG" sz="1600" dirty="0">
                <a:solidFill>
                  <a:schemeClr val="tx1"/>
                </a:solidFill>
              </a:rPr>
              <a:t>(C, Python, Pascal &amp; etc)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5403C84-AAF0-493C-9C78-10B5E8B255C7}"/>
              </a:ext>
            </a:extLst>
          </p:cNvPr>
          <p:cNvSpPr/>
          <p:nvPr/>
        </p:nvSpPr>
        <p:spPr>
          <a:xfrm>
            <a:off x="457200" y="1524000"/>
            <a:ext cx="541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??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D58E414-FE38-461E-8851-BBB5F351B4E8}"/>
              </a:ext>
            </a:extLst>
          </p:cNvPr>
          <p:cNvSpPr/>
          <p:nvPr/>
        </p:nvSpPr>
        <p:spPr>
          <a:xfrm>
            <a:off x="457200" y="2362200"/>
            <a:ext cx="541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OO Languages </a:t>
            </a:r>
            <a:r>
              <a:rPr lang="en-SG" sz="1600" b="1" dirty="0">
                <a:solidFill>
                  <a:schemeClr val="tx1"/>
                </a:solidFill>
              </a:rPr>
              <a:t>(C++, Java, </a:t>
            </a:r>
            <a:r>
              <a:rPr lang="en-SG" sz="1600" b="1" dirty="0">
                <a:solidFill>
                  <a:srgbClr val="FF0000"/>
                </a:solidFill>
              </a:rPr>
              <a:t>C#</a:t>
            </a:r>
            <a:r>
              <a:rPr lang="en-SG" sz="1600" b="1" dirty="0">
                <a:solidFill>
                  <a:schemeClr val="tx1"/>
                </a:solidFill>
              </a:rPr>
              <a:t>, Swift, Kotlin &amp; etc)</a:t>
            </a:r>
            <a:endParaRPr lang="en-SG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DCEBD6A-48D0-4DCB-B44F-B4B851855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503738"/>
            <a:ext cx="1600200" cy="1047383"/>
          </a:xfrm>
          <a:prstGeom prst="rect">
            <a:avLst/>
          </a:prstGeom>
        </p:spPr>
      </p:pic>
      <p:pic>
        <p:nvPicPr>
          <p:cNvPr id="3074" name="Picture 2" descr="Related image">
            <a:extLst>
              <a:ext uri="{FF2B5EF4-FFF2-40B4-BE49-F238E27FC236}">
                <a16:creationId xmlns="" xmlns:a16="http://schemas.microsoft.com/office/drawing/2014/main" id="{0C488350-4BDF-4002-8F04-35E761435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49" y="1590981"/>
            <a:ext cx="1255901" cy="125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A4F4A1C7-8B55-41B5-B230-BF95529EB907}"/>
              </a:ext>
            </a:extLst>
          </p:cNvPr>
          <p:cNvSpPr/>
          <p:nvPr/>
        </p:nvSpPr>
        <p:spPr>
          <a:xfrm rot="16200000">
            <a:off x="6629400" y="3390900"/>
            <a:ext cx="1371600" cy="457200"/>
          </a:xfrm>
          <a:prstGeom prst="rightArrow">
            <a:avLst/>
          </a:prstGeom>
          <a:ln>
            <a:solidFill>
              <a:srgbClr val="FFFF00"/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F0A0E70-FA96-4CF4-A61B-C9CF3411CABD}"/>
              </a:ext>
            </a:extLst>
          </p:cNvPr>
          <p:cNvSpPr/>
          <p:nvPr/>
        </p:nvSpPr>
        <p:spPr>
          <a:xfrm rot="16200000">
            <a:off x="-701148" y="4695992"/>
            <a:ext cx="1866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Low-level languages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1EC8268-91B5-4716-9CC7-5B7331B04F2C}"/>
              </a:ext>
            </a:extLst>
          </p:cNvPr>
          <p:cNvSpPr/>
          <p:nvPr/>
        </p:nvSpPr>
        <p:spPr>
          <a:xfrm rot="16200000">
            <a:off x="-721186" y="2683100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High-level languages </a:t>
            </a:r>
          </a:p>
        </p:txBody>
      </p:sp>
    </p:spTree>
    <p:extLst>
      <p:ext uri="{BB962C8B-B14F-4D97-AF65-F5344CB8AC3E}">
        <p14:creationId xmlns:p14="http://schemas.microsoft.com/office/powerpoint/2010/main" val="99519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55D0E-00F0-4D51-BF26-D8D9A6CC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dirty="0"/>
              <a:t>Object-Oriented Programming /..4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BD65C8A-8934-4D9E-BE71-3EE0F784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always trade-offs</a:t>
            </a:r>
          </a:p>
          <a:p>
            <a:endParaRPr lang="en-US" sz="2400" dirty="0"/>
          </a:p>
          <a:p>
            <a:r>
              <a:rPr lang="en-US" sz="2400" dirty="0"/>
              <a:t>High-level languages</a:t>
            </a:r>
          </a:p>
          <a:p>
            <a:pPr lvl="1"/>
            <a:r>
              <a:rPr lang="en-US" sz="2000" b="1" dirty="0"/>
              <a:t>simpler to write &amp; understand</a:t>
            </a:r>
          </a:p>
          <a:p>
            <a:pPr lvl="1"/>
            <a:r>
              <a:rPr lang="en-US" sz="2000" dirty="0"/>
              <a:t>more library support, data structures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Low-level languages</a:t>
            </a:r>
          </a:p>
          <a:p>
            <a:pPr lvl="1"/>
            <a:r>
              <a:rPr lang="en-US" sz="2000" dirty="0"/>
              <a:t>closer to hardware</a:t>
            </a:r>
          </a:p>
          <a:p>
            <a:pPr lvl="1"/>
            <a:r>
              <a:rPr lang="en-US" sz="2000" b="1" dirty="0"/>
              <a:t>more efficient </a:t>
            </a:r>
            <a:r>
              <a:rPr lang="en-US" sz="2000" dirty="0"/>
              <a:t>(but also dangerous!) </a:t>
            </a:r>
          </a:p>
        </p:txBody>
      </p:sp>
    </p:spTree>
    <p:extLst>
      <p:ext uri="{BB962C8B-B14F-4D97-AF65-F5344CB8AC3E}">
        <p14:creationId xmlns:p14="http://schemas.microsoft.com/office/powerpoint/2010/main" val="11799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4A9F57-D47F-474A-9882-54E59DD0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2590800"/>
            <a:ext cx="49149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SG" sz="3600" b="1" i="1" dirty="0">
                <a:solidFill>
                  <a:srgbClr val="FF0000"/>
                </a:solidFill>
              </a:rPr>
              <a:t>What are Objects?</a:t>
            </a:r>
          </a:p>
        </p:txBody>
      </p:sp>
    </p:spTree>
    <p:extLst>
      <p:ext uri="{BB962C8B-B14F-4D97-AF65-F5344CB8AC3E}">
        <p14:creationId xmlns:p14="http://schemas.microsoft.com/office/powerpoint/2010/main" val="12647066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Microsoft Office PowerPoint</Application>
  <PresentationFormat>On-screen Show (4:3)</PresentationFormat>
  <Paragraphs>294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MS PGothic</vt:lpstr>
      <vt:lpstr>Arial</vt:lpstr>
      <vt:lpstr>Arial Narrow</vt:lpstr>
      <vt:lpstr>Calibri</vt:lpstr>
      <vt:lpstr>Consolas</vt:lpstr>
      <vt:lpstr>Wingdings</vt:lpstr>
      <vt:lpstr>Default Design</vt:lpstr>
      <vt:lpstr>PowerPoint Presentation</vt:lpstr>
      <vt:lpstr>Objectives</vt:lpstr>
      <vt:lpstr>Topics</vt:lpstr>
      <vt:lpstr>Reading Reference</vt:lpstr>
      <vt:lpstr>Object-Oriented Programming /1..</vt:lpstr>
      <vt:lpstr>Object-Oriented Programming /2..</vt:lpstr>
      <vt:lpstr>Object-Oriented Programming /3..</vt:lpstr>
      <vt:lpstr>Object-Oriented Programming /..4</vt:lpstr>
      <vt:lpstr>PowerPoint Presentation</vt:lpstr>
      <vt:lpstr>What are Objects? /1..</vt:lpstr>
      <vt:lpstr>What are Objects? /2..</vt:lpstr>
      <vt:lpstr>What are Objects? /..3</vt:lpstr>
      <vt:lpstr>PowerPoint Presentation</vt:lpstr>
      <vt:lpstr>What are Classes? /1..</vt:lpstr>
      <vt:lpstr>What are Classes? /2..</vt:lpstr>
      <vt:lpstr>What are Classes? /3..</vt:lpstr>
      <vt:lpstr>What are Classes? /4..</vt:lpstr>
      <vt:lpstr>What are Classes? /5..</vt:lpstr>
      <vt:lpstr>What are Classes? /6..</vt:lpstr>
      <vt:lpstr>What are Classes? /7..</vt:lpstr>
      <vt:lpstr>What are Classes? /8..</vt:lpstr>
      <vt:lpstr>What are Classes? /4..</vt:lpstr>
      <vt:lpstr>PowerPoint Presentation</vt:lpstr>
      <vt:lpstr>Creating an Object from a Class</vt:lpstr>
      <vt:lpstr>PowerPoint Presentation</vt:lpstr>
      <vt:lpstr>Class Diagram Fundamentals   /1..</vt:lpstr>
      <vt:lpstr>Class Diagram Fundamentals   /2..</vt:lpstr>
      <vt:lpstr>Class Diagram Fundamentals   /3..</vt:lpstr>
      <vt:lpstr>Class Diagram Fundamentals   /..4</vt:lpstr>
      <vt:lpstr>Accessing data in Object</vt:lpstr>
      <vt:lpstr>Accessing methods in Object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2017-10-21T05:11:19Z</dcterms:created>
  <dcterms:modified xsi:type="dcterms:W3CDTF">2018-10-20T17:53:20Z</dcterms:modified>
</cp:coreProperties>
</file>