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951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396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2841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286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1731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176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0621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066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9511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en.wikipedia.org/wiki/Octree" TargetMode="External"/><Relationship Id="rId3" Type="http://schemas.openxmlformats.org/officeDocument/2006/relationships/hyperlink" Target="http://octomap.github.io" TargetMode="External"/><Relationship Id="rId4" Type="http://schemas.openxmlformats.org/officeDocument/2006/relationships/hyperlink" Target="http://introlab.github.io/rtabmap/" TargetMode="External"/><Relationship Id="rId5" Type="http://schemas.openxmlformats.org/officeDocument/2006/relationships/hyperlink" Target="https://en.wikipedia.org/wiki/Simultaneous_localization_and_mapping" TargetMode="External"/><Relationship Id="rId6" Type="http://schemas.openxmlformats.org/officeDocument/2006/relationships/hyperlink" Target="http://www.pirobot.org/wordpress/rtab-map-saves-the-kidnapped-robot/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door Environment Mapping Tutorials"/>
          <p:cNvSpPr/>
          <p:nvPr/>
        </p:nvSpPr>
        <p:spPr>
          <a:xfrm>
            <a:off x="862855" y="2520949"/>
            <a:ext cx="1127908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Indoor Environment Mapping Tutorials</a:t>
            </a:r>
          </a:p>
        </p:txBody>
      </p:sp>
      <p:sp>
        <p:nvSpPr>
          <p:cNvPr id="129" name="OctoMap and RTAB-Map"/>
          <p:cNvSpPr/>
          <p:nvPr/>
        </p:nvSpPr>
        <p:spPr>
          <a:xfrm>
            <a:off x="3878757" y="4635500"/>
            <a:ext cx="52472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OctoMap and RTAB-Map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ctree"/>
          <p:cNvSpPr/>
          <p:nvPr>
            <p:ph type="title"/>
          </p:nvPr>
        </p:nvSpPr>
        <p:spPr>
          <a:xfrm>
            <a:off x="952500" y="-393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Octree</a:t>
            </a:r>
          </a:p>
        </p:txBody>
      </p:sp>
      <p:sp>
        <p:nvSpPr>
          <p:cNvPr id="132" name="An octree is a tree data structure in which each internal node has exactly eight children.…"/>
          <p:cNvSpPr/>
          <p:nvPr>
            <p:ph type="body" idx="1"/>
          </p:nvPr>
        </p:nvSpPr>
        <p:spPr>
          <a:xfrm>
            <a:off x="1139709" y="-387350"/>
            <a:ext cx="11099801" cy="6286500"/>
          </a:xfrm>
          <a:prstGeom prst="rect">
            <a:avLst/>
          </a:prstGeom>
        </p:spPr>
        <p:txBody>
          <a:bodyPr/>
          <a:lstStyle/>
          <a:p>
            <a:pPr/>
            <a:r>
              <a:t>An octree is a tree data structure in which each internal node has exactly eight children. </a:t>
            </a:r>
          </a:p>
          <a:p>
            <a:pPr/>
            <a:r>
              <a:t>Octrees are most often used to partition a three-dimensional space by recursively subdividing it into eight octants</a:t>
            </a:r>
          </a:p>
        </p:txBody>
      </p:sp>
      <p:grpSp>
        <p:nvGrpSpPr>
          <p:cNvPr id="135" name="Group"/>
          <p:cNvGrpSpPr/>
          <p:nvPr/>
        </p:nvGrpSpPr>
        <p:grpSpPr>
          <a:xfrm>
            <a:off x="2373755" y="4614975"/>
            <a:ext cx="8631709" cy="4620851"/>
            <a:chOff x="0" y="0"/>
            <a:chExt cx="8631707" cy="4620850"/>
          </a:xfrm>
        </p:grpSpPr>
        <p:pic>
          <p:nvPicPr>
            <p:cNvPr id="133" name="Octree2.png" descr="Octree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737851" y="0"/>
              <a:ext cx="7156005" cy="41083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" name="Left: Recursive subdivision of a cube into octants. Right: The corresponding octree."/>
            <p:cNvSpPr/>
            <p:nvPr/>
          </p:nvSpPr>
          <p:spPr>
            <a:xfrm>
              <a:off x="-1" y="4239850"/>
              <a:ext cx="8631709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57200">
                <a:defRPr sz="1800"/>
              </a:lvl1pPr>
            </a:lstStyle>
            <a:p>
              <a:pPr/>
              <a:r>
                <a:t>Left: Recursive subdivision of a cube into octants. Right: The corresponding octree.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ctoMap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OctoMap</a:t>
            </a:r>
          </a:p>
        </p:txBody>
      </p:sp>
      <p:sp>
        <p:nvSpPr>
          <p:cNvPr id="138" name="The OctoMap library implements a 3D occupancy grid mapping approach, providing data structures and mapping algorithms in C++ particularly suited for robotic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2400" indent="-152400" defTabSz="438150">
              <a:spcBef>
                <a:spcPts val="3100"/>
              </a:spcBef>
              <a:buSzPct val="100000"/>
              <a:defRPr sz="2400"/>
            </a:pPr>
            <a:r>
              <a:t>The OctoMap library implements a 3D occupancy grid mapping approach, providing data structures and mapping algorithms in C++ particularly suited for robotics</a:t>
            </a:r>
          </a:p>
          <a:p>
            <a:pPr marL="152400" indent="-152400" defTabSz="438150">
              <a:spcBef>
                <a:spcPts val="3100"/>
              </a:spcBef>
              <a:buSzPct val="100000"/>
              <a:defRPr sz="2400"/>
            </a:pPr>
            <a:r>
              <a:t>The map implementation is based on an Octree and is designed to meet the following requirements:</a:t>
            </a:r>
          </a:p>
          <a:p>
            <a:pPr lvl="1" marL="323850" indent="-152400" defTabSz="438150">
              <a:spcBef>
                <a:spcPts val="3100"/>
              </a:spcBef>
              <a:buSzPct val="100000"/>
              <a:buAutoNum type="arabicPeriod" startAt="1"/>
              <a:defRPr sz="2400"/>
            </a:pPr>
            <a:r>
              <a:t> Full 3D model - The map is able to model arbitrary environments without prior assumptions about it</a:t>
            </a:r>
          </a:p>
          <a:p>
            <a:pPr lvl="1" marL="323850" indent="-152400" defTabSz="438150">
              <a:spcBef>
                <a:spcPts val="3100"/>
              </a:spcBef>
              <a:buSzPct val="100000"/>
              <a:buAutoNum type="arabicPeriod" startAt="1"/>
              <a:defRPr sz="2400"/>
            </a:pPr>
            <a:r>
              <a:t>  Updatable - It is possible to add new information or sensor readings at any time.</a:t>
            </a:r>
          </a:p>
          <a:p>
            <a:pPr lvl="1" marL="323850" indent="-152400" defTabSz="438150">
              <a:spcBef>
                <a:spcPts val="3100"/>
              </a:spcBef>
              <a:buSzPct val="100000"/>
              <a:buAutoNum type="arabicPeriod" startAt="1"/>
              <a:defRPr sz="2400"/>
            </a:pPr>
            <a:r>
              <a:t> Flexible - The extent of the map does not have to be known in advance.</a:t>
            </a:r>
          </a:p>
          <a:p>
            <a:pPr lvl="1" marL="323850" indent="-152400" defTabSz="438150">
              <a:spcBef>
                <a:spcPts val="3100"/>
              </a:spcBef>
              <a:buSzPct val="100000"/>
              <a:buAutoNum type="arabicPeriod" startAt="1"/>
              <a:defRPr sz="2400"/>
            </a:pPr>
            <a:r>
              <a:t> Compact - The map is stored efficiently, both in memory and on disk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TAB-Map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RTAB-Map</a:t>
            </a:r>
          </a:p>
        </p:txBody>
      </p:sp>
      <p:sp>
        <p:nvSpPr>
          <p:cNvPr id="141" name="Simultaneous Localisation And Mapping (SLAM) is the computational problem of constructing or updating a map of an unknown environment while simultaneously keeping track of an agent's location within it…"/>
          <p:cNvSpPr/>
          <p:nvPr>
            <p:ph type="body" idx="1"/>
          </p:nvPr>
        </p:nvSpPr>
        <p:spPr>
          <a:xfrm>
            <a:off x="1064825" y="1835150"/>
            <a:ext cx="11099801" cy="6286500"/>
          </a:xfrm>
          <a:prstGeom prst="rect">
            <a:avLst/>
          </a:prstGeom>
        </p:spPr>
        <p:txBody>
          <a:bodyPr/>
          <a:lstStyle/>
          <a:p>
            <a:pPr/>
            <a:r>
              <a:t>Simultaneous Localisation And Mapping (SLAM) is the computational problem of constructing or updating a map of an unknown environment while simultaneously keeping track of an agent's location within it</a:t>
            </a:r>
          </a:p>
          <a:p>
            <a:pPr/>
            <a:r>
              <a:t>RTAB-Map (Real-Time Appearance-Based Mapping) is a RGB-D Graph-Based SLAM approach based on an incremental appearance-based loop closure detector</a:t>
            </a:r>
          </a:p>
          <a:p>
            <a:pPr/>
            <a:r>
              <a:t>RTAB-Map can be used alone with a hand-held Kinect or stereo camera for 6DoF RGB-D mapping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ocalisation and Loop closure detection"/>
          <p:cNvSpPr/>
          <p:nvPr>
            <p:ph type="title"/>
          </p:nvPr>
        </p:nvSpPr>
        <p:spPr>
          <a:xfrm>
            <a:off x="952500" y="-289663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Localisation and Loop closure detection</a:t>
            </a:r>
          </a:p>
        </p:txBody>
      </p:sp>
      <p:sp>
        <p:nvSpPr>
          <p:cNvPr id="144" name="Loop closure is the problem of recognising a previously-visited location and updating the map accordingly.…"/>
          <p:cNvSpPr/>
          <p:nvPr>
            <p:ph type="body" idx="1"/>
          </p:nvPr>
        </p:nvSpPr>
        <p:spPr>
          <a:xfrm>
            <a:off x="952500" y="843733"/>
            <a:ext cx="11099800" cy="4690152"/>
          </a:xfrm>
          <a:prstGeom prst="rect">
            <a:avLst/>
          </a:prstGeom>
        </p:spPr>
        <p:txBody>
          <a:bodyPr/>
          <a:lstStyle/>
          <a:p>
            <a:pPr marL="359551" indent="-359551" defTabSz="531622">
              <a:spcBef>
                <a:spcPts val="3800"/>
              </a:spcBef>
              <a:defRPr sz="2912"/>
            </a:pPr>
            <a:r>
              <a:t>Loop closure is the problem of recognising a previously-visited location and updating the map accordingly.</a:t>
            </a:r>
          </a:p>
          <a:p>
            <a:pPr marL="359551" indent="-359551" defTabSz="531622">
              <a:spcBef>
                <a:spcPts val="3800"/>
              </a:spcBef>
              <a:defRPr sz="2912"/>
            </a:pPr>
            <a:r>
              <a:t>The loop closure detector in RTAB-Map uses a bag-of-words approach to determinate how likely a new image comes from a previous location or a new location</a:t>
            </a:r>
          </a:p>
          <a:p>
            <a:pPr marL="359551" indent="-359551" defTabSz="531622">
              <a:spcBef>
                <a:spcPts val="3800"/>
              </a:spcBef>
              <a:defRPr sz="2912"/>
            </a:pPr>
            <a:r>
              <a:t>The </a:t>
            </a:r>
            <a:r>
              <a:rPr>
                <a:uFill>
                  <a:solidFill>
                    <a:srgbClr val="3376EA"/>
                  </a:solidFill>
                </a:uFill>
              </a:rPr>
              <a:t>visual features</a:t>
            </a:r>
            <a:r>
              <a:t> used by RTAB-Map can be computed using a number of popular techniques from computer vision including </a:t>
            </a:r>
            <a:r>
              <a:rPr>
                <a:uFill>
                  <a:solidFill>
                    <a:srgbClr val="3376EA"/>
                  </a:solidFill>
                </a:uFill>
              </a:rPr>
              <a:t>SIFT</a:t>
            </a:r>
            <a:r>
              <a:t>, SURF, BRIEF, FAST, etc</a:t>
            </a:r>
          </a:p>
        </p:txBody>
      </p:sp>
      <p:grpSp>
        <p:nvGrpSpPr>
          <p:cNvPr id="149" name="Group"/>
          <p:cNvGrpSpPr/>
          <p:nvPr/>
        </p:nvGrpSpPr>
        <p:grpSpPr>
          <a:xfrm>
            <a:off x="1330896" y="5999787"/>
            <a:ext cx="10343008" cy="3244570"/>
            <a:chOff x="-1311434" y="0"/>
            <a:chExt cx="10343006" cy="3244569"/>
          </a:xfrm>
        </p:grpSpPr>
        <p:grpSp>
          <p:nvGrpSpPr>
            <p:cNvPr id="147" name="Group"/>
            <p:cNvGrpSpPr/>
            <p:nvPr/>
          </p:nvGrpSpPr>
          <p:grpSpPr>
            <a:xfrm>
              <a:off x="0" y="0"/>
              <a:ext cx="7720138" cy="2857500"/>
              <a:chOff x="0" y="0"/>
              <a:chExt cx="7720137" cy="2857500"/>
            </a:xfrm>
          </p:grpSpPr>
          <p:pic>
            <p:nvPicPr>
              <p:cNvPr id="145" name="rtabmap-picture-features-1-300x225.jpg" descr="rtabmap-picture-features-1-300x225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10137" y="0"/>
                <a:ext cx="3810001" cy="285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6" name="rtabmap-picture-1-e1449157168611.jpg" descr="rtabmap-picture-1-e1449157168611.jp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3810000" cy="285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48" name="Picture on the right shows the key visual features of the picture on the left as detected by RTAB-MAP"/>
            <p:cNvSpPr/>
            <p:nvPr/>
          </p:nvSpPr>
          <p:spPr>
            <a:xfrm>
              <a:off x="-1311435" y="2863569"/>
              <a:ext cx="1034300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Picture on the right shows the key visual features of the picture on the left as detected by RTAB-MAP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ctoMap Vs RTAB-Map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OctoMap Vs RTAB-Map</a:t>
            </a:r>
          </a:p>
        </p:txBody>
      </p:sp>
      <p:sp>
        <p:nvSpPr>
          <p:cNvPr id="152" name="OctoMap is only a mapping approach. It is an efficient way of storing and manipulating 3D map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OctoMap is only a mapping approach. It is an efficient way of storing and manipulating 3D maps</a:t>
            </a:r>
          </a:p>
          <a:p>
            <a:pPr/>
            <a:r>
              <a:t>RTAB-Map is a complete SLAM approach. It does localisation based on visual features it detects in the RGB video stream</a:t>
            </a:r>
          </a:p>
          <a:p>
            <a:pPr/>
            <a:r>
              <a:t>For mapping, OctoMap requires a backend SLAM package for localisation and loop closure detection while it is possible to do mapping with just RTAB-Map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ferenc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References</a:t>
            </a:r>
          </a:p>
        </p:txBody>
      </p:sp>
      <p:sp>
        <p:nvSpPr>
          <p:cNvPr id="155" name="https://en.wikipedia.org/wiki/Octree…"/>
          <p:cNvSpPr/>
          <p:nvPr>
            <p:ph type="body" idx="1"/>
          </p:nvPr>
        </p:nvSpPr>
        <p:spPr>
          <a:xfrm>
            <a:off x="952500" y="1842182"/>
            <a:ext cx="11099800" cy="6286501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</a:pPr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https://en.wikipedia.org/wiki/Octree</a:t>
            </a:r>
          </a:p>
          <a:p>
            <a:pPr marL="228600" indent="-228600">
              <a:buSzPct val="100000"/>
            </a:pPr>
            <a:r>
              <a:t> </a:t>
            </a:r>
            <a:r>
              <a:rPr u="sng">
                <a:hlinkClick r:id="rId3" invalidUrl="" action="" tgtFrame="" tooltip="" history="1" highlightClick="0" endSnd="0"/>
              </a:rPr>
              <a:t>http://octomap.github.io</a:t>
            </a:r>
          </a:p>
          <a:p>
            <a:pPr marL="228600" indent="-228600">
              <a:buSzPct val="100000"/>
            </a:pPr>
            <a:r>
              <a:t> </a:t>
            </a:r>
            <a:r>
              <a:rPr u="sng">
                <a:hlinkClick r:id="rId4" invalidUrl="" action="" tgtFrame="" tooltip="" history="1" highlightClick="0" endSnd="0"/>
              </a:rPr>
              <a:t>http://introlab.github.io/rtabmap/</a:t>
            </a:r>
          </a:p>
          <a:p>
            <a:pPr marL="228600" indent="-228600">
              <a:buSzPct val="100000"/>
            </a:pPr>
            <a:r>
              <a:t> </a:t>
            </a:r>
            <a:r>
              <a:rPr u="sng">
                <a:hlinkClick r:id="rId5" invalidUrl="" action="" tgtFrame="" tooltip="" history="1" highlightClick="0" endSnd="0"/>
              </a:rPr>
              <a:t>https://en.wikipedia.org/wiki/Simultaneous_localization_and_mapping</a:t>
            </a:r>
          </a:p>
          <a:p>
            <a:pPr marL="228600" indent="-228600">
              <a:buSzPct val="100000"/>
            </a:pPr>
            <a:r>
              <a:t> </a:t>
            </a:r>
            <a:r>
              <a:rPr u="sng">
                <a:hlinkClick r:id="rId6" invalidUrl="" action="" tgtFrame="" tooltip="" history="1" highlightClick="0" endSnd="0"/>
              </a:rPr>
              <a:t>http://www.pirobot.org/wordpress/rtab-map-saves-the-kidnapped-robot/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HANK YOU!"/>
          <p:cNvSpPr/>
          <p:nvPr>
            <p:ph type="body" idx="14"/>
          </p:nvPr>
        </p:nvSpPr>
        <p:spPr>
          <a:xfrm>
            <a:off x="1270000" y="4191000"/>
            <a:ext cx="10464800" cy="838201"/>
          </a:xfrm>
          <a:prstGeom prst="rect">
            <a:avLst/>
          </a:prstGeom>
        </p:spPr>
        <p:txBody>
          <a:bodyPr/>
          <a:lstStyle>
            <a:lvl1pPr>
              <a:defRPr b="1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