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0"/>
  </p:notesMasterIdLst>
  <p:handoutMasterIdLst>
    <p:handoutMasterId r:id="rId11"/>
  </p:handoutMasterIdLst>
  <p:sldIdLst>
    <p:sldId id="256" r:id="rId6"/>
    <p:sldId id="257" r:id="rId7"/>
    <p:sldId id="258" r:id="rId8"/>
    <p:sldId id="25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6240" autoAdjust="0"/>
  </p:normalViewPr>
  <p:slideViewPr>
    <p:cSldViewPr snapToGrid="0" showGuides="1">
      <p:cViewPr varScale="1">
        <p:scale>
          <a:sx n="67" d="100"/>
          <a:sy n="67" d="100"/>
        </p:scale>
        <p:origin x="646" y="4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RPAS, Emmanuel" userId="a4878057-b6ec-438c-a249-6c6ac5eb4be6" providerId="ADAL" clId="{180062A1-41FC-444D-A641-BC100707A9C9}"/>
    <pc:docChg chg="delSld">
      <pc:chgData name="ZARPAS, Emmanuel" userId="a4878057-b6ec-438c-a249-6c6ac5eb4be6" providerId="ADAL" clId="{180062A1-41FC-444D-A641-BC100707A9C9}" dt="2020-12-07T15:52:04.584" v="24" actId="2696"/>
      <pc:docMkLst>
        <pc:docMk/>
      </pc:docMkLst>
      <pc:sldChg chg="del">
        <pc:chgData name="ZARPAS, Emmanuel" userId="a4878057-b6ec-438c-a249-6c6ac5eb4be6" providerId="ADAL" clId="{180062A1-41FC-444D-A641-BC100707A9C9}" dt="2020-12-07T15:52:04.554" v="23" actId="2696"/>
        <pc:sldMkLst>
          <pc:docMk/>
          <pc:sldMk cId="0" sldId="265"/>
        </pc:sldMkLst>
      </pc:sldChg>
      <pc:sldChg chg="del">
        <pc:chgData name="ZARPAS, Emmanuel" userId="a4878057-b6ec-438c-a249-6c6ac5eb4be6" providerId="ADAL" clId="{180062A1-41FC-444D-A641-BC100707A9C9}" dt="2020-12-07T15:51:59.783" v="4" actId="2696"/>
        <pc:sldMkLst>
          <pc:docMk/>
          <pc:sldMk cId="0" sldId="344"/>
        </pc:sldMkLst>
      </pc:sldChg>
      <pc:sldChg chg="del">
        <pc:chgData name="ZARPAS, Emmanuel" userId="a4878057-b6ec-438c-a249-6c6ac5eb4be6" providerId="ADAL" clId="{180062A1-41FC-444D-A641-BC100707A9C9}" dt="2020-12-07T15:52:00.607" v="8" actId="2696"/>
        <pc:sldMkLst>
          <pc:docMk/>
          <pc:sldMk cId="3602749482" sldId="364"/>
        </pc:sldMkLst>
      </pc:sldChg>
      <pc:sldChg chg="del">
        <pc:chgData name="ZARPAS, Emmanuel" userId="a4878057-b6ec-438c-a249-6c6ac5eb4be6" providerId="ADAL" clId="{180062A1-41FC-444D-A641-BC100707A9C9}" dt="2020-12-07T15:52:02.063" v="13" actId="2696"/>
        <pc:sldMkLst>
          <pc:docMk/>
          <pc:sldMk cId="3295641251" sldId="374"/>
        </pc:sldMkLst>
      </pc:sldChg>
      <pc:sldChg chg="del">
        <pc:chgData name="ZARPAS, Emmanuel" userId="a4878057-b6ec-438c-a249-6c6ac5eb4be6" providerId="ADAL" clId="{180062A1-41FC-444D-A641-BC100707A9C9}" dt="2020-12-07T15:52:02.768" v="16" actId="2696"/>
        <pc:sldMkLst>
          <pc:docMk/>
          <pc:sldMk cId="4154867534" sldId="379"/>
        </pc:sldMkLst>
      </pc:sldChg>
      <pc:sldChg chg="del">
        <pc:chgData name="ZARPAS, Emmanuel" userId="a4878057-b6ec-438c-a249-6c6ac5eb4be6" providerId="ADAL" clId="{180062A1-41FC-444D-A641-BC100707A9C9}" dt="2020-12-07T15:52:02.558" v="15" actId="2696"/>
        <pc:sldMkLst>
          <pc:docMk/>
          <pc:sldMk cId="2468716513" sldId="380"/>
        </pc:sldMkLst>
      </pc:sldChg>
      <pc:sldChg chg="del">
        <pc:chgData name="ZARPAS, Emmanuel" userId="a4878057-b6ec-438c-a249-6c6ac5eb4be6" providerId="ADAL" clId="{180062A1-41FC-444D-A641-BC100707A9C9}" dt="2020-12-07T15:52:01.001" v="10" actId="2696"/>
        <pc:sldMkLst>
          <pc:docMk/>
          <pc:sldMk cId="3886438963" sldId="382"/>
        </pc:sldMkLst>
      </pc:sldChg>
      <pc:sldChg chg="del">
        <pc:chgData name="ZARPAS, Emmanuel" userId="a4878057-b6ec-438c-a249-6c6ac5eb4be6" providerId="ADAL" clId="{180062A1-41FC-444D-A641-BC100707A9C9}" dt="2020-12-07T15:52:03.202" v="18" actId="2696"/>
        <pc:sldMkLst>
          <pc:docMk/>
          <pc:sldMk cId="854015491" sldId="387"/>
        </pc:sldMkLst>
      </pc:sldChg>
      <pc:sldChg chg="del">
        <pc:chgData name="ZARPAS, Emmanuel" userId="a4878057-b6ec-438c-a249-6c6ac5eb4be6" providerId="ADAL" clId="{180062A1-41FC-444D-A641-BC100707A9C9}" dt="2020-12-07T15:52:03.382" v="19" actId="2696"/>
        <pc:sldMkLst>
          <pc:docMk/>
          <pc:sldMk cId="94846162" sldId="390"/>
        </pc:sldMkLst>
      </pc:sldChg>
      <pc:sldChg chg="del">
        <pc:chgData name="ZARPAS, Emmanuel" userId="a4878057-b6ec-438c-a249-6c6ac5eb4be6" providerId="ADAL" clId="{180062A1-41FC-444D-A641-BC100707A9C9}" dt="2020-12-07T15:51:58.851" v="1" actId="2696"/>
        <pc:sldMkLst>
          <pc:docMk/>
          <pc:sldMk cId="3316874168" sldId="402"/>
        </pc:sldMkLst>
      </pc:sldChg>
      <pc:sldChg chg="del">
        <pc:chgData name="ZARPAS, Emmanuel" userId="a4878057-b6ec-438c-a249-6c6ac5eb4be6" providerId="ADAL" clId="{180062A1-41FC-444D-A641-BC100707A9C9}" dt="2020-12-07T15:52:03.927" v="22" actId="2696"/>
        <pc:sldMkLst>
          <pc:docMk/>
          <pc:sldMk cId="1881851238" sldId="413"/>
        </pc:sldMkLst>
      </pc:sldChg>
      <pc:sldChg chg="del">
        <pc:chgData name="ZARPAS, Emmanuel" userId="a4878057-b6ec-438c-a249-6c6ac5eb4be6" providerId="ADAL" clId="{180062A1-41FC-444D-A641-BC100707A9C9}" dt="2020-12-07T15:52:00.012" v="5" actId="2696"/>
        <pc:sldMkLst>
          <pc:docMk/>
          <pc:sldMk cId="799205039" sldId="416"/>
        </pc:sldMkLst>
      </pc:sldChg>
      <pc:sldChg chg="del">
        <pc:chgData name="ZARPAS, Emmanuel" userId="a4878057-b6ec-438c-a249-6c6ac5eb4be6" providerId="ADAL" clId="{180062A1-41FC-444D-A641-BC100707A9C9}" dt="2020-12-07T15:52:03.550" v="20" actId="2696"/>
        <pc:sldMkLst>
          <pc:docMk/>
          <pc:sldMk cId="1504049518" sldId="420"/>
        </pc:sldMkLst>
      </pc:sldChg>
      <pc:sldChg chg="del">
        <pc:chgData name="ZARPAS, Emmanuel" userId="a4878057-b6ec-438c-a249-6c6ac5eb4be6" providerId="ADAL" clId="{180062A1-41FC-444D-A641-BC100707A9C9}" dt="2020-12-07T15:52:03.733" v="21" actId="2696"/>
        <pc:sldMkLst>
          <pc:docMk/>
          <pc:sldMk cId="1175416068" sldId="421"/>
        </pc:sldMkLst>
      </pc:sldChg>
      <pc:sldChg chg="del">
        <pc:chgData name="ZARPAS, Emmanuel" userId="a4878057-b6ec-438c-a249-6c6ac5eb4be6" providerId="ADAL" clId="{180062A1-41FC-444D-A641-BC100707A9C9}" dt="2020-12-07T15:52:02.984" v="17" actId="2696"/>
        <pc:sldMkLst>
          <pc:docMk/>
          <pc:sldMk cId="1840057824" sldId="423"/>
        </pc:sldMkLst>
      </pc:sldChg>
      <pc:sldChg chg="del">
        <pc:chgData name="ZARPAS, Emmanuel" userId="a4878057-b6ec-438c-a249-6c6ac5eb4be6" providerId="ADAL" clId="{180062A1-41FC-444D-A641-BC100707A9C9}" dt="2020-12-07T15:52:00.411" v="7" actId="2696"/>
        <pc:sldMkLst>
          <pc:docMk/>
          <pc:sldMk cId="1693693568" sldId="429"/>
        </pc:sldMkLst>
      </pc:sldChg>
      <pc:sldChg chg="del">
        <pc:chgData name="ZARPAS, Emmanuel" userId="a4878057-b6ec-438c-a249-6c6ac5eb4be6" providerId="ADAL" clId="{180062A1-41FC-444D-A641-BC100707A9C9}" dt="2020-12-07T15:52:00.260" v="6" actId="2696"/>
        <pc:sldMkLst>
          <pc:docMk/>
          <pc:sldMk cId="1515423877" sldId="430"/>
        </pc:sldMkLst>
      </pc:sldChg>
      <pc:sldChg chg="del">
        <pc:chgData name="ZARPAS, Emmanuel" userId="a4878057-b6ec-438c-a249-6c6ac5eb4be6" providerId="ADAL" clId="{180062A1-41FC-444D-A641-BC100707A9C9}" dt="2020-12-07T15:51:59.528" v="3" actId="2696"/>
        <pc:sldMkLst>
          <pc:docMk/>
          <pc:sldMk cId="1786748081" sldId="434"/>
        </pc:sldMkLst>
      </pc:sldChg>
      <pc:sldChg chg="del">
        <pc:chgData name="ZARPAS, Emmanuel" userId="a4878057-b6ec-438c-a249-6c6ac5eb4be6" providerId="ADAL" clId="{180062A1-41FC-444D-A641-BC100707A9C9}" dt="2020-12-07T15:52:04.584" v="24" actId="2696"/>
        <pc:sldMkLst>
          <pc:docMk/>
          <pc:sldMk cId="3005185487" sldId="435"/>
        </pc:sldMkLst>
      </pc:sldChg>
      <pc:sldChg chg="del">
        <pc:chgData name="ZARPAS, Emmanuel" userId="a4878057-b6ec-438c-a249-6c6ac5eb4be6" providerId="ADAL" clId="{180062A1-41FC-444D-A641-BC100707A9C9}" dt="2020-12-07T15:51:59.464" v="2" actId="2696"/>
        <pc:sldMkLst>
          <pc:docMk/>
          <pc:sldMk cId="3395721088" sldId="439"/>
        </pc:sldMkLst>
      </pc:sldChg>
      <pc:sldChg chg="del">
        <pc:chgData name="ZARPAS, Emmanuel" userId="a4878057-b6ec-438c-a249-6c6ac5eb4be6" providerId="ADAL" clId="{180062A1-41FC-444D-A641-BC100707A9C9}" dt="2020-12-07T15:52:01.426" v="11" actId="2696"/>
        <pc:sldMkLst>
          <pc:docMk/>
          <pc:sldMk cId="4007524871" sldId="441"/>
        </pc:sldMkLst>
      </pc:sldChg>
      <pc:sldChg chg="del">
        <pc:chgData name="ZARPAS, Emmanuel" userId="a4878057-b6ec-438c-a249-6c6ac5eb4be6" providerId="ADAL" clId="{180062A1-41FC-444D-A641-BC100707A9C9}" dt="2020-12-07T15:52:02.326" v="14" actId="2696"/>
        <pc:sldMkLst>
          <pc:docMk/>
          <pc:sldMk cId="2010228457" sldId="445"/>
        </pc:sldMkLst>
      </pc:sldChg>
      <pc:sldChg chg="del">
        <pc:chgData name="ZARPAS, Emmanuel" userId="a4878057-b6ec-438c-a249-6c6ac5eb4be6" providerId="ADAL" clId="{180062A1-41FC-444D-A641-BC100707A9C9}" dt="2020-12-07T15:51:58.419" v="0" actId="2696"/>
        <pc:sldMkLst>
          <pc:docMk/>
          <pc:sldMk cId="3262179408" sldId="447"/>
        </pc:sldMkLst>
      </pc:sldChg>
      <pc:sldChg chg="del">
        <pc:chgData name="ZARPAS, Emmanuel" userId="a4878057-b6ec-438c-a249-6c6ac5eb4be6" providerId="ADAL" clId="{180062A1-41FC-444D-A641-BC100707A9C9}" dt="2020-12-07T15:52:00.840" v="9" actId="2696"/>
        <pc:sldMkLst>
          <pc:docMk/>
          <pc:sldMk cId="2992388039" sldId="448"/>
        </pc:sldMkLst>
      </pc:sldChg>
      <pc:sldChg chg="del">
        <pc:chgData name="ZARPAS, Emmanuel" userId="a4878057-b6ec-438c-a249-6c6ac5eb4be6" providerId="ADAL" clId="{180062A1-41FC-444D-A641-BC100707A9C9}" dt="2020-12-07T15:52:01.844" v="12" actId="2696"/>
        <pc:sldMkLst>
          <pc:docMk/>
          <pc:sldMk cId="1196408533" sldId="4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sapjira.wdf.sap.corp/browse/FPA00-31251" TargetMode="External"/><Relationship Id="rId3" Type="http://schemas.openxmlformats.org/officeDocument/2006/relationships/hyperlink" Target="https://sapjira.wdf.sap.corp/browse/FPA00-34082" TargetMode="External"/><Relationship Id="rId7" Type="http://schemas.openxmlformats.org/officeDocument/2006/relationships/hyperlink" Target="https://sapjira.wdf.sap.corp/browse/FPA00-31252" TargetMode="External"/><Relationship Id="rId12" Type="http://schemas.openxmlformats.org/officeDocument/2006/relationships/hyperlink" Target="https://sapjira.wdf.sap.corp/browse/FPA00-26994" TargetMode="External"/><Relationship Id="rId2" Type="http://schemas.openxmlformats.org/officeDocument/2006/relationships/hyperlink" Target="https://sapjira.wdf.sap.corp/browse/FPA00-34721" TargetMode="External"/><Relationship Id="rId1" Type="http://schemas.openxmlformats.org/officeDocument/2006/relationships/slideLayout" Target="../slideLayouts/slideLayout7.xml"/><Relationship Id="rId6" Type="http://schemas.openxmlformats.org/officeDocument/2006/relationships/hyperlink" Target="https://sapjira.wdf.sap.corp/browse/FPA00-32168" TargetMode="External"/><Relationship Id="rId11" Type="http://schemas.openxmlformats.org/officeDocument/2006/relationships/hyperlink" Target="https://sapjira.wdf.sap.corp/browse/FPA00-27408" TargetMode="External"/><Relationship Id="rId5" Type="http://schemas.openxmlformats.org/officeDocument/2006/relationships/hyperlink" Target="https://sapjira.wdf.sap.corp/browse/FPA00-32394" TargetMode="External"/><Relationship Id="rId10" Type="http://schemas.openxmlformats.org/officeDocument/2006/relationships/hyperlink" Target="https://sapjira.wdf.sap.corp/browse/FPA00-29908" TargetMode="External"/><Relationship Id="rId4" Type="http://schemas.openxmlformats.org/officeDocument/2006/relationships/hyperlink" Target="https://sapjira.wdf.sap.corp/browse/FPA00-33572" TargetMode="External"/><Relationship Id="rId9" Type="http://schemas.openxmlformats.org/officeDocument/2006/relationships/hyperlink" Target="https://sapjira.wdf.sap.corp/browse/FPA00-3091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apjira.wdf.sap.corp/browse/FPA00-34054" TargetMode="External"/><Relationship Id="rId3" Type="http://schemas.openxmlformats.org/officeDocument/2006/relationships/hyperlink" Target="https://sapjira.wdf.sap.corp/browse/FPA00-34819" TargetMode="External"/><Relationship Id="rId7" Type="http://schemas.openxmlformats.org/officeDocument/2006/relationships/hyperlink" Target="https://sapjira.wdf.sap.corp/browse/FPA00-34174" TargetMode="External"/><Relationship Id="rId2" Type="http://schemas.openxmlformats.org/officeDocument/2006/relationships/hyperlink" Target="https://sapjira.wdf.sap.corp/browse/FPA00-34948" TargetMode="External"/><Relationship Id="rId1" Type="http://schemas.openxmlformats.org/officeDocument/2006/relationships/slideLayout" Target="../slideLayouts/slideLayout7.xml"/><Relationship Id="rId6" Type="http://schemas.openxmlformats.org/officeDocument/2006/relationships/hyperlink" Target="https://sapjira.wdf.sap.corp/browse/FPA00-34175" TargetMode="External"/><Relationship Id="rId11" Type="http://schemas.openxmlformats.org/officeDocument/2006/relationships/hyperlink" Target="https://sapjira.wdf.sap.corp/browse/FPA00-32481" TargetMode="External"/><Relationship Id="rId5" Type="http://schemas.openxmlformats.org/officeDocument/2006/relationships/hyperlink" Target="https://sapjira.wdf.sap.corp/browse/FPA00-34176" TargetMode="External"/><Relationship Id="rId10" Type="http://schemas.openxmlformats.org/officeDocument/2006/relationships/hyperlink" Target="https://sapjira.wdf.sap.corp/browse/FPA00-32482" TargetMode="External"/><Relationship Id="rId4" Type="http://schemas.openxmlformats.org/officeDocument/2006/relationships/hyperlink" Target="https://sapjira.wdf.sap.corp/browse/FPA00-34177" TargetMode="External"/><Relationship Id="rId9" Type="http://schemas.openxmlformats.org/officeDocument/2006/relationships/hyperlink" Target="https://sapjira.wdf.sap.corp/browse/FPA00-33841"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sapjira.wdf.sap.corp/browse/FPA00-31670" TargetMode="External"/><Relationship Id="rId3" Type="http://schemas.openxmlformats.org/officeDocument/2006/relationships/hyperlink" Target="https://sapjira.wdf.sap.corp/browse/FPA00-32063" TargetMode="External"/><Relationship Id="rId7" Type="http://schemas.openxmlformats.org/officeDocument/2006/relationships/hyperlink" Target="https://sapjira.wdf.sap.corp/browse/FPA00-22342" TargetMode="External"/><Relationship Id="rId2" Type="http://schemas.openxmlformats.org/officeDocument/2006/relationships/hyperlink" Target="https://sapjira.wdf.sap.corp/browse/FPA00-32480" TargetMode="External"/><Relationship Id="rId1" Type="http://schemas.openxmlformats.org/officeDocument/2006/relationships/slideLayout" Target="../slideLayouts/slideLayout7.xml"/><Relationship Id="rId6" Type="http://schemas.openxmlformats.org/officeDocument/2006/relationships/hyperlink" Target="https://sapjira.wdf.sap.corp/browse/FPA00-24941" TargetMode="External"/><Relationship Id="rId5" Type="http://schemas.openxmlformats.org/officeDocument/2006/relationships/hyperlink" Target="https://sapjira.wdf.sap.corp/browse/FPA00-28943" TargetMode="External"/><Relationship Id="rId10" Type="http://schemas.openxmlformats.org/officeDocument/2006/relationships/hyperlink" Target="https://sapjira.wdf.sap.corp/browse/FPA00-31671" TargetMode="External"/><Relationship Id="rId4" Type="http://schemas.openxmlformats.org/officeDocument/2006/relationships/hyperlink" Target="https://sapjira.wdf.sap.corp/browse/FPA00-26892" TargetMode="External"/><Relationship Id="rId9" Type="http://schemas.openxmlformats.org/officeDocument/2006/relationships/hyperlink" Target="https://sapjira.wdf.sap.corp/browse/FPA00-2092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t>Generated on 12-09-2020</a:t>
            </a:r>
          </a:p>
        </p:txBody>
      </p:sp>
      <p:sp>
        <p:nvSpPr>
          <p:cNvPr id="3" name="Title 2"/>
          <p:cNvSpPr>
            <a:spLocks noGrp="1"/>
          </p:cNvSpPr>
          <p:nvPr>
            <p:ph type="title"/>
          </p:nvPr>
        </p:nvSpPr>
        <p:spPr/>
        <p:txBody>
          <a:bodyPr/>
          <a:lstStyle/>
          <a:p>
            <a:r>
              <a:t>SAC reporting &amp; LDC user stories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SAC reporting User stories</a:t>
            </a:r>
          </a:p>
        </p:txBody>
      </p:sp>
      <p:graphicFrame>
        <p:nvGraphicFramePr>
          <p:cNvPr id="3" name="Table 2"/>
          <p:cNvGraphicFramePr>
            <a:graphicFrameLocks noGrp="1"/>
          </p:cNvGraphicFramePr>
          <p:nvPr/>
        </p:nvGraphicFramePr>
        <p:xfrm>
          <a:off x="360000" y="1440000"/>
          <a:ext cx="11700000" cy="457200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gridCol w="3240000">
                  <a:extLst>
                    <a:ext uri="{9D8B030D-6E8A-4147-A177-3AD203B41FA5}">
                      <a16:colId xmlns:a16="http://schemas.microsoft.com/office/drawing/2014/main" val="20005"/>
                    </a:ext>
                  </a:extLst>
                </a:gridCol>
              </a:tblGrid>
              <a:tr h="0">
                <a:tc>
                  <a:txBody>
                    <a:bodyPr/>
                    <a:lstStyle/>
                    <a:p>
                      <a:pPr>
                        <a:defRPr sz="1200"/>
                      </a:pPr>
                      <a:r>
                        <a:t>Id</a:t>
                      </a:r>
                    </a:p>
                  </a:txBody>
                  <a:tcPr/>
                </a:tc>
                <a:tc>
                  <a:txBody>
                    <a:bodyPr/>
                    <a:lstStyle/>
                    <a:p>
                      <a:pPr>
                        <a:defRPr sz="1200"/>
                      </a:pPr>
                      <a:r>
                        <a:t>Title</a:t>
                      </a:r>
                    </a:p>
                  </a:txBody>
                  <a:tcPr/>
                </a:tc>
                <a:tc>
                  <a:txBody>
                    <a:bodyPr/>
                    <a:lstStyle/>
                    <a:p>
                      <a:pPr>
                        <a:defRPr sz="1200"/>
                      </a:pPr>
                      <a:r>
                        <a:t>Status</a:t>
                      </a:r>
                    </a:p>
                  </a:txBody>
                  <a:tcPr/>
                </a:tc>
                <a:tc>
                  <a:txBody>
                    <a:bodyPr/>
                    <a:lstStyle/>
                    <a:p>
                      <a:pPr>
                        <a:defRPr sz="1200"/>
                      </a:pPr>
                      <a:r>
                        <a:t>FV</a:t>
                      </a:r>
                    </a:p>
                  </a:txBody>
                  <a:tcPr/>
                </a:tc>
                <a:tc>
                  <a:txBody>
                    <a:bodyPr/>
                    <a:lstStyle/>
                    <a:p>
                      <a:pPr>
                        <a:defRPr sz="1200"/>
                      </a:pPr>
                      <a:r>
                        <a:t>TR</a:t>
                      </a:r>
                    </a:p>
                  </a:txBody>
                  <a:tcPr/>
                </a:tc>
                <a:tc>
                  <a:txBody>
                    <a:bodyPr/>
                    <a:lstStyle/>
                    <a:p>
                      <a:pPr>
                        <a:defRPr sz="1200"/>
                      </a:pPr>
                      <a:r>
                        <a:t>Last comment</a:t>
                      </a:r>
                    </a:p>
                  </a:txBody>
                  <a:tcPr/>
                </a:tc>
                <a:extLst>
                  <a:ext uri="{0D108BD9-81ED-4DB2-BD59-A6C34878D82A}">
                    <a16:rowId xmlns:a16="http://schemas.microsoft.com/office/drawing/2014/main" val="10000"/>
                  </a:ext>
                </a:extLst>
              </a:tr>
              <a:tr h="0">
                <a:tc>
                  <a:txBody>
                    <a:bodyPr/>
                    <a:lstStyle/>
                    <a:p>
                      <a:pPr>
                        <a:defRPr sz="1200"/>
                      </a:pPr>
                      <a:r>
                        <a:rPr>
                          <a:hlinkClick r:id="rId2"/>
                        </a:rPr>
                        <a:t>FPA00-34721</a:t>
                      </a:r>
                    </a:p>
                  </a:txBody>
                  <a:tcPr/>
                </a:tc>
                <a:tc>
                  <a:txBody>
                    <a:bodyPr/>
                    <a:lstStyle/>
                    <a:p>
                      <a:pPr>
                        <a:defRPr sz="1200"/>
                      </a:pPr>
                      <a:r>
                        <a:t>Scheduling for Reporting workflows</a:t>
                      </a:r>
                    </a:p>
                  </a:txBody>
                  <a:tcPr/>
                </a:tc>
                <a:tc>
                  <a:txBody>
                    <a:bodyPr/>
                    <a:lstStyle/>
                    <a:p>
                      <a:pPr>
                        <a:defRPr sz="1200"/>
                      </a:pPr>
                      <a:r>
                        <a:t>Open</a:t>
                      </a:r>
                    </a:p>
                  </a:txBody>
                  <a:tcPr/>
                </a:tc>
                <a:tc>
                  <a:txBody>
                    <a:bodyPr/>
                    <a:lstStyle/>
                    <a:p>
                      <a:pPr>
                        <a:defRPr sz="1200"/>
                      </a:pPr>
                      <a:r>
                        <a:t>None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1"/>
                  </a:ext>
                </a:extLst>
              </a:tr>
              <a:tr h="0">
                <a:tc>
                  <a:txBody>
                    <a:bodyPr/>
                    <a:lstStyle/>
                    <a:p>
                      <a:pPr>
                        <a:defRPr sz="1200"/>
                      </a:pPr>
                      <a:r>
                        <a:rPr>
                          <a:hlinkClick r:id="rId3"/>
                        </a:rPr>
                        <a:t>FPA00-34082</a:t>
                      </a:r>
                    </a:p>
                  </a:txBody>
                  <a:tcPr/>
                </a:tc>
                <a:tc>
                  <a:txBody>
                    <a:bodyPr/>
                    <a:lstStyle/>
                    <a:p>
                      <a:pPr>
                        <a:defRPr sz="1200"/>
                      </a:pPr>
                      <a:r>
                        <a:t>FPA120: Sign off owned features components and services on XSN</a:t>
                      </a:r>
                    </a:p>
                  </a:txBody>
                  <a:tcPr/>
                </a:tc>
                <a:tc>
                  <a:txBody>
                    <a:bodyPr/>
                    <a:lstStyle/>
                    <a:p>
                      <a:pPr>
                        <a:defRPr sz="1200"/>
                      </a:pPr>
                      <a:r>
                        <a:t>Open</a:t>
                      </a:r>
                    </a:p>
                  </a:txBody>
                  <a:tcPr/>
                </a:tc>
                <a:tc>
                  <a:txBody>
                    <a:bodyPr/>
                    <a:lstStyle/>
                    <a:p>
                      <a:pPr>
                        <a:defRPr sz="1200"/>
                      </a:pPr>
                      <a:r>
                        <a:t>2021.Q1</a:t>
                      </a:r>
                    </a:p>
                  </a:txBody>
                  <a:tcPr/>
                </a:tc>
                <a:tc>
                  <a:txBody>
                    <a:bodyPr/>
                    <a:lstStyle/>
                    <a:p>
                      <a:pPr>
                        <a:defRPr sz="1200"/>
                      </a:pPr>
                      <a:r>
                        <a:t>None</a:t>
                      </a:r>
                    </a:p>
                  </a:txBody>
                  <a:tcPr/>
                </a:tc>
                <a:tc>
                  <a:txBody>
                    <a:bodyPr/>
                    <a:lstStyle/>
                    <a:p>
                      <a:pPr>
                        <a:defRPr sz="1200"/>
                      </a:pPr>
                      <a:r>
                        <a:t>Hi [~I051077] &amp; [~I051413], we have to take action on this topic, could we sync up on this</a:t>
                      </a:r>
                    </a:p>
                  </a:txBody>
                  <a:tcPr/>
                </a:tc>
                <a:extLst>
                  <a:ext uri="{0D108BD9-81ED-4DB2-BD59-A6C34878D82A}">
                    <a16:rowId xmlns:a16="http://schemas.microsoft.com/office/drawing/2014/main" val="10002"/>
                  </a:ext>
                </a:extLst>
              </a:tr>
              <a:tr h="0">
                <a:tc>
                  <a:txBody>
                    <a:bodyPr/>
                    <a:lstStyle/>
                    <a:p>
                      <a:pPr>
                        <a:defRPr sz="1200"/>
                      </a:pPr>
                      <a:r>
                        <a:rPr>
                          <a:hlinkClick r:id="rId4"/>
                        </a:rPr>
                        <a:t>FPA00-33572</a:t>
                      </a:r>
                    </a:p>
                  </a:txBody>
                  <a:tcPr/>
                </a:tc>
                <a:tc>
                  <a:txBody>
                    <a:bodyPr/>
                    <a:lstStyle/>
                    <a:p>
                      <a:pPr>
                        <a:defRPr sz="1200"/>
                      </a:pPr>
                      <a:r>
                        <a:t>[Reporting] Page Preview at Design Time</a:t>
                      </a:r>
                    </a:p>
                  </a:txBody>
                  <a:tcPr/>
                </a:tc>
                <a:tc>
                  <a:txBody>
                    <a:bodyPr/>
                    <a:lstStyle/>
                    <a:p>
                      <a:pPr>
                        <a:defRPr sz="1200"/>
                      </a:pPr>
                      <a:r>
                        <a:t>In Elaboration</a:t>
                      </a:r>
                    </a:p>
                  </a:txBody>
                  <a:tcPr/>
                </a:tc>
                <a:tc>
                  <a:txBody>
                    <a:bodyPr/>
                    <a:lstStyle/>
                    <a:p>
                      <a:pPr>
                        <a:defRPr sz="1200"/>
                      </a:pPr>
                      <a:r>
                        <a:t>2021.Q2</a:t>
                      </a:r>
                    </a:p>
                  </a:txBody>
                  <a:tcPr/>
                </a:tc>
                <a:tc>
                  <a:txBody>
                    <a:bodyPr/>
                    <a:lstStyle/>
                    <a:p>
                      <a:pPr>
                        <a:defRPr sz="1200"/>
                      </a:pPr>
                      <a:r>
                        <a:t>2021.Q3 QRC</a:t>
                      </a:r>
                    </a:p>
                  </a:txBody>
                  <a:tcPr/>
                </a:tc>
                <a:tc>
                  <a:txBody>
                    <a:bodyPr/>
                    <a:lstStyle/>
                    <a:p>
                      <a:pPr>
                        <a:defRPr sz="1200"/>
                      </a:pPr>
                      <a:r>
                        <a:t>Specification in progress.</a:t>
                      </a:r>
                    </a:p>
                  </a:txBody>
                  <a:tcPr/>
                </a:tc>
                <a:extLst>
                  <a:ext uri="{0D108BD9-81ED-4DB2-BD59-A6C34878D82A}">
                    <a16:rowId xmlns:a16="http://schemas.microsoft.com/office/drawing/2014/main" val="10003"/>
                  </a:ext>
                </a:extLst>
              </a:tr>
              <a:tr h="0">
                <a:tc>
                  <a:txBody>
                    <a:bodyPr/>
                    <a:lstStyle/>
                    <a:p>
                      <a:pPr>
                        <a:defRPr sz="1200"/>
                      </a:pPr>
                      <a:r>
                        <a:rPr>
                          <a:hlinkClick r:id="rId5"/>
                        </a:rPr>
                        <a:t>FPA00-32394</a:t>
                      </a:r>
                    </a:p>
                  </a:txBody>
                  <a:tcPr/>
                </a:tc>
                <a:tc>
                  <a:txBody>
                    <a:bodyPr/>
                    <a:lstStyle/>
                    <a:p>
                      <a:pPr>
                        <a:defRPr sz="1200"/>
                      </a:pPr>
                      <a:r>
                        <a:t>[Reporting] Nested Level in Section</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4"/>
                  </a:ext>
                </a:extLst>
              </a:tr>
              <a:tr h="0">
                <a:tc>
                  <a:txBody>
                    <a:bodyPr/>
                    <a:lstStyle/>
                    <a:p>
                      <a:pPr>
                        <a:defRPr sz="1200"/>
                      </a:pPr>
                      <a:r>
                        <a:rPr>
                          <a:hlinkClick r:id="rId6"/>
                        </a:rPr>
                        <a:t>FPA00-32168</a:t>
                      </a:r>
                    </a:p>
                  </a:txBody>
                  <a:tcPr/>
                </a:tc>
                <a:tc>
                  <a:txBody>
                    <a:bodyPr/>
                    <a:lstStyle/>
                    <a:p>
                      <a:pPr>
                        <a:defRPr sz="1200"/>
                      </a:pPr>
                      <a:r>
                        <a:t>[Reporting] Support 16:9 ratio for pages</a:t>
                      </a:r>
                    </a:p>
                  </a:txBody>
                  <a:tcPr/>
                </a:tc>
                <a:tc>
                  <a:txBody>
                    <a:bodyPr/>
                    <a:lstStyle/>
                    <a:p>
                      <a:pPr>
                        <a:defRPr sz="1200"/>
                      </a:pPr>
                      <a:r>
                        <a:t>In Elaboration</a:t>
                      </a:r>
                    </a:p>
                  </a:txBody>
                  <a:tcPr/>
                </a:tc>
                <a:tc>
                  <a:txBody>
                    <a:bodyPr/>
                    <a:lstStyle/>
                    <a:p>
                      <a:pPr>
                        <a:defRPr sz="1200"/>
                      </a:pPr>
                      <a:r>
                        <a:t>2021.Q1</a:t>
                      </a:r>
                    </a:p>
                  </a:txBody>
                  <a:tcPr/>
                </a:tc>
                <a:tc>
                  <a:txBody>
                    <a:bodyPr/>
                    <a:lstStyle/>
                    <a:p>
                      <a:pPr>
                        <a:defRPr sz="1200"/>
                      </a:pPr>
                      <a:r>
                        <a:t>2021.Q2 QRC</a:t>
                      </a:r>
                    </a:p>
                  </a:txBody>
                  <a:tcPr/>
                </a:tc>
                <a:tc>
                  <a:txBody>
                    <a:bodyPr/>
                    <a:lstStyle/>
                    <a:p>
                      <a:pPr>
                        <a:defRPr sz="1200"/>
                      </a:pPr>
                      <a:r>
                        <a:t>Spec done. Dev to start.</a:t>
                      </a:r>
                    </a:p>
                  </a:txBody>
                  <a:tcPr/>
                </a:tc>
                <a:extLst>
                  <a:ext uri="{0D108BD9-81ED-4DB2-BD59-A6C34878D82A}">
                    <a16:rowId xmlns:a16="http://schemas.microsoft.com/office/drawing/2014/main" val="10005"/>
                  </a:ext>
                </a:extLst>
              </a:tr>
              <a:tr h="0">
                <a:tc>
                  <a:txBody>
                    <a:bodyPr/>
                    <a:lstStyle/>
                    <a:p>
                      <a:pPr>
                        <a:defRPr sz="1200"/>
                      </a:pPr>
                      <a:r>
                        <a:rPr>
                          <a:hlinkClick r:id="rId7"/>
                        </a:rPr>
                        <a:t>FPA00-31252</a:t>
                      </a:r>
                    </a:p>
                  </a:txBody>
                  <a:tcPr/>
                </a:tc>
                <a:tc>
                  <a:txBody>
                    <a:bodyPr/>
                    <a:lstStyle/>
                    <a:p>
                      <a:pPr>
                        <a:defRPr sz="1200"/>
                      </a:pPr>
                      <a:r>
                        <a:t>Tech Debt 2020.H2</a:t>
                      </a:r>
                    </a:p>
                  </a:txBody>
                  <a:tcPr/>
                </a:tc>
                <a:tc>
                  <a:txBody>
                    <a:bodyPr/>
                    <a:lstStyle/>
                    <a:p>
                      <a:pPr>
                        <a:defRPr sz="1200"/>
                      </a:pPr>
                      <a:r>
                        <a:t>Development in Progress</a:t>
                      </a:r>
                    </a:p>
                  </a:txBody>
                  <a:tcPr/>
                </a:tc>
                <a:tc>
                  <a:txBody>
                    <a:bodyPr/>
                    <a:lstStyle/>
                    <a:p>
                      <a:pPr>
                        <a:defRPr sz="1200"/>
                      </a:pPr>
                      <a:r>
                        <a:t>2021.03</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6"/>
                  </a:ext>
                </a:extLst>
              </a:tr>
              <a:tr h="0">
                <a:tc>
                  <a:txBody>
                    <a:bodyPr/>
                    <a:lstStyle/>
                    <a:p>
                      <a:pPr>
                        <a:defRPr sz="1200"/>
                      </a:pPr>
                      <a:r>
                        <a:rPr>
                          <a:hlinkClick r:id="rId8"/>
                        </a:rPr>
                        <a:t>FPA00-31251</a:t>
                      </a:r>
                    </a:p>
                  </a:txBody>
                  <a:tcPr/>
                </a:tc>
                <a:tc>
                  <a:txBody>
                    <a:bodyPr/>
                    <a:lstStyle/>
                    <a:p>
                      <a:pPr>
                        <a:defRPr sz="1200"/>
                      </a:pPr>
                      <a:r>
                        <a:t>Tech Debt 2021.H1</a:t>
                      </a:r>
                    </a:p>
                  </a:txBody>
                  <a:tcPr/>
                </a:tc>
                <a:tc>
                  <a:txBody>
                    <a:bodyPr/>
                    <a:lstStyle/>
                    <a:p>
                      <a:pPr>
                        <a:defRPr sz="1200"/>
                      </a:pPr>
                      <a:r>
                        <a:t>Open</a:t>
                      </a:r>
                    </a:p>
                  </a:txBody>
                  <a:tcPr/>
                </a:tc>
                <a:tc>
                  <a:txBody>
                    <a:bodyPr/>
                    <a:lstStyle/>
                    <a:p>
                      <a:pPr>
                        <a:defRPr sz="1200"/>
                      </a:pPr>
                      <a:r>
                        <a:t>None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7"/>
                  </a:ext>
                </a:extLst>
              </a:tr>
              <a:tr h="0">
                <a:tc>
                  <a:txBody>
                    <a:bodyPr/>
                    <a:lstStyle/>
                    <a:p>
                      <a:pPr>
                        <a:defRPr sz="1200"/>
                      </a:pPr>
                      <a:r>
                        <a:rPr>
                          <a:hlinkClick r:id="rId9"/>
                        </a:rPr>
                        <a:t>FPA00-30911</a:t>
                      </a:r>
                    </a:p>
                  </a:txBody>
                  <a:tcPr/>
                </a:tc>
                <a:tc>
                  <a:txBody>
                    <a:bodyPr/>
                    <a:lstStyle/>
                    <a:p>
                      <a:pPr>
                        <a:defRPr sz="1200"/>
                      </a:pPr>
                      <a:r>
                        <a:t>[Reporting] Add Section in Page Layout</a:t>
                      </a:r>
                    </a:p>
                  </a:txBody>
                  <a:tcPr/>
                </a:tc>
                <a:tc>
                  <a:txBody>
                    <a:bodyPr/>
                    <a:lstStyle/>
                    <a:p>
                      <a:pPr>
                        <a:defRPr sz="1200"/>
                      </a:pPr>
                      <a:r>
                        <a:t>Development in Progress</a:t>
                      </a:r>
                    </a:p>
                  </a:txBody>
                  <a:tcPr/>
                </a:tc>
                <a:tc>
                  <a:txBody>
                    <a:bodyPr/>
                    <a:lstStyle/>
                    <a:p>
                      <a:pPr>
                        <a:defRPr sz="1200"/>
                      </a:pPr>
                      <a:r>
                        <a:t>2021.03</a:t>
                      </a:r>
                    </a:p>
                  </a:txBody>
                  <a:tcPr/>
                </a:tc>
                <a:tc>
                  <a:txBody>
                    <a:bodyPr/>
                    <a:lstStyle/>
                    <a:p>
                      <a:pPr>
                        <a:defRPr sz="1200"/>
                      </a:pPr>
                      <a:r>
                        <a:t>2021.Q2 QRC</a:t>
                      </a:r>
                    </a:p>
                  </a:txBody>
                  <a:tcPr/>
                </a:tc>
                <a:tc>
                  <a:txBody>
                    <a:bodyPr/>
                    <a:lstStyle/>
                    <a:p>
                      <a:pPr>
                        <a:defRPr sz="1200"/>
                      </a:pPr>
                      <a:r>
                        <a:t>Tentative toogle on by Dec 18th  _x000D_</a:t>
                      </a:r>
                    </a:p>
                    <a:p>
                      <a:pPr>
                        <a:defRPr sz="1200"/>
                      </a:pPr>
                      <a:r>
                        <a:t>Limitation: section filter on range partially supported</a:t>
                      </a:r>
                    </a:p>
                  </a:txBody>
                  <a:tcPr/>
                </a:tc>
                <a:extLst>
                  <a:ext uri="{0D108BD9-81ED-4DB2-BD59-A6C34878D82A}">
                    <a16:rowId xmlns:a16="http://schemas.microsoft.com/office/drawing/2014/main" val="10008"/>
                  </a:ext>
                </a:extLst>
              </a:tr>
              <a:tr h="0">
                <a:tc>
                  <a:txBody>
                    <a:bodyPr/>
                    <a:lstStyle/>
                    <a:p>
                      <a:pPr>
                        <a:defRPr sz="1200"/>
                      </a:pPr>
                      <a:r>
                        <a:rPr>
                          <a:hlinkClick r:id="rId10"/>
                        </a:rPr>
                        <a:t>FPA00-29908</a:t>
                      </a:r>
                    </a:p>
                  </a:txBody>
                  <a:tcPr/>
                </a:tc>
                <a:tc>
                  <a:txBody>
                    <a:bodyPr/>
                    <a:lstStyle/>
                    <a:p>
                      <a:pPr>
                        <a:defRPr sz="1200"/>
                      </a:pPr>
                      <a:r>
                        <a:t>[Reporting] Relative Positioning</a:t>
                      </a:r>
                    </a:p>
                  </a:txBody>
                  <a:tcPr/>
                </a:tc>
                <a:tc>
                  <a:txBody>
                    <a:bodyPr/>
                    <a:lstStyle/>
                    <a:p>
                      <a:pPr>
                        <a:defRPr sz="1200"/>
                      </a:pPr>
                      <a:r>
                        <a:t>Development in Progress</a:t>
                      </a:r>
                    </a:p>
                  </a:txBody>
                  <a:tcPr/>
                </a:tc>
                <a:tc>
                  <a:txBody>
                    <a:bodyPr/>
                    <a:lstStyle/>
                    <a:p>
                      <a:pPr>
                        <a:defRPr sz="1200"/>
                      </a:pPr>
                      <a:r>
                        <a:t>2021.03</a:t>
                      </a:r>
                    </a:p>
                  </a:txBody>
                  <a:tcPr/>
                </a:tc>
                <a:tc>
                  <a:txBody>
                    <a:bodyPr/>
                    <a:lstStyle/>
                    <a:p>
                      <a:pPr>
                        <a:defRPr sz="1200"/>
                      </a:pPr>
                      <a:r>
                        <a:t>2021.Q2 QRC</a:t>
                      </a:r>
                    </a:p>
                  </a:txBody>
                  <a:tcPr/>
                </a:tc>
                <a:tc>
                  <a:txBody>
                    <a:bodyPr/>
                    <a:lstStyle/>
                    <a:p>
                      <a:pPr>
                        <a:defRPr sz="1200"/>
                      </a:pPr>
                      <a:r>
                        <a:t>Tentative toogle on by Dec 11th._x000D_</a:t>
                      </a:r>
                    </a:p>
                    <a:p>
                      <a:pPr>
                        <a:defRPr sz="1200"/>
                      </a:pPr>
                      <a:endParaRPr/>
                    </a:p>
                  </a:txBody>
                  <a:tcPr/>
                </a:tc>
                <a:extLst>
                  <a:ext uri="{0D108BD9-81ED-4DB2-BD59-A6C34878D82A}">
                    <a16:rowId xmlns:a16="http://schemas.microsoft.com/office/drawing/2014/main" val="10009"/>
                  </a:ext>
                </a:extLst>
              </a:tr>
              <a:tr h="0">
                <a:tc>
                  <a:txBody>
                    <a:bodyPr/>
                    <a:lstStyle/>
                    <a:p>
                      <a:pPr>
                        <a:defRPr sz="1200"/>
                      </a:pPr>
                      <a:r>
                        <a:rPr>
                          <a:hlinkClick r:id="rId11"/>
                        </a:rPr>
                        <a:t>FPA00-27408</a:t>
                      </a:r>
                    </a:p>
                  </a:txBody>
                  <a:tcPr/>
                </a:tc>
                <a:tc>
                  <a:txBody>
                    <a:bodyPr/>
                    <a:lstStyle/>
                    <a:p>
                      <a:pPr>
                        <a:defRPr sz="1200"/>
                      </a:pPr>
                      <a:r>
                        <a:t>[Reporting] Edit a canvas in a paginated mode</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2021.Q3 QRC</a:t>
                      </a:r>
                    </a:p>
                  </a:txBody>
                  <a:tcPr/>
                </a:tc>
                <a:tc>
                  <a:txBody>
                    <a:bodyPr/>
                    <a:lstStyle/>
                    <a:p>
                      <a:pPr>
                        <a:defRPr sz="1200"/>
                      </a:pPr>
                      <a:endParaRPr/>
                    </a:p>
                  </a:txBody>
                  <a:tcPr/>
                </a:tc>
                <a:extLst>
                  <a:ext uri="{0D108BD9-81ED-4DB2-BD59-A6C34878D82A}">
                    <a16:rowId xmlns:a16="http://schemas.microsoft.com/office/drawing/2014/main" val="10010"/>
                  </a:ext>
                </a:extLst>
              </a:tr>
              <a:tr h="0">
                <a:tc>
                  <a:txBody>
                    <a:bodyPr/>
                    <a:lstStyle/>
                    <a:p>
                      <a:pPr>
                        <a:defRPr sz="1200"/>
                      </a:pPr>
                      <a:r>
                        <a:rPr>
                          <a:hlinkClick r:id="rId12"/>
                        </a:rPr>
                        <a:t>FPA00-26994</a:t>
                      </a:r>
                    </a:p>
                  </a:txBody>
                  <a:tcPr/>
                </a:tc>
                <a:tc>
                  <a:txBody>
                    <a:bodyPr/>
                    <a:lstStyle/>
                    <a:p>
                      <a:pPr>
                        <a:defRPr sz="1200"/>
                      </a:pPr>
                      <a:r>
                        <a:t>[Reporting] Page header - footer &amp; Margins (pagination)</a:t>
                      </a:r>
                    </a:p>
                  </a:txBody>
                  <a:tcPr/>
                </a:tc>
                <a:tc>
                  <a:txBody>
                    <a:bodyPr/>
                    <a:lstStyle/>
                    <a:p>
                      <a:pPr>
                        <a:defRPr sz="1200"/>
                      </a:pPr>
                      <a:r>
                        <a:t>In Elaboration</a:t>
                      </a:r>
                    </a:p>
                  </a:txBody>
                  <a:tcPr/>
                </a:tc>
                <a:tc>
                  <a:txBody>
                    <a:bodyPr/>
                    <a:lstStyle/>
                    <a:p>
                      <a:pPr>
                        <a:defRPr sz="1200"/>
                      </a:pPr>
                      <a:r>
                        <a:t>2021.Q2</a:t>
                      </a:r>
                    </a:p>
                  </a:txBody>
                  <a:tcPr/>
                </a:tc>
                <a:tc>
                  <a:txBody>
                    <a:bodyPr/>
                    <a:lstStyle/>
                    <a:p>
                      <a:pPr>
                        <a:defRPr sz="1200"/>
                      </a:pPr>
                      <a:r>
                        <a:t>2021.Q3 QRC</a:t>
                      </a:r>
                    </a:p>
                  </a:txBody>
                  <a:tcPr/>
                </a:tc>
                <a:tc>
                  <a:txBody>
                    <a:bodyPr/>
                    <a:lstStyle/>
                    <a:p>
                      <a:pPr>
                        <a:defRPr sz="1200"/>
                      </a:pPr>
                      <a:r>
                        <a:t>Spec done. Dev in progress. Elaboration tasks need to be completed._x000D_</a:t>
                      </a:r>
                    </a:p>
                    <a:p>
                      <a:pPr>
                        <a:defRPr sz="1200"/>
                      </a:pPr>
                      <a:endParaRP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LDC user stories</a:t>
            </a:r>
          </a:p>
        </p:txBody>
      </p:sp>
      <p:graphicFrame>
        <p:nvGraphicFramePr>
          <p:cNvPr id="3" name="Table 2"/>
          <p:cNvGraphicFramePr>
            <a:graphicFrameLocks noGrp="1"/>
          </p:cNvGraphicFramePr>
          <p:nvPr/>
        </p:nvGraphicFramePr>
        <p:xfrm>
          <a:off x="360000" y="1440000"/>
          <a:ext cx="11700000" cy="393192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gridCol w="3240000">
                  <a:extLst>
                    <a:ext uri="{9D8B030D-6E8A-4147-A177-3AD203B41FA5}">
                      <a16:colId xmlns:a16="http://schemas.microsoft.com/office/drawing/2014/main" val="20005"/>
                    </a:ext>
                  </a:extLst>
                </a:gridCol>
              </a:tblGrid>
              <a:tr h="0">
                <a:tc>
                  <a:txBody>
                    <a:bodyPr/>
                    <a:lstStyle/>
                    <a:p>
                      <a:pPr>
                        <a:defRPr sz="1200"/>
                      </a:pPr>
                      <a:r>
                        <a:t>Id</a:t>
                      </a:r>
                    </a:p>
                  </a:txBody>
                  <a:tcPr/>
                </a:tc>
                <a:tc>
                  <a:txBody>
                    <a:bodyPr/>
                    <a:lstStyle/>
                    <a:p>
                      <a:pPr>
                        <a:defRPr sz="1200"/>
                      </a:pPr>
                      <a:r>
                        <a:t>Title</a:t>
                      </a:r>
                    </a:p>
                  </a:txBody>
                  <a:tcPr/>
                </a:tc>
                <a:tc>
                  <a:txBody>
                    <a:bodyPr/>
                    <a:lstStyle/>
                    <a:p>
                      <a:pPr>
                        <a:defRPr sz="1200"/>
                      </a:pPr>
                      <a:r>
                        <a:t>Status</a:t>
                      </a:r>
                    </a:p>
                  </a:txBody>
                  <a:tcPr/>
                </a:tc>
                <a:tc>
                  <a:txBody>
                    <a:bodyPr/>
                    <a:lstStyle/>
                    <a:p>
                      <a:pPr>
                        <a:defRPr sz="1200"/>
                      </a:pPr>
                      <a:r>
                        <a:t>FV</a:t>
                      </a:r>
                    </a:p>
                  </a:txBody>
                  <a:tcPr/>
                </a:tc>
                <a:tc>
                  <a:txBody>
                    <a:bodyPr/>
                    <a:lstStyle/>
                    <a:p>
                      <a:pPr>
                        <a:defRPr sz="1200"/>
                      </a:pPr>
                      <a:r>
                        <a:t>TR</a:t>
                      </a:r>
                    </a:p>
                  </a:txBody>
                  <a:tcPr/>
                </a:tc>
                <a:tc>
                  <a:txBody>
                    <a:bodyPr/>
                    <a:lstStyle/>
                    <a:p>
                      <a:pPr>
                        <a:defRPr sz="1200"/>
                      </a:pPr>
                      <a:r>
                        <a:t>Last comment</a:t>
                      </a:r>
                    </a:p>
                  </a:txBody>
                  <a:tcPr/>
                </a:tc>
                <a:extLst>
                  <a:ext uri="{0D108BD9-81ED-4DB2-BD59-A6C34878D82A}">
                    <a16:rowId xmlns:a16="http://schemas.microsoft.com/office/drawing/2014/main" val="10000"/>
                  </a:ext>
                </a:extLst>
              </a:tr>
              <a:tr h="0">
                <a:tc>
                  <a:txBody>
                    <a:bodyPr/>
                    <a:lstStyle/>
                    <a:p>
                      <a:pPr>
                        <a:defRPr sz="1200"/>
                      </a:pPr>
                      <a:r>
                        <a:rPr>
                          <a:hlinkClick r:id="rId2"/>
                        </a:rPr>
                        <a:t>FPA00-34948</a:t>
                      </a:r>
                    </a:p>
                  </a:txBody>
                  <a:tcPr/>
                </a:tc>
                <a:tc>
                  <a:txBody>
                    <a:bodyPr/>
                    <a:lstStyle/>
                    <a:p>
                      <a:pPr>
                        <a:defRPr sz="1200"/>
                      </a:pPr>
                      <a:r>
                        <a:t>LUC 3.3 : Allow LUC users to not use BOE licence</a:t>
                      </a:r>
                    </a:p>
                  </a:txBody>
                  <a:tcPr/>
                </a:tc>
                <a:tc>
                  <a:txBody>
                    <a:bodyPr/>
                    <a:lstStyle/>
                    <a:p>
                      <a:pPr>
                        <a:defRPr sz="1200"/>
                      </a:pPr>
                      <a:r>
                        <a:t>Open</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1"/>
                  </a:ext>
                </a:extLst>
              </a:tr>
              <a:tr h="0">
                <a:tc>
                  <a:txBody>
                    <a:bodyPr/>
                    <a:lstStyle/>
                    <a:p>
                      <a:pPr>
                        <a:defRPr sz="1200"/>
                      </a:pPr>
                      <a:r>
                        <a:rPr>
                          <a:hlinkClick r:id="rId3"/>
                        </a:rPr>
                        <a:t>FPA00-34819</a:t>
                      </a:r>
                    </a:p>
                  </a:txBody>
                  <a:tcPr/>
                </a:tc>
                <a:tc>
                  <a:txBody>
                    <a:bodyPr/>
                    <a:lstStyle/>
                    <a:p>
                      <a:pPr>
                        <a:defRPr sz="1200"/>
                      </a:pPr>
                      <a:r>
                        <a:t>BOLT View time Live Universe Support</a:t>
                      </a:r>
                    </a:p>
                  </a:txBody>
                  <a:tcPr/>
                </a:tc>
                <a:tc>
                  <a:txBody>
                    <a:bodyPr/>
                    <a:lstStyle/>
                    <a:p>
                      <a:pPr>
                        <a:defRPr sz="1200"/>
                      </a:pPr>
                      <a:r>
                        <a:t>Open</a:t>
                      </a:r>
                    </a:p>
                  </a:txBody>
                  <a:tcPr/>
                </a:tc>
                <a:tc>
                  <a:txBody>
                    <a:bodyPr/>
                    <a:lstStyle/>
                    <a:p>
                      <a:pPr>
                        <a:defRPr sz="1200"/>
                      </a:pPr>
                      <a:r>
                        <a:t>None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2"/>
                  </a:ext>
                </a:extLst>
              </a:tr>
              <a:tr h="0">
                <a:tc>
                  <a:txBody>
                    <a:bodyPr/>
                    <a:lstStyle/>
                    <a:p>
                      <a:pPr>
                        <a:defRPr sz="1200"/>
                      </a:pPr>
                      <a:r>
                        <a:rPr>
                          <a:hlinkClick r:id="rId4"/>
                        </a:rPr>
                        <a:t>FPA00-34177</a:t>
                      </a:r>
                    </a:p>
                  </a:txBody>
                  <a:tcPr/>
                </a:tc>
                <a:tc>
                  <a:txBody>
                    <a:bodyPr/>
                    <a:lstStyle/>
                    <a:p>
                      <a:pPr>
                        <a:defRPr sz="1200"/>
                      </a:pPr>
                      <a:r>
                        <a:t>LUC 3.4 : WDM Performance improvement*</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3"/>
                  </a:ext>
                </a:extLst>
              </a:tr>
              <a:tr h="0">
                <a:tc>
                  <a:txBody>
                    <a:bodyPr/>
                    <a:lstStyle/>
                    <a:p>
                      <a:pPr>
                        <a:defRPr sz="1200"/>
                      </a:pPr>
                      <a:r>
                        <a:rPr>
                          <a:hlinkClick r:id="rId5"/>
                        </a:rPr>
                        <a:t>FPA00-34176</a:t>
                      </a:r>
                    </a:p>
                  </a:txBody>
                  <a:tcPr/>
                </a:tc>
                <a:tc>
                  <a:txBody>
                    <a:bodyPr/>
                    <a:lstStyle/>
                    <a:p>
                      <a:pPr>
                        <a:defRPr sz="1200"/>
                      </a:pPr>
                      <a:r>
                        <a:t>LUC 3.4 : Move to PKCS12</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4"/>
                  </a:ext>
                </a:extLst>
              </a:tr>
              <a:tr h="0">
                <a:tc>
                  <a:txBody>
                    <a:bodyPr/>
                    <a:lstStyle/>
                    <a:p>
                      <a:pPr>
                        <a:defRPr sz="1200"/>
                      </a:pPr>
                      <a:r>
                        <a:rPr>
                          <a:hlinkClick r:id="rId6"/>
                        </a:rPr>
                        <a:t>FPA00-34175</a:t>
                      </a:r>
                    </a:p>
                  </a:txBody>
                  <a:tcPr/>
                </a:tc>
                <a:tc>
                  <a:txBody>
                    <a:bodyPr/>
                    <a:lstStyle/>
                    <a:p>
                      <a:pPr>
                        <a:defRPr sz="1200"/>
                      </a:pPr>
                      <a:r>
                        <a:t>LUC 3.4 : %Grand total</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5"/>
                  </a:ext>
                </a:extLst>
              </a:tr>
              <a:tr h="0">
                <a:tc>
                  <a:txBody>
                    <a:bodyPr/>
                    <a:lstStyle/>
                    <a:p>
                      <a:pPr>
                        <a:defRPr sz="1200"/>
                      </a:pPr>
                      <a:r>
                        <a:rPr>
                          <a:hlinkClick r:id="rId7"/>
                        </a:rPr>
                        <a:t>FPA00-34174</a:t>
                      </a:r>
                    </a:p>
                  </a:txBody>
                  <a:tcPr/>
                </a:tc>
                <a:tc>
                  <a:txBody>
                    <a:bodyPr/>
                    <a:lstStyle/>
                    <a:p>
                      <a:pPr>
                        <a:defRPr sz="1200"/>
                      </a:pPr>
                      <a:r>
                        <a:t>LUC 3.4 : Calculated measures (Difference from, Dimension to measure, Date difference, mea</a:t>
                      </a:r>
                    </a:p>
                  </a:txBody>
                  <a:tcPr/>
                </a:tc>
                <a:tc>
                  <a:txBody>
                    <a:bodyPr/>
                    <a:lstStyle/>
                    <a:p>
                      <a:pPr>
                        <a:defRPr sz="1200"/>
                      </a:pPr>
                      <a:r>
                        <a:t>Open</a:t>
                      </a:r>
                    </a:p>
                  </a:txBody>
                  <a:tcPr/>
                </a:tc>
                <a:tc>
                  <a:txBody>
                    <a:bodyPr/>
                    <a:lstStyle/>
                    <a:p>
                      <a:pPr>
                        <a:defRPr sz="1200"/>
                      </a:pPr>
                      <a:r>
                        <a:t>Future</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6"/>
                  </a:ext>
                </a:extLst>
              </a:tr>
              <a:tr h="0">
                <a:tc>
                  <a:txBody>
                    <a:bodyPr/>
                    <a:lstStyle/>
                    <a:p>
                      <a:pPr>
                        <a:defRPr sz="1200"/>
                      </a:pPr>
                      <a:r>
                        <a:rPr>
                          <a:hlinkClick r:id="rId8"/>
                        </a:rPr>
                        <a:t>FPA00-34054</a:t>
                      </a:r>
                    </a:p>
                  </a:txBody>
                  <a:tcPr/>
                </a:tc>
                <a:tc>
                  <a:txBody>
                    <a:bodyPr/>
                    <a:lstStyle/>
                    <a:p>
                      <a:pPr>
                        <a:defRPr sz="1200"/>
                      </a:pPr>
                      <a:r>
                        <a:t>FPA55: Sign off owned features components and services on XSN</a:t>
                      </a:r>
                    </a:p>
                  </a:txBody>
                  <a:tcPr/>
                </a:tc>
                <a:tc>
                  <a:txBody>
                    <a:bodyPr/>
                    <a:lstStyle/>
                    <a:p>
                      <a:pPr>
                        <a:defRPr sz="1200"/>
                      </a:pPr>
                      <a:r>
                        <a:t>Open</a:t>
                      </a:r>
                    </a:p>
                  </a:txBody>
                  <a:tcPr/>
                </a:tc>
                <a:tc>
                  <a:txBody>
                    <a:bodyPr/>
                    <a:lstStyle/>
                    <a:p>
                      <a:pPr>
                        <a:defRPr sz="1200"/>
                      </a:pPr>
                      <a:r>
                        <a:t>2021.Q1</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7"/>
                  </a:ext>
                </a:extLst>
              </a:tr>
              <a:tr h="0">
                <a:tc>
                  <a:txBody>
                    <a:bodyPr/>
                    <a:lstStyle/>
                    <a:p>
                      <a:pPr>
                        <a:defRPr sz="1200"/>
                      </a:pPr>
                      <a:r>
                        <a:rPr>
                          <a:hlinkClick r:id="rId9"/>
                        </a:rPr>
                        <a:t>FPA00-33841</a:t>
                      </a:r>
                    </a:p>
                  </a:txBody>
                  <a:tcPr/>
                </a:tc>
                <a:tc>
                  <a:txBody>
                    <a:bodyPr/>
                    <a:lstStyle/>
                    <a:p>
                      <a:pPr>
                        <a:defRPr sz="1200"/>
                      </a:pPr>
                      <a:r>
                        <a:t>LUC 3.3 : HANA Live Connectivity gaps : calculated dimensions Measure to Dimension</a:t>
                      </a:r>
                    </a:p>
                  </a:txBody>
                  <a:tcPr/>
                </a:tc>
                <a:tc>
                  <a:txBody>
                    <a:bodyPr/>
                    <a:lstStyle/>
                    <a:p>
                      <a:pPr>
                        <a:defRPr sz="1200"/>
                      </a:pPr>
                      <a:r>
                        <a:t>Open</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8"/>
                  </a:ext>
                </a:extLst>
              </a:tr>
              <a:tr h="0">
                <a:tc>
                  <a:txBody>
                    <a:bodyPr/>
                    <a:lstStyle/>
                    <a:p>
                      <a:pPr>
                        <a:defRPr sz="1200"/>
                      </a:pPr>
                      <a:r>
                        <a:rPr>
                          <a:hlinkClick r:id="rId10"/>
                        </a:rPr>
                        <a:t>FPA00-32482</a:t>
                      </a:r>
                    </a:p>
                  </a:txBody>
                  <a:tcPr/>
                </a:tc>
                <a:tc>
                  <a:txBody>
                    <a:bodyPr/>
                    <a:lstStyle/>
                    <a:p>
                      <a:pPr>
                        <a:defRPr sz="1200"/>
                      </a:pPr>
                      <a:r>
                        <a:t>LUC 3.3 : Remove Webi Raylight dependency</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9"/>
                  </a:ext>
                </a:extLst>
              </a:tr>
              <a:tr h="0">
                <a:tc>
                  <a:txBody>
                    <a:bodyPr/>
                    <a:lstStyle/>
                    <a:p>
                      <a:pPr>
                        <a:defRPr sz="1200"/>
                      </a:pPr>
                      <a:r>
                        <a:rPr>
                          <a:hlinkClick r:id="rId11"/>
                        </a:rPr>
                        <a:t>FPA00-32481</a:t>
                      </a:r>
                    </a:p>
                  </a:txBody>
                  <a:tcPr/>
                </a:tc>
                <a:tc>
                  <a:txBody>
                    <a:bodyPr/>
                    <a:lstStyle/>
                    <a:p>
                      <a:pPr>
                        <a:defRPr sz="1200"/>
                      </a:pPr>
                      <a:r>
                        <a:t>LUC 3.3 : Use SAPCAR to create Windows and Linux artefacts</a:t>
                      </a:r>
                    </a:p>
                  </a:txBody>
                  <a:tcPr/>
                </a:tc>
                <a:tc>
                  <a:txBody>
                    <a:bodyPr/>
                    <a:lstStyle/>
                    <a:p>
                      <a:pPr>
                        <a:defRPr sz="1200"/>
                      </a:pPr>
                      <a:r>
                        <a:t>Open</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LDC user stories</a:t>
            </a:r>
          </a:p>
        </p:txBody>
      </p:sp>
      <p:graphicFrame>
        <p:nvGraphicFramePr>
          <p:cNvPr id="3" name="Table 2"/>
          <p:cNvGraphicFramePr>
            <a:graphicFrameLocks noGrp="1"/>
          </p:cNvGraphicFramePr>
          <p:nvPr/>
        </p:nvGraphicFramePr>
        <p:xfrm>
          <a:off x="360000" y="1440000"/>
          <a:ext cx="11700000" cy="502920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20000"/>
                    </a:ext>
                  </a:extLst>
                </a:gridCol>
                <a:gridCol w="360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260000">
                  <a:extLst>
                    <a:ext uri="{9D8B030D-6E8A-4147-A177-3AD203B41FA5}">
                      <a16:colId xmlns:a16="http://schemas.microsoft.com/office/drawing/2014/main" val="20004"/>
                    </a:ext>
                  </a:extLst>
                </a:gridCol>
                <a:gridCol w="3240000">
                  <a:extLst>
                    <a:ext uri="{9D8B030D-6E8A-4147-A177-3AD203B41FA5}">
                      <a16:colId xmlns:a16="http://schemas.microsoft.com/office/drawing/2014/main" val="20005"/>
                    </a:ext>
                  </a:extLst>
                </a:gridCol>
              </a:tblGrid>
              <a:tr h="0">
                <a:tc>
                  <a:txBody>
                    <a:bodyPr/>
                    <a:lstStyle/>
                    <a:p>
                      <a:pPr>
                        <a:defRPr sz="1200"/>
                      </a:pPr>
                      <a:r>
                        <a:t>Id</a:t>
                      </a:r>
                    </a:p>
                  </a:txBody>
                  <a:tcPr/>
                </a:tc>
                <a:tc>
                  <a:txBody>
                    <a:bodyPr/>
                    <a:lstStyle/>
                    <a:p>
                      <a:pPr>
                        <a:defRPr sz="1200"/>
                      </a:pPr>
                      <a:r>
                        <a:t>Title</a:t>
                      </a:r>
                    </a:p>
                  </a:txBody>
                  <a:tcPr/>
                </a:tc>
                <a:tc>
                  <a:txBody>
                    <a:bodyPr/>
                    <a:lstStyle/>
                    <a:p>
                      <a:pPr>
                        <a:defRPr sz="1200"/>
                      </a:pPr>
                      <a:r>
                        <a:t>Status</a:t>
                      </a:r>
                    </a:p>
                  </a:txBody>
                  <a:tcPr/>
                </a:tc>
                <a:tc>
                  <a:txBody>
                    <a:bodyPr/>
                    <a:lstStyle/>
                    <a:p>
                      <a:pPr>
                        <a:defRPr sz="1200"/>
                      </a:pPr>
                      <a:r>
                        <a:t>FV</a:t>
                      </a:r>
                    </a:p>
                  </a:txBody>
                  <a:tcPr/>
                </a:tc>
                <a:tc>
                  <a:txBody>
                    <a:bodyPr/>
                    <a:lstStyle/>
                    <a:p>
                      <a:pPr>
                        <a:defRPr sz="1200"/>
                      </a:pPr>
                      <a:r>
                        <a:t>TR</a:t>
                      </a:r>
                    </a:p>
                  </a:txBody>
                  <a:tcPr/>
                </a:tc>
                <a:tc>
                  <a:txBody>
                    <a:bodyPr/>
                    <a:lstStyle/>
                    <a:p>
                      <a:pPr>
                        <a:defRPr sz="1200"/>
                      </a:pPr>
                      <a:r>
                        <a:t>Last comment</a:t>
                      </a:r>
                    </a:p>
                  </a:txBody>
                  <a:tcPr/>
                </a:tc>
                <a:extLst>
                  <a:ext uri="{0D108BD9-81ED-4DB2-BD59-A6C34878D82A}">
                    <a16:rowId xmlns:a16="http://schemas.microsoft.com/office/drawing/2014/main" val="10000"/>
                  </a:ext>
                </a:extLst>
              </a:tr>
              <a:tr h="0">
                <a:tc>
                  <a:txBody>
                    <a:bodyPr/>
                    <a:lstStyle/>
                    <a:p>
                      <a:pPr>
                        <a:defRPr sz="1200"/>
                      </a:pPr>
                      <a:r>
                        <a:rPr>
                          <a:hlinkClick r:id="rId2"/>
                        </a:rPr>
                        <a:t>FPA00-32480</a:t>
                      </a:r>
                    </a:p>
                  </a:txBody>
                  <a:tcPr/>
                </a:tc>
                <a:tc>
                  <a:txBody>
                    <a:bodyPr/>
                    <a:lstStyle/>
                    <a:p>
                      <a:pPr>
                        <a:defRPr sz="1200"/>
                      </a:pPr>
                      <a:r>
                        <a:t>LUC 3.3 : saml.sharedsecretkey.file  passwords</a:t>
                      </a:r>
                    </a:p>
                  </a:txBody>
                  <a:tcPr/>
                </a:tc>
                <a:tc>
                  <a:txBody>
                    <a:bodyPr/>
                    <a:lstStyle/>
                    <a:p>
                      <a:pPr>
                        <a:defRPr sz="1200"/>
                      </a:pPr>
                      <a:r>
                        <a:t>Planned</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1"/>
                  </a:ext>
                </a:extLst>
              </a:tr>
              <a:tr h="0">
                <a:tc>
                  <a:txBody>
                    <a:bodyPr/>
                    <a:lstStyle/>
                    <a:p>
                      <a:pPr>
                        <a:defRPr sz="1200"/>
                      </a:pPr>
                      <a:r>
                        <a:rPr>
                          <a:hlinkClick r:id="rId3"/>
                        </a:rPr>
                        <a:t>FPA00-32063</a:t>
                      </a:r>
                    </a:p>
                  </a:txBody>
                  <a:tcPr/>
                </a:tc>
                <a:tc>
                  <a:txBody>
                    <a:bodyPr/>
                    <a:lstStyle/>
                    <a:p>
                      <a:pPr>
                        <a:defRPr sz="1200"/>
                      </a:pPr>
                      <a:r>
                        <a:t>Remove TOGGLE : REMOTE_UNIVERSE_BASELINE_LEVEL_2</a:t>
                      </a:r>
                    </a:p>
                  </a:txBody>
                  <a:tcPr/>
                </a:tc>
                <a:tc>
                  <a:txBody>
                    <a:bodyPr/>
                    <a:lstStyle/>
                    <a:p>
                      <a:pPr>
                        <a:defRPr sz="1200"/>
                      </a:pPr>
                      <a:r>
                        <a:t>In Validation</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2"/>
                  </a:ext>
                </a:extLst>
              </a:tr>
              <a:tr h="0">
                <a:tc>
                  <a:txBody>
                    <a:bodyPr/>
                    <a:lstStyle/>
                    <a:p>
                      <a:pPr>
                        <a:defRPr sz="1200"/>
                      </a:pPr>
                      <a:r>
                        <a:rPr>
                          <a:hlinkClick r:id="rId4"/>
                        </a:rPr>
                        <a:t>FPA00-26892</a:t>
                      </a:r>
                    </a:p>
                  </a:txBody>
                  <a:tcPr/>
                </a:tc>
                <a:tc>
                  <a:txBody>
                    <a:bodyPr/>
                    <a:lstStyle/>
                    <a:p>
                      <a:pPr>
                        <a:defRPr sz="1200"/>
                      </a:pPr>
                      <a:r>
                        <a:rPr dirty="0"/>
                        <a:t>LUC 3.3 - WDM Grey out unsupported elements in the query panel</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3"/>
                  </a:ext>
                </a:extLst>
              </a:tr>
              <a:tr h="0">
                <a:tc>
                  <a:txBody>
                    <a:bodyPr/>
                    <a:lstStyle/>
                    <a:p>
                      <a:pPr>
                        <a:defRPr sz="1200"/>
                      </a:pPr>
                      <a:r>
                        <a:rPr>
                          <a:hlinkClick r:id="rId5"/>
                        </a:rPr>
                        <a:t>FPA00-28943</a:t>
                      </a:r>
                    </a:p>
                  </a:txBody>
                  <a:tcPr/>
                </a:tc>
                <a:tc>
                  <a:txBody>
                    <a:bodyPr/>
                    <a:lstStyle/>
                    <a:p>
                      <a:pPr>
                        <a:defRPr sz="1200"/>
                      </a:pPr>
                      <a:r>
                        <a:rPr dirty="0"/>
                        <a:t>LUC 3.3 - Improve Support HANA variables / input parameters</a:t>
                      </a:r>
                    </a:p>
                  </a:txBody>
                  <a:tcPr/>
                </a:tc>
                <a:tc>
                  <a:txBody>
                    <a:bodyPr/>
                    <a:lstStyle/>
                    <a:p>
                      <a:pPr>
                        <a:defRPr sz="1200"/>
                      </a:pPr>
                      <a:r>
                        <a:t>Open</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4"/>
                  </a:ext>
                </a:extLst>
              </a:tr>
              <a:tr h="0">
                <a:tc>
                  <a:txBody>
                    <a:bodyPr/>
                    <a:lstStyle/>
                    <a:p>
                      <a:pPr>
                        <a:defRPr sz="1200"/>
                      </a:pPr>
                      <a:r>
                        <a:rPr>
                          <a:hlinkClick r:id="rId6"/>
                        </a:rPr>
                        <a:t>FPA00-24941</a:t>
                      </a:r>
                    </a:p>
                  </a:txBody>
                  <a:tcPr/>
                </a:tc>
                <a:tc>
                  <a:txBody>
                    <a:bodyPr/>
                    <a:lstStyle/>
                    <a:p>
                      <a:pPr>
                        <a:defRPr sz="1200"/>
                      </a:pPr>
                      <a:r>
                        <a:rPr dirty="0"/>
                        <a:t>LUC 3.3 - drill up/down on navigation path</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2021.Q3 QRC</a:t>
                      </a:r>
                    </a:p>
                  </a:txBody>
                  <a:tcPr/>
                </a:tc>
                <a:tc>
                  <a:txBody>
                    <a:bodyPr/>
                    <a:lstStyle/>
                    <a:p>
                      <a:pPr>
                        <a:defRPr sz="1200"/>
                      </a:pPr>
                      <a:r>
                        <a:t>[~I051411] I am changing the Delivery version from 2021.q1 to 2021.05. Please update if th</a:t>
                      </a:r>
                    </a:p>
                  </a:txBody>
                  <a:tcPr/>
                </a:tc>
                <a:extLst>
                  <a:ext uri="{0D108BD9-81ED-4DB2-BD59-A6C34878D82A}">
                    <a16:rowId xmlns:a16="http://schemas.microsoft.com/office/drawing/2014/main" val="10005"/>
                  </a:ext>
                </a:extLst>
              </a:tr>
              <a:tr h="0">
                <a:tc>
                  <a:txBody>
                    <a:bodyPr/>
                    <a:lstStyle/>
                    <a:p>
                      <a:pPr>
                        <a:defRPr sz="1200"/>
                      </a:pPr>
                      <a:r>
                        <a:rPr>
                          <a:hlinkClick r:id="rId7"/>
                        </a:rPr>
                        <a:t>FPA00-22342</a:t>
                      </a:r>
                    </a:p>
                  </a:txBody>
                  <a:tcPr/>
                </a:tc>
                <a:tc>
                  <a:txBody>
                    <a:bodyPr/>
                    <a:lstStyle/>
                    <a:p>
                      <a:pPr>
                        <a:defRPr sz="1200"/>
                      </a:pPr>
                      <a:r>
                        <a:t>LUC 3.3 : Scheduling Story based on Live connection for Unv both Basic and SSO and definin</a:t>
                      </a:r>
                    </a:p>
                  </a:txBody>
                  <a:tcPr/>
                </a:tc>
                <a:tc>
                  <a:txBody>
                    <a:bodyPr/>
                    <a:lstStyle/>
                    <a:p>
                      <a:pPr>
                        <a:defRPr sz="1200"/>
                      </a:pPr>
                      <a:r>
                        <a:t>Development in Progress</a:t>
                      </a:r>
                    </a:p>
                  </a:txBody>
                  <a:tcPr/>
                </a:tc>
                <a:tc>
                  <a:txBody>
                    <a:bodyPr/>
                    <a:lstStyle/>
                    <a:p>
                      <a:pPr>
                        <a:defRPr sz="1200"/>
                      </a:pPr>
                      <a:r>
                        <a:t>2021.05</a:t>
                      </a:r>
                    </a:p>
                  </a:txBody>
                  <a:tcPr/>
                </a:tc>
                <a:tc>
                  <a:txBody>
                    <a:bodyPr/>
                    <a:lstStyle/>
                    <a:p>
                      <a:pPr>
                        <a:defRPr sz="1200"/>
                      </a:pPr>
                      <a:r>
                        <a:t>None</a:t>
                      </a:r>
                    </a:p>
                  </a:txBody>
                  <a:tcPr/>
                </a:tc>
                <a:tc>
                  <a:txBody>
                    <a:bodyPr/>
                    <a:lstStyle/>
                    <a:p>
                      <a:pPr>
                        <a:defRPr sz="1200"/>
                      </a:pPr>
                      <a:r>
                        <a:t>||Elaboration Category||Comments||_x000D_</a:t>
                      </a:r>
                    </a:p>
                    <a:p>
                      <a:pPr>
                        <a:defRPr sz="1200"/>
                      </a:pPr>
                      <a:r>
                        <a:t>|Architecture Approved|((/)) + (NA) + (Needs only test</a:t>
                      </a:r>
                    </a:p>
                  </a:txBody>
                  <a:tcPr/>
                </a:tc>
                <a:extLst>
                  <a:ext uri="{0D108BD9-81ED-4DB2-BD59-A6C34878D82A}">
                    <a16:rowId xmlns:a16="http://schemas.microsoft.com/office/drawing/2014/main" val="10006"/>
                  </a:ext>
                </a:extLst>
              </a:tr>
              <a:tr h="0">
                <a:tc>
                  <a:txBody>
                    <a:bodyPr/>
                    <a:lstStyle/>
                    <a:p>
                      <a:pPr>
                        <a:defRPr sz="1200"/>
                      </a:pPr>
                      <a:r>
                        <a:rPr>
                          <a:hlinkClick r:id="rId8"/>
                        </a:rPr>
                        <a:t>FPA00-31670</a:t>
                      </a:r>
                    </a:p>
                  </a:txBody>
                  <a:tcPr/>
                </a:tc>
                <a:tc>
                  <a:txBody>
                    <a:bodyPr/>
                    <a:lstStyle/>
                    <a:p>
                      <a:pPr>
                        <a:defRPr sz="1200"/>
                      </a:pPr>
                      <a:r>
                        <a:t>LUC 3.3 - Variance: measure difference (cross-calculations)</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None</a:t>
                      </a:r>
                    </a:p>
                  </a:txBody>
                  <a:tcPr/>
                </a:tc>
                <a:tc>
                  <a:txBody>
                    <a:bodyPr/>
                    <a:lstStyle/>
                    <a:p>
                      <a:pPr>
                        <a:defRPr sz="1200"/>
                      </a:pPr>
                      <a:endParaRPr/>
                    </a:p>
                  </a:txBody>
                  <a:tcPr/>
                </a:tc>
                <a:extLst>
                  <a:ext uri="{0D108BD9-81ED-4DB2-BD59-A6C34878D82A}">
                    <a16:rowId xmlns:a16="http://schemas.microsoft.com/office/drawing/2014/main" val="10007"/>
                  </a:ext>
                </a:extLst>
              </a:tr>
              <a:tr h="0">
                <a:tc>
                  <a:txBody>
                    <a:bodyPr/>
                    <a:lstStyle/>
                    <a:p>
                      <a:pPr>
                        <a:defRPr sz="1200"/>
                      </a:pPr>
                      <a:r>
                        <a:rPr>
                          <a:hlinkClick r:id="rId9"/>
                        </a:rPr>
                        <a:t>FPA00-20929</a:t>
                      </a:r>
                    </a:p>
                  </a:txBody>
                  <a:tcPr/>
                </a:tc>
                <a:tc>
                  <a:txBody>
                    <a:bodyPr/>
                    <a:lstStyle/>
                    <a:p>
                      <a:pPr>
                        <a:defRPr sz="1200"/>
                      </a:pPr>
                      <a:r>
                        <a:rPr dirty="0"/>
                        <a:t>LUC 3.3 - </a:t>
                      </a:r>
                      <a:r>
                        <a:rPr dirty="0" err="1"/>
                        <a:t>Webi</a:t>
                      </a:r>
                      <a:r>
                        <a:rPr dirty="0"/>
                        <a:t> OLAP hierarchy as SAP collapsible member dimension</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None</a:t>
                      </a:r>
                    </a:p>
                  </a:txBody>
                  <a:tcPr/>
                </a:tc>
                <a:tc>
                  <a:txBody>
                    <a:bodyPr/>
                    <a:lstStyle/>
                    <a:p>
                      <a:pPr>
                        <a:defRPr sz="1200"/>
                      </a:pPr>
                      <a:r>
                        <a:t>Added test case : TC_HBD_DRILL_NP</a:t>
                      </a:r>
                    </a:p>
                  </a:txBody>
                  <a:tcPr/>
                </a:tc>
                <a:extLst>
                  <a:ext uri="{0D108BD9-81ED-4DB2-BD59-A6C34878D82A}">
                    <a16:rowId xmlns:a16="http://schemas.microsoft.com/office/drawing/2014/main" val="10008"/>
                  </a:ext>
                </a:extLst>
              </a:tr>
              <a:tr h="0">
                <a:tc>
                  <a:txBody>
                    <a:bodyPr/>
                    <a:lstStyle/>
                    <a:p>
                      <a:pPr>
                        <a:defRPr sz="1200"/>
                      </a:pPr>
                      <a:r>
                        <a:rPr>
                          <a:hlinkClick r:id="rId10"/>
                        </a:rPr>
                        <a:t>FPA00-31671</a:t>
                      </a:r>
                    </a:p>
                  </a:txBody>
                  <a:tcPr/>
                </a:tc>
                <a:tc>
                  <a:txBody>
                    <a:bodyPr/>
                    <a:lstStyle/>
                    <a:p>
                      <a:pPr>
                        <a:defRPr sz="1200"/>
                      </a:pPr>
                      <a:r>
                        <a:rPr dirty="0"/>
                        <a:t>LUC 3.3 - Support for SAC calculated dimensions Text Formulas</a:t>
                      </a:r>
                    </a:p>
                  </a:txBody>
                  <a:tcPr/>
                </a:tc>
                <a:tc>
                  <a:txBody>
                    <a:bodyPr/>
                    <a:lstStyle/>
                    <a:p>
                      <a:pPr>
                        <a:defRPr sz="1200"/>
                      </a:pPr>
                      <a:r>
                        <a:t>Development in Progress</a:t>
                      </a:r>
                    </a:p>
                  </a:txBody>
                  <a:tcPr/>
                </a:tc>
                <a:tc>
                  <a:txBody>
                    <a:bodyPr/>
                    <a:lstStyle/>
                    <a:p>
                      <a:pPr>
                        <a:defRPr sz="1200"/>
                      </a:pPr>
                      <a:r>
                        <a:t>2021.Q2</a:t>
                      </a:r>
                    </a:p>
                  </a:txBody>
                  <a:tcPr/>
                </a:tc>
                <a:tc>
                  <a:txBody>
                    <a:bodyPr/>
                    <a:lstStyle/>
                    <a:p>
                      <a:pPr>
                        <a:defRPr sz="1200"/>
                      </a:pPr>
                      <a:r>
                        <a:t>None</a:t>
                      </a:r>
                    </a:p>
                  </a:txBody>
                  <a:tcPr/>
                </a:tc>
                <a:tc>
                  <a:txBody>
                    <a:bodyPr/>
                    <a:lstStyle/>
                    <a:p>
                      <a:pPr>
                        <a:defRPr sz="1200"/>
                      </a:pPr>
                      <a:r>
                        <a:t>Moved under WEBISL-3668 EPIC since no change to be done at SAC level, only LUC web app sid</a:t>
                      </a:r>
                    </a:p>
                  </a:txBody>
                  <a:tcPr/>
                </a:tc>
                <a:extLst>
                  <a:ext uri="{0D108BD9-81ED-4DB2-BD59-A6C34878D82A}">
                    <a16:rowId xmlns:a16="http://schemas.microsoft.com/office/drawing/2014/main" val="10009"/>
                  </a:ext>
                </a:extLst>
              </a:tr>
              <a:tr h="0">
                <a:tc>
                  <a:txBody>
                    <a:bodyPr/>
                    <a:lstStyle/>
                    <a:p>
                      <a:pPr>
                        <a:defRPr sz="1200"/>
                      </a:pPr>
                      <a:endParaRPr/>
                    </a:p>
                  </a:txBody>
                  <a:tcPr/>
                </a:tc>
                <a:tc>
                  <a:txBody>
                    <a:bodyPr/>
                    <a:lstStyle/>
                    <a:p>
                      <a:pPr>
                        <a:defRPr sz="1200"/>
                      </a:pPr>
                      <a:endParaRPr/>
                    </a:p>
                  </a:txBody>
                  <a:tcPr/>
                </a:tc>
                <a:tc>
                  <a:txBody>
                    <a:bodyPr/>
                    <a:lstStyle/>
                    <a:p>
                      <a:pPr>
                        <a:defRPr sz="1200"/>
                      </a:pPr>
                      <a:endParaRPr/>
                    </a:p>
                  </a:txBody>
                  <a:tcPr/>
                </a:tc>
                <a:tc>
                  <a:txBody>
                    <a:bodyPr/>
                    <a:lstStyle/>
                    <a:p>
                      <a:pPr>
                        <a:defRPr sz="1200"/>
                      </a:pPr>
                      <a:endParaRPr/>
                    </a:p>
                  </a:txBody>
                  <a:tcPr/>
                </a:tc>
                <a:tc>
                  <a:txBody>
                    <a:bodyPr/>
                    <a:lstStyle/>
                    <a:p>
                      <a:pPr>
                        <a:defRPr sz="1200"/>
                      </a:pPr>
                      <a:endParaRPr/>
                    </a:p>
                  </a:txBody>
                  <a:tcPr/>
                </a:tc>
                <a:tc>
                  <a:txBody>
                    <a:bodyPr/>
                    <a:lstStyle/>
                    <a:p>
                      <a:pPr>
                        <a:defRPr sz="1200"/>
                      </a:pPr>
                      <a:endParaRPr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5" id="{46650D7F-D305-104E-BC5F-D21C7A1942EA}" vid="{6E17EF9B-CBD9-024F-B1BE-8EADDCFF64C0}"/>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5" id="{46650D7F-D305-104E-BC5F-D21C7A1942EA}" vid="{1995A575-C5D8-FF4C-9FD4-B79DDB7C18FC}"/>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D8C444E7EDC94B9FE68F4DCC979954" ma:contentTypeVersion="12" ma:contentTypeDescription="Create a new document." ma:contentTypeScope="" ma:versionID="13f407d0d392f0109115b522f8ac39f9">
  <xsd:schema xmlns:xsd="http://www.w3.org/2001/XMLSchema" xmlns:xs="http://www.w3.org/2001/XMLSchema" xmlns:p="http://schemas.microsoft.com/office/2006/metadata/properties" xmlns:ns2="ecf25d77-21f1-4b04-abcc-b3171d216c59" xmlns:ns3="227d2710-526e-4d91-bc2f-695f45158b11" targetNamespace="http://schemas.microsoft.com/office/2006/metadata/properties" ma:root="true" ma:fieldsID="b57cd5f7a5e1406bfcade4103db140ff" ns2:_="" ns3:_="">
    <xsd:import namespace="ecf25d77-21f1-4b04-abcc-b3171d216c59"/>
    <xsd:import namespace="227d2710-526e-4d91-bc2f-695f45158b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25d77-21f1-4b04-abcc-b3171d216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7d2710-526e-4d91-bc2f-695f45158b1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46FB5A-C054-4959-8848-14B5C9E4DDE6}"/>
</file>

<file path=customXml/itemProps2.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3.xml><?xml version="1.0" encoding="utf-8"?>
<ds:datastoreItem xmlns:ds="http://schemas.openxmlformats.org/officeDocument/2006/customXml" ds:itemID="{C1422F45-04DB-421D-8796-27000665780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28</TotalTime>
  <Words>665</Words>
  <Application>Microsoft Office PowerPoint</Application>
  <PresentationFormat>Custom</PresentationFormat>
  <Paragraphs>185</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Courier New</vt:lpstr>
      <vt:lpstr>Symbol</vt:lpstr>
      <vt:lpstr>Wingdings</vt:lpstr>
      <vt:lpstr>Wingdings</vt:lpstr>
      <vt:lpstr>SAP 2020 16x9 white</vt:lpstr>
      <vt:lpstr>SAP 2020 16x9 blue</vt:lpstr>
      <vt:lpstr>SAC reporting &amp; LDC user stories</vt:lpstr>
      <vt:lpstr>SAC reporting User stories</vt:lpstr>
      <vt:lpstr>LDC user stories</vt:lpstr>
      <vt:lpstr>LDC user stories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ZARPAS, Emmanuel</cp:lastModifiedBy>
  <cp:revision>2</cp:revision>
  <dcterms:created xsi:type="dcterms:W3CDTF">2020-12-07T09:47:19Z</dcterms:created>
  <dcterms:modified xsi:type="dcterms:W3CDTF">2020-12-09T17:18:08Z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0x010100D5D8C444E7EDC94B9FE68F4DCC979954</vt:lpwstr>
  </property>
</Properties>
</file>