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305" r:id="rId11"/>
    <p:sldId id="269" r:id="rId12"/>
    <p:sldId id="279" r:id="rId13"/>
    <p:sldId id="286" r:id="rId14"/>
    <p:sldId id="287" r:id="rId15"/>
    <p:sldId id="288" r:id="rId16"/>
    <p:sldId id="300" r:id="rId17"/>
    <p:sldId id="304" r:id="rId18"/>
  </p:sldIdLst>
  <p:sldSz cx="9144000" cy="5143500" type="screen16x9"/>
  <p:notesSz cx="6858000" cy="9144000"/>
  <p:embeddedFontLst>
    <p:embeddedFont>
      <p:font typeface="Hammersmith One" panose="020B0604020202020204" charset="0"/>
      <p:regular r:id="rId20"/>
    </p:embeddedFont>
    <p:embeddedFont>
      <p:font typeface="Ubuntu"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982FD1F8-E9B8-4676-AD67-B90D824715AC}">
          <p14:sldIdLst>
            <p14:sldId id="256"/>
            <p14:sldId id="257"/>
            <p14:sldId id="258"/>
            <p14:sldId id="259"/>
            <p14:sldId id="260"/>
            <p14:sldId id="261"/>
            <p14:sldId id="262"/>
            <p14:sldId id="263"/>
            <p14:sldId id="264"/>
            <p14:sldId id="305"/>
            <p14:sldId id="269"/>
            <p14:sldId id="279"/>
            <p14:sldId id="286"/>
            <p14:sldId id="287"/>
            <p14:sldId id="288"/>
            <p14:sldId id="300"/>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E93D8A-694C-411A-B41A-531334F566A8}">
  <a:tblStyle styleId="{69E93D8A-694C-411A-B41A-531334F566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A7D04D-55F5-4FED-B499-BAD1A8E8F2B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B9994E7D-9F61-42E0-928E-07AC9AFB8BD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88EC913-8789-4D10-A2D3-032FB2AE13D4}"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E99A577D-10F3-49B8-B097-F678B55E2391}"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D88CAD8A-F322-4E86-B66D-428396289DF0}"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c6a01074ef_0_18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c6a01074ef_0_18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c6a01074ef_0_18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c33250489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c33250489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c6a01074ef_0_17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c6a01074ef_0_17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gc6a01074ef_0_20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c6a01074ef_0_20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16.xml"/><Relationship Id="rId4" Type="http://schemas.openxmlformats.org/officeDocument/2006/relationships/slide" Target="../slides/slide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5"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5"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3" r:id="rId9"/>
    <p:sldLayoutId id="2147483664" r:id="rId10"/>
    <p:sldLayoutId id="2147483665" r:id="rId11"/>
    <p:sldLayoutId id="2147483680" r:id="rId12"/>
    <p:sldLayoutId id="2147483681" r:id="rId13"/>
    <p:sldLayoutId id="2147483684" r:id="rId14"/>
    <p:sldLayoutId id="214748368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accent2"/>
                </a:solidFill>
              </a:rPr>
              <a:t>ATTACKING HSRP</a:t>
            </a:r>
            <a:endParaRPr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EMMANUEL ARIAS AGUILAR</a:t>
            </a:r>
          </a:p>
          <a:p>
            <a:pPr marL="0" lvl="0" indent="0" algn="ctr" rtl="0">
              <a:spcBef>
                <a:spcPts val="0"/>
              </a:spcBef>
              <a:spcAft>
                <a:spcPts val="0"/>
              </a:spcAft>
              <a:buClr>
                <a:schemeClr val="dk1"/>
              </a:buClr>
              <a:buSzPts val="1100"/>
              <a:buFont typeface="Arial"/>
              <a:buNone/>
            </a:pPr>
            <a:r>
              <a:rPr lang="en" dirty="0"/>
              <a:t>YORNELLY ZARAHI JAIMES MARTINEZ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14FCF5-45DE-4463-B212-16AE53E6BAD4}"/>
              </a:ext>
            </a:extLst>
          </p:cNvPr>
          <p:cNvSpPr>
            <a:spLocks noGrp="1"/>
          </p:cNvSpPr>
          <p:nvPr>
            <p:ph type="title"/>
          </p:nvPr>
        </p:nvSpPr>
        <p:spPr/>
        <p:txBody>
          <a:bodyPr/>
          <a:lstStyle/>
          <a:p>
            <a:r>
              <a:rPr lang="es-MX" sz="3600" dirty="0" err="1"/>
              <a:t>Information</a:t>
            </a:r>
            <a:r>
              <a:rPr lang="es-MX" sz="3600" dirty="0"/>
              <a:t> </a:t>
            </a:r>
            <a:r>
              <a:rPr lang="es-MX" sz="3600" dirty="0" err="1"/>
              <a:t>Leakage</a:t>
            </a:r>
            <a:br>
              <a:rPr lang="es-MX" sz="8800" dirty="0"/>
            </a:br>
            <a:endParaRPr lang="es-MX" dirty="0"/>
          </a:p>
        </p:txBody>
      </p:sp>
      <p:sp>
        <p:nvSpPr>
          <p:cNvPr id="5" name="Subtítulo 4">
            <a:extLst>
              <a:ext uri="{FF2B5EF4-FFF2-40B4-BE49-F238E27FC236}">
                <a16:creationId xmlns:a16="http://schemas.microsoft.com/office/drawing/2014/main" id="{98A76D1A-2A03-496D-A7E4-1EA534BC7F40}"/>
              </a:ext>
            </a:extLst>
          </p:cNvPr>
          <p:cNvSpPr>
            <a:spLocks noGrp="1"/>
          </p:cNvSpPr>
          <p:nvPr>
            <p:ph type="subTitle" idx="1"/>
          </p:nvPr>
        </p:nvSpPr>
        <p:spPr>
          <a:xfrm>
            <a:off x="1569450" y="2051300"/>
            <a:ext cx="6005100" cy="1235100"/>
          </a:xfrm>
        </p:spPr>
        <p:txBody>
          <a:bodyPr/>
          <a:lstStyle/>
          <a:p>
            <a:r>
              <a:rPr lang="en-US" sz="1800" dirty="0">
                <a:solidFill>
                  <a:schemeClr val="accent2"/>
                </a:solidFill>
                <a:latin typeface="Hammersmith One"/>
                <a:ea typeface="Hammersmith One"/>
                <a:cs typeface="Hammersmith One"/>
                <a:sym typeface="Hammersmith One"/>
              </a:rPr>
              <a:t>Information leakage is not a critical vulnerability because neither a breach in confidentiality nor a service disruption exists. HSRP commits a slight information leakage by advertising all the routers’ IP addresses. An attacker can guess when Cisco routers are in play mode. They have more knowledge about the target and can launch specific attacks against Cisco routers.</a:t>
            </a:r>
          </a:p>
          <a:p>
            <a:endParaRPr lang="es-MX" dirty="0"/>
          </a:p>
        </p:txBody>
      </p:sp>
    </p:spTree>
    <p:extLst>
      <p:ext uri="{BB962C8B-B14F-4D97-AF65-F5344CB8AC3E}">
        <p14:creationId xmlns:p14="http://schemas.microsoft.com/office/powerpoint/2010/main" val="289631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7"/>
          <p:cNvSpPr txBox="1">
            <a:spLocks noGrp="1"/>
          </p:cNvSpPr>
          <p:nvPr>
            <p:ph type="title"/>
          </p:nvPr>
        </p:nvSpPr>
        <p:spPr>
          <a:xfrm>
            <a:off x="2019297" y="255450"/>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800" dirty="0"/>
              <a:t>Mitigating HSRP </a:t>
            </a:r>
            <a:r>
              <a:rPr lang="es-MX" sz="2800" dirty="0" err="1"/>
              <a:t>Attacks</a:t>
            </a:r>
            <a:endParaRPr sz="2800" dirty="0"/>
          </a:p>
        </p:txBody>
      </p:sp>
      <p:sp>
        <p:nvSpPr>
          <p:cNvPr id="9" name="Google Shape;1414;p67">
            <a:extLst>
              <a:ext uri="{FF2B5EF4-FFF2-40B4-BE49-F238E27FC236}">
                <a16:creationId xmlns:a16="http://schemas.microsoft.com/office/drawing/2014/main" id="{D83DDE2C-757D-4819-832A-09908EA4F9E7}"/>
              </a:ext>
            </a:extLst>
          </p:cNvPr>
          <p:cNvSpPr txBox="1">
            <a:spLocks/>
          </p:cNvSpPr>
          <p:nvPr/>
        </p:nvSpPr>
        <p:spPr>
          <a:xfrm>
            <a:off x="-3" y="2331900"/>
            <a:ext cx="9144000" cy="121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600"/>
              <a:buFont typeface="Hammersmith One"/>
              <a:buNone/>
              <a:defRPr sz="5400" b="1" i="0" u="none" strike="noStrike" cap="none">
                <a:solidFill>
                  <a:schemeClr val="accent2"/>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9pPr>
          </a:lstStyle>
          <a:p>
            <a:r>
              <a:rPr lang="en-US" sz="1600" b="0" dirty="0"/>
              <a:t>Are HSRP’s vulnerabilities critical? After all, other Layer 2 attacks can lead to the same</a:t>
            </a:r>
          </a:p>
          <a:p>
            <a:r>
              <a:rPr lang="en-US" sz="1600" b="0" dirty="0"/>
              <a:t>results: ARP spoofing, DHCP spoofing, and so on. However, as the other attacks can be</a:t>
            </a:r>
          </a:p>
          <a:p>
            <a:r>
              <a:rPr lang="en-US" sz="1600" b="0" dirty="0"/>
              <a:t>mitigated, HSRP is the only risk exposure whose risks need to be mitigated.</a:t>
            </a:r>
          </a:p>
          <a:p>
            <a:r>
              <a:rPr lang="en-US" sz="1600" b="0" dirty="0"/>
              <a:t>The good news is that the DoS, MITM, and information leakage attacks work only in the</a:t>
            </a:r>
          </a:p>
          <a:p>
            <a:r>
              <a:rPr lang="en-US" sz="1600" b="0" dirty="0"/>
              <a:t>local Ethernet segment. Indeed, the 224.0.0.2 and 224.0.0.102 multicast addresses are for</a:t>
            </a:r>
          </a:p>
          <a:p>
            <a:r>
              <a:rPr lang="en-US" sz="1600" b="0" dirty="0"/>
              <a:t>multicasting only on the local link; packets sent to those addresses are never forwarded on.</a:t>
            </a:r>
          </a:p>
          <a:p>
            <a:r>
              <a:rPr lang="en-US" sz="1600" b="0" dirty="0"/>
              <a:t>Nevertheless, the attacks can be easily launched locally. The ways to mitigate these attacks rely on preventing an attacker from doing the following:</a:t>
            </a:r>
          </a:p>
          <a:p>
            <a:r>
              <a:rPr lang="en-US" sz="1600" b="0" dirty="0"/>
              <a:t>• Forging valid authentication data. If the attacker is unable to present the correct credentials, all other routers reject his packets.</a:t>
            </a:r>
          </a:p>
          <a:p>
            <a:r>
              <a:rPr lang="en-US" sz="1600" b="0" dirty="0"/>
              <a:t>• Sending HSRP packets. The network infrastructure blocks all HSRP packets except those sent by authorized HSRP routers.</a:t>
            </a:r>
            <a:endParaRPr lang="es-MX" sz="16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77"/>
          <p:cNvSpPr txBox="1">
            <a:spLocks noGrp="1"/>
          </p:cNvSpPr>
          <p:nvPr>
            <p:ph type="title"/>
          </p:nvPr>
        </p:nvSpPr>
        <p:spPr>
          <a:xfrm>
            <a:off x="2019297" y="388800"/>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Using </a:t>
            </a:r>
            <a:r>
              <a:rPr lang="es-MX" dirty="0" err="1"/>
              <a:t>Strong</a:t>
            </a:r>
            <a:r>
              <a:rPr lang="es-MX" dirty="0"/>
              <a:t> </a:t>
            </a:r>
            <a:r>
              <a:rPr lang="es-MX" dirty="0" err="1"/>
              <a:t>Authentication</a:t>
            </a:r>
            <a:endParaRPr dirty="0"/>
          </a:p>
        </p:txBody>
      </p:sp>
      <p:sp>
        <p:nvSpPr>
          <p:cNvPr id="8" name="Google Shape;1780;p77">
            <a:extLst>
              <a:ext uri="{FF2B5EF4-FFF2-40B4-BE49-F238E27FC236}">
                <a16:creationId xmlns:a16="http://schemas.microsoft.com/office/drawing/2014/main" id="{4B5B32E3-479A-4759-A92D-88F27E15F308}"/>
              </a:ext>
            </a:extLst>
          </p:cNvPr>
          <p:cNvSpPr txBox="1">
            <a:spLocks/>
          </p:cNvSpPr>
          <p:nvPr/>
        </p:nvSpPr>
        <p:spPr>
          <a:xfrm>
            <a:off x="1" y="1964850"/>
            <a:ext cx="8867774" cy="121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600"/>
              <a:buFont typeface="Hammersmith One"/>
              <a:buNone/>
              <a:defRPr sz="5400" b="1" i="0" u="none" strike="noStrike" cap="none">
                <a:solidFill>
                  <a:schemeClr val="accent2"/>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3600"/>
              <a:buFont typeface="Hammersmith One"/>
              <a:buNone/>
              <a:defRPr sz="3600" b="1" i="0" u="none" strike="noStrike" cap="none">
                <a:solidFill>
                  <a:schemeClr val="accent2"/>
                </a:solidFill>
                <a:latin typeface="Hammersmith One"/>
                <a:ea typeface="Hammersmith One"/>
                <a:cs typeface="Hammersmith One"/>
                <a:sym typeface="Hammersmith One"/>
              </a:defRPr>
            </a:lvl9pPr>
          </a:lstStyle>
          <a:p>
            <a:r>
              <a:rPr lang="en-US" sz="1200" dirty="0"/>
              <a:t>The easiest way to partly mitigate an HSRP attack is to use strong authentication. Cisco routers and switches running 12.3(2)T and above can use a message digest algorithm 5 (MD5) Hash Message Authentication Code (HMAC) to authenticate all HSRP packets without ever sending the key in the clear. </a:t>
            </a:r>
          </a:p>
          <a:p>
            <a:r>
              <a:rPr lang="en-US" sz="1200" dirty="0"/>
              <a:t>Example 9-1 shows the syntax when you use a</a:t>
            </a:r>
          </a:p>
          <a:p>
            <a:r>
              <a:rPr lang="en-US" sz="1200" dirty="0"/>
              <a:t>chain of </a:t>
            </a:r>
            <a:r>
              <a:rPr lang="en-US" sz="1200" dirty="0" err="1"/>
              <a:t>preshared</a:t>
            </a:r>
            <a:r>
              <a:rPr lang="en-US" sz="1200" dirty="0"/>
              <a:t> keys: Each key has a send lifetime (when this key sends HSRP messages) and an accept lifetime (when this key checks the validity of received HSRP messages).</a:t>
            </a:r>
            <a:endParaRPr lang="es-MX" sz="1200" dirty="0"/>
          </a:p>
        </p:txBody>
      </p:sp>
      <p:pic>
        <p:nvPicPr>
          <p:cNvPr id="5" name="Imagen 4">
            <a:extLst>
              <a:ext uri="{FF2B5EF4-FFF2-40B4-BE49-F238E27FC236}">
                <a16:creationId xmlns:a16="http://schemas.microsoft.com/office/drawing/2014/main" id="{27432951-82C0-4BEA-9B8C-8B7F6E1324E2}"/>
              </a:ext>
            </a:extLst>
          </p:cNvPr>
          <p:cNvPicPr>
            <a:picLocks noChangeAspect="1"/>
          </p:cNvPicPr>
          <p:nvPr/>
        </p:nvPicPr>
        <p:blipFill rotWithShape="1">
          <a:blip r:embed="rId3"/>
          <a:srcRect l="33542" t="38201" r="15730" b="28889"/>
          <a:stretch/>
        </p:blipFill>
        <p:spPr>
          <a:xfrm>
            <a:off x="2114550" y="3336450"/>
            <a:ext cx="4638675" cy="1692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84"/>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2" name="Google Shape;1942;p84"/>
          <p:cNvSpPr/>
          <p:nvPr/>
        </p:nvSpPr>
        <p:spPr>
          <a:xfrm rot="-5400000" flipH="1">
            <a:off x="5336828" y="10917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4"/>
          <p:cNvSpPr/>
          <p:nvPr/>
        </p:nvSpPr>
        <p:spPr>
          <a:xfrm flipH="1">
            <a:off x="3423660" y="3435644"/>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944;p84"/>
          <p:cNvGrpSpPr/>
          <p:nvPr/>
        </p:nvGrpSpPr>
        <p:grpSpPr>
          <a:xfrm flipH="1">
            <a:off x="4535411" y="548656"/>
            <a:ext cx="2270935" cy="2260334"/>
            <a:chOff x="6762468" y="1386456"/>
            <a:chExt cx="2270935" cy="2260334"/>
          </a:xfrm>
        </p:grpSpPr>
        <p:sp>
          <p:nvSpPr>
            <p:cNvPr id="1945" name="Google Shape;1945;p84"/>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4"/>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4"/>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4"/>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4"/>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4"/>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4"/>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4"/>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4"/>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4"/>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4"/>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4"/>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4"/>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4"/>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4"/>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4"/>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4"/>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4"/>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4"/>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4"/>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4"/>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4"/>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4"/>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4"/>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4"/>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4"/>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4"/>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4"/>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4"/>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4"/>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4"/>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4"/>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4"/>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8" name="Google Shape;1978;p84"/>
          <p:cNvSpPr txBox="1"/>
          <p:nvPr/>
        </p:nvSpPr>
        <p:spPr>
          <a:xfrm flipH="1">
            <a:off x="154545" y="2360051"/>
            <a:ext cx="9067800" cy="5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With this configuration in place, an attacker has no way to discover the </a:t>
            </a:r>
            <a:r>
              <a:rPr lang="en-US" sz="2200" b="1" dirty="0" err="1">
                <a:solidFill>
                  <a:schemeClr val="accent2"/>
                </a:solidFill>
                <a:latin typeface="Hammersmith One"/>
                <a:ea typeface="Hammersmith One"/>
                <a:cs typeface="Hammersmith One"/>
                <a:sym typeface="Hammersmith One"/>
              </a:rPr>
              <a:t>preshared</a:t>
            </a:r>
            <a:r>
              <a:rPr lang="en-US" sz="2200" b="1" dirty="0">
                <a:solidFill>
                  <a:schemeClr val="accent2"/>
                </a:solidFill>
                <a:latin typeface="Hammersmith One"/>
                <a:ea typeface="Hammersmith One"/>
                <a:cs typeface="Hammersmith One"/>
                <a:sym typeface="Hammersmith One"/>
              </a:rPr>
              <a:t> key that’s</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currently in use. Therefore, an attacker cannot send forged HSRP messages that the real</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HSRP routers accept and process.</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NOTE Rather than using the configuration in Example 9-1, where a key chain is used, use a</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simpler method by directly specifying the </a:t>
            </a:r>
            <a:r>
              <a:rPr lang="en-US" sz="2200" b="1" dirty="0" err="1">
                <a:solidFill>
                  <a:schemeClr val="accent2"/>
                </a:solidFill>
                <a:latin typeface="Hammersmith One"/>
                <a:ea typeface="Hammersmith One"/>
                <a:cs typeface="Hammersmith One"/>
                <a:sym typeface="Hammersmith One"/>
              </a:rPr>
              <a:t>preshared</a:t>
            </a:r>
            <a:r>
              <a:rPr lang="en-US" sz="2200" b="1" dirty="0">
                <a:solidFill>
                  <a:schemeClr val="accent2"/>
                </a:solidFill>
                <a:latin typeface="Hammersmith One"/>
                <a:ea typeface="Hammersmith One"/>
                <a:cs typeface="Hammersmith One"/>
                <a:sym typeface="Hammersmith One"/>
              </a:rPr>
              <a:t> key. But, if you ever have to roll the</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keys, this simplicity complicates your life.</a:t>
            </a:r>
            <a:endParaRPr sz="2200" b="1" dirty="0">
              <a:solidFill>
                <a:schemeClr val="accent2"/>
              </a:solidFill>
              <a:latin typeface="Hammersmith One"/>
              <a:ea typeface="Hammersmith One"/>
              <a:cs typeface="Hammersmith One"/>
              <a:sym typeface="Hammersmith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83"/>
        <p:cNvGrpSpPr/>
        <p:nvPr/>
      </p:nvGrpSpPr>
      <p:grpSpPr>
        <a:xfrm>
          <a:off x="0" y="0"/>
          <a:ext cx="0" cy="0"/>
          <a:chOff x="0" y="0"/>
          <a:chExt cx="0" cy="0"/>
        </a:xfrm>
      </p:grpSpPr>
      <p:sp>
        <p:nvSpPr>
          <p:cNvPr id="1984" name="Google Shape;1984;p85"/>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85" name="Google Shape;1985;p85"/>
          <p:cNvSpPr/>
          <p:nvPr/>
        </p:nvSpPr>
        <p:spPr>
          <a:xfrm rot="-2266405" flipH="1">
            <a:off x="6427723" y="250326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5"/>
          <p:cNvSpPr/>
          <p:nvPr/>
        </p:nvSpPr>
        <p:spPr>
          <a:xfrm>
            <a:off x="5666513" y="-1056875"/>
            <a:ext cx="3967449" cy="3950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5"/>
          <p:cNvSpPr/>
          <p:nvPr/>
        </p:nvSpPr>
        <p:spPr>
          <a:xfrm flipH="1">
            <a:off x="4993460" y="976475"/>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5"/>
          <p:cNvSpPr txBox="1"/>
          <p:nvPr/>
        </p:nvSpPr>
        <p:spPr>
          <a:xfrm flipH="1">
            <a:off x="0" y="998675"/>
            <a:ext cx="9144000" cy="5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As shown in the third line at the top of Figure 9-5, when MD5 HMAC is used (in this case,</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messages sent by 192.168.0.3), Yersinia can no longer access Authentication Data and is</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unable to launch any attack. The same applies for the HSRP tool from the IRPAS package.</a:t>
            </a:r>
            <a:r>
              <a:rPr lang="en" sz="2200" b="1" dirty="0">
                <a:solidFill>
                  <a:schemeClr val="accent2"/>
                </a:solidFill>
                <a:latin typeface="Hammersmith One"/>
                <a:ea typeface="Hammersmith One"/>
                <a:cs typeface="Hammersmith One"/>
                <a:sym typeface="Hammersmith One"/>
              </a:rPr>
              <a:t> </a:t>
            </a:r>
            <a:endParaRPr sz="2200" b="1" dirty="0">
              <a:solidFill>
                <a:schemeClr val="accent2"/>
              </a:solidFill>
              <a:latin typeface="Hammersmith One"/>
              <a:ea typeface="Hammersmith One"/>
              <a:cs typeface="Hammersmith One"/>
              <a:sym typeface="Hammersmith One"/>
            </a:endParaRPr>
          </a:p>
        </p:txBody>
      </p:sp>
      <p:pic>
        <p:nvPicPr>
          <p:cNvPr id="3" name="Imagen 2">
            <a:extLst>
              <a:ext uri="{FF2B5EF4-FFF2-40B4-BE49-F238E27FC236}">
                <a16:creationId xmlns:a16="http://schemas.microsoft.com/office/drawing/2014/main" id="{846A78B2-69FE-43D6-BF0F-E006836157C1}"/>
              </a:ext>
            </a:extLst>
          </p:cNvPr>
          <p:cNvPicPr>
            <a:picLocks noChangeAspect="1"/>
          </p:cNvPicPr>
          <p:nvPr/>
        </p:nvPicPr>
        <p:blipFill rotWithShape="1">
          <a:blip r:embed="rId3"/>
          <a:srcRect l="34896" t="30020" r="18646" b="14259"/>
          <a:stretch/>
        </p:blipFill>
        <p:spPr>
          <a:xfrm>
            <a:off x="2397512" y="2375243"/>
            <a:ext cx="4248151" cy="26551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2021" name="Google Shape;2021;p86"/>
          <p:cNvSpPr/>
          <p:nvPr/>
        </p:nvSpPr>
        <p:spPr>
          <a:xfrm rot="-1379372" flipH="1">
            <a:off x="6120460" y="3329454"/>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6"/>
          <p:cNvSpPr/>
          <p:nvPr/>
        </p:nvSpPr>
        <p:spPr>
          <a:xfrm flipH="1">
            <a:off x="794051" y="539150"/>
            <a:ext cx="7555898"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95" name="Google Shape;1995;p86"/>
          <p:cNvGrpSpPr/>
          <p:nvPr/>
        </p:nvGrpSpPr>
        <p:grpSpPr>
          <a:xfrm rot="5400000" flipH="1">
            <a:off x="5410792" y="1327438"/>
            <a:ext cx="2277317" cy="5304377"/>
            <a:chOff x="224725" y="566950"/>
            <a:chExt cx="1850875" cy="4311100"/>
          </a:xfrm>
        </p:grpSpPr>
        <p:sp>
          <p:nvSpPr>
            <p:cNvPr id="1996" name="Google Shape;1996;p8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0" name="Google Shape;2020;p86"/>
          <p:cNvSpPr/>
          <p:nvPr/>
        </p:nvSpPr>
        <p:spPr>
          <a:xfrm rot="-3415034" flipH="1">
            <a:off x="5358889" y="5240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6"/>
          <p:cNvSpPr/>
          <p:nvPr/>
        </p:nvSpPr>
        <p:spPr>
          <a:xfrm flipH="1">
            <a:off x="794051" y="3667402"/>
            <a:ext cx="1062209" cy="93695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6"/>
          <p:cNvSpPr txBox="1"/>
          <p:nvPr/>
        </p:nvSpPr>
        <p:spPr>
          <a:xfrm flipH="1">
            <a:off x="363956" y="649862"/>
            <a:ext cx="8416087" cy="5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200" b="1" dirty="0" err="1">
                <a:solidFill>
                  <a:schemeClr val="accent2"/>
                </a:solidFill>
                <a:latin typeface="Hammersmith One"/>
                <a:ea typeface="Hammersmith One"/>
                <a:cs typeface="Hammersmith One"/>
                <a:sym typeface="Hammersmith One"/>
              </a:rPr>
              <a:t>Relying</a:t>
            </a:r>
            <a:r>
              <a:rPr lang="es-MX" sz="2200" b="1" dirty="0">
                <a:solidFill>
                  <a:schemeClr val="accent2"/>
                </a:solidFill>
                <a:latin typeface="Hammersmith One"/>
                <a:ea typeface="Hammersmith One"/>
                <a:cs typeface="Hammersmith One"/>
                <a:sym typeface="Hammersmith One"/>
              </a:rPr>
              <a:t> </a:t>
            </a:r>
            <a:r>
              <a:rPr lang="es-MX" sz="2200" b="1" dirty="0" err="1">
                <a:solidFill>
                  <a:schemeClr val="accent2"/>
                </a:solidFill>
                <a:latin typeface="Hammersmith One"/>
                <a:ea typeface="Hammersmith One"/>
                <a:cs typeface="Hammersmith One"/>
                <a:sym typeface="Hammersmith One"/>
              </a:rPr>
              <a:t>on</a:t>
            </a:r>
            <a:r>
              <a:rPr lang="es-MX" sz="2200" b="1" dirty="0">
                <a:solidFill>
                  <a:schemeClr val="accent2"/>
                </a:solidFill>
                <a:latin typeface="Hammersmith One"/>
                <a:ea typeface="Hammersmith One"/>
                <a:cs typeface="Hammersmith One"/>
                <a:sym typeface="Hammersmith One"/>
              </a:rPr>
              <a:t> Network </a:t>
            </a:r>
            <a:r>
              <a:rPr lang="es-MX" sz="2200" b="1" dirty="0" err="1">
                <a:solidFill>
                  <a:schemeClr val="accent2"/>
                </a:solidFill>
                <a:latin typeface="Hammersmith One"/>
                <a:ea typeface="Hammersmith One"/>
                <a:cs typeface="Hammersmith One"/>
                <a:sym typeface="Hammersmith One"/>
              </a:rPr>
              <a:t>Infrastructure</a:t>
            </a:r>
            <a:r>
              <a:rPr lang="en" sz="2200" b="1" dirty="0">
                <a:solidFill>
                  <a:schemeClr val="accent2"/>
                </a:solidFill>
                <a:latin typeface="Hammersmith One"/>
                <a:ea typeface="Hammersmith One"/>
                <a:cs typeface="Hammersmith One"/>
                <a:sym typeface="Hammersmith One"/>
              </a:rPr>
              <a:t> </a:t>
            </a:r>
            <a:endParaRPr sz="2200" b="1" dirty="0">
              <a:solidFill>
                <a:schemeClr val="accent2"/>
              </a:solidFill>
              <a:latin typeface="Hammersmith One"/>
              <a:ea typeface="Hammersmith One"/>
              <a:cs typeface="Hammersmith One"/>
              <a:sym typeface="Hammersmith One"/>
            </a:endParaRPr>
          </a:p>
        </p:txBody>
      </p:sp>
      <p:sp>
        <p:nvSpPr>
          <p:cNvPr id="2024" name="Google Shape;2024;p86"/>
          <p:cNvSpPr txBox="1"/>
          <p:nvPr/>
        </p:nvSpPr>
        <p:spPr>
          <a:xfrm flipH="1">
            <a:off x="794051" y="1308905"/>
            <a:ext cx="8349948" cy="2720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600" dirty="0">
                <a:solidFill>
                  <a:schemeClr val="accent2"/>
                </a:solidFill>
                <a:latin typeface="Manjari"/>
                <a:ea typeface="Manjari"/>
                <a:cs typeface="Manjari"/>
                <a:sym typeface="Manjari"/>
              </a:rPr>
              <a:t>If the strong authentication mitigation technique cannot be used or when it is deemed not</a:t>
            </a:r>
          </a:p>
          <a:p>
            <a:pPr marL="457200" lvl="0" indent="0" algn="l" rtl="0">
              <a:spcBef>
                <a:spcPts val="0"/>
              </a:spcBef>
              <a:spcAft>
                <a:spcPts val="0"/>
              </a:spcAft>
              <a:buNone/>
            </a:pPr>
            <a:r>
              <a:rPr lang="en-US" sz="1600" dirty="0">
                <a:solidFill>
                  <a:schemeClr val="accent2"/>
                </a:solidFill>
                <a:latin typeface="Manjari"/>
                <a:ea typeface="Manjari"/>
                <a:cs typeface="Manjari"/>
                <a:sym typeface="Manjari"/>
              </a:rPr>
              <a:t>secure enough, the remaining technique is to prevent hosts from sending HSRP packets.</a:t>
            </a:r>
          </a:p>
          <a:p>
            <a:pPr marL="457200" lvl="0" indent="0" algn="l" rtl="0">
              <a:spcBef>
                <a:spcPts val="0"/>
              </a:spcBef>
              <a:spcAft>
                <a:spcPts val="0"/>
              </a:spcAft>
              <a:buNone/>
            </a:pPr>
            <a:r>
              <a:rPr lang="en-US" sz="1600" dirty="0">
                <a:solidFill>
                  <a:schemeClr val="accent2"/>
                </a:solidFill>
                <a:latin typeface="Manjari"/>
                <a:ea typeface="Manjari"/>
                <a:cs typeface="Manjari"/>
                <a:sym typeface="Manjari"/>
              </a:rPr>
              <a:t> This can be implemented with an inbound access control list (ACL) on all routers and</a:t>
            </a:r>
          </a:p>
          <a:p>
            <a:pPr marL="457200" lvl="0" indent="0" algn="l" rtl="0">
              <a:spcBef>
                <a:spcPts val="0"/>
              </a:spcBef>
              <a:spcAft>
                <a:spcPts val="0"/>
              </a:spcAft>
              <a:buNone/>
            </a:pPr>
            <a:r>
              <a:rPr lang="en-US" sz="1600" dirty="0">
                <a:solidFill>
                  <a:schemeClr val="accent2"/>
                </a:solidFill>
                <a:latin typeface="Manjari"/>
                <a:ea typeface="Manjari"/>
                <a:cs typeface="Manjari"/>
                <a:sym typeface="Manjari"/>
              </a:rPr>
              <a:t>switches. </a:t>
            </a:r>
          </a:p>
          <a:p>
            <a:pPr marL="457200" lvl="0" indent="0" algn="l" rtl="0">
              <a:spcBef>
                <a:spcPts val="0"/>
              </a:spcBef>
              <a:spcAft>
                <a:spcPts val="0"/>
              </a:spcAft>
              <a:buNone/>
            </a:pPr>
            <a:r>
              <a:rPr lang="en-US" sz="1600" dirty="0">
                <a:solidFill>
                  <a:schemeClr val="accent2"/>
                </a:solidFill>
                <a:latin typeface="Manjari"/>
                <a:ea typeface="Manjari"/>
                <a:cs typeface="Manjari"/>
                <a:sym typeface="Manjari"/>
              </a:rPr>
              <a:t>Even if it looks less advanced compared to the cryptographic technique, it is actually more secure because an attacker cannot bypass it. An operational cost exists for this technique because the ACL is linked to IP addresses. So, if one host changes its IP address, the ACL must be changed. The ACL relies on IP addresses, so an antispoofing mechanism, such as IP source guard, must be used</a:t>
            </a:r>
            <a:r>
              <a:rPr lang="en-US" sz="1600" dirty="0">
                <a:solidFill>
                  <a:schemeClr val="dk1"/>
                </a:solidFill>
                <a:latin typeface="Manjari"/>
                <a:ea typeface="Manjari"/>
                <a:cs typeface="Manjari"/>
                <a:sym typeface="Manjari"/>
              </a:rPr>
              <a:t>.</a:t>
            </a:r>
            <a:endParaRPr sz="1600" dirty="0">
              <a:solidFill>
                <a:schemeClr val="dk1"/>
              </a:solidFill>
              <a:latin typeface="Manjari"/>
              <a:ea typeface="Manjari"/>
              <a:cs typeface="Manjari"/>
              <a:sym typeface="Manja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98"/>
          <p:cNvSpPr txBox="1">
            <a:spLocks noGrp="1"/>
          </p:cNvSpPr>
          <p:nvPr>
            <p:ph type="title"/>
          </p:nvPr>
        </p:nvSpPr>
        <p:spPr>
          <a:xfrm>
            <a:off x="-3" y="793275"/>
            <a:ext cx="91440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To prevent HSRP attacks, Dynamic ARP Inspection (DAI) must be deployed in combination with any other technique.</a:t>
            </a:r>
            <a:br>
              <a:rPr lang="en-US" sz="1800" dirty="0"/>
            </a:br>
            <a:r>
              <a:rPr lang="en-US" sz="1800" dirty="0"/>
              <a:t>The ACL depends on the exact network topology, so the following examples are just examples that you must modify based on your exact configuration. Example 9-2 uses </a:t>
            </a:r>
            <a:r>
              <a:rPr lang="en-US" sz="1800" dirty="0" err="1"/>
              <a:t>CatOS</a:t>
            </a:r>
            <a:r>
              <a:rPr lang="en-US" sz="1800" dirty="0"/>
              <a:t> to define such an ACL, permitting HSRP packets from the valid router but not from attached hosts. This VLAN ACL is then applied to VLAN 30.</a:t>
            </a:r>
            <a:endParaRPr sz="1800" dirty="0"/>
          </a:p>
        </p:txBody>
      </p:sp>
      <p:sp>
        <p:nvSpPr>
          <p:cNvPr id="2175" name="Google Shape;2175;p98"/>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7006D103-824D-429F-8E18-FE8E90B2E991}"/>
              </a:ext>
            </a:extLst>
          </p:cNvPr>
          <p:cNvPicPr>
            <a:picLocks noChangeAspect="1"/>
          </p:cNvPicPr>
          <p:nvPr/>
        </p:nvPicPr>
        <p:blipFill rotWithShape="1">
          <a:blip r:embed="rId3"/>
          <a:srcRect l="34375" t="32963" r="15730" b="26296"/>
          <a:stretch/>
        </p:blipFill>
        <p:spPr>
          <a:xfrm>
            <a:off x="1526252" y="2250486"/>
            <a:ext cx="6091495" cy="27977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80" name="Google Shape;2280;p102"/>
          <p:cNvSpPr txBox="1">
            <a:spLocks noGrp="1"/>
          </p:cNvSpPr>
          <p:nvPr>
            <p:ph type="title"/>
          </p:nvPr>
        </p:nvSpPr>
        <p:spPr>
          <a:xfrm>
            <a:off x="6023" y="3983873"/>
            <a:ext cx="9137977"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Summary</a:t>
            </a:r>
            <a:br>
              <a:rPr lang="en-US" sz="2000" dirty="0"/>
            </a:br>
            <a:r>
              <a:rPr lang="en-US" sz="2000" dirty="0"/>
              <a:t>HSRP has a major vulnerability—the lack of strong authentication and antireplay in the RFC 2281. This opens the door to DoS attacks and to MITM attacks. The latter can be used for attacks against integrity and confidentiality.</a:t>
            </a:r>
            <a:br>
              <a:rPr lang="en-US" sz="2000" dirty="0"/>
            </a:br>
            <a:r>
              <a:rPr lang="en-US" sz="2000" dirty="0"/>
              <a:t>You can mitigate these attacks in two ways:</a:t>
            </a:r>
            <a:br>
              <a:rPr lang="en-US" sz="2000" dirty="0"/>
            </a:br>
            <a:r>
              <a:rPr lang="en-US" sz="2000" dirty="0"/>
              <a:t>• Use MD5 HMAC to authenticate all HSRP messages. This is easy to deploy, but it does not protect against replay attacks.</a:t>
            </a:r>
            <a:br>
              <a:rPr lang="en-US" sz="2000" dirty="0"/>
            </a:br>
            <a:r>
              <a:rPr lang="en-US" sz="2000" dirty="0"/>
              <a:t>• Use an ACL to forbid attached hosts from sending HSRP messages. This must be complemented with a strict antispoofing mechanism. The ACL technique is preferred.</a:t>
            </a:r>
            <a:endParaRPr sz="2000" dirty="0"/>
          </a:p>
        </p:txBody>
      </p:sp>
      <p:grpSp>
        <p:nvGrpSpPr>
          <p:cNvPr id="2282" name="Google Shape;2282;p102"/>
          <p:cNvGrpSpPr/>
          <p:nvPr/>
        </p:nvGrpSpPr>
        <p:grpSpPr>
          <a:xfrm rot="10800000" flipH="1">
            <a:off x="4776891" y="3572332"/>
            <a:ext cx="1696762" cy="1688828"/>
            <a:chOff x="2414491" y="671177"/>
            <a:chExt cx="1830972" cy="1822411"/>
          </a:xfrm>
        </p:grpSpPr>
        <p:sp>
          <p:nvSpPr>
            <p:cNvPr id="2283" name="Google Shape;2283;p10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0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0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0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0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0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0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0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0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0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0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0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0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0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0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0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0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0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0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0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0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0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0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0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0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0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0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0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0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0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0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0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0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12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US" dirty="0"/>
              <a:t>Hot Standby Router Protocol (HSRP) commonly provides high availability in an access network where hosts rely only on a default static route. This chapter explains HSRP’s vulnerabilities. Also, this chapter describes mitigation techniques to make HSRP a real high-availability solution instead of a denial of service (DoS) target.</a:t>
            </a: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a:t>
            </a:r>
            <a:r>
              <a:rPr lang="es-MX" dirty="0" err="1"/>
              <a:t>Is</a:t>
            </a:r>
            <a:r>
              <a:rPr lang="es-MX" dirty="0"/>
              <a:t> HSRP </a:t>
            </a:r>
            <a:r>
              <a:rPr lang="es-MX" dirty="0" err="1"/>
              <a:t>Resilient</a:t>
            </a:r>
            <a:r>
              <a:rPr lang="es-MX" dirty="0"/>
              <a:t>?</a:t>
            </a:r>
            <a:endParaRPr dirty="0"/>
          </a:p>
        </p:txBody>
      </p:sp>
      <p:sp>
        <p:nvSpPr>
          <p:cNvPr id="4" name="Google Shape;1327;p55">
            <a:extLst>
              <a:ext uri="{FF2B5EF4-FFF2-40B4-BE49-F238E27FC236}">
                <a16:creationId xmlns:a16="http://schemas.microsoft.com/office/drawing/2014/main" id="{87855D7D-1283-4934-A069-FF9272BE6CB4}"/>
              </a:ext>
            </a:extLst>
          </p:cNvPr>
          <p:cNvSpPr txBox="1">
            <a:spLocks/>
          </p:cNvSpPr>
          <p:nvPr/>
        </p:nvSpPr>
        <p:spPr>
          <a:xfrm>
            <a:off x="713250" y="2428875"/>
            <a:ext cx="7717500" cy="541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s-MX" dirty="0"/>
              <a:t>HSRP </a:t>
            </a:r>
            <a:r>
              <a:rPr lang="es-MX" dirty="0" err="1"/>
              <a:t>Mechanics</a:t>
            </a:r>
            <a:endParaRPr lang="es-MX" dirty="0"/>
          </a:p>
        </p:txBody>
      </p:sp>
      <p:sp>
        <p:nvSpPr>
          <p:cNvPr id="5" name="Google Shape;1326;p55">
            <a:extLst>
              <a:ext uri="{FF2B5EF4-FFF2-40B4-BE49-F238E27FC236}">
                <a16:creationId xmlns:a16="http://schemas.microsoft.com/office/drawing/2014/main" id="{C4CB9275-EB4D-4928-B985-9DAD60501439}"/>
              </a:ext>
            </a:extLst>
          </p:cNvPr>
          <p:cNvSpPr txBox="1">
            <a:spLocks/>
          </p:cNvSpPr>
          <p:nvPr/>
        </p:nvSpPr>
        <p:spPr>
          <a:xfrm>
            <a:off x="713250" y="3209950"/>
            <a:ext cx="7717500" cy="127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lgn="just">
              <a:buFont typeface="Manjari"/>
              <a:buNone/>
            </a:pPr>
            <a:r>
              <a:rPr lang="en-US" dirty="0"/>
              <a:t> HSRP’s role is to make a group of Layer 2 adjacent routers appear as a single virtual router. One physical router, known as the active router, actually works and forwards IP packets. The other physical routers, known as standby routers, basically do nothing but keep the HSRP states. When the active router fails, a standby router automatically takes over the</a:t>
            </a:r>
          </a:p>
          <a:p>
            <a:pPr marL="0" indent="0" algn="just">
              <a:buFont typeface="Manjari"/>
              <a:buNone/>
            </a:pPr>
            <a:r>
              <a:rPr lang="en-US" dirty="0"/>
              <a:t>active role; that is, it starts forwarding the hosts’ packets.</a:t>
            </a:r>
          </a:p>
        </p:txBody>
      </p:sp>
      <p:sp>
        <p:nvSpPr>
          <p:cNvPr id="6" name="Google Shape;1326;p55">
            <a:extLst>
              <a:ext uri="{FF2B5EF4-FFF2-40B4-BE49-F238E27FC236}">
                <a16:creationId xmlns:a16="http://schemas.microsoft.com/office/drawing/2014/main" id="{B0DD6C84-10DB-4065-936C-09D565660DBA}"/>
              </a:ext>
            </a:extLst>
          </p:cNvPr>
          <p:cNvSpPr txBox="1">
            <a:spLocks/>
          </p:cNvSpPr>
          <p:nvPr/>
        </p:nvSpPr>
        <p:spPr>
          <a:xfrm>
            <a:off x="2293143" y="4087725"/>
            <a:ext cx="4557714" cy="127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lgn="just">
              <a:buFont typeface="Manjari"/>
              <a:buNone/>
            </a:pPr>
            <a:r>
              <a:rPr lang="en-US" dirty="0"/>
              <a:t>HSRP is not a routing protocol. Its main application is for hosts who rely on a static default route (for example, learned by DHCP).</a:t>
            </a:r>
          </a:p>
          <a:p>
            <a:pPr marL="0" indent="0" algn="just">
              <a:buFont typeface="Manjari"/>
              <a:buNone/>
            </a:pPr>
            <a:r>
              <a:rPr lang="en-US" dirty="0"/>
              <a:t>Each physical router has its own MAC and IP addresses, but it also shares one MAC and one IP address for the virtual router.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3392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Link Local </a:t>
            </a:r>
            <a:r>
              <a:rPr lang="es-MX" dirty="0" err="1"/>
              <a:t>Scope</a:t>
            </a:r>
            <a:endParaRPr dirty="0"/>
          </a:p>
        </p:txBody>
      </p:sp>
      <p:sp>
        <p:nvSpPr>
          <p:cNvPr id="1336" name="Google Shape;1336;p56">
            <a:hlinkClick r:id="rId3" action="ppaction://hlinksldjump"/>
          </p:cNvPr>
          <p:cNvSpPr txBox="1">
            <a:spLocks noGrp="1"/>
          </p:cNvSpPr>
          <p:nvPr>
            <p:ph type="subTitle" idx="4"/>
          </p:nvPr>
        </p:nvSpPr>
        <p:spPr>
          <a:xfrm>
            <a:off x="578644" y="2291725"/>
            <a:ext cx="7986712"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By definition, all group addresses in the link local scope are valid only within a link; that is, within the LAN. Packets destined to such a link local address are never routed outside the LAN. This also means that no attacker can ever send a forged HSRP packet to a target on a remote LAN because all routers in the path simply drop this packet.</a:t>
            </a:r>
          </a:p>
          <a:p>
            <a:pPr marL="0" lvl="0" indent="0" algn="l" rtl="0">
              <a:spcBef>
                <a:spcPts val="0"/>
              </a:spcBef>
              <a:spcAft>
                <a:spcPts val="1200"/>
              </a:spcAft>
              <a:buNone/>
            </a:pPr>
            <a:r>
              <a:rPr lang="en-US" sz="1400" dirty="0"/>
              <a:t>The Time to Live (TTL) field of all HSRP messages is set to 1, so they are never forwarded outside of the local Ethernet segment.</a:t>
            </a:r>
          </a:p>
          <a:p>
            <a:pPr marL="0" lvl="0" indent="0" algn="l" rtl="0">
              <a:spcBef>
                <a:spcPts val="0"/>
              </a:spcBef>
              <a:spcAft>
                <a:spcPts val="1200"/>
              </a:spcAft>
              <a:buNone/>
            </a:pPr>
            <a:r>
              <a:rPr lang="en-US" sz="1400" dirty="0"/>
              <a:t>NOTE Routers sending HSRP with a TTL of 1 does not prevent a remote attacker from </a:t>
            </a:r>
            <a:r>
              <a:rPr lang="en-US" sz="1400" dirty="0" err="1"/>
              <a:t>sendin</a:t>
            </a:r>
            <a:r>
              <a:rPr lang="en-US" sz="1400" dirty="0"/>
              <a:t> HSRP with a TTL higher than 1. But the IP group multicast address has only a link local scope, so an attacker’s HSRP packets addressed to the HSRP group address will never reach the target.</a:t>
            </a:r>
            <a:endParaRPr sz="1400" dirty="0"/>
          </a:p>
        </p:txBody>
      </p:sp>
      <p:pic>
        <p:nvPicPr>
          <p:cNvPr id="21" name="Imagen 20">
            <a:extLst>
              <a:ext uri="{FF2B5EF4-FFF2-40B4-BE49-F238E27FC236}">
                <a16:creationId xmlns:a16="http://schemas.microsoft.com/office/drawing/2014/main" id="{D6191F7D-0A85-426A-B4AD-D4AAD70CD9C7}"/>
              </a:ext>
            </a:extLst>
          </p:cNvPr>
          <p:cNvPicPr>
            <a:picLocks noChangeAspect="1"/>
          </p:cNvPicPr>
          <p:nvPr/>
        </p:nvPicPr>
        <p:blipFill rotWithShape="1">
          <a:blip r:embed="rId4"/>
          <a:srcRect l="45469" t="32639" r="27109" b="40417"/>
          <a:stretch/>
        </p:blipFill>
        <p:spPr>
          <a:xfrm>
            <a:off x="3318272" y="985181"/>
            <a:ext cx="2507456" cy="13858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506269"/>
            <a:ext cx="6005100" cy="7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err="1"/>
              <a:t>Digging</a:t>
            </a:r>
            <a:r>
              <a:rPr lang="es-MX" dirty="0"/>
              <a:t> </a:t>
            </a:r>
            <a:r>
              <a:rPr lang="es-MX" dirty="0" err="1"/>
              <a:t>into</a:t>
            </a:r>
            <a:r>
              <a:rPr lang="es-MX" dirty="0"/>
              <a:t> HSRP</a:t>
            </a:r>
            <a:endParaRPr dirty="0"/>
          </a:p>
        </p:txBody>
      </p:sp>
      <p:sp>
        <p:nvSpPr>
          <p:cNvPr id="1356" name="Google Shape;1356;p57"/>
          <p:cNvSpPr txBox="1">
            <a:spLocks noGrp="1"/>
          </p:cNvSpPr>
          <p:nvPr>
            <p:ph type="subTitle" idx="1"/>
          </p:nvPr>
        </p:nvSpPr>
        <p:spPr>
          <a:xfrm>
            <a:off x="195730" y="1264669"/>
            <a:ext cx="875254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1"/>
              </a:buClr>
              <a:buSzPts val="1100"/>
              <a:buFont typeface="Arial"/>
              <a:buNone/>
            </a:pPr>
            <a:r>
              <a:rPr lang="en-US" sz="1400" dirty="0"/>
              <a:t>This section provides detailed information on HSRP (as described in RFC 2281 and extensions implemented by Cisco). HSRP is actually simple. Routers participating in HSRP exchange HSRP messages to discover each other, to elect the active router, and to check the active router’s health. A standby router becomes active when</a:t>
            </a:r>
          </a:p>
          <a:p>
            <a:pPr marL="0" lvl="0" indent="0" algn="ctr" rtl="0">
              <a:spcBef>
                <a:spcPts val="0"/>
              </a:spcBef>
              <a:spcAft>
                <a:spcPts val="1200"/>
              </a:spcAft>
              <a:buClr>
                <a:schemeClr val="dk1"/>
              </a:buClr>
              <a:buSzPts val="1100"/>
              <a:buFont typeface="Arial"/>
              <a:buNone/>
            </a:pPr>
            <a:r>
              <a:rPr lang="en-US" sz="1400" dirty="0"/>
              <a:t>• It receives no more HSRP hello messages from the active router.</a:t>
            </a:r>
          </a:p>
          <a:p>
            <a:pPr marL="0" lvl="0" indent="0" algn="ctr" rtl="0">
              <a:spcBef>
                <a:spcPts val="0"/>
              </a:spcBef>
              <a:spcAft>
                <a:spcPts val="1200"/>
              </a:spcAft>
              <a:buClr>
                <a:schemeClr val="dk1"/>
              </a:buClr>
              <a:buSzPts val="1100"/>
              <a:buFont typeface="Arial"/>
              <a:buNone/>
            </a:pPr>
            <a:r>
              <a:rPr lang="en-US" sz="1400" dirty="0"/>
              <a:t>• The active router explicitly wants to become standby. (For example, it just lost its WAN connectivity.)</a:t>
            </a:r>
          </a:p>
          <a:p>
            <a:pPr marL="0" lvl="0" indent="0" algn="ctr" rtl="0">
              <a:spcBef>
                <a:spcPts val="0"/>
              </a:spcBef>
              <a:spcAft>
                <a:spcPts val="1200"/>
              </a:spcAft>
              <a:buClr>
                <a:schemeClr val="dk1"/>
              </a:buClr>
              <a:buSzPts val="1100"/>
              <a:buFont typeface="Arial"/>
              <a:buNone/>
            </a:pPr>
            <a:r>
              <a:rPr lang="en-US" sz="1400" dirty="0"/>
              <a:t>There is the possibility for a standby router to immediately take over the role of the active router. The HSRP message indicates this coup.</a:t>
            </a:r>
          </a:p>
          <a:p>
            <a:pPr marL="0" lvl="0" indent="0" algn="ctr" rtl="0">
              <a:spcBef>
                <a:spcPts val="0"/>
              </a:spcBef>
              <a:spcAft>
                <a:spcPts val="1200"/>
              </a:spcAft>
              <a:buClr>
                <a:schemeClr val="dk1"/>
              </a:buClr>
              <a:buSzPts val="1100"/>
              <a:buFont typeface="Arial"/>
              <a:buNone/>
            </a:pPr>
            <a:r>
              <a:rPr lang="en-US" sz="1400" dirty="0"/>
              <a:t>HSRP runs on top of User Datagram Protocol (UDP) on port number 1985 for IPv4 and on port 2029 for IPv6. Packets are sent to multicast address 224.0.0.2 or 224.0.0.102 with TTL 1. Routers use their actual IP address as the source address for protocol packets, not the virtual IP address. This is so that the HSRP routers can identify each other. Standby routers use their own MAC addresses as source MAC, while the active router uses the virtual MAC address. </a:t>
            </a:r>
            <a:endParaRPr sz="1400" dirty="0"/>
          </a:p>
        </p:txBody>
      </p:sp>
      <p:pic>
        <p:nvPicPr>
          <p:cNvPr id="5" name="Imagen 4">
            <a:extLst>
              <a:ext uri="{FF2B5EF4-FFF2-40B4-BE49-F238E27FC236}">
                <a16:creationId xmlns:a16="http://schemas.microsoft.com/office/drawing/2014/main" id="{A367D718-B8E1-4D02-A080-650394956FBD}"/>
              </a:ext>
            </a:extLst>
          </p:cNvPr>
          <p:cNvPicPr>
            <a:picLocks noChangeAspect="1"/>
          </p:cNvPicPr>
          <p:nvPr/>
        </p:nvPicPr>
        <p:blipFill rotWithShape="1">
          <a:blip r:embed="rId3"/>
          <a:srcRect l="47604" t="28889" r="29033" b="58233"/>
          <a:stretch/>
        </p:blipFill>
        <p:spPr>
          <a:xfrm>
            <a:off x="3146251" y="4257934"/>
            <a:ext cx="2851498" cy="8841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25" y="15291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err="1"/>
              <a:t>Attacking</a:t>
            </a:r>
            <a:r>
              <a:rPr lang="es-MX" dirty="0"/>
              <a:t> HSRP</a:t>
            </a:r>
            <a:endParaRPr dirty="0"/>
          </a:p>
        </p:txBody>
      </p:sp>
      <p:sp>
        <p:nvSpPr>
          <p:cNvPr id="1363" name="Google Shape;1363;p58"/>
          <p:cNvSpPr txBox="1">
            <a:spLocks noGrp="1"/>
          </p:cNvSpPr>
          <p:nvPr>
            <p:ph type="body" idx="1"/>
          </p:nvPr>
        </p:nvSpPr>
        <p:spPr>
          <a:xfrm>
            <a:off x="713225" y="627025"/>
            <a:ext cx="7717500" cy="228685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solidFill>
                  <a:schemeClr val="accent2"/>
                </a:solidFill>
              </a:rPr>
              <a:t>From the preceding section’s descriptions, it appears that HSRP is not completely secure.</a:t>
            </a:r>
          </a:p>
          <a:p>
            <a:pPr marL="0" lvl="0" indent="0" algn="l" rtl="0">
              <a:lnSpc>
                <a:spcPct val="100000"/>
              </a:lnSpc>
              <a:spcBef>
                <a:spcPts val="0"/>
              </a:spcBef>
              <a:spcAft>
                <a:spcPts val="0"/>
              </a:spcAft>
              <a:buNone/>
            </a:pPr>
            <a:r>
              <a:rPr lang="en-US" b="1" dirty="0">
                <a:solidFill>
                  <a:schemeClr val="accent2"/>
                </a:solidFill>
              </a:rPr>
              <a:t>The RFC 2281 authors even wrote the following text in the RFC:</a:t>
            </a:r>
          </a:p>
          <a:p>
            <a:pPr marL="0" lvl="0" indent="0" algn="l" rtl="0">
              <a:lnSpc>
                <a:spcPct val="100000"/>
              </a:lnSpc>
              <a:spcBef>
                <a:spcPts val="0"/>
              </a:spcBef>
              <a:spcAft>
                <a:spcPts val="0"/>
              </a:spcAft>
              <a:buNone/>
            </a:pPr>
            <a:r>
              <a:rPr lang="en-US" b="1" dirty="0">
                <a:solidFill>
                  <a:schemeClr val="accent2"/>
                </a:solidFill>
              </a:rPr>
              <a:t>This protocol does not provide security. The authentication field found within the message is useful for preventing misconfiguration. </a:t>
            </a:r>
          </a:p>
          <a:p>
            <a:pPr marL="0" lvl="0" indent="0" algn="l" rtl="0">
              <a:lnSpc>
                <a:spcPct val="100000"/>
              </a:lnSpc>
              <a:spcBef>
                <a:spcPts val="0"/>
              </a:spcBef>
              <a:spcAft>
                <a:spcPts val="0"/>
              </a:spcAft>
              <a:buNone/>
            </a:pPr>
            <a:r>
              <a:rPr lang="en-US" b="1" dirty="0">
                <a:solidFill>
                  <a:schemeClr val="accent2"/>
                </a:solidFill>
              </a:rPr>
              <a:t>The protocol is easily subverted by an active intruder on the LAN. This can</a:t>
            </a:r>
          </a:p>
          <a:p>
            <a:pPr marL="0" lvl="0" indent="0" algn="l" rtl="0">
              <a:lnSpc>
                <a:spcPct val="100000"/>
              </a:lnSpc>
              <a:spcBef>
                <a:spcPts val="0"/>
              </a:spcBef>
              <a:spcAft>
                <a:spcPts val="0"/>
              </a:spcAft>
              <a:buNone/>
            </a:pPr>
            <a:r>
              <a:rPr lang="en-US" b="1" dirty="0">
                <a:solidFill>
                  <a:schemeClr val="accent2"/>
                </a:solidFill>
              </a:rPr>
              <a:t>result in a packet black hole and a denial of service attack.</a:t>
            </a:r>
          </a:p>
          <a:p>
            <a:pPr marL="0" lvl="0" indent="0" algn="l" rtl="0">
              <a:lnSpc>
                <a:spcPct val="100000"/>
              </a:lnSpc>
              <a:spcBef>
                <a:spcPts val="0"/>
              </a:spcBef>
              <a:spcAft>
                <a:spcPts val="0"/>
              </a:spcAft>
              <a:buNone/>
            </a:pPr>
            <a:r>
              <a:rPr lang="en-US" b="1" dirty="0">
                <a:solidFill>
                  <a:schemeClr val="accent2"/>
                </a:solidFill>
              </a:rPr>
              <a:t>Also, it is easy for an attacker to display those HSRP authentication data. Figure 9-3 shows Yersinia that can recover the authentication data </a:t>
            </a:r>
            <a:r>
              <a:rPr lang="en-US" b="1" dirty="0" err="1">
                <a:solidFill>
                  <a:schemeClr val="accent2"/>
                </a:solidFill>
              </a:rPr>
              <a:t>SeCrEt</a:t>
            </a:r>
            <a:r>
              <a:rPr lang="en-US" b="1" dirty="0">
                <a:solidFill>
                  <a:schemeClr val="accent2"/>
                </a:solidFill>
              </a:rPr>
              <a:t>.</a:t>
            </a: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3018DF72-03D5-4226-ABCF-F4817811B69E}"/>
              </a:ext>
            </a:extLst>
          </p:cNvPr>
          <p:cNvPicPr>
            <a:picLocks noChangeAspect="1"/>
          </p:cNvPicPr>
          <p:nvPr/>
        </p:nvPicPr>
        <p:blipFill rotWithShape="1">
          <a:blip r:embed="rId3"/>
          <a:srcRect l="40388" t="25371" r="22994" b="30168"/>
          <a:stretch/>
        </p:blipFill>
        <p:spPr>
          <a:xfrm>
            <a:off x="3007294" y="2771775"/>
            <a:ext cx="3348487" cy="2286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15707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Three types of HSRP vulnerabilities exist:</a:t>
            </a:r>
            <a:endParaRPr dirty="0"/>
          </a:p>
        </p:txBody>
      </p:sp>
      <p:sp>
        <p:nvSpPr>
          <p:cNvPr id="1370" name="Google Shape;1370;p59"/>
          <p:cNvSpPr txBox="1">
            <a:spLocks noGrp="1"/>
          </p:cNvSpPr>
          <p:nvPr>
            <p:ph type="subTitle" idx="1"/>
          </p:nvPr>
        </p:nvSpPr>
        <p:spPr>
          <a:xfrm>
            <a:off x="713250" y="2521850"/>
            <a:ext cx="7717500" cy="3442800"/>
          </a:xfrm>
          <a:prstGeom prst="rect">
            <a:avLst/>
          </a:prstGeom>
        </p:spPr>
        <p:txBody>
          <a:bodyPr spcFirstLastPara="1" wrap="square" lIns="91425" tIns="91425" rIns="91425" bIns="91425" anchor="t" anchorCtr="0">
            <a:noAutofit/>
          </a:bodyPr>
          <a:lstStyle/>
          <a:p>
            <a:pPr marL="412750" lvl="0" indent="-285750" algn="l" rtl="0">
              <a:spcBef>
                <a:spcPts val="0"/>
              </a:spcBef>
              <a:spcAft>
                <a:spcPts val="0"/>
              </a:spcAft>
              <a:buSzPts val="1600"/>
              <a:buFont typeface="Arial" panose="020B0604020202020204" pitchFamily="34" charset="0"/>
              <a:buChar char="•"/>
            </a:pPr>
            <a:r>
              <a:rPr lang="en-US" sz="2400" dirty="0"/>
              <a:t>DoS attack</a:t>
            </a:r>
          </a:p>
          <a:p>
            <a:pPr marL="412750" lvl="0" indent="-285750" algn="l" rtl="0">
              <a:spcBef>
                <a:spcPts val="0"/>
              </a:spcBef>
              <a:spcAft>
                <a:spcPts val="0"/>
              </a:spcAft>
              <a:buSzPts val="1600"/>
              <a:buFont typeface="Arial" panose="020B0604020202020204" pitchFamily="34" charset="0"/>
              <a:buChar char="•"/>
            </a:pPr>
            <a:r>
              <a:rPr lang="en-US" sz="2400" dirty="0"/>
              <a:t>Man-in-the-middle attack</a:t>
            </a:r>
          </a:p>
          <a:p>
            <a:pPr marL="412750" lvl="0" indent="-285750" algn="l" rtl="0">
              <a:spcBef>
                <a:spcPts val="0"/>
              </a:spcBef>
              <a:spcAft>
                <a:spcPts val="0"/>
              </a:spcAft>
              <a:buSzPts val="1600"/>
              <a:buFont typeface="Arial" panose="020B0604020202020204" pitchFamily="34" charset="0"/>
              <a:buChar char="•"/>
            </a:pPr>
            <a:r>
              <a:rPr lang="en-US" sz="2400" dirty="0"/>
              <a:t>Information leakage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1569447" y="47150"/>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DoS </a:t>
            </a:r>
            <a:r>
              <a:rPr lang="es-MX" dirty="0" err="1"/>
              <a:t>Attack</a:t>
            </a:r>
            <a:endParaRPr lang="es-MX" dirty="0"/>
          </a:p>
        </p:txBody>
      </p:sp>
      <p:sp>
        <p:nvSpPr>
          <p:cNvPr id="1376" name="Google Shape;1376;p60"/>
          <p:cNvSpPr txBox="1">
            <a:spLocks noGrp="1"/>
          </p:cNvSpPr>
          <p:nvPr>
            <p:ph type="subTitle" idx="1"/>
          </p:nvPr>
        </p:nvSpPr>
        <p:spPr>
          <a:xfrm>
            <a:off x="1569447" y="1563950"/>
            <a:ext cx="60051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What if an attacker can send a fake HSRP packet where the priority is set to the maximum value of 255 and the correct value for Authentication Data, Group, and virtual IP address?</a:t>
            </a:r>
          </a:p>
          <a:p>
            <a:pPr marL="0" lvl="0" indent="0" algn="ctr" rtl="0">
              <a:spcBef>
                <a:spcPts val="0"/>
              </a:spcBef>
              <a:spcAft>
                <a:spcPts val="1200"/>
              </a:spcAft>
              <a:buNone/>
            </a:pPr>
            <a:r>
              <a:rPr lang="en-US" dirty="0"/>
              <a:t>Figure 9-4 shows what happens.</a:t>
            </a:r>
            <a:endParaRPr dirty="0"/>
          </a:p>
        </p:txBody>
      </p:sp>
      <p:pic>
        <p:nvPicPr>
          <p:cNvPr id="3" name="Imagen 2">
            <a:extLst>
              <a:ext uri="{FF2B5EF4-FFF2-40B4-BE49-F238E27FC236}">
                <a16:creationId xmlns:a16="http://schemas.microsoft.com/office/drawing/2014/main" id="{685F1DDB-D208-4E47-B3C0-09F9DB9310C8}"/>
              </a:ext>
            </a:extLst>
          </p:cNvPr>
          <p:cNvPicPr>
            <a:picLocks noChangeAspect="1"/>
          </p:cNvPicPr>
          <p:nvPr/>
        </p:nvPicPr>
        <p:blipFill rotWithShape="1">
          <a:blip r:embed="rId3"/>
          <a:srcRect l="40937" t="30407" r="25000" b="35185"/>
          <a:stretch/>
        </p:blipFill>
        <p:spPr>
          <a:xfrm>
            <a:off x="2043109" y="2952750"/>
            <a:ext cx="5057775" cy="20601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err="1"/>
              <a:t>Explanation</a:t>
            </a:r>
            <a:r>
              <a:rPr lang="es-MX" dirty="0"/>
              <a:t> </a:t>
            </a:r>
            <a:r>
              <a:rPr lang="es-MX" dirty="0" err="1"/>
              <a:t>of</a:t>
            </a:r>
            <a:r>
              <a:rPr lang="es-MX" dirty="0"/>
              <a:t> Figure 9-4</a:t>
            </a:r>
            <a:endParaRPr dirty="0"/>
          </a:p>
        </p:txBody>
      </p:sp>
      <p:sp>
        <p:nvSpPr>
          <p:cNvPr id="1383" name="Google Shape;1383;p6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valid routers immediately become standby routers, the CAM table of switches is</a:t>
            </a:r>
          </a:p>
          <a:p>
            <a:pPr marL="0" lvl="0" indent="0" algn="l" rtl="0">
              <a:spcBef>
                <a:spcPts val="0"/>
              </a:spcBef>
              <a:spcAft>
                <a:spcPts val="0"/>
              </a:spcAft>
              <a:buNone/>
            </a:pPr>
            <a:r>
              <a:rPr lang="en-US" dirty="0"/>
              <a:t>updated, and all hosts in the LAN keep sending packets to the HSRP virtual MAC address,</a:t>
            </a:r>
          </a:p>
          <a:p>
            <a:pPr marL="0" lvl="0" indent="0" algn="l" rtl="0">
              <a:spcBef>
                <a:spcPts val="0"/>
              </a:spcBef>
              <a:spcAft>
                <a:spcPts val="0"/>
              </a:spcAft>
              <a:buNone/>
            </a:pPr>
            <a:r>
              <a:rPr lang="en-US" dirty="0"/>
              <a:t>which is mapped to the attacker’s PC. If the attacker simply drops the packets, it is a DoS</a:t>
            </a:r>
          </a:p>
          <a:p>
            <a:pPr marL="0" lvl="0" indent="0" algn="l" rtl="0">
              <a:spcBef>
                <a:spcPts val="0"/>
              </a:spcBef>
              <a:spcAft>
                <a:spcPts val="0"/>
              </a:spcAft>
              <a:buNone/>
            </a:pPr>
            <a:r>
              <a:rPr lang="en-US" dirty="0"/>
              <a:t>attack.</a:t>
            </a:r>
          </a:p>
          <a:p>
            <a:pPr marL="0" lvl="0" indent="0" algn="l" rtl="0">
              <a:spcBef>
                <a:spcPts val="0"/>
              </a:spcBef>
              <a:spcAft>
                <a:spcPts val="0"/>
              </a:spcAft>
              <a:buNone/>
            </a:pPr>
            <a:r>
              <a:rPr lang="en-US" dirty="0"/>
              <a:t>Yersinia implements this attack but is not the only tool. The </a:t>
            </a:r>
            <a:r>
              <a:rPr lang="en-US" dirty="0" err="1"/>
              <a:t>hsrp</a:t>
            </a:r>
            <a:r>
              <a:rPr lang="en-US" dirty="0"/>
              <a:t> tool from the IRPAS3</a:t>
            </a:r>
          </a:p>
          <a:p>
            <a:pPr marL="0" lvl="0" indent="0" algn="l" rtl="0">
              <a:spcBef>
                <a:spcPts val="0"/>
              </a:spcBef>
              <a:spcAft>
                <a:spcPts val="0"/>
              </a:spcAft>
              <a:buNone/>
            </a:pPr>
            <a:r>
              <a:rPr lang="en-US" dirty="0"/>
              <a:t>package also implements it:</a:t>
            </a:r>
          </a:p>
          <a:p>
            <a:pPr marL="0" lvl="0" indent="0" algn="l" rtl="0">
              <a:spcBef>
                <a:spcPts val="0"/>
              </a:spcBef>
              <a:spcAft>
                <a:spcPts val="0"/>
              </a:spcAft>
              <a:buNone/>
            </a:pPr>
            <a:r>
              <a:rPr lang="en-US" dirty="0" err="1"/>
              <a:t>hsrp</a:t>
            </a:r>
            <a:r>
              <a:rPr lang="en-US" dirty="0"/>
              <a:t> -d 224.0.0.2 -v 192.168.0.8 -a cisco -g 1 -</a:t>
            </a:r>
            <a:r>
              <a:rPr lang="en-US" dirty="0" err="1"/>
              <a:t>i</a:t>
            </a:r>
            <a:r>
              <a:rPr lang="en-US" dirty="0"/>
              <a:t> eth0 -S 192.168.0.66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the </a:t>
            </a:r>
            <a:r>
              <a:rPr lang="en-US" dirty="0" err="1"/>
              <a:t>hsrp</a:t>
            </a:r>
            <a:r>
              <a:rPr lang="en-US" dirty="0"/>
              <a:t> tool, an attacker sends HSRP packets to the HSRP group 224.0.0.2 (HSRP</a:t>
            </a:r>
          </a:p>
          <a:p>
            <a:pPr marL="0" lvl="0" indent="0" algn="l" rtl="0">
              <a:spcBef>
                <a:spcPts val="0"/>
              </a:spcBef>
              <a:spcAft>
                <a:spcPts val="0"/>
              </a:spcAft>
              <a:buNone/>
            </a:pPr>
            <a:r>
              <a:rPr lang="en-US" dirty="0"/>
              <a:t>version 1) by using the default authentication of cisco over the local interface eth0. The tool pretends to be the source IP address of 192.168.0.66, and the virtual IP address is</a:t>
            </a:r>
          </a:p>
          <a:p>
            <a:pPr marL="0" lvl="0" indent="0" algn="l" rtl="0">
              <a:spcBef>
                <a:spcPts val="0"/>
              </a:spcBef>
              <a:spcAft>
                <a:spcPts val="0"/>
              </a:spcAft>
              <a:buNone/>
            </a:pPr>
            <a:r>
              <a:rPr lang="en-US" dirty="0"/>
              <a:t>192.168.0.8 for group 1. If the address 192.168.0.66 does not exist on the LAN or does not</a:t>
            </a:r>
          </a:p>
          <a:p>
            <a:pPr marL="0" lvl="0" indent="0" algn="l" rtl="0">
              <a:spcBef>
                <a:spcPts val="0"/>
              </a:spcBef>
              <a:spcAft>
                <a:spcPts val="0"/>
              </a:spcAft>
              <a:buNone/>
            </a:pPr>
            <a:r>
              <a:rPr lang="en-US" dirty="0"/>
              <a:t>forward packets, all packets originated by the adjacent hosts and sent to the default gateway, 192.168.0.8, are actually sent into a black hole.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356988"/>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3600" dirty="0">
                <a:solidFill>
                  <a:schemeClr val="accent2"/>
                </a:solidFill>
              </a:rPr>
              <a:t>Man-in-</a:t>
            </a:r>
            <a:r>
              <a:rPr lang="es-MX" sz="3600" dirty="0" err="1">
                <a:solidFill>
                  <a:schemeClr val="accent2"/>
                </a:solidFill>
              </a:rPr>
              <a:t>the</a:t>
            </a:r>
            <a:r>
              <a:rPr lang="es-MX" sz="3600" dirty="0">
                <a:solidFill>
                  <a:schemeClr val="accent2"/>
                </a:solidFill>
              </a:rPr>
              <a:t>-</a:t>
            </a:r>
            <a:r>
              <a:rPr lang="es-MX" sz="3600" dirty="0" err="1">
                <a:solidFill>
                  <a:schemeClr val="accent2"/>
                </a:solidFill>
              </a:rPr>
              <a:t>Middle</a:t>
            </a:r>
            <a:r>
              <a:rPr lang="es-MX" sz="3600" dirty="0">
                <a:solidFill>
                  <a:schemeClr val="accent2"/>
                </a:solidFill>
              </a:rPr>
              <a:t> </a:t>
            </a:r>
            <a:r>
              <a:rPr lang="es-MX" sz="3600" dirty="0" err="1">
                <a:solidFill>
                  <a:schemeClr val="accent2"/>
                </a:solidFill>
              </a:rPr>
              <a:t>Attack</a:t>
            </a:r>
            <a:r>
              <a:rPr lang="en" sz="3600" dirty="0">
                <a:solidFill>
                  <a:schemeClr val="accent2"/>
                </a:solidFill>
              </a:rPr>
              <a:t> </a:t>
            </a:r>
            <a:endParaRPr sz="3600" dirty="0">
              <a:solidFill>
                <a:schemeClr val="accent2"/>
              </a:solidFill>
            </a:endParaRPr>
          </a:p>
        </p:txBody>
      </p:sp>
      <p:sp>
        <p:nvSpPr>
          <p:cNvPr id="1391" name="Google Shape;1391;p62">
            <a:hlinkClick r:id="rId3" action="ppaction://hlinksldjump"/>
          </p:cNvPr>
          <p:cNvSpPr/>
          <p:nvPr/>
        </p:nvSpPr>
        <p:spPr>
          <a:xfrm>
            <a:off x="1776411" y="3006538"/>
            <a:ext cx="5591178"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2"/>
                </a:solidFill>
                <a:latin typeface="Hammersmith One"/>
                <a:ea typeface="Hammersmith One"/>
                <a:cs typeface="Hammersmith One"/>
                <a:sym typeface="Hammersmith One"/>
              </a:rPr>
              <a:t>The Man-in-the-Middle Attack is a variant of the DoS attack, which occur when an attacker forwards the traffic between a host and router. </a:t>
            </a:r>
          </a:p>
          <a:p>
            <a:pPr marL="0" lvl="0" indent="0" algn="ctr" rtl="0">
              <a:spcBef>
                <a:spcPts val="0"/>
              </a:spcBef>
              <a:spcAft>
                <a:spcPts val="0"/>
              </a:spcAft>
              <a:buNone/>
            </a:pPr>
            <a:r>
              <a:rPr lang="en-US" sz="1600" dirty="0">
                <a:solidFill>
                  <a:schemeClr val="accent2"/>
                </a:solidFill>
                <a:latin typeface="Hammersmith One"/>
                <a:ea typeface="Hammersmith One"/>
                <a:cs typeface="Hammersmith One"/>
                <a:sym typeface="Hammersmith One"/>
              </a:rPr>
              <a:t>The attacker intercepts all traffic leaving the LAN, and he can sniff the traffic and modify or inject data.</a:t>
            </a:r>
            <a:endParaRPr sz="1600" dirty="0">
              <a:solidFill>
                <a:schemeClr val="accent2"/>
              </a:solidFill>
              <a:latin typeface="Hammersmith One"/>
              <a:ea typeface="Hammersmith One"/>
              <a:cs typeface="Hammersmith One"/>
              <a:sym typeface="Hammersmith One"/>
            </a:endParaRPr>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1786</Words>
  <Application>Microsoft Office PowerPoint</Application>
  <PresentationFormat>Presentación en pantalla (16:9)</PresentationFormat>
  <Paragraphs>83</Paragraphs>
  <Slides>17</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Roboto Condensed Light</vt:lpstr>
      <vt:lpstr>Manjari</vt:lpstr>
      <vt:lpstr>Arial</vt:lpstr>
      <vt:lpstr>Hammersmith One</vt:lpstr>
      <vt:lpstr>Ubuntu</vt:lpstr>
      <vt:lpstr>Nunito</vt:lpstr>
      <vt:lpstr>Elegant Education Pack for Students by Slidesgo</vt:lpstr>
      <vt:lpstr>ATTACKING HSRP</vt:lpstr>
      <vt:lpstr>¿Is HSRP Resilient?</vt:lpstr>
      <vt:lpstr>Link Local Scope</vt:lpstr>
      <vt:lpstr>Digging into HSRP</vt:lpstr>
      <vt:lpstr>Attacking HSRP</vt:lpstr>
      <vt:lpstr>Three types of HSRP vulnerabilities exist:</vt:lpstr>
      <vt:lpstr>DoS Attack</vt:lpstr>
      <vt:lpstr>Explanation of Figure 9-4</vt:lpstr>
      <vt:lpstr>Man-in-the-Middle Attack </vt:lpstr>
      <vt:lpstr>Information Leakage </vt:lpstr>
      <vt:lpstr>Mitigating HSRP Attacks</vt:lpstr>
      <vt:lpstr>Using Strong Authentication</vt:lpstr>
      <vt:lpstr>Presentación de PowerPoint</vt:lpstr>
      <vt:lpstr>Presentación de PowerPoint</vt:lpstr>
      <vt:lpstr>Presentación de PowerPoint</vt:lpstr>
      <vt:lpstr>To prevent HSRP attacks, Dynamic ARP Inspection (DAI) must be deployed in combination with any other technique. The ACL depends on the exact network topology, so the following examples are just examples that you must modify based on your exact configuration. Example 9-2 uses CatOS to define such an ACL, permitting HSRP packets from the valid router but not from attached hosts. This VLAN ACL is then applied to VLAN 30.</vt:lpstr>
      <vt:lpstr>Summary HSRP has a major vulnerability—the lack of strong authentication and antireplay in the RFC 2281. This opens the door to DoS attacks and to MITM attacks. The latter can be used for attacks against integrity and confidentiality. You can mitigate these attacks in two ways: • Use MD5 HMAC to authenticate all HSRP messages. This is easy to deploy, but it does not protect against replay attacks. • Use an ACL to forbid attached hosts from sending HSRP messages. This must be complemented with a strict antispoofing mechanism. The ACL technique is preferred.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ATTACKING HSRP</dc:title>
  <dc:creator>marketing</dc:creator>
  <cp:lastModifiedBy>Emmanuel Arias</cp:lastModifiedBy>
  <cp:revision>3</cp:revision>
  <dcterms:modified xsi:type="dcterms:W3CDTF">2022-04-05T23:36:53Z</dcterms:modified>
</cp:coreProperties>
</file>