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verage" panose="020B0604020202020204" charset="0"/>
      <p:regular r:id="rId40"/>
    </p:embeddedFont>
    <p:embeddedFont>
      <p:font typeface="Oswald" panose="020B0604020202020204" charset="0"/>
      <p:regular r:id="rId41"/>
      <p:bold r:id="rId42"/>
    </p:embeddedFont>
    <p:embeddedFont>
      <p:font typeface="Oswald Regular"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72" y="14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0c4d6a8ab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0c4d6a8ab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c4d6a8ab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c4d6a8ab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87ebad2f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87ebad2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a:t>Like everyone else, I started with getting to know my data by using a number of ways to explore our US YouTube dataset immediately followed by cleaning my data segment.</a:t>
            </a:r>
            <a:endParaRPr sz="1400"/>
          </a:p>
          <a:p>
            <a:pPr marL="0" lvl="0" indent="0" algn="just" rtl="0">
              <a:lnSpc>
                <a:spcPct val="115000"/>
              </a:lnSpc>
              <a:spcBef>
                <a:spcPts val="1200"/>
              </a:spcBef>
              <a:spcAft>
                <a:spcPts val="0"/>
              </a:spcAft>
              <a:buNone/>
            </a:pPr>
            <a:r>
              <a:rPr lang="en" sz="1400"/>
              <a:t>My individual part was to look closely into popular channels, likes, and views. Is there any relationship between them? How strong are they? What will the charts I created using my coding skills reveal?</a:t>
            </a:r>
            <a:endParaRPr sz="1400"/>
          </a:p>
          <a:p>
            <a:pPr marL="0" lvl="0" indent="0" algn="just" rtl="0">
              <a:lnSpc>
                <a:spcPct val="115000"/>
              </a:lnSpc>
              <a:spcBef>
                <a:spcPts val="1200"/>
              </a:spcBef>
              <a:spcAft>
                <a:spcPts val="0"/>
              </a:spcAft>
              <a:buNone/>
            </a:pPr>
            <a:r>
              <a:rPr lang="en" sz="1400"/>
              <a:t>My hypothesis was that the most popular channels get more views. If there is also a correlation between views and likes variables then we possibly know the right path for vloggers to make their videos to get more likes. Could I find answers to that having a little over forty thousand row dataset and a few columns of my interest? 6351 rows/videos</a:t>
            </a:r>
            <a:endParaRPr sz="1400"/>
          </a:p>
          <a:p>
            <a:pPr marL="0" lvl="0" indent="0" algn="just" rtl="0">
              <a:lnSpc>
                <a:spcPct val="115000"/>
              </a:lnSpc>
              <a:spcBef>
                <a:spcPts val="1200"/>
              </a:spcBef>
              <a:spcAft>
                <a:spcPts val="0"/>
              </a:spcAft>
              <a:buNone/>
            </a:pPr>
            <a:endParaRPr sz="1200">
              <a:latin typeface="Courier New"/>
              <a:ea typeface="Courier New"/>
              <a:cs typeface="Courier New"/>
              <a:sym typeface="Courier New"/>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87ebad2f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87ebad2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a:t>After a lot of thinking, planning and data analysis, I am ready to share some of my results:</a:t>
            </a:r>
            <a:endParaRPr sz="1400"/>
          </a:p>
          <a:p>
            <a:pPr marL="0" lvl="0" indent="0" algn="just" rtl="0">
              <a:lnSpc>
                <a:spcPct val="115000"/>
              </a:lnSpc>
              <a:spcBef>
                <a:spcPts val="1200"/>
              </a:spcBef>
              <a:spcAft>
                <a:spcPts val="0"/>
              </a:spcAft>
              <a:buNone/>
            </a:pPr>
            <a:r>
              <a:rPr lang="en" sz="1400"/>
              <a:t>·</a:t>
            </a:r>
            <a:r>
              <a:rPr lang="en" sz="700">
                <a:latin typeface="Times New Roman"/>
                <a:ea typeface="Times New Roman"/>
                <a:cs typeface="Times New Roman"/>
                <a:sym typeface="Times New Roman"/>
              </a:rPr>
              <a:t>      </a:t>
            </a:r>
            <a:r>
              <a:rPr lang="en" sz="1400"/>
              <a:t>To discover 15 the most popular channels, I grouped the data by channel and the sum of total likes. The same was performed on the number of total dislikes. The seaborn bar plots displayed the visuals with IBighit, Dude Perfect, Logan Paul Vlogs… TayllorSwiftVEVO… EminemVEVO and the rest of the top 15. </a:t>
            </a:r>
            <a:endParaRPr sz="1400"/>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87ebad2f6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87ebad2f6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400"/>
              <a:t>The Logan Paul Vlogs channel also gets the highest number of dislikes out of the same top 15 channels.. hmm What kind of videos does that channel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8562d1a5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8562d1a5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dirty="0"/>
              <a:t>I created a function for linear regression plots. While the Total Views and Total Dislikes indicated by Pearson(r)is equal to a moderate positive relationship of 0.47, Total Views and Total Likes displayed on the plot has r value of 0.85 which is a strong correlation.  This tells us about a linear relationship between those variables.</a:t>
            </a:r>
            <a:endParaRPr sz="1400" dirty="0"/>
          </a:p>
          <a:p>
            <a:pPr marL="0" lvl="0" indent="0" algn="l" rtl="0">
              <a:spcBef>
                <a:spcPts val="120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8562d1a52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8562d1a5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a:t>Having a set with many columns, I utilized a visualization tool (visualized the correlation matrix as a heatmap using the seaborn and matplotlib packages) to quickly check the correlations coefficients among columns. In this heatmap the lighter the color, the larger correlation magnitude. What are variables most correlated with likes? Views = 0.83 c. coef. </a:t>
            </a:r>
            <a:endParaRPr sz="1400"/>
          </a:p>
          <a:p>
            <a:pPr marL="0" lvl="0" indent="0" algn="l" rtl="0">
              <a:spcBef>
                <a:spcPts val="12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8562d1a52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8562d1a5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t>I encountered a problem dealing with large numbers on my plots. I was thinking to simplify them for the visuals at first but decided to refresh my memory about reading scientific notations and be ready to clarify if questions arise. Here is a example:  1e8 in reference to the y-axis mean 1*(10^8). It is </a:t>
            </a:r>
            <a:r>
              <a:rPr lang="en" sz="1400">
                <a:solidFill>
                  <a:srgbClr val="242729"/>
                </a:solidFill>
                <a:highlight>
                  <a:srgbClr val="FFFFFF"/>
                </a:highlight>
              </a:rPr>
              <a:t>s standard scientific notation, indicating scale factor for the y axis (2 actually indicates </a:t>
            </a:r>
            <a:r>
              <a:rPr lang="en" sz="1400">
                <a:solidFill>
                  <a:srgbClr val="242729"/>
                </a:solidFill>
              </a:rPr>
              <a:t>2*1e8 = 2e8 = 2 * 10^8 = 200,000,000).  Another obstacle was to extract a truly unique number of views but with the help of great teammates it was done.</a:t>
            </a:r>
            <a:endParaRPr sz="1400">
              <a:solidFill>
                <a:srgbClr val="242729"/>
              </a:solidFill>
            </a:endParaRPr>
          </a:p>
          <a:p>
            <a:pPr marL="0" lvl="0" indent="0" algn="just" rtl="0">
              <a:lnSpc>
                <a:spcPct val="115000"/>
              </a:lnSpc>
              <a:spcBef>
                <a:spcPts val="1200"/>
              </a:spcBef>
              <a:spcAft>
                <a:spcPts val="0"/>
              </a:spcAft>
              <a:buNone/>
            </a:pPr>
            <a:r>
              <a:rPr lang="en" sz="1400"/>
              <a:t>While I could share a lot more about my processes, analysis, outliers, limitations, more visuals and results, I have to stop right here and let Michelle talk about her US YouTube dataset adventure. </a:t>
            </a:r>
            <a:endParaRPr sz="1400"/>
          </a:p>
          <a:p>
            <a:pPr marL="0" lvl="0" indent="0" algn="just" rtl="0">
              <a:lnSpc>
                <a:spcPct val="115000"/>
              </a:lnSpc>
              <a:spcBef>
                <a:spcPts val="1200"/>
              </a:spcBef>
              <a:spcAft>
                <a:spcPts val="0"/>
              </a:spcAft>
              <a:buNone/>
            </a:pPr>
            <a:endParaRPr sz="1200">
              <a:latin typeface="Courier New"/>
              <a:ea typeface="Courier New"/>
              <a:cs typeface="Courier New"/>
              <a:sym typeface="Courier New"/>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8562d1a52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8562d1a52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when we were divvying up the topics, I thought it would be interesting to see if there was any connection between the time things were posted and how many days they trended and how many total views they got. It definitely stretched my abilities as I had to sort thru and break up information to get what I needed and I got a lot of practice trying different charts and graphs that are available in the libraries we have been working with!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8562d1a52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8562d1a5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thing I looked at was if the number of days a video trended affected the number of views it got. When looking at the data set in a bar chart calculating the sum (the blue one on the left), it looks a little bit like 5-9 days trending might give you the most bang, but when looking at the average, it definitely looks like the more days it is trending, the higher your total views are going to be.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8562d1a52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8562d1a5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Emmanuel-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8562d1a52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8562d1a52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seem to show opposite facts. But what we really need to understand is what is most applicable in our situation. While the total sum of views for the days trending on the left shows there were more views in days 5 through 9, we have to take into account that there are some outliers that will significantly affect these numbers. One video who had hundreds of millions of views could skew this. So I thought I’d look at a box plot from the data of all videos that were trending</a:t>
            </a:r>
            <a:endParaRPr>
              <a:highlight>
                <a:srgbClr val="CC000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8562d1a52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8562d1a52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the box plot, we can see the whiskers for it waaaay down at the bottom. That gives us a LOT of outliers. So our data is not normally distributed, and cleaning the outliers would get rid of a lot of the data! Adding those outliers into the data, especially some of those way up at the top, will affect the total SUM more than the average. I’m not saying it won’t affect the average, but it would make the sum stand out more. For that reason, I decided to use the average to make the somewhat weak assumption that the longer a video is trending, the more views in general, it will receive.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562d1a52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562d1a52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thing I looked at was the month that videos were posted. (Read above) We can obviously see a trend here that spring time months tend to trend for more days than videos posted in months later in the year, and I wondered if these months also had more views in general.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562d1a52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562d1a52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looking at a bar chart of average total views by month published, it definitely shows the same relationship that publishing in the spring would be a good decision!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8562d1a52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8562d1a52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it seemed like months made a difference, I wondered if the day within each month would matter. As we can see here, the average number of days trending AND the average total views are not really that much affected by the day within the month. There is some variation, but not enough to make a strong argument one way or the other. By doing the same thing with the HOUR of the day it was published we can see that...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8562d1a5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8562d1a5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Again, with a few outliers, there didn’t seem to be much of difference what hour during the day a video was published. Another Strikeout.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8562d1a52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8562d1a52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above) And this is only a small fraction of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8562d1a52_1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8562d1a52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 decided some of the other things I looked into were not worth pursuing or reporting on. I was a little disappointed that I didn’t find more connections between the topics I was researching. But I did find a few, and I gained a lot more confidence in my ability to work on a project like this and with data like this, and now feel much more prepared to tackle something like this again! And from here I pass it on to my teammate, Katie.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0c4d6a8ab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0c4d6a8ab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0c4d6a8ab_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0c4d6a8ab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8562d1a52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8562d1a5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Emmanuel-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0c4d6a8ab_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0c4d6a8ab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0c4d6a8ab_8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0c4d6a8ab_8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0c4d6a8ab_8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0c4d6a8ab_8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0c4d6a8ab_8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0c4d6a8ab_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0c4d6a8ab_8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0c4d6a8ab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0c4d6a8ab_8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0c4d6a8ab_8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8562d1a52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8562d1a52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Katie-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8562d1a52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8562d1a52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562d1a5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562d1a5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Emmanuel- (Just read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0c4d6a8ab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0c4d6a8ab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0c4d6a8ab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0c4d6a8ab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c4d6a8ab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c4d6a8ab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c4d6a8ab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c4d6a8a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c4d6a8ab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c4d6a8ab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620978" y="1050700"/>
            <a:ext cx="8218925" cy="304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Per Category</a:t>
            </a:r>
            <a:endParaRPr/>
          </a:p>
        </p:txBody>
      </p:sp>
      <p:pic>
        <p:nvPicPr>
          <p:cNvPr id="117" name="Google Shape;117;p22"/>
          <p:cNvPicPr preferRelativeResize="0"/>
          <p:nvPr/>
        </p:nvPicPr>
        <p:blipFill>
          <a:blip r:embed="rId3">
            <a:alphaModFix/>
          </a:blip>
          <a:stretch>
            <a:fillRect/>
          </a:stretch>
        </p:blipFill>
        <p:spPr>
          <a:xfrm>
            <a:off x="152400" y="1170125"/>
            <a:ext cx="8839199" cy="367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ctr" rtl="0">
              <a:spcBef>
                <a:spcPts val="0"/>
              </a:spcBef>
              <a:spcAft>
                <a:spcPts val="1600"/>
              </a:spcAft>
              <a:buNone/>
            </a:pPr>
            <a:r>
              <a:rPr lang="en" sz="3000"/>
              <a:t>Videos within Music and Entertainment/Pop Culture Categories have an extraordinarily strong probability of being the most trending and generate strong channel traffic.</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0" name="Google Shape;130;p24"/>
          <p:cNvPicPr preferRelativeResize="0"/>
          <p:nvPr/>
        </p:nvPicPr>
        <p:blipFill>
          <a:blip r:embed="rId3">
            <a:alphaModFix/>
          </a:blip>
          <a:stretch>
            <a:fillRect/>
          </a:stretch>
        </p:blipFill>
        <p:spPr>
          <a:xfrm>
            <a:off x="417325" y="1269850"/>
            <a:ext cx="3377725" cy="1891525"/>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2000" y="1385700"/>
            <a:ext cx="3890000" cy="2042250"/>
          </a:xfrm>
          <a:prstGeom prst="rect">
            <a:avLst/>
          </a:prstGeom>
          <a:noFill/>
          <a:ln>
            <a:noFill/>
          </a:ln>
        </p:spPr>
      </p:pic>
      <p:pic>
        <p:nvPicPr>
          <p:cNvPr id="132" name="Google Shape;132;p24"/>
          <p:cNvPicPr preferRelativeResize="0"/>
          <p:nvPr/>
        </p:nvPicPr>
        <p:blipFill>
          <a:blip r:embed="rId5">
            <a:alphaModFix/>
          </a:blip>
          <a:stretch>
            <a:fillRect/>
          </a:stretch>
        </p:blipFill>
        <p:spPr>
          <a:xfrm>
            <a:off x="1792088" y="2917538"/>
            <a:ext cx="3705225"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91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pic>
        <p:nvPicPr>
          <p:cNvPr id="138" name="Google Shape;138;p25"/>
          <p:cNvPicPr preferRelativeResize="0"/>
          <p:nvPr/>
        </p:nvPicPr>
        <p:blipFill>
          <a:blip r:embed="rId3">
            <a:alphaModFix/>
          </a:blip>
          <a:stretch>
            <a:fillRect/>
          </a:stretch>
        </p:blipFill>
        <p:spPr>
          <a:xfrm>
            <a:off x="4414075" y="399750"/>
            <a:ext cx="3760900" cy="4343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pic>
        <p:nvPicPr>
          <p:cNvPr id="144" name="Google Shape;144;p26"/>
          <p:cNvPicPr preferRelativeResize="0"/>
          <p:nvPr/>
        </p:nvPicPr>
        <p:blipFill>
          <a:blip r:embed="rId3">
            <a:alphaModFix/>
          </a:blip>
          <a:stretch>
            <a:fillRect/>
          </a:stretch>
        </p:blipFill>
        <p:spPr>
          <a:xfrm>
            <a:off x="4211275" y="445025"/>
            <a:ext cx="4598686" cy="41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r - value is 0.47                                        r - value is  0.83 </a:t>
            </a:r>
            <a:endParaRPr dirty="0"/>
          </a:p>
          <a:p>
            <a:pPr marL="0" lvl="0" indent="0" algn="l" rtl="0">
              <a:spcBef>
                <a:spcPts val="1600"/>
              </a:spcBef>
              <a:spcAft>
                <a:spcPts val="1600"/>
              </a:spcAft>
              <a:buNone/>
            </a:pPr>
            <a:r>
              <a:rPr lang="en" dirty="0"/>
              <a:t>                 Total Likes vs. Total Views                          Total Likes vs. Total Views</a:t>
            </a:r>
            <a:endParaRPr dirty="0"/>
          </a:p>
        </p:txBody>
      </p:sp>
      <p:pic>
        <p:nvPicPr>
          <p:cNvPr id="151" name="Google Shape;151;p27"/>
          <p:cNvPicPr preferRelativeResize="0"/>
          <p:nvPr/>
        </p:nvPicPr>
        <p:blipFill>
          <a:blip r:embed="rId3">
            <a:alphaModFix/>
          </a:blip>
          <a:stretch>
            <a:fillRect/>
          </a:stretch>
        </p:blipFill>
        <p:spPr>
          <a:xfrm>
            <a:off x="311700" y="1152475"/>
            <a:ext cx="4114800" cy="2743200"/>
          </a:xfrm>
          <a:prstGeom prst="rect">
            <a:avLst/>
          </a:prstGeom>
          <a:noFill/>
          <a:ln>
            <a:noFill/>
          </a:ln>
        </p:spPr>
      </p:pic>
      <p:pic>
        <p:nvPicPr>
          <p:cNvPr id="152" name="Google Shape;152;p27"/>
          <p:cNvPicPr preferRelativeResize="0"/>
          <p:nvPr/>
        </p:nvPicPr>
        <p:blipFill>
          <a:blip r:embed="rId4">
            <a:alphaModFix/>
          </a:blip>
          <a:stretch>
            <a:fillRect/>
          </a:stretch>
        </p:blipFill>
        <p:spPr>
          <a:xfrm>
            <a:off x="4717500" y="1152475"/>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9" name="Google Shape;159;p28"/>
          <p:cNvPicPr preferRelativeResize="0"/>
          <p:nvPr/>
        </p:nvPicPr>
        <p:blipFill>
          <a:blip r:embed="rId3">
            <a:alphaModFix/>
          </a:blip>
          <a:stretch>
            <a:fillRect/>
          </a:stretch>
        </p:blipFill>
        <p:spPr>
          <a:xfrm>
            <a:off x="421400" y="1221650"/>
            <a:ext cx="7348050" cy="35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Channels, Likes, Views...</a:t>
            </a:r>
            <a:endParaRPr/>
          </a:p>
        </p:txBody>
      </p:sp>
      <p:sp>
        <p:nvSpPr>
          <p:cNvPr id="165" name="Google Shape;16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a:t>
            </a:r>
            <a:endParaRPr/>
          </a:p>
          <a:p>
            <a:pPr marL="457200" lvl="0" indent="-317500" algn="just" rtl="0">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My conclusion is that my hypothesis was leading </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a:solidFill>
                  <a:srgbClr val="000000"/>
                </a:solidFill>
                <a:latin typeface="Arial"/>
                <a:ea typeface="Arial"/>
                <a:cs typeface="Arial"/>
                <a:sym typeface="Arial"/>
              </a:rPr>
              <a:t>         me in the right direction. </a:t>
            </a:r>
            <a:endParaRPr sz="140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relationship between channels, views, </a:t>
            </a:r>
            <a:endParaRPr sz="1400">
              <a:solidFill>
                <a:srgbClr val="000000"/>
              </a:solidFill>
              <a:latin typeface="Arial"/>
              <a:ea typeface="Arial"/>
              <a:cs typeface="Arial"/>
              <a:sym typeface="Arial"/>
            </a:endParaRPr>
          </a:p>
          <a:p>
            <a:pPr marL="0" lvl="0" indent="0" algn="just" rtl="0">
              <a:spcBef>
                <a:spcPts val="1200"/>
              </a:spcBef>
              <a:spcAft>
                <a:spcPts val="1200"/>
              </a:spcAft>
              <a:buNone/>
            </a:pPr>
            <a:r>
              <a:rPr lang="en" sz="1400">
                <a:solidFill>
                  <a:srgbClr val="000000"/>
                </a:solidFill>
                <a:latin typeface="Arial"/>
                <a:ea typeface="Arial"/>
                <a:cs typeface="Arial"/>
                <a:sym typeface="Arial"/>
              </a:rPr>
              <a:t>          and likes indeed exist.</a:t>
            </a:r>
            <a:endParaRPr/>
          </a:p>
        </p:txBody>
      </p:sp>
      <p:pic>
        <p:nvPicPr>
          <p:cNvPr id="166" name="Google Shape;166;p29"/>
          <p:cNvPicPr preferRelativeResize="0"/>
          <p:nvPr/>
        </p:nvPicPr>
        <p:blipFill>
          <a:blip r:embed="rId3">
            <a:alphaModFix/>
          </a:blip>
          <a:stretch>
            <a:fillRect/>
          </a:stretch>
        </p:blipFill>
        <p:spPr>
          <a:xfrm>
            <a:off x="4840655" y="1314505"/>
            <a:ext cx="3687050" cy="234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I look at? - I looked at time, time, and more time!</a:t>
            </a:r>
            <a:endParaRPr/>
          </a:p>
        </p:txBody>
      </p:sp>
      <p:sp>
        <p:nvSpPr>
          <p:cNvPr id="172" name="Google Shape;172;p30"/>
          <p:cNvSpPr txBox="1">
            <a:spLocks noGrp="1"/>
          </p:cNvSpPr>
          <p:nvPr>
            <p:ph type="body" idx="1"/>
          </p:nvPr>
        </p:nvSpPr>
        <p:spPr>
          <a:xfrm>
            <a:off x="311700" y="1152475"/>
            <a:ext cx="341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many days trending vs. total views</a:t>
            </a:r>
            <a:endParaRPr/>
          </a:p>
          <a:p>
            <a:pPr marL="457200" lvl="0" indent="-342900" algn="l" rtl="0">
              <a:spcBef>
                <a:spcPts val="0"/>
              </a:spcBef>
              <a:spcAft>
                <a:spcPts val="0"/>
              </a:spcAft>
              <a:buSzPts val="1800"/>
              <a:buChar char="●"/>
            </a:pPr>
            <a:r>
              <a:rPr lang="en"/>
              <a:t>Month posted vs. days trending and views</a:t>
            </a:r>
            <a:endParaRPr/>
          </a:p>
          <a:p>
            <a:pPr marL="457200" lvl="0" indent="-342900" algn="l" rtl="0">
              <a:spcBef>
                <a:spcPts val="0"/>
              </a:spcBef>
              <a:spcAft>
                <a:spcPts val="0"/>
              </a:spcAft>
              <a:buSzPts val="1800"/>
              <a:buChar char="●"/>
            </a:pPr>
            <a:r>
              <a:rPr lang="en"/>
              <a:t>Day posted vs. days trending and views</a:t>
            </a:r>
            <a:endParaRPr/>
          </a:p>
          <a:p>
            <a:pPr marL="457200" lvl="0" indent="-342900" algn="l" rtl="0">
              <a:spcBef>
                <a:spcPts val="0"/>
              </a:spcBef>
              <a:spcAft>
                <a:spcPts val="0"/>
              </a:spcAft>
              <a:buSzPts val="1800"/>
              <a:buChar char="●"/>
            </a:pPr>
            <a:r>
              <a:rPr lang="en"/>
              <a:t>Hour posted vs. days trending and views</a:t>
            </a:r>
            <a:endParaRPr/>
          </a:p>
        </p:txBody>
      </p:sp>
      <p:pic>
        <p:nvPicPr>
          <p:cNvPr id="173" name="Google Shape;173;p30"/>
          <p:cNvPicPr preferRelativeResize="0"/>
          <p:nvPr/>
        </p:nvPicPr>
        <p:blipFill>
          <a:blip r:embed="rId3">
            <a:alphaModFix/>
          </a:blip>
          <a:stretch>
            <a:fillRect/>
          </a:stretch>
        </p:blipFill>
        <p:spPr>
          <a:xfrm>
            <a:off x="4626950" y="1269400"/>
            <a:ext cx="4022499" cy="3016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the Number of Days Trending REALLY affect the views?</a:t>
            </a:r>
            <a:endParaRPr/>
          </a:p>
        </p:txBody>
      </p:sp>
      <p:pic>
        <p:nvPicPr>
          <p:cNvPr id="179" name="Google Shape;179;p31"/>
          <p:cNvPicPr preferRelativeResize="0"/>
          <p:nvPr/>
        </p:nvPicPr>
        <p:blipFill>
          <a:blip r:embed="rId3">
            <a:alphaModFix/>
          </a:blip>
          <a:stretch>
            <a:fillRect/>
          </a:stretch>
        </p:blipFill>
        <p:spPr>
          <a:xfrm>
            <a:off x="311700" y="1170125"/>
            <a:ext cx="4114800" cy="2743200"/>
          </a:xfrm>
          <a:prstGeom prst="rect">
            <a:avLst/>
          </a:prstGeom>
          <a:noFill/>
          <a:ln>
            <a:noFill/>
          </a:ln>
        </p:spPr>
      </p:pic>
      <p:pic>
        <p:nvPicPr>
          <p:cNvPr id="180" name="Google Shape;180;p31"/>
          <p:cNvPicPr preferRelativeResize="0"/>
          <p:nvPr/>
        </p:nvPicPr>
        <p:blipFill>
          <a:blip r:embed="rId4">
            <a:alphaModFix/>
          </a:blip>
          <a:stretch>
            <a:fillRect/>
          </a:stretch>
        </p:blipFill>
        <p:spPr>
          <a:xfrm>
            <a:off x="4717500" y="117012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 YouTubers Project (Team 6)</a:t>
            </a:r>
            <a:endParaRPr/>
          </a:p>
        </p:txBody>
      </p:sp>
      <p:sp>
        <p:nvSpPr>
          <p:cNvPr id="65" name="Google Shape;65;p14"/>
          <p:cNvSpPr txBox="1">
            <a:spLocks noGrp="1"/>
          </p:cNvSpPr>
          <p:nvPr>
            <p:ph type="body" idx="1"/>
          </p:nvPr>
        </p:nvSpPr>
        <p:spPr>
          <a:xfrm>
            <a:off x="311700" y="1152475"/>
            <a:ext cx="8520600" cy="3416400"/>
          </a:xfrm>
          <a:prstGeom prst="rect">
            <a:avLst/>
          </a:prstGeom>
          <a:ln w="19050" cap="flat" cmpd="sng">
            <a:solidFill>
              <a:srgbClr val="EFEFE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2100"/>
              <a:t>         </a:t>
            </a:r>
            <a:endParaRPr sz="2100"/>
          </a:p>
          <a:p>
            <a:pPr marL="0" lvl="0" indent="0" algn="ctr" rtl="0">
              <a:spcBef>
                <a:spcPts val="1600"/>
              </a:spcBef>
              <a:spcAft>
                <a:spcPts val="0"/>
              </a:spcAft>
              <a:buNone/>
            </a:pPr>
            <a:r>
              <a:rPr lang="en" sz="2100" b="1"/>
              <a:t>Emmanuel, Polina, Michelle, Katie</a:t>
            </a:r>
            <a:endParaRPr sz="2100" b="1"/>
          </a:p>
          <a:p>
            <a:pPr marL="0" lvl="0" indent="0" algn="l" rtl="0">
              <a:spcBef>
                <a:spcPts val="1600"/>
              </a:spcBef>
              <a:spcAft>
                <a:spcPts val="0"/>
              </a:spcAft>
              <a:buNone/>
            </a:pPr>
            <a:endParaRPr sz="2100" b="1"/>
          </a:p>
          <a:p>
            <a:pPr marL="0" lvl="0" indent="0" algn="l" rtl="0">
              <a:spcBef>
                <a:spcPts val="1200"/>
              </a:spcBef>
              <a:spcAft>
                <a:spcPts val="0"/>
              </a:spcAft>
              <a:buNone/>
            </a:pPr>
            <a:r>
              <a:rPr lang="en" sz="2100" b="1"/>
              <a:t> As a team we communicated, collaborated, wrote hundreds lines of code, and worked on individual parts to do our data investigation and analysis...  </a:t>
            </a:r>
            <a:endParaRPr sz="2100" b="1"/>
          </a:p>
          <a:p>
            <a:pPr marL="0" lvl="0" indent="0" algn="l" rtl="0">
              <a:spcBef>
                <a:spcPts val="12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17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some other things to take into account when looking at these….. </a:t>
            </a:r>
            <a:endParaRPr/>
          </a:p>
        </p:txBody>
      </p:sp>
      <p:pic>
        <p:nvPicPr>
          <p:cNvPr id="186" name="Google Shape;186;p32"/>
          <p:cNvPicPr preferRelativeResize="0"/>
          <p:nvPr/>
        </p:nvPicPr>
        <p:blipFill>
          <a:blip r:embed="rId3">
            <a:alphaModFix/>
          </a:blip>
          <a:stretch>
            <a:fillRect/>
          </a:stretch>
        </p:blipFill>
        <p:spPr>
          <a:xfrm>
            <a:off x="427175" y="2220125"/>
            <a:ext cx="3927863" cy="2618575"/>
          </a:xfrm>
          <a:prstGeom prst="rect">
            <a:avLst/>
          </a:prstGeom>
          <a:noFill/>
          <a:ln>
            <a:noFill/>
          </a:ln>
        </p:spPr>
      </p:pic>
      <p:pic>
        <p:nvPicPr>
          <p:cNvPr id="187" name="Google Shape;187;p32"/>
          <p:cNvPicPr preferRelativeResize="0"/>
          <p:nvPr/>
        </p:nvPicPr>
        <p:blipFill>
          <a:blip r:embed="rId4">
            <a:alphaModFix/>
          </a:blip>
          <a:stretch>
            <a:fillRect/>
          </a:stretch>
        </p:blipFill>
        <p:spPr>
          <a:xfrm>
            <a:off x="4571988" y="2220125"/>
            <a:ext cx="3927863" cy="261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4418150" y="269175"/>
            <a:ext cx="4644900" cy="21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a LOT of outliers.</a:t>
            </a:r>
            <a:endParaRPr/>
          </a:p>
          <a:p>
            <a:pPr marL="0" lvl="0" indent="0" algn="l" rtl="0">
              <a:lnSpc>
                <a:spcPct val="115000"/>
              </a:lnSpc>
              <a:spcBef>
                <a:spcPts val="0"/>
              </a:spcBef>
              <a:spcAft>
                <a:spcPts val="0"/>
              </a:spcAft>
              <a:buNone/>
            </a:pPr>
            <a:r>
              <a:rPr lang="en" sz="1550">
                <a:solidFill>
                  <a:srgbClr val="000000"/>
                </a:solidFill>
                <a:highlight>
                  <a:srgbClr val="FFFFFF"/>
                </a:highlight>
                <a:latin typeface="Arial"/>
                <a:ea typeface="Arial"/>
                <a:cs typeface="Arial"/>
                <a:sym typeface="Arial"/>
              </a:rPr>
              <a:t>The max total number of views is: 217750076</a:t>
            </a:r>
            <a:endParaRPr sz="155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550">
                <a:solidFill>
                  <a:srgbClr val="000000"/>
                </a:solidFill>
                <a:highlight>
                  <a:srgbClr val="FFFFFF"/>
                </a:highlight>
                <a:latin typeface="Arial"/>
                <a:ea typeface="Arial"/>
                <a:cs typeface="Arial"/>
                <a:sym typeface="Arial"/>
              </a:rPr>
              <a:t>The minimum total number of views is: 559</a:t>
            </a:r>
            <a:endParaRPr sz="155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a:solidFill>
                  <a:srgbClr val="FFFFFF"/>
                </a:solidFill>
                <a:latin typeface="Arial"/>
                <a:ea typeface="Arial"/>
                <a:cs typeface="Arial"/>
                <a:sym typeface="Arial"/>
              </a:rPr>
              <a:t>This is a huge range! So our sum may not be the best indicators….let’s keep the averages to make our assumptions.</a:t>
            </a:r>
            <a:endParaRPr sz="1400">
              <a:solidFill>
                <a:srgbClr val="FFFFFF"/>
              </a:solidFill>
              <a:latin typeface="Arial"/>
              <a:ea typeface="Arial"/>
              <a:cs typeface="Arial"/>
              <a:sym typeface="Arial"/>
            </a:endParaRPr>
          </a:p>
          <a:p>
            <a:pPr marL="0" lvl="0" indent="0" algn="l" rtl="0">
              <a:spcBef>
                <a:spcPts val="0"/>
              </a:spcBef>
              <a:spcAft>
                <a:spcPts val="0"/>
              </a:spcAft>
              <a:buNone/>
            </a:pPr>
            <a:endParaRPr/>
          </a:p>
        </p:txBody>
      </p:sp>
      <p:pic>
        <p:nvPicPr>
          <p:cNvPr id="193" name="Google Shape;193;p33"/>
          <p:cNvPicPr preferRelativeResize="0"/>
          <p:nvPr/>
        </p:nvPicPr>
        <p:blipFill>
          <a:blip r:embed="rId3">
            <a:alphaModFix/>
          </a:blip>
          <a:stretch>
            <a:fillRect/>
          </a:stretch>
        </p:blipFill>
        <p:spPr>
          <a:xfrm>
            <a:off x="152400" y="1170125"/>
            <a:ext cx="4114800" cy="2743200"/>
          </a:xfrm>
          <a:prstGeom prst="rect">
            <a:avLst/>
          </a:prstGeom>
          <a:noFill/>
          <a:ln>
            <a:noFill/>
          </a:ln>
        </p:spPr>
      </p:pic>
      <p:pic>
        <p:nvPicPr>
          <p:cNvPr id="194" name="Google Shape;194;p33"/>
          <p:cNvPicPr preferRelativeResize="0"/>
          <p:nvPr/>
        </p:nvPicPr>
        <p:blipFill>
          <a:blip r:embed="rId4">
            <a:alphaModFix/>
          </a:blip>
          <a:stretch>
            <a:fillRect/>
          </a:stretch>
        </p:blipFill>
        <p:spPr>
          <a:xfrm>
            <a:off x="6004125" y="2157225"/>
            <a:ext cx="2362550" cy="1575025"/>
          </a:xfrm>
          <a:prstGeom prst="rect">
            <a:avLst/>
          </a:prstGeom>
          <a:noFill/>
          <a:ln>
            <a:noFill/>
          </a:ln>
        </p:spPr>
      </p:pic>
      <p:sp>
        <p:nvSpPr>
          <p:cNvPr id="195" name="Google Shape;195;p33"/>
          <p:cNvSpPr txBox="1"/>
          <p:nvPr/>
        </p:nvSpPr>
        <p:spPr>
          <a:xfrm>
            <a:off x="4606875" y="3999375"/>
            <a:ext cx="4232100" cy="8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In general, we can assume that the longer a video is trending, the more views it will receive.</a:t>
            </a:r>
            <a:endParaRPr>
              <a:solidFill>
                <a:srgbClr val="FFFFFF"/>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800850" y="1200150"/>
            <a:ext cx="4114800" cy="2743200"/>
          </a:xfrm>
          <a:prstGeom prst="rect">
            <a:avLst/>
          </a:prstGeom>
          <a:noFill/>
          <a:ln>
            <a:noFill/>
          </a:ln>
        </p:spPr>
      </p:pic>
      <p:sp>
        <p:nvSpPr>
          <p:cNvPr id="201" name="Google Shape;201;p34"/>
          <p:cNvSpPr txBox="1"/>
          <p:nvPr/>
        </p:nvSpPr>
        <p:spPr>
          <a:xfrm>
            <a:off x="5286375" y="1736475"/>
            <a:ext cx="3275100" cy="18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Oswald Regular"/>
                <a:ea typeface="Oswald Regular"/>
                <a:cs typeface="Oswald Regular"/>
                <a:sym typeface="Oswald Regular"/>
              </a:rPr>
              <a:t>Does the Month make a difference in how many days your video might trend?</a:t>
            </a:r>
            <a:endParaRPr sz="2400">
              <a:solidFill>
                <a:srgbClr val="FFFFFF"/>
              </a:solidFill>
              <a:latin typeface="Oswald Regular"/>
              <a:ea typeface="Oswald Regular"/>
              <a:cs typeface="Oswald Regular"/>
              <a:sym typeface="Oswald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3810763" y="1633400"/>
            <a:ext cx="4816725" cy="3211150"/>
          </a:xfrm>
          <a:prstGeom prst="rect">
            <a:avLst/>
          </a:prstGeom>
          <a:noFill/>
          <a:ln>
            <a:noFill/>
          </a:ln>
        </p:spPr>
      </p:pic>
      <p:pic>
        <p:nvPicPr>
          <p:cNvPr id="207" name="Google Shape;207;p35"/>
          <p:cNvPicPr preferRelativeResize="0"/>
          <p:nvPr/>
        </p:nvPicPr>
        <p:blipFill>
          <a:blip r:embed="rId4">
            <a:alphaModFix/>
          </a:blip>
          <a:stretch>
            <a:fillRect/>
          </a:stretch>
        </p:blipFill>
        <p:spPr>
          <a:xfrm>
            <a:off x="690950" y="945150"/>
            <a:ext cx="2496275" cy="2288250"/>
          </a:xfrm>
          <a:prstGeom prst="rect">
            <a:avLst/>
          </a:prstGeom>
          <a:noFill/>
          <a:ln>
            <a:noFill/>
          </a:ln>
        </p:spPr>
      </p:pic>
      <p:sp>
        <p:nvSpPr>
          <p:cNvPr id="208" name="Google Shape;208;p35"/>
          <p:cNvSpPr txBox="1"/>
          <p:nvPr/>
        </p:nvSpPr>
        <p:spPr>
          <a:xfrm>
            <a:off x="4999175" y="318700"/>
            <a:ext cx="2439900" cy="10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swald"/>
                <a:ea typeface="Oswald"/>
                <a:cs typeface="Oswald"/>
                <a:sym typeface="Oswald"/>
              </a:rPr>
              <a:t>It sure looks like it!</a:t>
            </a:r>
            <a:endParaRPr sz="3600">
              <a:solidFill>
                <a:srgbClr val="FFFFFF"/>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the day within each month matter?</a:t>
            </a:r>
            <a:endParaRPr/>
          </a:p>
        </p:txBody>
      </p:sp>
      <p:pic>
        <p:nvPicPr>
          <p:cNvPr id="214" name="Google Shape;214;p36"/>
          <p:cNvPicPr preferRelativeResize="0"/>
          <p:nvPr/>
        </p:nvPicPr>
        <p:blipFill>
          <a:blip r:embed="rId3">
            <a:alphaModFix/>
          </a:blip>
          <a:stretch>
            <a:fillRect/>
          </a:stretch>
        </p:blipFill>
        <p:spPr>
          <a:xfrm>
            <a:off x="4419600" y="1170125"/>
            <a:ext cx="4114800" cy="2743200"/>
          </a:xfrm>
          <a:prstGeom prst="rect">
            <a:avLst/>
          </a:prstGeom>
          <a:noFill/>
          <a:ln>
            <a:noFill/>
          </a:ln>
        </p:spPr>
      </p:pic>
      <p:pic>
        <p:nvPicPr>
          <p:cNvPr id="215" name="Google Shape;215;p36"/>
          <p:cNvPicPr preferRelativeResize="0"/>
          <p:nvPr/>
        </p:nvPicPr>
        <p:blipFill>
          <a:blip r:embed="rId4">
            <a:alphaModFix/>
          </a:blip>
          <a:stretch>
            <a:fillRect/>
          </a:stretch>
        </p:blipFill>
        <p:spPr>
          <a:xfrm>
            <a:off x="152400" y="1170125"/>
            <a:ext cx="4114800" cy="2743200"/>
          </a:xfrm>
          <a:prstGeom prst="rect">
            <a:avLst/>
          </a:prstGeom>
          <a:noFill/>
          <a:ln>
            <a:noFill/>
          </a:ln>
        </p:spPr>
      </p:pic>
      <p:sp>
        <p:nvSpPr>
          <p:cNvPr id="216" name="Google Shape;216;p36"/>
          <p:cNvSpPr txBox="1"/>
          <p:nvPr/>
        </p:nvSpPr>
        <p:spPr>
          <a:xfrm>
            <a:off x="5440250" y="4363175"/>
            <a:ext cx="2681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Not Really.</a:t>
            </a:r>
            <a:endParaRPr sz="3000">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Hour of the day...</a:t>
            </a:r>
            <a:endParaRPr/>
          </a:p>
        </p:txBody>
      </p:sp>
      <p:pic>
        <p:nvPicPr>
          <p:cNvPr id="222" name="Google Shape;222;p37"/>
          <p:cNvPicPr preferRelativeResize="0"/>
          <p:nvPr/>
        </p:nvPicPr>
        <p:blipFill>
          <a:blip r:embed="rId3">
            <a:alphaModFix/>
          </a:blip>
          <a:stretch>
            <a:fillRect/>
          </a:stretch>
        </p:blipFill>
        <p:spPr>
          <a:xfrm>
            <a:off x="152400" y="1170125"/>
            <a:ext cx="4114800" cy="2743200"/>
          </a:xfrm>
          <a:prstGeom prst="rect">
            <a:avLst/>
          </a:prstGeom>
          <a:noFill/>
          <a:ln>
            <a:noFill/>
          </a:ln>
        </p:spPr>
      </p:pic>
      <p:pic>
        <p:nvPicPr>
          <p:cNvPr id="223" name="Google Shape;223;p37"/>
          <p:cNvPicPr preferRelativeResize="0"/>
          <p:nvPr/>
        </p:nvPicPr>
        <p:blipFill>
          <a:blip r:embed="rId4">
            <a:alphaModFix/>
          </a:blip>
          <a:stretch>
            <a:fillRect/>
          </a:stretch>
        </p:blipFill>
        <p:spPr>
          <a:xfrm>
            <a:off x="4419600" y="1170125"/>
            <a:ext cx="411480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So….after a LOT of testing, and trying, and trying and testing…..</a:t>
            </a:r>
            <a:endParaRPr sz="2800"/>
          </a:p>
        </p:txBody>
      </p:sp>
      <p:pic>
        <p:nvPicPr>
          <p:cNvPr id="229" name="Google Shape;229;p38"/>
          <p:cNvPicPr preferRelativeResize="0"/>
          <p:nvPr/>
        </p:nvPicPr>
        <p:blipFill>
          <a:blip r:embed="rId3">
            <a:alphaModFix/>
          </a:blip>
          <a:stretch>
            <a:fillRect/>
          </a:stretch>
        </p:blipFill>
        <p:spPr>
          <a:xfrm>
            <a:off x="238503" y="1132000"/>
            <a:ext cx="1597400" cy="3802674"/>
          </a:xfrm>
          <a:prstGeom prst="rect">
            <a:avLst/>
          </a:prstGeom>
          <a:noFill/>
          <a:ln>
            <a:noFill/>
          </a:ln>
        </p:spPr>
      </p:pic>
      <p:pic>
        <p:nvPicPr>
          <p:cNvPr id="230" name="Google Shape;230;p38"/>
          <p:cNvPicPr preferRelativeResize="0"/>
          <p:nvPr/>
        </p:nvPicPr>
        <p:blipFill>
          <a:blip r:embed="rId4">
            <a:alphaModFix/>
          </a:blip>
          <a:stretch>
            <a:fillRect/>
          </a:stretch>
        </p:blipFill>
        <p:spPr>
          <a:xfrm>
            <a:off x="1648725" y="1333632"/>
            <a:ext cx="1597400" cy="3738419"/>
          </a:xfrm>
          <a:prstGeom prst="rect">
            <a:avLst/>
          </a:prstGeom>
          <a:noFill/>
          <a:ln>
            <a:noFill/>
          </a:ln>
        </p:spPr>
      </p:pic>
      <p:pic>
        <p:nvPicPr>
          <p:cNvPr id="231" name="Google Shape;231;p38"/>
          <p:cNvPicPr preferRelativeResize="0"/>
          <p:nvPr/>
        </p:nvPicPr>
        <p:blipFill>
          <a:blip r:embed="rId5">
            <a:alphaModFix/>
          </a:blip>
          <a:stretch>
            <a:fillRect/>
          </a:stretch>
        </p:blipFill>
        <p:spPr>
          <a:xfrm>
            <a:off x="3123975" y="1164125"/>
            <a:ext cx="1545739" cy="3738425"/>
          </a:xfrm>
          <a:prstGeom prst="rect">
            <a:avLst/>
          </a:prstGeom>
          <a:noFill/>
          <a:ln>
            <a:noFill/>
          </a:ln>
        </p:spPr>
      </p:pic>
      <p:pic>
        <p:nvPicPr>
          <p:cNvPr id="232" name="Google Shape;232;p38"/>
          <p:cNvPicPr preferRelativeResize="0"/>
          <p:nvPr/>
        </p:nvPicPr>
        <p:blipFill>
          <a:blip r:embed="rId6">
            <a:alphaModFix/>
          </a:blip>
          <a:stretch>
            <a:fillRect/>
          </a:stretch>
        </p:blipFill>
        <p:spPr>
          <a:xfrm>
            <a:off x="4522900" y="1372950"/>
            <a:ext cx="1653010" cy="3738426"/>
          </a:xfrm>
          <a:prstGeom prst="rect">
            <a:avLst/>
          </a:prstGeom>
          <a:noFill/>
          <a:ln>
            <a:noFill/>
          </a:ln>
        </p:spPr>
      </p:pic>
      <p:pic>
        <p:nvPicPr>
          <p:cNvPr id="233" name="Google Shape;233;p38"/>
          <p:cNvPicPr preferRelativeResize="0"/>
          <p:nvPr/>
        </p:nvPicPr>
        <p:blipFill>
          <a:blip r:embed="rId7">
            <a:alphaModFix/>
          </a:blip>
          <a:stretch>
            <a:fillRect/>
          </a:stretch>
        </p:blipFill>
        <p:spPr>
          <a:xfrm>
            <a:off x="6014853" y="1132000"/>
            <a:ext cx="1734252" cy="3802674"/>
          </a:xfrm>
          <a:prstGeom prst="rect">
            <a:avLst/>
          </a:prstGeom>
          <a:noFill/>
          <a:ln>
            <a:noFill/>
          </a:ln>
        </p:spPr>
      </p:pic>
      <p:pic>
        <p:nvPicPr>
          <p:cNvPr id="234" name="Google Shape;234;p38"/>
          <p:cNvPicPr preferRelativeResize="0"/>
          <p:nvPr/>
        </p:nvPicPr>
        <p:blipFill>
          <a:blip r:embed="rId8">
            <a:alphaModFix/>
          </a:blip>
          <a:stretch>
            <a:fillRect/>
          </a:stretch>
        </p:blipFill>
        <p:spPr>
          <a:xfrm>
            <a:off x="7341573" y="1301500"/>
            <a:ext cx="1802425" cy="3802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9"/>
          <p:cNvPicPr preferRelativeResize="0"/>
          <p:nvPr/>
        </p:nvPicPr>
        <p:blipFill>
          <a:blip r:embed="rId3">
            <a:alphaModFix/>
          </a:blip>
          <a:stretch>
            <a:fillRect/>
          </a:stretch>
        </p:blipFill>
        <p:spPr>
          <a:xfrm>
            <a:off x="2697413" y="251300"/>
            <a:ext cx="3749175" cy="3249275"/>
          </a:xfrm>
          <a:prstGeom prst="rect">
            <a:avLst/>
          </a:prstGeom>
          <a:noFill/>
          <a:ln>
            <a:noFill/>
          </a:ln>
        </p:spPr>
      </p:pic>
      <p:sp>
        <p:nvSpPr>
          <p:cNvPr id="240" name="Google Shape;240;p39"/>
          <p:cNvSpPr txBox="1"/>
          <p:nvPr/>
        </p:nvSpPr>
        <p:spPr>
          <a:xfrm>
            <a:off x="1516675" y="4033475"/>
            <a:ext cx="6132600" cy="8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swald"/>
                <a:ea typeface="Oswald"/>
                <a:cs typeface="Oswald"/>
                <a:sym typeface="Oswald"/>
              </a:rPr>
              <a:t>So What Did I Learn?</a:t>
            </a:r>
            <a:endParaRPr sz="3600">
              <a:solidFill>
                <a:srgbClr val="FFFFFF"/>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a:t>
            </a:r>
            <a:endParaRPr/>
          </a:p>
        </p:txBody>
      </p:sp>
      <p:sp>
        <p:nvSpPr>
          <p:cNvPr id="246" name="Google Shape;24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can the tags of YouTube videos tell us about going viral?</a:t>
            </a:r>
            <a:endParaRPr/>
          </a:p>
          <a:p>
            <a:pPr marL="0" lvl="0" indent="0" algn="l" rtl="0">
              <a:spcBef>
                <a:spcPts val="1600"/>
              </a:spcBef>
              <a:spcAft>
                <a:spcPts val="0"/>
              </a:spcAft>
              <a:buNone/>
            </a:pPr>
            <a:r>
              <a:rPr lang="en"/>
              <a:t>Do Tags make a difference in views?</a:t>
            </a:r>
            <a:endParaRPr/>
          </a:p>
          <a:p>
            <a:pPr marL="0" lvl="0" indent="0" algn="l" rtl="0">
              <a:spcBef>
                <a:spcPts val="1600"/>
              </a:spcBef>
              <a:spcAft>
                <a:spcPts val="0"/>
              </a:spcAft>
              <a:buNone/>
            </a:pPr>
            <a:r>
              <a:rPr lang="en"/>
              <a:t>What are some of the most popular tags?</a:t>
            </a:r>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for Tags Analysis</a:t>
            </a:r>
            <a:endParaRPr/>
          </a:p>
        </p:txBody>
      </p:sp>
      <p:sp>
        <p:nvSpPr>
          <p:cNvPr id="252" name="Google Shape;25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Created DataFrame from CSV file and dropped duplicates</a:t>
            </a:r>
            <a:endParaRPr/>
          </a:p>
          <a:p>
            <a:pPr marL="457200" lvl="0" indent="-342900" algn="l" rtl="0">
              <a:spcBef>
                <a:spcPts val="0"/>
              </a:spcBef>
              <a:spcAft>
                <a:spcPts val="0"/>
              </a:spcAft>
              <a:buSzPts val="1800"/>
              <a:buChar char="-"/>
            </a:pPr>
            <a:r>
              <a:rPr lang="en"/>
              <a:t>Created new column and stored a boolean variable in column to show whether a video had tags or not</a:t>
            </a:r>
            <a:endParaRPr/>
          </a:p>
          <a:p>
            <a:pPr marL="457200" lvl="0" indent="-342900" algn="l" rtl="0">
              <a:spcBef>
                <a:spcPts val="0"/>
              </a:spcBef>
              <a:spcAft>
                <a:spcPts val="0"/>
              </a:spcAft>
              <a:buSzPts val="1800"/>
              <a:buChar char="-"/>
            </a:pPr>
            <a:r>
              <a:rPr lang="en"/>
              <a:t>Since number of videos with tags was so much larger than videos without tags, took sample of videos with tags and placed into new dataframe and merged with a dataframe containing all videos without tags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46925" y="884650"/>
            <a:ext cx="3260100" cy="28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So...You want to make an awesome video for all of your adoring fans on YouTube that will become a trending video...</a:t>
            </a:r>
            <a:endParaRPr/>
          </a:p>
        </p:txBody>
      </p:sp>
      <p:pic>
        <p:nvPicPr>
          <p:cNvPr id="71" name="Google Shape;71;p15"/>
          <p:cNvPicPr preferRelativeResize="0"/>
          <p:nvPr/>
        </p:nvPicPr>
        <p:blipFill>
          <a:blip r:embed="rId3">
            <a:alphaModFix/>
          </a:blip>
          <a:stretch>
            <a:fillRect/>
          </a:stretch>
        </p:blipFill>
        <p:spPr>
          <a:xfrm>
            <a:off x="4440125" y="45250"/>
            <a:ext cx="4628976" cy="2605950"/>
          </a:xfrm>
          <a:prstGeom prst="rect">
            <a:avLst/>
          </a:prstGeom>
          <a:noFill/>
          <a:ln>
            <a:noFill/>
          </a:ln>
        </p:spPr>
      </p:pic>
      <p:pic>
        <p:nvPicPr>
          <p:cNvPr id="72" name="Google Shape;72;p15"/>
          <p:cNvPicPr preferRelativeResize="0"/>
          <p:nvPr/>
        </p:nvPicPr>
        <p:blipFill>
          <a:blip r:embed="rId4">
            <a:alphaModFix/>
          </a:blip>
          <a:stretch>
            <a:fillRect/>
          </a:stretch>
        </p:blipFill>
        <p:spPr>
          <a:xfrm>
            <a:off x="3092338" y="3125400"/>
            <a:ext cx="2124075" cy="1658800"/>
          </a:xfrm>
          <a:prstGeom prst="rect">
            <a:avLst/>
          </a:prstGeom>
          <a:noFill/>
          <a:ln>
            <a:noFill/>
          </a:ln>
        </p:spPr>
      </p:pic>
      <p:sp>
        <p:nvSpPr>
          <p:cNvPr id="73" name="Google Shape;73;p15"/>
          <p:cNvSpPr txBox="1"/>
          <p:nvPr/>
        </p:nvSpPr>
        <p:spPr>
          <a:xfrm>
            <a:off x="5835900" y="2978400"/>
            <a:ext cx="2956500" cy="14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swald"/>
                <a:ea typeface="Oswald"/>
                <a:cs typeface="Oswald"/>
                <a:sym typeface="Oswald"/>
              </a:rPr>
              <a:t>What things matter when trying to get the most out of your video?</a:t>
            </a:r>
            <a:endParaRPr>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Tags Matter?</a:t>
            </a:r>
            <a:endParaRPr/>
          </a:p>
        </p:txBody>
      </p:sp>
      <p:sp>
        <p:nvSpPr>
          <p:cNvPr id="258" name="Google Shape;25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Wanted to see if having Tags on a video increased:</a:t>
            </a:r>
            <a:endParaRPr/>
          </a:p>
          <a:p>
            <a:pPr marL="914400" lvl="1" indent="-317500" algn="l" rtl="0">
              <a:spcBef>
                <a:spcPts val="0"/>
              </a:spcBef>
              <a:spcAft>
                <a:spcPts val="0"/>
              </a:spcAft>
              <a:buSzPts val="1400"/>
              <a:buChar char="-"/>
            </a:pPr>
            <a:r>
              <a:rPr lang="en"/>
              <a:t>Video Views</a:t>
            </a:r>
            <a:endParaRPr/>
          </a:p>
          <a:p>
            <a:pPr marL="914400" lvl="1" indent="-317500" algn="l" rtl="0">
              <a:spcBef>
                <a:spcPts val="0"/>
              </a:spcBef>
              <a:spcAft>
                <a:spcPts val="0"/>
              </a:spcAft>
              <a:buSzPts val="1400"/>
              <a:buChar char="-"/>
            </a:pPr>
            <a:r>
              <a:rPr lang="en"/>
              <a:t>Video Likes</a:t>
            </a:r>
            <a:endParaRPr/>
          </a:p>
          <a:p>
            <a:pPr marL="914400" lvl="1" indent="-317500" algn="l" rtl="0">
              <a:spcBef>
                <a:spcPts val="0"/>
              </a:spcBef>
              <a:spcAft>
                <a:spcPts val="0"/>
              </a:spcAft>
              <a:buSzPts val="1400"/>
              <a:buChar char="-"/>
            </a:pPr>
            <a:r>
              <a:rPr lang="en"/>
              <a:t>Video Comment Counts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Tags vs Tags: Video Views</a:t>
            </a:r>
            <a:endParaRPr/>
          </a:p>
        </p:txBody>
      </p:sp>
      <p:sp>
        <p:nvSpPr>
          <p:cNvPr id="264" name="Google Shape;26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 of videos with tags: 492,421,145</a:t>
            </a:r>
            <a:endParaRPr/>
          </a:p>
          <a:p>
            <a:pPr marL="0" lvl="0" indent="0" algn="l" rtl="0">
              <a:spcBef>
                <a:spcPts val="1600"/>
              </a:spcBef>
              <a:spcAft>
                <a:spcPts val="0"/>
              </a:spcAft>
              <a:buNone/>
            </a:pPr>
            <a:r>
              <a:rPr lang="en"/>
              <a:t>Views of videos without tags: 346,174,150</a:t>
            </a:r>
            <a:endParaRPr/>
          </a:p>
          <a:p>
            <a:pPr marL="457200" lvl="0" indent="0" algn="l" rtl="0">
              <a:spcBef>
                <a:spcPts val="1600"/>
              </a:spcBef>
              <a:spcAft>
                <a:spcPts val="1600"/>
              </a:spcAft>
              <a:buNone/>
            </a:pPr>
            <a:endParaRPr/>
          </a:p>
        </p:txBody>
      </p:sp>
      <p:pic>
        <p:nvPicPr>
          <p:cNvPr id="265" name="Google Shape;265;p43"/>
          <p:cNvPicPr preferRelativeResize="0"/>
          <p:nvPr/>
        </p:nvPicPr>
        <p:blipFill>
          <a:blip r:embed="rId3">
            <a:alphaModFix/>
          </a:blip>
          <a:stretch>
            <a:fillRect/>
          </a:stretch>
        </p:blipFill>
        <p:spPr>
          <a:xfrm>
            <a:off x="4990300" y="916075"/>
            <a:ext cx="4114800" cy="3311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Tags vs Tags: Video Likes</a:t>
            </a:r>
            <a:endParaRPr/>
          </a:p>
        </p:txBody>
      </p:sp>
      <p:sp>
        <p:nvSpPr>
          <p:cNvPr id="271" name="Google Shape;27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Likes of videos with tags: 15,831,116</a:t>
            </a:r>
            <a:endParaRPr/>
          </a:p>
          <a:p>
            <a:pPr marL="0" lvl="0" indent="0" algn="l" rtl="0">
              <a:spcBef>
                <a:spcPts val="1600"/>
              </a:spcBef>
              <a:spcAft>
                <a:spcPts val="1600"/>
              </a:spcAft>
              <a:buNone/>
            </a:pPr>
            <a:r>
              <a:rPr lang="en"/>
              <a:t>Likes of videos without tags: 6,356,362 </a:t>
            </a:r>
            <a:endParaRPr/>
          </a:p>
        </p:txBody>
      </p:sp>
      <p:pic>
        <p:nvPicPr>
          <p:cNvPr id="272" name="Google Shape;272;p44"/>
          <p:cNvPicPr preferRelativeResize="0"/>
          <p:nvPr/>
        </p:nvPicPr>
        <p:blipFill>
          <a:blip r:embed="rId3">
            <a:alphaModFix/>
          </a:blip>
          <a:stretch>
            <a:fillRect/>
          </a:stretch>
        </p:blipFill>
        <p:spPr>
          <a:xfrm>
            <a:off x="4768500" y="285750"/>
            <a:ext cx="4205200" cy="399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Tags vs Tags Comment Count</a:t>
            </a:r>
            <a:endParaRPr/>
          </a:p>
        </p:txBody>
      </p:sp>
      <p:sp>
        <p:nvSpPr>
          <p:cNvPr id="278" name="Google Shape;27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of Videos with Tags: 2,297,523</a:t>
            </a:r>
            <a:endParaRPr/>
          </a:p>
          <a:p>
            <a:pPr marL="0" lvl="0" indent="0" algn="l" rtl="0">
              <a:spcBef>
                <a:spcPts val="1600"/>
              </a:spcBef>
              <a:spcAft>
                <a:spcPts val="1600"/>
              </a:spcAft>
              <a:buNone/>
            </a:pPr>
            <a:r>
              <a:rPr lang="en"/>
              <a:t>Comments of Videos without Tags: 685,975</a:t>
            </a:r>
            <a:endParaRPr/>
          </a:p>
        </p:txBody>
      </p:sp>
      <p:pic>
        <p:nvPicPr>
          <p:cNvPr id="279" name="Google Shape;279;p45"/>
          <p:cNvPicPr preferRelativeResize="0"/>
          <p:nvPr/>
        </p:nvPicPr>
        <p:blipFill>
          <a:blip r:embed="rId3">
            <a:alphaModFix/>
          </a:blip>
          <a:stretch>
            <a:fillRect/>
          </a:stretch>
        </p:blipFill>
        <p:spPr>
          <a:xfrm>
            <a:off x="5030500" y="285750"/>
            <a:ext cx="3995600" cy="3958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I learn?</a:t>
            </a:r>
            <a:endParaRPr/>
          </a:p>
        </p:txBody>
      </p:sp>
      <p:sp>
        <p:nvSpPr>
          <p:cNvPr id="285" name="Google Shape;28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Those videos with tags have more views, likes, comments</a:t>
            </a:r>
            <a:endParaRPr/>
          </a:p>
          <a:p>
            <a:pPr marL="457200" lvl="0" indent="-342900" algn="l" rtl="0">
              <a:spcBef>
                <a:spcPts val="0"/>
              </a:spcBef>
              <a:spcAft>
                <a:spcPts val="0"/>
              </a:spcAft>
              <a:buSzPts val="1800"/>
              <a:buChar char="-"/>
            </a:pPr>
            <a:r>
              <a:rPr lang="en"/>
              <a:t>We learned previously that likes and comments are positively correlated with more views, if we are trying to get more likes and comments tags may help us drive that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291" name="Google Shape;291;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data set only explored videos that were trending on YouTube, having a larger universe of videos may have allowed more identification of popular tags</a:t>
            </a:r>
            <a:endParaRPr/>
          </a:p>
          <a:p>
            <a:pPr marL="457200" lvl="0" indent="-342900" algn="l" rtl="0">
              <a:spcBef>
                <a:spcPts val="0"/>
              </a:spcBef>
              <a:spcAft>
                <a:spcPts val="0"/>
              </a:spcAft>
              <a:buSzPts val="1800"/>
              <a:buChar char="-"/>
            </a:pPr>
            <a:r>
              <a:rPr lang="en"/>
              <a:t>In this data set, the top individual tag was “NBA” but that tag had 200 fewer records than [none], because of this it may be hard to find tags that drive videos</a:t>
            </a:r>
            <a:endParaRPr/>
          </a:p>
          <a:p>
            <a:pPr marL="91440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311700" y="445025"/>
            <a:ext cx="8520600" cy="15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So….what? There were a few things that we found would point to publishing a video that would trend and get the most views….</a:t>
            </a:r>
            <a:endParaRPr/>
          </a:p>
        </p:txBody>
      </p:sp>
      <p:sp>
        <p:nvSpPr>
          <p:cNvPr id="297" name="Google Shape;297;p48"/>
          <p:cNvSpPr txBox="1">
            <a:spLocks noGrp="1"/>
          </p:cNvSpPr>
          <p:nvPr>
            <p:ph type="body" idx="1"/>
          </p:nvPr>
        </p:nvSpPr>
        <p:spPr>
          <a:xfrm>
            <a:off x="4517225" y="2108125"/>
            <a:ext cx="4260300" cy="267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Publishing in the Music category is definitely your best choice!</a:t>
            </a:r>
            <a:endParaRPr/>
          </a:p>
          <a:p>
            <a:pPr marL="457200" lvl="0" indent="-342900" algn="l" rtl="0">
              <a:spcBef>
                <a:spcPts val="0"/>
              </a:spcBef>
              <a:spcAft>
                <a:spcPts val="0"/>
              </a:spcAft>
              <a:buSzPts val="1800"/>
              <a:buChar char="●"/>
            </a:pPr>
            <a:r>
              <a:rPr lang="en"/>
              <a:t> Post in a well-visited channel if you can!</a:t>
            </a:r>
            <a:endParaRPr/>
          </a:p>
          <a:p>
            <a:pPr marL="457200" lvl="0" indent="-342900" algn="l" rtl="0">
              <a:spcBef>
                <a:spcPts val="0"/>
              </a:spcBef>
              <a:spcAft>
                <a:spcPts val="0"/>
              </a:spcAft>
              <a:buSzPts val="1800"/>
              <a:buChar char="●"/>
            </a:pPr>
            <a:r>
              <a:rPr lang="en"/>
              <a:t>For the most bang, publish your video in the late spring...April, May, or June</a:t>
            </a:r>
            <a:endParaRPr/>
          </a:p>
          <a:p>
            <a:pPr marL="457200" lvl="0" indent="-342900" algn="l" rtl="0">
              <a:spcBef>
                <a:spcPts val="0"/>
              </a:spcBef>
              <a:spcAft>
                <a:spcPts val="0"/>
              </a:spcAft>
              <a:buSzPts val="1800"/>
              <a:buChar char="●"/>
            </a:pPr>
            <a:r>
              <a:rPr lang="en"/>
              <a:t>Use tags! Any tags!</a:t>
            </a:r>
            <a:endParaRPr/>
          </a:p>
        </p:txBody>
      </p:sp>
      <p:pic>
        <p:nvPicPr>
          <p:cNvPr id="298" name="Google Shape;298;p48"/>
          <p:cNvPicPr preferRelativeResize="0"/>
          <p:nvPr/>
        </p:nvPicPr>
        <p:blipFill>
          <a:blip r:embed="rId3">
            <a:alphaModFix/>
          </a:blip>
          <a:stretch>
            <a:fillRect/>
          </a:stretch>
        </p:blipFill>
        <p:spPr>
          <a:xfrm>
            <a:off x="581025" y="2154150"/>
            <a:ext cx="3463425" cy="2582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311700" y="445025"/>
            <a:ext cx="8520600" cy="14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Ultimately, there was just SOOO much data. Someone could spend a month looking at everything available, and still have more to do!</a:t>
            </a:r>
            <a:endParaRPr/>
          </a:p>
        </p:txBody>
      </p:sp>
      <p:sp>
        <p:nvSpPr>
          <p:cNvPr id="304" name="Google Shape;304;p49"/>
          <p:cNvSpPr txBox="1">
            <a:spLocks noGrp="1"/>
          </p:cNvSpPr>
          <p:nvPr>
            <p:ph type="body" idx="1"/>
          </p:nvPr>
        </p:nvSpPr>
        <p:spPr>
          <a:xfrm>
            <a:off x="311700" y="2286000"/>
            <a:ext cx="2754600" cy="228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000">
                <a:solidFill>
                  <a:schemeClr val="dk1"/>
                </a:solidFill>
                <a:latin typeface="Oswald"/>
                <a:ea typeface="Oswald"/>
                <a:cs typeface="Oswald"/>
                <a:sym typeface="Oswald"/>
              </a:rPr>
              <a:t>But that will have to wait for another day and another project!</a:t>
            </a:r>
            <a:endParaRPr/>
          </a:p>
        </p:txBody>
      </p:sp>
      <p:pic>
        <p:nvPicPr>
          <p:cNvPr id="305" name="Google Shape;305;p49"/>
          <p:cNvPicPr preferRelativeResize="0"/>
          <p:nvPr/>
        </p:nvPicPr>
        <p:blipFill>
          <a:blip r:embed="rId3">
            <a:alphaModFix/>
          </a:blip>
          <a:stretch>
            <a:fillRect/>
          </a:stretch>
        </p:blipFill>
        <p:spPr>
          <a:xfrm>
            <a:off x="3805924" y="1599250"/>
            <a:ext cx="4219850" cy="3164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were several questions we looked at:</a:t>
            </a:r>
            <a:endParaRPr/>
          </a:p>
        </p:txBody>
      </p:sp>
      <p:sp>
        <p:nvSpPr>
          <p:cNvPr id="79" name="Google Shape;79;p16"/>
          <p:cNvSpPr txBox="1">
            <a:spLocks noGrp="1"/>
          </p:cNvSpPr>
          <p:nvPr>
            <p:ph type="body" idx="1"/>
          </p:nvPr>
        </p:nvSpPr>
        <p:spPr>
          <a:xfrm>
            <a:off x="256750" y="923200"/>
            <a:ext cx="6454800" cy="3736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42900" algn="l" rtl="0">
              <a:spcBef>
                <a:spcPts val="1600"/>
              </a:spcBef>
              <a:spcAft>
                <a:spcPts val="0"/>
              </a:spcAft>
              <a:buSzPts val="1800"/>
              <a:buChar char="●"/>
            </a:pPr>
            <a:r>
              <a:rPr lang="en"/>
              <a:t>Does the category ID correlate to the number of likes/dislikes, the comments or the total number of views it gets?</a:t>
            </a:r>
            <a:endParaRPr/>
          </a:p>
          <a:p>
            <a:pPr marL="457200" lvl="0" indent="-342900" algn="l" rtl="0">
              <a:spcBef>
                <a:spcPts val="0"/>
              </a:spcBef>
              <a:spcAft>
                <a:spcPts val="0"/>
              </a:spcAft>
              <a:buSzPts val="1800"/>
              <a:buChar char="●"/>
            </a:pPr>
            <a:r>
              <a:rPr lang="en"/>
              <a:t>Does the channel make a difference?</a:t>
            </a:r>
            <a:endParaRPr/>
          </a:p>
          <a:p>
            <a:pPr marL="457200" lvl="0" indent="-342900" algn="l" rtl="0">
              <a:spcBef>
                <a:spcPts val="0"/>
              </a:spcBef>
              <a:spcAft>
                <a:spcPts val="0"/>
              </a:spcAft>
              <a:buSzPts val="1800"/>
              <a:buChar char="●"/>
            </a:pPr>
            <a:r>
              <a:rPr lang="en"/>
              <a:t>How about how many likes or dislikes a video has?</a:t>
            </a:r>
            <a:endParaRPr/>
          </a:p>
          <a:p>
            <a:pPr marL="457200" lvl="0" indent="-342900" algn="l" rtl="0">
              <a:spcBef>
                <a:spcPts val="0"/>
              </a:spcBef>
              <a:spcAft>
                <a:spcPts val="0"/>
              </a:spcAft>
              <a:buSzPts val="1800"/>
              <a:buChar char="●"/>
            </a:pPr>
            <a:r>
              <a:rPr lang="en"/>
              <a:t>Do the number of days a video trends relate to the total number of views?</a:t>
            </a:r>
            <a:endParaRPr/>
          </a:p>
          <a:p>
            <a:pPr marL="457200" lvl="0" indent="-342900" algn="l" rtl="0">
              <a:spcBef>
                <a:spcPts val="0"/>
              </a:spcBef>
              <a:spcAft>
                <a:spcPts val="0"/>
              </a:spcAft>
              <a:buSzPts val="1800"/>
              <a:buChar char="●"/>
            </a:pPr>
            <a:r>
              <a:rPr lang="en"/>
              <a:t>What about the month, day, or time a video is published?</a:t>
            </a:r>
            <a:endParaRPr/>
          </a:p>
          <a:p>
            <a:pPr marL="457200" lvl="0" indent="-342900" algn="l" rtl="0">
              <a:spcBef>
                <a:spcPts val="0"/>
              </a:spcBef>
              <a:spcAft>
                <a:spcPts val="0"/>
              </a:spcAft>
              <a:buSzPts val="1800"/>
              <a:buChar char="●"/>
            </a:pPr>
            <a:r>
              <a:rPr lang="en"/>
              <a:t>And finally...what about video tags? Do they relate to anything?</a:t>
            </a:r>
            <a:endParaRPr/>
          </a:p>
        </p:txBody>
      </p:sp>
      <p:pic>
        <p:nvPicPr>
          <p:cNvPr id="80" name="Google Shape;80;p16"/>
          <p:cNvPicPr preferRelativeResize="0"/>
          <p:nvPr/>
        </p:nvPicPr>
        <p:blipFill>
          <a:blip r:embed="rId3">
            <a:alphaModFix/>
          </a:blip>
          <a:stretch>
            <a:fillRect/>
          </a:stretch>
        </p:blipFill>
        <p:spPr>
          <a:xfrm>
            <a:off x="6766400" y="714375"/>
            <a:ext cx="1981925" cy="198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was the Category ID?</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Char char="-"/>
            </a:pPr>
            <a:r>
              <a:rPr lang="en" sz="2100"/>
              <a:t>Column in our Data set that classified YouTube videos numerically.</a:t>
            </a:r>
            <a:endParaRPr sz="2100"/>
          </a:p>
          <a:p>
            <a:pPr marL="0" lvl="0" indent="0" algn="l" rtl="0">
              <a:lnSpc>
                <a:spcPct val="100000"/>
              </a:lnSpc>
              <a:spcBef>
                <a:spcPts val="0"/>
              </a:spcBef>
              <a:spcAft>
                <a:spcPts val="0"/>
              </a:spcAft>
              <a:buNone/>
            </a:pPr>
            <a:endParaRPr sz="2100"/>
          </a:p>
          <a:p>
            <a:pPr marL="457200" lvl="0" indent="-361950" algn="l" rtl="0">
              <a:lnSpc>
                <a:spcPct val="100000"/>
              </a:lnSpc>
              <a:spcBef>
                <a:spcPts val="0"/>
              </a:spcBef>
              <a:spcAft>
                <a:spcPts val="0"/>
              </a:spcAft>
              <a:buSzPts val="2100"/>
              <a:buChar char="-"/>
            </a:pPr>
            <a:r>
              <a:rPr lang="en" sz="2100"/>
              <a:t>Each video had a Category ID classification.</a:t>
            </a:r>
            <a:endParaRPr sz="2100"/>
          </a:p>
          <a:p>
            <a:pPr marL="457200" lvl="0" indent="0" algn="l" rtl="0">
              <a:lnSpc>
                <a:spcPct val="100000"/>
              </a:lnSpc>
              <a:spcBef>
                <a:spcPts val="0"/>
              </a:spcBef>
              <a:spcAft>
                <a:spcPts val="0"/>
              </a:spcAft>
              <a:buNone/>
            </a:pPr>
            <a:endParaRPr sz="2100"/>
          </a:p>
          <a:p>
            <a:pPr marL="457200" lvl="0" indent="-361950" algn="l" rtl="0">
              <a:lnSpc>
                <a:spcPct val="100000"/>
              </a:lnSpc>
              <a:spcBef>
                <a:spcPts val="0"/>
              </a:spcBef>
              <a:spcAft>
                <a:spcPts val="0"/>
              </a:spcAft>
              <a:buSzPts val="2100"/>
              <a:buChar char="-"/>
            </a:pPr>
            <a:r>
              <a:rPr lang="en" sz="2100"/>
              <a:t>Though consistent, it was not clear what this classification represented. </a:t>
            </a:r>
            <a:endParaRPr sz="2100"/>
          </a:p>
          <a:p>
            <a:pPr marL="457200" lvl="0" indent="0" algn="l" rtl="0">
              <a:lnSpc>
                <a:spcPct val="100000"/>
              </a:lnSpc>
              <a:spcBef>
                <a:spcPts val="0"/>
              </a:spcBef>
              <a:spcAft>
                <a:spcPts val="0"/>
              </a:spcAft>
              <a:buNone/>
            </a:pPr>
            <a:endParaRPr sz="2100"/>
          </a:p>
          <a:p>
            <a:pPr marL="457200" lvl="0" indent="-361950" algn="l" rtl="0">
              <a:lnSpc>
                <a:spcPct val="100000"/>
              </a:lnSpc>
              <a:spcBef>
                <a:spcPts val="0"/>
              </a:spcBef>
              <a:spcAft>
                <a:spcPts val="0"/>
              </a:spcAft>
              <a:buSzPts val="2100"/>
              <a:buChar char="-"/>
            </a:pPr>
            <a:r>
              <a:rPr lang="en" sz="2100"/>
              <a:t>The Category ID  had to be decoded through a query process of the Youtube Data API v3. </a:t>
            </a:r>
            <a:endParaRPr sz="2100"/>
          </a:p>
          <a:p>
            <a:pPr marL="0" lvl="0" indent="0" algn="l" rtl="0">
              <a:spcBef>
                <a:spcPts val="0"/>
              </a:spcBef>
              <a:spcAft>
                <a:spcPts val="0"/>
              </a:spcAft>
              <a:buNone/>
            </a:pPr>
            <a:endParaRPr sz="2100" b="1"/>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Data API v3</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YouTube Data API v3  provides access to YouTube Data such as video statistics and channel Data</a:t>
            </a:r>
            <a:endParaRPr/>
          </a:p>
          <a:p>
            <a:pPr marL="457200" lvl="0" indent="0" algn="l" rtl="0">
              <a:lnSpc>
                <a:spcPct val="150000"/>
              </a:lnSpc>
              <a:spcBef>
                <a:spcPts val="0"/>
              </a:spcBef>
              <a:spcAft>
                <a:spcPts val="0"/>
              </a:spcAft>
              <a:buNone/>
            </a:pPr>
            <a:endParaRPr/>
          </a:p>
          <a:p>
            <a:pPr marL="457200" lvl="0" indent="-342900" algn="l" rtl="0">
              <a:lnSpc>
                <a:spcPct val="150000"/>
              </a:lnSpc>
              <a:spcBef>
                <a:spcPts val="0"/>
              </a:spcBef>
              <a:spcAft>
                <a:spcPts val="0"/>
              </a:spcAft>
              <a:buSzPts val="1800"/>
              <a:buChar char="-"/>
            </a:pPr>
            <a:r>
              <a:rPr lang="en"/>
              <a:t>An API call was made to establish the Category ID column of our data set</a:t>
            </a:r>
            <a:endParaRPr/>
          </a:p>
          <a:p>
            <a:pPr marL="457200" lvl="0" indent="0" algn="l" rtl="0">
              <a:lnSpc>
                <a:spcPct val="150000"/>
              </a:lnSpc>
              <a:spcBef>
                <a:spcPts val="0"/>
              </a:spcBef>
              <a:spcAft>
                <a:spcPts val="0"/>
              </a:spcAft>
              <a:buNone/>
            </a:pPr>
            <a:endParaRPr/>
          </a:p>
          <a:p>
            <a:pPr marL="457200" lvl="0" indent="-342900" algn="l" rtl="0">
              <a:lnSpc>
                <a:spcPct val="150000"/>
              </a:lnSpc>
              <a:spcBef>
                <a:spcPts val="0"/>
              </a:spcBef>
              <a:spcAft>
                <a:spcPts val="0"/>
              </a:spcAft>
              <a:buSzPts val="1800"/>
              <a:buChar char="-"/>
            </a:pPr>
            <a:r>
              <a:rPr lang="en"/>
              <a:t>A total of 32 video categories were derived.</a:t>
            </a:r>
            <a:endParaRPr/>
          </a:p>
          <a:p>
            <a:pPr marL="457200" lvl="0" indent="0" algn="l" rtl="0">
              <a:lnSpc>
                <a:spcPct val="150000"/>
              </a:lnSpc>
              <a:spcBef>
                <a:spcPts val="0"/>
              </a:spcBef>
              <a:spcAft>
                <a:spcPts val="0"/>
              </a:spcAft>
              <a:buNone/>
            </a:pPr>
            <a:endParaRPr/>
          </a:p>
          <a:p>
            <a:pPr marL="457200" lvl="0" indent="-342900" algn="l" rtl="0">
              <a:lnSpc>
                <a:spcPct val="150000"/>
              </a:lnSpc>
              <a:spcBef>
                <a:spcPts val="0"/>
              </a:spcBef>
              <a:spcAft>
                <a:spcPts val="0"/>
              </a:spcAft>
              <a:buSzPts val="1800"/>
              <a:buChar char="-"/>
            </a:pPr>
            <a:r>
              <a:rPr lang="en"/>
              <a:t>The top 5 Category IDs were:</a:t>
            </a:r>
            <a:endParaRPr/>
          </a:p>
          <a:p>
            <a:pPr marL="0" lvl="0" indent="0" algn="l" rtl="0">
              <a:lnSpc>
                <a:spcPct val="150000"/>
              </a:lnSpc>
              <a:spcBef>
                <a:spcPts val="0"/>
              </a:spcBef>
              <a:spcAft>
                <a:spcPts val="0"/>
              </a:spcAft>
              <a:buNone/>
            </a:pPr>
            <a:r>
              <a:rPr lang="en" b="1"/>
              <a:t>10. Music  24. Entertainment  1. Film &amp; Animation  34. Comedy  22. People &amp; Blogs</a:t>
            </a:r>
            <a:endParaRPr b="1"/>
          </a:p>
        </p:txBody>
      </p:sp>
      <p:pic>
        <p:nvPicPr>
          <p:cNvPr id="93" name="Google Shape;93;p18"/>
          <p:cNvPicPr preferRelativeResize="0"/>
          <p:nvPr/>
        </p:nvPicPr>
        <p:blipFill>
          <a:blip r:embed="rId3">
            <a:alphaModFix/>
          </a:blip>
          <a:stretch>
            <a:fillRect/>
          </a:stretch>
        </p:blipFill>
        <p:spPr>
          <a:xfrm>
            <a:off x="3391175" y="249600"/>
            <a:ext cx="1058950" cy="76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 Per Category</a:t>
            </a:r>
            <a:endParaRPr/>
          </a:p>
        </p:txBody>
      </p:sp>
      <p:pic>
        <p:nvPicPr>
          <p:cNvPr id="99" name="Google Shape;99;p19"/>
          <p:cNvPicPr preferRelativeResize="0"/>
          <p:nvPr/>
        </p:nvPicPr>
        <p:blipFill>
          <a:blip r:embed="rId3">
            <a:alphaModFix/>
          </a:blip>
          <a:stretch>
            <a:fillRect/>
          </a:stretch>
        </p:blipFill>
        <p:spPr>
          <a:xfrm>
            <a:off x="126075" y="1170125"/>
            <a:ext cx="8706226" cy="37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Likes Per Category </a:t>
            </a:r>
            <a:endParaRPr/>
          </a:p>
        </p:txBody>
      </p:sp>
      <p:pic>
        <p:nvPicPr>
          <p:cNvPr id="105" name="Google Shape;105;p20"/>
          <p:cNvPicPr preferRelativeResize="0"/>
          <p:nvPr/>
        </p:nvPicPr>
        <p:blipFill>
          <a:blip r:embed="rId3">
            <a:alphaModFix/>
          </a:blip>
          <a:stretch>
            <a:fillRect/>
          </a:stretch>
        </p:blipFill>
        <p:spPr>
          <a:xfrm>
            <a:off x="152400" y="1170125"/>
            <a:ext cx="8839199" cy="378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Dislikes Per Category</a:t>
            </a:r>
            <a:endParaRPr/>
          </a:p>
        </p:txBody>
      </p:sp>
      <p:pic>
        <p:nvPicPr>
          <p:cNvPr id="111" name="Google Shape;111;p21"/>
          <p:cNvPicPr preferRelativeResize="0"/>
          <p:nvPr/>
        </p:nvPicPr>
        <p:blipFill>
          <a:blip r:embed="rId3">
            <a:alphaModFix/>
          </a:blip>
          <a:stretch>
            <a:fillRect/>
          </a:stretch>
        </p:blipFill>
        <p:spPr>
          <a:xfrm>
            <a:off x="152400" y="1170125"/>
            <a:ext cx="8839199" cy="36834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2283</Words>
  <Application>Microsoft Office PowerPoint</Application>
  <PresentationFormat>On-screen Show (16:9)</PresentationFormat>
  <Paragraphs>138</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Courier New</vt:lpstr>
      <vt:lpstr>Times New Roman</vt:lpstr>
      <vt:lpstr>Oswald</vt:lpstr>
      <vt:lpstr>Oswald Regular</vt:lpstr>
      <vt:lpstr>Average</vt:lpstr>
      <vt:lpstr>Arial</vt:lpstr>
      <vt:lpstr>Slate</vt:lpstr>
      <vt:lpstr>PowerPoint Presentation</vt:lpstr>
      <vt:lpstr>US YouTubers Project (Team 6)</vt:lpstr>
      <vt:lpstr>So...You want to make an awesome video for all of your adoring fans on YouTube that will become a trending video...</vt:lpstr>
      <vt:lpstr>There were several questions we looked at:</vt:lpstr>
      <vt:lpstr>What was the Category ID?</vt:lpstr>
      <vt:lpstr>YouTube Data API v3</vt:lpstr>
      <vt:lpstr>Views Per Category</vt:lpstr>
      <vt:lpstr>Likes Per Category </vt:lpstr>
      <vt:lpstr>Dislikes Per Category</vt:lpstr>
      <vt:lpstr>Comments Per Category</vt:lpstr>
      <vt:lpstr>Conclusion</vt:lpstr>
      <vt:lpstr>Channels, Likes, Views...</vt:lpstr>
      <vt:lpstr>Channels, Likes, Views...</vt:lpstr>
      <vt:lpstr>Channels, Likes, Views...</vt:lpstr>
      <vt:lpstr>Channels, Likes, Views...</vt:lpstr>
      <vt:lpstr>Channels, Likes, Views...</vt:lpstr>
      <vt:lpstr>Channels, Likes, Views...</vt:lpstr>
      <vt:lpstr>What did I look at? - I looked at time, time, and more time!</vt:lpstr>
      <vt:lpstr>Does the Number of Days Trending REALLY affect the views?</vt:lpstr>
      <vt:lpstr>There are some other things to take into account when looking at these….. </vt:lpstr>
      <vt:lpstr>We have a LOT of outliers. The max total number of views is: 217750076 The minimum total number of views is: 559  This is a huge range! So our sum may not be the best indicators….let’s keep the averages to make our assumptions. </vt:lpstr>
      <vt:lpstr>PowerPoint Presentation</vt:lpstr>
      <vt:lpstr>PowerPoint Presentation</vt:lpstr>
      <vt:lpstr>Does the day within each month matter?</vt:lpstr>
      <vt:lpstr>Hour of the day...</vt:lpstr>
      <vt:lpstr>So….after a LOT of testing, and trying, and trying and testing…..</vt:lpstr>
      <vt:lpstr>PowerPoint Presentation</vt:lpstr>
      <vt:lpstr>Tags</vt:lpstr>
      <vt:lpstr>Data Cleanup for Tags Analysis</vt:lpstr>
      <vt:lpstr>Do Tags Matter?</vt:lpstr>
      <vt:lpstr>No Tags vs Tags: Video Views</vt:lpstr>
      <vt:lpstr>No Tags vs Tags: Video Likes</vt:lpstr>
      <vt:lpstr>No Tags vs Tags Comment Count</vt:lpstr>
      <vt:lpstr>What did I learn?</vt:lpstr>
      <vt:lpstr>Limitations</vt:lpstr>
      <vt:lpstr>So….what? There were a few things that we found would point to publishing a video that would trend and get the most views….</vt:lpstr>
      <vt:lpstr>Ultimately, there was just SOOO much data. Someone could spend a month looking at everything available, and still have more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marks</dc:creator>
  <cp:lastModifiedBy>marksholland@gmail.com</cp:lastModifiedBy>
  <cp:revision>2</cp:revision>
  <dcterms:modified xsi:type="dcterms:W3CDTF">2020-06-15T19:46:08Z</dcterms:modified>
</cp:coreProperties>
</file>