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4" r:id="rId3"/>
    <p:sldId id="274" r:id="rId4"/>
    <p:sldId id="278" r:id="rId5"/>
    <p:sldId id="279" r:id="rId6"/>
    <p:sldId id="280" r:id="rId7"/>
    <p:sldId id="281" r:id="rId8"/>
    <p:sldId id="282" r:id="rId9"/>
    <p:sldId id="257" r:id="rId10"/>
    <p:sldId id="270" r:id="rId11"/>
    <p:sldId id="271" r:id="rId12"/>
    <p:sldId id="269" r:id="rId13"/>
    <p:sldId id="283" r:id="rId14"/>
    <p:sldId id="275" r:id="rId15"/>
    <p:sldId id="277" r:id="rId16"/>
    <p:sldId id="273" r:id="rId17"/>
    <p:sldId id="276" r:id="rId18"/>
    <p:sldId id="272" r:id="rId19"/>
    <p:sldId id="265" r:id="rId20"/>
  </p:sldIdLst>
  <p:sldSz cx="9144000" cy="6858000" type="screen4x3"/>
  <p:notesSz cx="6858000" cy="1828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lothkong/10-monkey-spec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244F-63DD-418F-AA21-46070CA9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WHY CNN?</a:t>
            </a:r>
          </a:p>
        </p:txBody>
      </p:sp>
      <p:cxnSp>
        <p:nvCxnSpPr>
          <p:cNvPr id="20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A1039E1-7EB9-4FE2-86D6-2887A1D7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2524860" cy="25248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3A9E-D65B-4DE3-9B3E-C06DEE773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572" y="2682433"/>
            <a:ext cx="5085438" cy="3215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ibro"/>
                <a:cs typeface="Calibri"/>
              </a:rPr>
              <a:t>One of the best methods for solving prediction problems involving  image data as input.</a:t>
            </a:r>
          </a:p>
          <a:p>
            <a:r>
              <a:rPr lang="en-US" dirty="0">
                <a:latin typeface="Libro"/>
                <a:cs typeface="Calibri"/>
              </a:rPr>
              <a:t>Feature Engineering.</a:t>
            </a:r>
          </a:p>
          <a:p>
            <a:r>
              <a:rPr lang="en-US" dirty="0">
                <a:latin typeface="Libro"/>
                <a:cs typeface="Calibri"/>
              </a:rPr>
              <a:t>Faster Learning Process</a:t>
            </a:r>
          </a:p>
          <a:p>
            <a:endParaRPr lang="en-US" dirty="0">
              <a:latin typeface="Libro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sz="2100">
              <a:cs typeface="Calibri"/>
            </a:endParaRPr>
          </a:p>
          <a:p>
            <a:endParaRPr lang="en-US" sz="2100">
              <a:cs typeface="Calibri"/>
            </a:endParaRPr>
          </a:p>
          <a:p>
            <a:endParaRPr lang="en-US" sz="2100">
              <a:cs typeface="Calibri"/>
            </a:endParaRPr>
          </a:p>
          <a:p>
            <a:endParaRPr lang="en-US" sz="2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71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91F5-D645-43DB-B1A1-CBB6C024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PROJECT PHASES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libro"/>
            </a:endParaRPr>
          </a:p>
        </p:txBody>
      </p: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ECCD1597-7085-4211-9066-ECD02C63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2524860" cy="25248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49E6-FDDD-49B7-9D8F-BDE0285A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libro"/>
                <a:cs typeface="Calibri"/>
              </a:rPr>
              <a:t>Problem Analysis</a:t>
            </a:r>
          </a:p>
          <a:p>
            <a:r>
              <a:rPr lang="en-US" sz="2800" dirty="0">
                <a:latin typeface="libro"/>
                <a:cs typeface="Calibri"/>
              </a:rPr>
              <a:t>Model Selection</a:t>
            </a:r>
          </a:p>
          <a:p>
            <a:r>
              <a:rPr lang="en-US" sz="2800" dirty="0">
                <a:latin typeface="libro"/>
                <a:cs typeface="Calibri"/>
              </a:rPr>
              <a:t>Data Preprocessing </a:t>
            </a:r>
          </a:p>
          <a:p>
            <a:r>
              <a:rPr lang="en-US" sz="2800" dirty="0">
                <a:latin typeface="libro"/>
                <a:cs typeface="Calibri"/>
              </a:rPr>
              <a:t>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678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EF9A-CD7E-4226-AD29-2BCE8E41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322" y="-481822"/>
            <a:ext cx="4637717" cy="271707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DATA</a:t>
            </a:r>
            <a:br>
              <a:rPr lang="en-US" sz="4000" b="1" dirty="0">
                <a:latin typeface="libro"/>
                <a:cs typeface="Calibri"/>
              </a:rPr>
            </a:b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PREPROCESSING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49688" y="1685652"/>
            <a:ext cx="2456259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C4A99CE-E4E3-4F08-A8A4-AC7BBAABE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129" y="2199225"/>
            <a:ext cx="2450957" cy="2450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2BDE-C7B2-437C-97BC-E8491791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368" y="2706865"/>
            <a:ext cx="4037739" cy="3470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libro"/>
                <a:cs typeface="Calibri"/>
              </a:rPr>
              <a:t>Flip </a:t>
            </a:r>
          </a:p>
          <a:p>
            <a:endParaRPr lang="en-US" sz="2800" dirty="0">
              <a:latin typeface="libro"/>
              <a:cs typeface="Calibri"/>
            </a:endParaRPr>
          </a:p>
          <a:p>
            <a:r>
              <a:rPr lang="en-US" sz="2800" dirty="0">
                <a:latin typeface="libro"/>
                <a:cs typeface="Arial"/>
              </a:rPr>
              <a:t>Scaling </a:t>
            </a:r>
            <a:endParaRPr lang="en-US" sz="2800" dirty="0">
              <a:latin typeface="libro"/>
              <a:cs typeface="Calibri"/>
            </a:endParaRPr>
          </a:p>
          <a:p>
            <a:endParaRPr lang="en-US" sz="2800" dirty="0">
              <a:latin typeface="libro"/>
              <a:cs typeface="Arial"/>
            </a:endParaRPr>
          </a:p>
          <a:p>
            <a:r>
              <a:rPr lang="en-US" sz="2800" dirty="0">
                <a:latin typeface="libro"/>
                <a:cs typeface="Calibri"/>
              </a:rPr>
              <a:t>Resizing</a:t>
            </a:r>
          </a:p>
          <a:p>
            <a:pPr marL="0" indent="0">
              <a:buNone/>
            </a:pPr>
            <a:endParaRPr lang="en-US" sz="2100">
              <a:latin typeface="Arial"/>
              <a:cs typeface="Calibri"/>
            </a:endParaRPr>
          </a:p>
          <a:p>
            <a:pPr marL="0" indent="0">
              <a:buNone/>
            </a:pPr>
            <a:endParaRPr lang="en-US" sz="2100">
              <a:latin typeface="Arial"/>
              <a:cs typeface="Calibri"/>
            </a:endParaRPr>
          </a:p>
          <a:p>
            <a:pPr marL="0" indent="0">
              <a:buNone/>
            </a:pPr>
            <a:endParaRPr lang="en-US" sz="21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088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4A98-285C-49CF-8DF2-9AC1239A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312544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A monkey sitting on a branch&#10;&#10;Description generated with very high confidence">
            <a:extLst>
              <a:ext uri="{FF2B5EF4-FFF2-40B4-BE49-F238E27FC236}">
                <a16:creationId xmlns:a16="http://schemas.microsoft.com/office/drawing/2014/main" id="{CE3CC78F-8124-4CA4-A134-D2F829A8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96" y="102513"/>
            <a:ext cx="4390487" cy="2532038"/>
          </a:xfrm>
          <a:prstGeom prst="rect">
            <a:avLst/>
          </a:prstGeom>
        </p:spPr>
      </p:pic>
      <p:pic>
        <p:nvPicPr>
          <p:cNvPr id="6" name="Picture 6" descr="A monkey holding a dog&#10;&#10;Description generated with high confidence">
            <a:extLst>
              <a:ext uri="{FF2B5EF4-FFF2-40B4-BE49-F238E27FC236}">
                <a16:creationId xmlns:a16="http://schemas.microsoft.com/office/drawing/2014/main" id="{5EE99A16-4A6A-4F53-822A-31DC96166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4507612" y="3101843"/>
            <a:ext cx="4612255" cy="280457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645C1E1-B715-48B0-B23B-34DF6AD0A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8637" y="3061174"/>
            <a:ext cx="4238445" cy="2757536"/>
          </a:xfrm>
          <a:prstGeom prst="rect">
            <a:avLst/>
          </a:prstGeom>
        </p:spPr>
      </p:pic>
      <p:pic>
        <p:nvPicPr>
          <p:cNvPr id="10" name="Picture 10" descr="A monkey sitting on a branch&#10;&#10;Description generated with very high confidence">
            <a:extLst>
              <a:ext uri="{FF2B5EF4-FFF2-40B4-BE49-F238E27FC236}">
                <a16:creationId xmlns:a16="http://schemas.microsoft.com/office/drawing/2014/main" id="{A9F59CBC-533D-4F2C-A9FB-8DBA2852D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220" y="98373"/>
            <a:ext cx="4569123" cy="253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D24A10-A6FD-47BC-8F9F-BB373F02C75C}"/>
              </a:ext>
            </a:extLst>
          </p:cNvPr>
          <p:cNvSpPr txBox="1"/>
          <p:nvPr/>
        </p:nvSpPr>
        <p:spPr>
          <a:xfrm>
            <a:off x="679215" y="2692400"/>
            <a:ext cx="198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A) Normal image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C04C2-0F56-47C0-BF86-CDC4B7C2F344}"/>
              </a:ext>
            </a:extLst>
          </p:cNvPr>
          <p:cNvSpPr txBox="1"/>
          <p:nvPr/>
        </p:nvSpPr>
        <p:spPr>
          <a:xfrm>
            <a:off x="5619868" y="26847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B) Flipped Image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6D8FC-039B-45B8-86EE-7D2C2B28B43A}"/>
              </a:ext>
            </a:extLst>
          </p:cNvPr>
          <p:cNvSpPr txBox="1"/>
          <p:nvPr/>
        </p:nvSpPr>
        <p:spPr>
          <a:xfrm>
            <a:off x="748594" y="59791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C) Dark Colour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D68A0-575C-4ADB-9671-0B7B8C8E535D}"/>
              </a:ext>
            </a:extLst>
          </p:cNvPr>
          <p:cNvSpPr txBox="1"/>
          <p:nvPr/>
        </p:nvSpPr>
        <p:spPr>
          <a:xfrm>
            <a:off x="5407024" y="58962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D) Lightning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28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6F21-EB98-4008-A09C-BD147005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cs typeface="Calibri"/>
              </a:rPr>
              <a:t>CNN Architecture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E3015DD-DB66-4ACE-9A8C-021797CA7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6157"/>
            <a:ext cx="8229600" cy="38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5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3417-9A40-4628-AF40-AFCF81EF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CNN Layer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Libro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8421BA0-D063-44A7-A097-B6A36AEBE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42" y="2221557"/>
            <a:ext cx="4781550" cy="2765664"/>
          </a:xfrm>
          <a:prstGeom prst="rect">
            <a:avLst/>
          </a:prstGeom>
        </p:spPr>
      </p:pic>
      <p:pic>
        <p:nvPicPr>
          <p:cNvPr id="6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9CB058C-E466-48D7-9930-ED3AA268E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91" y="2360302"/>
            <a:ext cx="3260784" cy="22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4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B673-B87F-4103-90AE-68A86844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cs typeface="Calibri"/>
              </a:rPr>
              <a:t>Model Summary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C7F27F38-CE5A-4CA1-B99F-A889D1649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86" y="1427672"/>
            <a:ext cx="7728141" cy="46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2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6E0B-8669-4171-9933-4855D462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Confusion Matrix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libro"/>
            </a:endParaRPr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5F35DEF7-5AE7-4FB1-A501-FCBD68319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085" y="1427672"/>
            <a:ext cx="7363867" cy="46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5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556A-AA53-42BF-BC1C-6B97B08F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Accuracy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libro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243A4D9-2C60-4B0D-BCC6-E7FD4FA7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386" y="1600200"/>
            <a:ext cx="73240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A779-2B7F-4591-9951-7A17D5D5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4335995" cy="2452687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FINE GRAIN IMAGE CLASSIFICATION</a:t>
            </a:r>
            <a:r>
              <a:rPr lang="en-US" sz="3600" dirty="0">
                <a:latin typeface="libro"/>
                <a:cs typeface="Calibri"/>
              </a:rPr>
              <a:t>  </a:t>
            </a:r>
            <a:endParaRPr lang="en-US" sz="3600" dirty="0">
              <a:latin typeface="libro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B9D01E7-CA57-481B-8E3F-6DD9B0AC3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25" b="28106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C7415A-A5DF-46F7-A555-E853ED3F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827" y="3752850"/>
            <a:ext cx="4206219" cy="2452687"/>
          </a:xfrm>
        </p:spPr>
        <p:txBody>
          <a:bodyPr anchor="ctr">
            <a:normAutofit fontScale="62500" lnSpcReduction="20000"/>
          </a:bodyPr>
          <a:lstStyle/>
          <a:p>
            <a:endParaRPr lang="en-US" sz="160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libro"/>
                <a:cs typeface="Calibri"/>
              </a:rPr>
              <a:t>Presented by   </a:t>
            </a:r>
            <a:endParaRPr lang="en-US" sz="2400">
              <a:latin typeface="libro"/>
              <a:cs typeface="Calibri"/>
            </a:endParaRPr>
          </a:p>
          <a:p>
            <a:endParaRPr lang="en-US" sz="2400" b="1" dirty="0">
              <a:latin typeface="libro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libro"/>
                <a:cs typeface="Calibri"/>
              </a:rPr>
              <a:t>EMMANUEL MADUWUBA(emaduwub)</a:t>
            </a:r>
            <a:endParaRPr lang="en-US" sz="2400">
              <a:latin typeface="libro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libro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libro"/>
                <a:cs typeface="Calibri"/>
              </a:rPr>
              <a:t> KAMALJEET SINGH Mann (kmann52)</a:t>
            </a:r>
            <a:endParaRPr lang="en-US" sz="2400">
              <a:latin typeface="libro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libro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libro"/>
                <a:cs typeface="Calibri"/>
              </a:rPr>
              <a:t> DHARANIKOTA RAJENDRA KAMAL(rdharan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)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  <a:latin typeface="libro"/>
              </a:rPr>
            </a:br>
            <a:endParaRPr lang="en-US">
              <a:solidFill>
                <a:schemeClr val="accent4">
                  <a:lumMod val="75000"/>
                </a:schemeClr>
              </a:solidFill>
              <a:latin typeface="libro"/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8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FEDC-0ED2-469E-ACBA-12565BD4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766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Introduction:-</a:t>
            </a:r>
            <a:endParaRPr lang="en-US">
              <a:solidFill>
                <a:schemeClr val="accent4">
                  <a:lumMod val="75000"/>
                </a:schemeClr>
              </a:solidFill>
              <a:latin typeface="lib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8325-FDF6-4BA3-88EB-0691AA3F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660"/>
            <a:ext cx="8229600" cy="4957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libro"/>
                <a:cs typeface="Calibri"/>
              </a:rPr>
              <a:t>Machine learning helps us to build analytical models, which in turn help computer in learning from the data.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libro"/>
                <a:cs typeface="Calibri"/>
              </a:rPr>
              <a:t>One such model is used for image classification. It has various applications ranging from identifying the human beings struck In natural calamities to maintaining wild life.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libro"/>
                <a:cs typeface="Calibri"/>
              </a:rPr>
              <a:t>It can be put use to preserving animal species that are nearing extinction.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libro"/>
                <a:cs typeface="Calibri"/>
              </a:rPr>
              <a:t>We have taken a data set that contains the images of monkeys that are segregated into 10 different species.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libro"/>
                <a:cs typeface="Calibri"/>
              </a:rPr>
              <a:t>We are using this data set to apply some fine grain image classification .</a:t>
            </a:r>
          </a:p>
        </p:txBody>
      </p:sp>
    </p:spTree>
    <p:extLst>
      <p:ext uri="{BB962C8B-B14F-4D97-AF65-F5344CB8AC3E}">
        <p14:creationId xmlns:p14="http://schemas.microsoft.com/office/powerpoint/2010/main" val="5615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9F1-D4C9-409E-8362-2AA371AA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3" y="356281"/>
            <a:ext cx="8217937" cy="60649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Machine point view of an Image:-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E785-3B78-44B5-8BBD-E7AB3245F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59030"/>
            <a:ext cx="4038600" cy="486713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An Image contains pixels and these are stored in the matrix format.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A machine loads matrix of pixel intensities to store the images.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There are monochrome images where the pixels are represented by two intensities only(general term for grayscale Image).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An RGB image has three channels and the pixel of an RGB image is represented as a tuple of numbers([</a:t>
            </a:r>
            <a:r>
              <a:rPr lang="en-US" dirty="0" err="1">
                <a:latin typeface="libro"/>
                <a:cs typeface="Calibri"/>
              </a:rPr>
              <a:t>r,g,b</a:t>
            </a:r>
            <a:r>
              <a:rPr lang="en-US" dirty="0">
                <a:latin typeface="libro"/>
                <a:cs typeface="Calibri"/>
              </a:rPr>
              <a:t>]).</a:t>
            </a:r>
            <a:endParaRPr lang="en-US" dirty="0">
              <a:latin typeface="libro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ACD3105-E118-4C6A-9FB4-B12BAAB5B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9843" y="1010154"/>
            <a:ext cx="4038600" cy="42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FA51-5870-4FEE-8845-9E3DCC7B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4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Introduction:-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lib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50D4-C1B8-439F-9273-E4887B2D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5333"/>
            <a:ext cx="8229600" cy="4980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libro"/>
                <a:cs typeface="Calibri"/>
              </a:rPr>
              <a:t>Just like humans learn, artificial neural networks also works in the similar fashion.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libro"/>
                <a:cs typeface="Calibri"/>
              </a:rPr>
              <a:t>Human beings learn by frequently being exposed to the things, feeling them and memorizing their dimensions and can eventually classify them.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libro"/>
                <a:cs typeface="Calibri"/>
              </a:rPr>
              <a:t>In the similar fashion an algorithm can be designed to feed the data for the learning process and then test it weather it classifies correctly or not.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libro"/>
                <a:cs typeface="Calibri"/>
              </a:rPr>
              <a:t>In order to make this learning process more effective and faster we can use feature extraction.</a:t>
            </a:r>
            <a:endParaRPr lang="en-US" sz="2400" dirty="0">
              <a:latin typeface="libro"/>
            </a:endParaRPr>
          </a:p>
        </p:txBody>
      </p:sp>
    </p:spTree>
    <p:extLst>
      <p:ext uri="{BB962C8B-B14F-4D97-AF65-F5344CB8AC3E}">
        <p14:creationId xmlns:p14="http://schemas.microsoft.com/office/powerpoint/2010/main" val="282611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4264-5BAF-4205-888C-8FB11940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1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Feature Extraction:-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lib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A03-F336-4C1E-937C-7A78172C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343"/>
            <a:ext cx="8229600" cy="5015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libro"/>
                <a:cs typeface="Calibri"/>
              </a:rPr>
              <a:t>The perfect way is to understand how each image works and what makes an image or its content different from the other.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libro"/>
                <a:cs typeface="Calibri"/>
              </a:rPr>
              <a:t>For example :- what makes shapes different 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libro"/>
                <a:cs typeface="Calibri"/>
              </a:rPr>
              <a:t>The way they look , number of side, points , edges etc...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75E65F-DFBF-461E-87C6-D66FDA51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64" y="4054319"/>
            <a:ext cx="2983074" cy="9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364B-72DC-4E13-A9F8-C7F1D201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9735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Feature Extraction:-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lib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C38B-1F0F-4D5B-A543-9EEBCEAE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1986"/>
            <a:ext cx="8229600" cy="49341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In the similar way we just have to realize and understand what makes one monkey different from an another.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It can be the color of the monkey or the eyes, the pattern of its skin and facial hair growth or some times even the positioning of the ears.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These features can be extracted by using and determining:-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      1. Key points.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      2. Gray scaling the image.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      3. Using heat map.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      4. Edge detection.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libro"/>
                <a:cs typeface="Calibri"/>
              </a:rPr>
              <a:t>      5. Setting Boundaries. Etc....</a:t>
            </a:r>
            <a:endParaRPr lang="en-US" dirty="0">
              <a:latin typeface="libro"/>
            </a:endParaRPr>
          </a:p>
        </p:txBody>
      </p:sp>
    </p:spTree>
    <p:extLst>
      <p:ext uri="{BB962C8B-B14F-4D97-AF65-F5344CB8AC3E}">
        <p14:creationId xmlns:p14="http://schemas.microsoft.com/office/powerpoint/2010/main" val="230180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94E4-C04A-4222-B0C7-184FE07C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1439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libro"/>
                <a:cs typeface="Calibri"/>
              </a:rPr>
              <a:t>Example:-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libro"/>
            </a:endParaRPr>
          </a:p>
        </p:txBody>
      </p:sp>
      <p:pic>
        <p:nvPicPr>
          <p:cNvPr id="4" name="Picture 4" descr="A picture containing photo, different, cat, showing&#10;&#10;Description generated with very high confidence">
            <a:extLst>
              <a:ext uri="{FF2B5EF4-FFF2-40B4-BE49-F238E27FC236}">
                <a16:creationId xmlns:a16="http://schemas.microsoft.com/office/drawing/2014/main" id="{63274ABD-42A2-4AFB-95A1-6FE32DC12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04" y="1122007"/>
            <a:ext cx="3971991" cy="50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9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361" y="2351"/>
            <a:ext cx="8005704" cy="2354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100">
              <a:solidFill>
                <a:srgbClr val="807F83"/>
              </a:solidFill>
              <a:latin typeface="Arial"/>
              <a:cs typeface="Arial Unicode MS"/>
            </a:endParaRPr>
          </a:p>
          <a:p>
            <a:endParaRPr lang="en-US" sz="2000">
              <a:solidFill>
                <a:schemeClr val="bg1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C1B71"/>
                </a:solidFill>
                <a:latin typeface="libro"/>
                <a:cs typeface="Arial Unicode MS"/>
              </a:rPr>
              <a:t>DATASET DESCRIPTION</a:t>
            </a:r>
          </a:p>
          <a:p>
            <a:endParaRPr lang="en-US" sz="6000" b="1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D2057-AE84-4554-8C41-611CB7B1611A}"/>
              </a:ext>
            </a:extLst>
          </p:cNvPr>
          <p:cNvSpPr txBox="1"/>
          <p:nvPr/>
        </p:nvSpPr>
        <p:spPr>
          <a:xfrm>
            <a:off x="270050" y="1574970"/>
            <a:ext cx="9471802" cy="652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libro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libro"/>
                <a:cs typeface="Calibri"/>
              </a:rPr>
              <a:t>1400 Images  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libro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libro"/>
                <a:cs typeface="Calibri"/>
              </a:rPr>
              <a:t>Grouped into subfolders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libro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libro"/>
                <a:cs typeface="Calibri"/>
              </a:rPr>
              <a:t>Over 100+ images </a:t>
            </a:r>
          </a:p>
          <a:p>
            <a:endParaRPr lang="en-US" sz="2800" dirty="0">
              <a:latin typeface="libro"/>
              <a:cs typeface="Calibri"/>
            </a:endParaRPr>
          </a:p>
          <a:p>
            <a:r>
              <a:rPr lang="en-US" sz="2800" dirty="0">
                <a:latin typeface="libro"/>
                <a:cs typeface="Calibri"/>
              </a:rPr>
              <a:t>Link </a:t>
            </a:r>
            <a:r>
              <a:rPr lang="en-US" dirty="0">
                <a:latin typeface="libro"/>
                <a:cs typeface="Calibri"/>
              </a:rPr>
              <a:t>: </a:t>
            </a:r>
            <a:r>
              <a:rPr lang="en-US" dirty="0">
                <a:latin typeface="libro"/>
                <a:cs typeface="Calibri"/>
                <a:hlinkClick r:id="rId3"/>
              </a:rPr>
              <a:t>https://www.kaggle.com/slothkong/10-monkey-species</a:t>
            </a:r>
            <a:endParaRPr lang="en-US" dirty="0">
              <a:latin typeface="libro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800" dirty="0">
              <a:latin typeface="libro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800" dirty="0">
              <a:latin typeface="libro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800">
              <a:latin typeface="Arial"/>
              <a:cs typeface="Calibri"/>
            </a:endParaRPr>
          </a:p>
          <a:p>
            <a:endParaRPr lang="en-US" sz="2800">
              <a:latin typeface="Arial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800">
              <a:latin typeface="Arial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latin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FINE GRAIN IMAGE CLASSIFICATION  </vt:lpstr>
      <vt:lpstr>Introduction:-</vt:lpstr>
      <vt:lpstr> Machine point view of an Image:- </vt:lpstr>
      <vt:lpstr>Introduction:-</vt:lpstr>
      <vt:lpstr>Feature Extraction:-</vt:lpstr>
      <vt:lpstr>Feature Extraction:-</vt:lpstr>
      <vt:lpstr>Example:-</vt:lpstr>
      <vt:lpstr>PowerPoint Presentation</vt:lpstr>
      <vt:lpstr>WHY CNN?</vt:lpstr>
      <vt:lpstr>PROJECT PHASES</vt:lpstr>
      <vt:lpstr>DATA PREPROCESSING</vt:lpstr>
      <vt:lpstr>PowerPoint Presentation</vt:lpstr>
      <vt:lpstr>CNN Architecture</vt:lpstr>
      <vt:lpstr>CNN Layer</vt:lpstr>
      <vt:lpstr>Model Summary</vt:lpstr>
      <vt:lpstr>Confusion Matrix</vt:lpstr>
      <vt:lpstr>Accuracy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revision>197</cp:revision>
  <cp:lastPrinted>2012-01-12T15:01:17Z</cp:lastPrinted>
  <dcterms:created xsi:type="dcterms:W3CDTF">2011-12-23T15:22:14Z</dcterms:created>
  <dcterms:modified xsi:type="dcterms:W3CDTF">2019-04-17T04:38:06Z</dcterms:modified>
</cp:coreProperties>
</file>