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8" r:id="rId4"/>
    <p:sldId id="259" r:id="rId5"/>
    <p:sldId id="267" r:id="rId6"/>
    <p:sldId id="269" r:id="rId7"/>
    <p:sldId id="268" r:id="rId8"/>
    <p:sldId id="260" r:id="rId9"/>
    <p:sldId id="261" r:id="rId10"/>
    <p:sldId id="270" r:id="rId11"/>
    <p:sldId id="271" r:id="rId12"/>
    <p:sldId id="272" r:id="rId13"/>
    <p:sldId id="273" r:id="rId14"/>
    <p:sldId id="274" r:id="rId15"/>
    <p:sldId id="262" r:id="rId17"/>
    <p:sldId id="275" r:id="rId18"/>
    <p:sldId id="263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60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CED8B-DA14-40C9-A4E9-3D902B493E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E49D-7E87-4BB3-AF4F-15717640D94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NULL" TargetMode="Externa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533400" y="3921304"/>
            <a:ext cx="8077200" cy="72860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ucida Bright" pitchFamily="18" charset="0"/>
                <a:ea typeface="+mj-ea"/>
                <a:cs typeface="+mj-cs"/>
              </a:rPr>
              <a:t>Image Steganography</a:t>
            </a:r>
            <a:endParaRPr kumimoji="0" lang="en-US" altLang="en-US" sz="4800" b="1" i="0" u="none" strike="noStrike" kern="1200" cap="none" spc="0" normalizeH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ucida Bright" pitchFamily="18" charset="0"/>
              <a:ea typeface="+mj-ea"/>
              <a:cs typeface="+mj-cs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553948" y="304800"/>
            <a:ext cx="80772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 panose="05040102010807070707"/>
              </a:rPr>
              <a:t>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 panose="05040102010807070707"/>
              </a:rPr>
              <a:t>uropean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 panose="05040102010807070707"/>
              </a:rPr>
              <a:t>U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 panose="05040102010807070707"/>
              </a:rPr>
              <a:t>niversity of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 panose="05040102010807070707"/>
              </a:rPr>
              <a:t>L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 panose="05040102010807070707"/>
              </a:rPr>
              <a:t>efke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itchFamily="18" charset="0"/>
              <a:sym typeface="Wingdings 3" panose="05040102010807070707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</a:rPr>
              <a:t>Department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</a:rPr>
              <a:t>of Computer Engineering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58486" y="2840358"/>
            <a:ext cx="3027045" cy="632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Graduation Project Presentation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201</a:t>
            </a:r>
            <a:r>
              <a:rPr lang="en-US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9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-20</a:t>
            </a:r>
            <a:r>
              <a:rPr lang="en-US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20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Spring</a:t>
            </a:r>
            <a:endParaRPr lang="tr-T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8" name="Picture 8" descr="laulogos.gif (32264 bytes)"/>
          <p:cNvPicPr>
            <a:picLocks noChangeAspect="1" noChangeArrowheads="1"/>
          </p:cNvPicPr>
          <p:nvPr/>
        </p:nvPicPr>
        <p:blipFill>
          <a:blip r:embed="rId1" r:link="rId2" cstate="print"/>
          <a:stretch>
            <a:fillRect/>
          </a:stretch>
        </p:blipFill>
        <p:spPr bwMode="auto">
          <a:xfrm>
            <a:off x="4082144" y="1591760"/>
            <a:ext cx="990600" cy="9581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2082230" y="6172200"/>
            <a:ext cx="500713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Advisor :	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Assist. Prof. Dr. Cem B. Kalyoncu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8279" y="5140504"/>
            <a:ext cx="472249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Emmanuel Maneswa (154409)</a:t>
            </a:r>
            <a:endParaRPr lang="en-US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en-US" altLang="en-US"/>
              <a:t>Work Done (Cont.) embe</a:t>
            </a:r>
            <a:r>
              <a:rPr lang="" altLang="en-US"/>
              <a:t>d</a:t>
            </a:r>
            <a:r>
              <a:rPr lang="en-US" altLang="en-US"/>
              <a:t>ding</a:t>
            </a:r>
            <a:endParaRPr lang="en-US" altLang="en-US"/>
          </a:p>
        </p:txBody>
      </p:sp>
      <p:pic>
        <p:nvPicPr>
          <p:cNvPr id="4" name="Picture 3" descr="secret info embedding flow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960" y="1274445"/>
            <a:ext cx="6736080" cy="50888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/>
              <a:t>Work Done (Cont.)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For the extraction technique the reverse of the </a:t>
            </a:r>
            <a:r>
              <a:rPr lang="" altLang="en-US"/>
              <a:t>embedding</a:t>
            </a:r>
            <a:r>
              <a:rPr lang="en-US" altLang="en-US"/>
              <a:t> process is needed.</a:t>
            </a:r>
            <a:endParaRPr lang="en-US" altLang="en-US"/>
          </a:p>
        </p:txBody>
      </p:sp>
      <p:pic>
        <p:nvPicPr>
          <p:cNvPr id="4" name="Picture 3" descr="bit extraction proced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885" y="2648585"/>
            <a:ext cx="4634865" cy="3692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/>
              <a:t>Work Done (Cont.) Extraction</a:t>
            </a:r>
            <a:endParaRPr lang="en-US" altLang="en-US"/>
          </a:p>
        </p:txBody>
      </p:sp>
      <p:pic>
        <p:nvPicPr>
          <p:cNvPr id="4" name="Content Placeholder 3" descr="secret info extraction flowchar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905" y="1417955"/>
            <a:ext cx="6600190" cy="500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/>
              <a:t>Difficulties Faced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en-US"/>
              <a:t>The main difiiculty I faced was when trying to save the changes done to the cover image in jpeg format.</a:t>
            </a:r>
            <a:endParaRPr lang="en-US" altLang="en-US"/>
          </a:p>
          <a:p>
            <a:r>
              <a:rPr lang="" altLang="en-US"/>
              <a:t>T</a:t>
            </a:r>
            <a:r>
              <a:rPr lang="en-US" altLang="en-US"/>
              <a:t>he changes did not take effect, and after adequate research I found out that some image formarts use lossy compression algorithms and jpeg is one of those image formats.</a:t>
            </a:r>
            <a:endParaRPr lang="en-US" altLang="en-US"/>
          </a:p>
          <a:p>
            <a:r>
              <a:rPr lang="en-US" altLang="en-US"/>
              <a:t>Inorder to counter this I then chose to save the changes in png formart because it uses a loss-less compression algorithm.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 managed to complete </a:t>
            </a:r>
            <a:r>
              <a:rPr lang="" altLang="en-US" dirty="0" smtClean="0"/>
              <a:t>the</a:t>
            </a:r>
            <a:r>
              <a:rPr lang="en-US" altLang="en-US" dirty="0" smtClean="0"/>
              <a:t> task of securely hiding sensitive text information inside images and created the desktop application.</a:t>
            </a:r>
            <a:endParaRPr lang="en-US" altLang="en-US" dirty="0" smtClean="0"/>
          </a:p>
          <a:p>
            <a:r>
              <a:rPr lang="en-US" altLang="en-US" dirty="0" smtClean="0"/>
              <a:t>I archieved the promises I gave in COMP400 </a:t>
            </a:r>
            <a:r>
              <a:rPr lang="" altLang="en-US" dirty="0" smtClean="0"/>
              <a:t>(Graduation Project 1)</a:t>
            </a:r>
            <a:r>
              <a:rPr lang="en-US" altLang="en-US" dirty="0" smtClean="0"/>
              <a:t>.</a:t>
            </a:r>
            <a:endParaRPr lang="en-US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/>
              <a:t>What I Learnt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basic understanding on how image manipulation works.</a:t>
            </a:r>
            <a:endParaRPr lang="en-US" altLang="en-US"/>
          </a:p>
          <a:p>
            <a:r>
              <a:rPr lang="en-US" altLang="en-US"/>
              <a:t>Qt and C++ integration. Since C++ does not have its own inbuilt GUI creation libraries.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Application Demonstration.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183"/>
            <a:ext cx="8229600" cy="1143000"/>
          </a:xfrm>
        </p:spPr>
        <p:txBody>
          <a:bodyPr/>
          <a:p>
            <a:r>
              <a:rPr lang="en-US" altLang="en-US"/>
              <a:t>THANK YOU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altLang="en-US" dirty="0" smtClean="0"/>
              <a:t>Previous Implementation</a:t>
            </a:r>
            <a:endParaRPr lang="en-US" dirty="0" smtClean="0"/>
          </a:p>
          <a:p>
            <a:r>
              <a:rPr lang="en-US" altLang="en-US" dirty="0" smtClean="0"/>
              <a:t>Project Plan/</a:t>
            </a:r>
            <a:r>
              <a:rPr lang="en-US" dirty="0" smtClean="0"/>
              <a:t>Problem </a:t>
            </a:r>
            <a:r>
              <a:rPr lang="en-US" altLang="en-US" dirty="0" smtClean="0"/>
              <a:t>D</a:t>
            </a:r>
            <a:r>
              <a:rPr lang="en-US" dirty="0" smtClean="0"/>
              <a:t>efinition</a:t>
            </a:r>
            <a:endParaRPr lang="en-US" dirty="0" smtClean="0"/>
          </a:p>
          <a:p>
            <a:r>
              <a:rPr lang="en-US" dirty="0" smtClean="0"/>
              <a:t>Technology </a:t>
            </a:r>
            <a:r>
              <a:rPr lang="en-US" altLang="en-US" dirty="0" smtClean="0"/>
              <a:t>U</a:t>
            </a:r>
            <a:r>
              <a:rPr lang="en-US" dirty="0" smtClean="0"/>
              <a:t>sed</a:t>
            </a:r>
            <a:endParaRPr lang="en-US" dirty="0" smtClean="0"/>
          </a:p>
          <a:p>
            <a:r>
              <a:rPr lang="en-US" dirty="0" smtClean="0"/>
              <a:t>Work </a:t>
            </a:r>
            <a:r>
              <a:rPr lang="en-US" altLang="en-US" dirty="0" smtClean="0"/>
              <a:t>D</a:t>
            </a:r>
            <a:r>
              <a:rPr lang="en-US" dirty="0" smtClean="0"/>
              <a:t>one</a:t>
            </a:r>
            <a:endParaRPr lang="en-US" dirty="0" smtClean="0"/>
          </a:p>
          <a:p>
            <a:r>
              <a:rPr lang="en-US" altLang="en-US" dirty="0" smtClean="0"/>
              <a:t>Difficulties Faced</a:t>
            </a:r>
            <a:endParaRPr lang="en-US" dirty="0" smtClean="0"/>
          </a:p>
          <a:p>
            <a:r>
              <a:rPr lang="en-US" dirty="0" smtClean="0"/>
              <a:t>Conclusion</a:t>
            </a:r>
            <a:r>
              <a:rPr lang="en-US" altLang="en-US" dirty="0" smtClean="0"/>
              <a:t>s</a:t>
            </a:r>
            <a:endParaRPr lang="en-US" dirty="0" smtClean="0"/>
          </a:p>
          <a:p>
            <a:r>
              <a:rPr lang="en-US" altLang="en-US" dirty="0" smtClean="0"/>
              <a:t>What I Learnt</a:t>
            </a:r>
            <a:endParaRPr lang="en-US" dirty="0" smtClean="0"/>
          </a:p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Footer Placeholder 4"/>
          <p:cNvSpPr txBox="1"/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en-US" altLang="en-US" sz="3500" dirty="0" smtClean="0"/>
              <a:t>Steganography is the art of concealing information within other non-secret data.</a:t>
            </a:r>
            <a:endParaRPr lang="en-US" sz="3500" dirty="0" smtClean="0"/>
          </a:p>
          <a:p>
            <a:r>
              <a:rPr lang="en-US" altLang="en-US" sz="3500" dirty="0" smtClean="0">
                <a:sym typeface="+mn-ea"/>
              </a:rPr>
              <a:t>With increase in computational power everyday I think encryption is becoming obsolete and attacks on encrypted data have increased.</a:t>
            </a:r>
            <a:endParaRPr lang="en-US" altLang="en-US" sz="3500" dirty="0" smtClean="0"/>
          </a:p>
          <a:p>
            <a:r>
              <a:rPr lang="en-US" altLang="en-US" sz="3500" dirty="0" smtClean="0">
                <a:sym typeface="+mn-ea"/>
              </a:rPr>
              <a:t>Even with the rise in computational power if we turn to steganography the attacks might be minimized because the attacker might no be able to distinguish between a normal image and an image containing sensitive data.</a:t>
            </a:r>
            <a:endParaRPr lang="en-US" altLang="en-US" sz="3500" dirty="0" smtClean="0">
              <a:sym typeface="+mn-ea"/>
            </a:endParaRPr>
          </a:p>
          <a:p>
            <a:r>
              <a:rPr lang="en-US" altLang="en-US" sz="3500">
                <a:sym typeface="+mn-ea"/>
              </a:rPr>
              <a:t>Sensitive data might be system passwords or keys</a:t>
            </a:r>
            <a:r>
              <a:rPr lang="" altLang="en-US" sz="3500">
                <a:sym typeface="+mn-ea"/>
              </a:rPr>
              <a:t>, etc</a:t>
            </a:r>
            <a:r>
              <a:rPr lang="en-US" altLang="en-US" sz="3500">
                <a:sym typeface="+mn-ea"/>
              </a:rPr>
              <a:t>.</a:t>
            </a:r>
            <a:endParaRPr lang="en-US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tr-T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tr-T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Footer Placeholder 4"/>
          <p:cNvSpPr txBox="1"/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/>
              <a:t>Previous Implementation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The basic method of LSB is bit substition on the LSB of the color matrices.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For instance these bits (</a:t>
            </a:r>
            <a:r>
              <a:rPr lang="en-US" altLang="en-US" b="1"/>
              <a:t>110100010)</a:t>
            </a:r>
            <a:r>
              <a:rPr lang="en-US" altLang="en-US"/>
              <a:t> of sensitive data need to be embedded.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data will be simply substituted into every LSB matrix, however this is not secure.</a:t>
            </a:r>
            <a:endParaRPr lang="en-US" altLang="en-US"/>
          </a:p>
        </p:txBody>
      </p:sp>
      <p:pic>
        <p:nvPicPr>
          <p:cNvPr id="4" name="Picture 3" descr="pptx pxl 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2920" y="2513965"/>
            <a:ext cx="3057525" cy="647700"/>
          </a:xfrm>
          <a:prstGeom prst="rect">
            <a:avLst/>
          </a:prstGeom>
        </p:spPr>
      </p:pic>
      <p:pic>
        <p:nvPicPr>
          <p:cNvPr id="5" name="Picture 4" descr="pptx pxl data mo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95" y="4015740"/>
            <a:ext cx="3076575" cy="628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en-US" altLang="en-US"/>
              <a:t>Previous Implementation (Cont.)</a:t>
            </a:r>
            <a:endParaRPr lang="en-US" altLang="en-US"/>
          </a:p>
        </p:txBody>
      </p:sp>
      <p:pic>
        <p:nvPicPr>
          <p:cNvPr id="4" name="Content Placeholder 3" descr="unsecure steg pro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025" y="2746375"/>
            <a:ext cx="7981950" cy="1714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/>
              <a:t>Project Plan/Problem Definition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Since the technique shown on the previous slide is not secure.</a:t>
            </a:r>
            <a:endParaRPr lang="en-US" altLang="en-US"/>
          </a:p>
          <a:p>
            <a:r>
              <a:rPr lang="en-US" altLang="en-US"/>
              <a:t>For my project I planned to implement a way to securely embed the sensitive messages/text into images.</a:t>
            </a:r>
            <a:endParaRPr lang="en-US" altLang="en-US"/>
          </a:p>
          <a:p>
            <a:r>
              <a:rPr lang="en-US" altLang="en-US"/>
              <a:t>According to this target I managed to accomplish my main goal.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Technology </a:t>
            </a:r>
            <a:r>
              <a:rPr lang="en-US" altLang="en-US" dirty="0" smtClean="0"/>
              <a:t>U</a:t>
            </a:r>
            <a:r>
              <a:rPr lang="en-US" dirty="0" smtClean="0"/>
              <a:t>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Platform used </a:t>
            </a:r>
            <a:endParaRPr lang="en-US" dirty="0"/>
          </a:p>
          <a:p>
            <a:pPr lvl="1"/>
            <a:r>
              <a:rPr lang="en-US" dirty="0"/>
              <a:t>Linux.</a:t>
            </a:r>
            <a:endParaRPr lang="en-US" dirty="0"/>
          </a:p>
          <a:p>
            <a:r>
              <a:rPr lang="en-US" dirty="0"/>
              <a:t>Programming </a:t>
            </a:r>
            <a:r>
              <a:rPr lang="en-US" dirty="0" smtClean="0"/>
              <a:t>languages, scripts </a:t>
            </a:r>
            <a:r>
              <a:rPr lang="en-US" dirty="0"/>
              <a:t>used</a:t>
            </a:r>
            <a:endParaRPr lang="en-US" dirty="0"/>
          </a:p>
          <a:p>
            <a:pPr lvl="1"/>
            <a:r>
              <a:rPr lang="en-US" dirty="0"/>
              <a:t>C++, </a:t>
            </a:r>
            <a:r>
              <a:rPr lang="en-US" altLang="en-US" dirty="0"/>
              <a:t>QML</a:t>
            </a:r>
            <a:r>
              <a:rPr lang="en-US" dirty="0"/>
              <a:t>, JavaScript.</a:t>
            </a:r>
            <a:endParaRPr lang="en-US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altLang="en-US" sz="2000" dirty="0"/>
              <a:t>QML is a user interface markup language. (Qt Modeling Language).</a:t>
            </a:r>
            <a:endParaRPr lang="en-US" altLang="en-US" sz="2000" dirty="0"/>
          </a:p>
          <a:p>
            <a:r>
              <a:rPr lang="en-US" altLang="en-US" sz="2000" dirty="0"/>
              <a:t>Inline JavaScript handles Imperative aspects in QML.</a:t>
            </a:r>
            <a:endParaRPr lang="en-US" altLang="en-US" sz="2000" dirty="0"/>
          </a:p>
          <a:p>
            <a:r>
              <a:rPr lang="en-US" altLang="en-US" sz="2000" dirty="0"/>
              <a:t>QML and JavaScript code can be compiled to native C++ binaries with the Qt Quick compiler. This makes the application fast.</a:t>
            </a: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Footer Placeholder 4"/>
          <p:cNvSpPr txBox="1"/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 </a:t>
            </a:r>
            <a:r>
              <a:rPr lang="en-US" altLang="en-US" dirty="0" smtClean="0"/>
              <a:t>D</a:t>
            </a:r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Since I mentioned before that the I wanted to implement a secure LSB technique, I accomplished that by introducing a key into the equation.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  <p:pic>
        <p:nvPicPr>
          <p:cNvPr id="6" name="Picture 5" descr="secure stego pro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3830955"/>
            <a:ext cx="7981950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/>
              <a:t>Work Done (Cont.)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By doing so the embedding technique follows these rules.</a:t>
            </a:r>
            <a:endParaRPr lang="en-US" altLang="en-US"/>
          </a:p>
        </p:txBody>
      </p:sp>
      <p:pic>
        <p:nvPicPr>
          <p:cNvPr id="4" name="Picture 3" descr="bit embedding proced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765" y="2684780"/>
            <a:ext cx="4523105" cy="3441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6474023"/>
            <a:ext cx="2667000" cy="30670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spcBef>
                <a:spcPct val="20000"/>
              </a:spcBef>
              <a:tabLst>
                <a:tab pos="1026795" algn="l"/>
              </a:tabLst>
              <a:defRPr/>
            </a:pP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 Steganography</a:t>
            </a:r>
            <a:endParaRPr lang="en-US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3215</Words>
  <Application>WPS Presentation</Application>
  <PresentationFormat>On-screen Show (4:3)</PresentationFormat>
  <Paragraphs>145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Lucida Bright</vt:lpstr>
      <vt:lpstr>Pothana2000</vt:lpstr>
      <vt:lpstr>Wingdings 3</vt:lpstr>
      <vt:lpstr>Century Gothic</vt:lpstr>
      <vt:lpstr>微软雅黑</vt:lpstr>
      <vt:lpstr>Arial Unicode MS</vt:lpstr>
      <vt:lpstr>Calibri</vt:lpstr>
      <vt:lpstr>Trebuchet MS</vt:lpstr>
      <vt:lpstr>Noto Sans CJK SC</vt:lpstr>
      <vt:lpstr>Times New Roman</vt:lpstr>
      <vt:lpstr>Office Theme</vt:lpstr>
      <vt:lpstr>PowerPoint 演示文稿</vt:lpstr>
      <vt:lpstr>Outline</vt:lpstr>
      <vt:lpstr>Introduction</vt:lpstr>
      <vt:lpstr>Previous Implementation</vt:lpstr>
      <vt:lpstr>Previous Implementation (Cont.)</vt:lpstr>
      <vt:lpstr>Project Plan/Problem Definition</vt:lpstr>
      <vt:lpstr>Technology Used</vt:lpstr>
      <vt:lpstr>Work Done</vt:lpstr>
      <vt:lpstr>Work Done (Cont.)</vt:lpstr>
      <vt:lpstr>Work Done (Cont.) embeding</vt:lpstr>
      <vt:lpstr>Work Done (Cont.)</vt:lpstr>
      <vt:lpstr>Work Done (Cont.) Extraction</vt:lpstr>
      <vt:lpstr>Difficulties Faced</vt:lpstr>
      <vt:lpstr>Conclusions</vt:lpstr>
      <vt:lpstr>What I Learnt</vt:lpstr>
      <vt:lpstr>Demonstration</vt:lpstr>
      <vt:lpstr>THANK YOU</vt:lpstr>
    </vt:vector>
  </TitlesOfParts>
  <Company>ACER-FYO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Ferhun YORGANCIOĞLU</dc:creator>
  <cp:lastModifiedBy>emmanuel</cp:lastModifiedBy>
  <cp:revision>66</cp:revision>
  <dcterms:created xsi:type="dcterms:W3CDTF">2020-06-11T06:27:31Z</dcterms:created>
  <dcterms:modified xsi:type="dcterms:W3CDTF">2020-06-11T06:27:31Z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