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59" r:id="rId5"/>
    <p:sldId id="267" r:id="rId6"/>
    <p:sldId id="269" r:id="rId7"/>
    <p:sldId id="268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62" r:id="rId17"/>
    <p:sldId id="275" r:id="rId18"/>
    <p:sldId id="26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60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NULL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921304"/>
            <a:ext cx="8077200" cy="72860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4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Bright" pitchFamily="18" charset="0"/>
                <a:ea typeface="+mj-ea"/>
                <a:cs typeface="+mj-cs"/>
              </a:rPr>
              <a:t>Image Steganography</a:t>
            </a:r>
            <a:endParaRPr kumimoji="0" lang="" altLang="en-US" sz="4800" b="1" i="0" u="none" strike="noStrike" kern="1200" cap="none" spc="0" normalizeH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Bright" pitchFamily="18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553948" y="304800"/>
            <a:ext cx="8077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uropean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U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niversity of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L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efke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  <a:sym typeface="Wingdings 3" panose="05040102010807070707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Department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of Computer Engineering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8486" y="2840358"/>
            <a:ext cx="3027045" cy="632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Graduation Project Presentation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201</a:t>
            </a:r>
            <a:r>
              <a:rPr lang="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9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-20</a:t>
            </a:r>
            <a:r>
              <a:rPr lang="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20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Spring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8" name="Picture 8" descr="laulogos.gif (32264 bytes)"/>
          <p:cNvPicPr>
            <a:picLocks noChangeAspect="1" noChangeArrowheads="1"/>
          </p:cNvPicPr>
          <p:nvPr/>
        </p:nvPicPr>
        <p:blipFill>
          <a:blip r:embed="rId1" r:link="rId2" cstate="print"/>
          <a:stretch>
            <a:fillRect/>
          </a:stretch>
        </p:blipFill>
        <p:spPr bwMode="auto">
          <a:xfrm>
            <a:off x="4082144" y="1591760"/>
            <a:ext cx="990600" cy="9581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082230" y="6172200"/>
            <a:ext cx="50071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Advisor :	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Assist. Prof. Dr. Cem B. Kalyoncu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8279" y="5140504"/>
            <a:ext cx="47224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Emmanuel Maneswa (154409)</a:t>
            </a:r>
            <a:endParaRPr lang="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" altLang="en-US"/>
              <a:t>Work Done (Cont.) embeding</a:t>
            </a:r>
            <a:endParaRPr lang="" altLang="en-US"/>
          </a:p>
        </p:txBody>
      </p:sp>
      <p:pic>
        <p:nvPicPr>
          <p:cNvPr id="4" name="Picture 3" descr="secret info embedding 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1274445"/>
            <a:ext cx="6736080" cy="5088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Work Done (Cont.)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For the extraction technique the reverse of the process is needed.</a:t>
            </a:r>
            <a:endParaRPr lang="" altLang="en-US"/>
          </a:p>
        </p:txBody>
      </p:sp>
      <p:pic>
        <p:nvPicPr>
          <p:cNvPr id="4" name="Picture 3" descr="bit extraction proced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885" y="2648585"/>
            <a:ext cx="4634865" cy="3692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Work Done (Cont.) Extraction</a:t>
            </a:r>
            <a:endParaRPr lang="" altLang="en-US"/>
          </a:p>
        </p:txBody>
      </p:sp>
      <p:pic>
        <p:nvPicPr>
          <p:cNvPr id="4" name="Content Placeholder 3" descr="secret info extraction flowch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905" y="1417955"/>
            <a:ext cx="6600190" cy="500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Difficulties Faced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" altLang="en-US"/>
              <a:t>The main difiiculty I faced was when trying to save the changes done to the cover image in jpeg format.</a:t>
            </a:r>
            <a:endParaRPr lang="" altLang="en-US"/>
          </a:p>
          <a:p>
            <a:r>
              <a:rPr lang="" altLang="en-US"/>
              <a:t>It seemed the changes did not take effect, and after adequate research I found out that some image formarts use lossy compression algorithms and jpeg is one of those image formats.</a:t>
            </a:r>
            <a:endParaRPr lang="" altLang="en-US"/>
          </a:p>
          <a:p>
            <a:r>
              <a:rPr lang="" altLang="en-US"/>
              <a:t>Inorder to counter this I then chose to save the changes in png formart because it uses a loss-less compression algorithm.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dirty="0" smtClean="0"/>
              <a:t>I managed to complete task of securely hiding sensitive text information inside images and created the desktop application.</a:t>
            </a:r>
            <a:endParaRPr lang="" altLang="en-US" dirty="0" smtClean="0"/>
          </a:p>
          <a:p>
            <a:r>
              <a:rPr lang="" altLang="en-US" dirty="0" smtClean="0"/>
              <a:t>I archieved the promises I gave in COMP400.</a:t>
            </a:r>
            <a:endParaRPr lang="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What I Learnt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basic understanding on how image manipulation works.</a:t>
            </a:r>
            <a:endParaRPr lang="" altLang="en-US"/>
          </a:p>
          <a:p>
            <a:r>
              <a:rPr lang="" altLang="en-US"/>
              <a:t>Qt and C++ integration. Since C++ does not have its own inbuilt GUI creation libraries.</a:t>
            </a:r>
            <a:endParaRPr lang="" altLang="en-US"/>
          </a:p>
          <a:p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dirty="0"/>
              <a:t>Application Demonstration.</a:t>
            </a:r>
            <a:endParaRPr lang="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183"/>
            <a:ext cx="8229600" cy="1143000"/>
          </a:xfrm>
        </p:spPr>
        <p:txBody>
          <a:bodyPr/>
          <a:p>
            <a:r>
              <a:rPr lang="" altLang="en-US"/>
              <a:t>THANK YOU</a:t>
            </a:r>
            <a:endParaRPr lang="" altLang="en-US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" altLang="en-US" dirty="0" smtClean="0"/>
              <a:t>Previous Implementation</a:t>
            </a:r>
            <a:endParaRPr lang="en-US" dirty="0" smtClean="0"/>
          </a:p>
          <a:p>
            <a:r>
              <a:rPr lang="" altLang="en-US" dirty="0" smtClean="0"/>
              <a:t>Project Plan/</a:t>
            </a:r>
            <a:r>
              <a:rPr lang="en-US" dirty="0" smtClean="0"/>
              <a:t>Problem </a:t>
            </a:r>
            <a:r>
              <a:rPr lang="" altLang="en-US" dirty="0" smtClean="0"/>
              <a:t>D</a:t>
            </a:r>
            <a:r>
              <a:rPr lang="en-US" dirty="0" smtClean="0"/>
              <a:t>efinition</a:t>
            </a:r>
            <a:endParaRPr lang="en-US" dirty="0" smtClean="0"/>
          </a:p>
          <a:p>
            <a:r>
              <a:rPr lang="en-US" dirty="0" smtClean="0"/>
              <a:t>Technology </a:t>
            </a:r>
            <a:r>
              <a:rPr lang="" altLang="en-US" dirty="0" smtClean="0"/>
              <a:t>U</a:t>
            </a:r>
            <a:r>
              <a:rPr lang="en-US" dirty="0" smtClean="0"/>
              <a:t>sed</a:t>
            </a:r>
            <a:endParaRPr lang="en-US" dirty="0" smtClean="0"/>
          </a:p>
          <a:p>
            <a:r>
              <a:rPr lang="en-US" dirty="0" smtClean="0"/>
              <a:t>Work </a:t>
            </a:r>
            <a:r>
              <a:rPr lang="" altLang="en-US" dirty="0" smtClean="0"/>
              <a:t>D</a:t>
            </a:r>
            <a:r>
              <a:rPr lang="en-US" dirty="0" smtClean="0"/>
              <a:t>one</a:t>
            </a:r>
            <a:endParaRPr lang="en-US" dirty="0" smtClean="0"/>
          </a:p>
          <a:p>
            <a:r>
              <a:rPr lang="" altLang="en-US" dirty="0" smtClean="0"/>
              <a:t>Difficulties Faced</a:t>
            </a:r>
            <a:endParaRPr lang="en-US" dirty="0" smtClean="0"/>
          </a:p>
          <a:p>
            <a:r>
              <a:rPr lang="en-US" dirty="0" smtClean="0"/>
              <a:t>Conclusion</a:t>
            </a:r>
            <a:r>
              <a:rPr lang="" altLang="en-US" dirty="0" smtClean="0"/>
              <a:t>s</a:t>
            </a:r>
            <a:endParaRPr lang="en-US" dirty="0" smtClean="0"/>
          </a:p>
          <a:p>
            <a:r>
              <a:rPr lang="" altLang="en-US" dirty="0" smtClean="0"/>
              <a:t>What I Learnt</a:t>
            </a:r>
            <a:endParaRPr lang="en-US" dirty="0" smtClean="0"/>
          </a:p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" altLang="en-US" sz="3500" dirty="0" smtClean="0"/>
              <a:t>Steganography is the art of concealing information within other non-secret data.</a:t>
            </a:r>
            <a:endParaRPr lang="en-US" sz="3500" dirty="0" smtClean="0"/>
          </a:p>
          <a:p>
            <a:r>
              <a:rPr lang="en-US" altLang="en-US" sz="3500" dirty="0" smtClean="0">
                <a:sym typeface="+mn-ea"/>
              </a:rPr>
              <a:t>With increase in computational power everyday I think encryption is becoming obsolete and attacks on encrypted data have increased.</a:t>
            </a:r>
            <a:endParaRPr lang="en-US" altLang="en-US" sz="3500" dirty="0" smtClean="0"/>
          </a:p>
          <a:p>
            <a:r>
              <a:rPr lang="en-US" altLang="en-US" sz="3500" dirty="0" smtClean="0">
                <a:sym typeface="+mn-ea"/>
              </a:rPr>
              <a:t>Even with the rise in computational power if we turn to steganography the attacks might be minimized because the attacker might no be able to distinguish between a normal image and an image containing sensitive data.</a:t>
            </a:r>
            <a:endParaRPr lang="en-US" altLang="en-US" sz="3500" dirty="0" smtClean="0">
              <a:sym typeface="+mn-ea"/>
            </a:endParaRPr>
          </a:p>
          <a:p>
            <a:r>
              <a:rPr lang="en-US" altLang="en-US" sz="3500">
                <a:sym typeface="+mn-ea"/>
              </a:rPr>
              <a:t>Sensitive data might be system passwords or keys</a:t>
            </a:r>
            <a:r>
              <a:rPr lang="" altLang="en-US" sz="3500">
                <a:sym typeface="+mn-ea"/>
              </a:rPr>
              <a:t>.</a:t>
            </a:r>
            <a:endParaRPr lang="" altLang="en-US" sz="3500">
              <a:sym typeface="+mn-ea"/>
            </a:endParaRPr>
          </a:p>
          <a:p>
            <a:endParaRPr lang="en-US" altLang="en-US" sz="3500">
              <a:sym typeface="+mn-ea"/>
            </a:endParaRPr>
          </a:p>
          <a:p>
            <a:endParaRPr lang="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" altLang="tr-T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" alt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Previous Implementation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The basic method of LSB is bit substition on the LSB of the color matrices.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For instance these bits (</a:t>
            </a:r>
            <a:r>
              <a:rPr lang="" altLang="en-US" b="1"/>
              <a:t>110100010)</a:t>
            </a:r>
            <a:r>
              <a:rPr lang="" altLang="en-US"/>
              <a:t> of sensitive data need to be embedded.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The data will be simply substituted into every LSB matrix, however this is not secure.</a:t>
            </a:r>
            <a:endParaRPr lang="" altLang="en-US"/>
          </a:p>
        </p:txBody>
      </p:sp>
      <p:pic>
        <p:nvPicPr>
          <p:cNvPr id="4" name="Picture 3" descr="pptx pxl 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920" y="2513965"/>
            <a:ext cx="3057525" cy="647700"/>
          </a:xfrm>
          <a:prstGeom prst="rect">
            <a:avLst/>
          </a:prstGeom>
        </p:spPr>
      </p:pic>
      <p:pic>
        <p:nvPicPr>
          <p:cNvPr id="5" name="Picture 4" descr="pptx pxl data mo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95" y="4015740"/>
            <a:ext cx="3076575" cy="628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" altLang="en-US"/>
              <a:t>Previous Implementation (Cont.)</a:t>
            </a:r>
            <a:endParaRPr lang="" altLang="en-US"/>
          </a:p>
        </p:txBody>
      </p:sp>
      <p:pic>
        <p:nvPicPr>
          <p:cNvPr id="4" name="Content Placeholder 3" descr="unsecure steg pro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2746375"/>
            <a:ext cx="7981950" cy="1714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Project Plan/Problem Definition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Since the technique shown on the previous slide is not secure.</a:t>
            </a:r>
            <a:endParaRPr lang="" altLang="en-US"/>
          </a:p>
          <a:p>
            <a:r>
              <a:rPr lang="" altLang="en-US"/>
              <a:t>For my project I planned to implement a way to securely embed the sensitive messages/text into images.</a:t>
            </a:r>
            <a:endParaRPr lang="" altLang="en-US"/>
          </a:p>
          <a:p>
            <a:r>
              <a:rPr lang="" altLang="en-US"/>
              <a:t>According to this target I managed to accomplish my main goal.</a:t>
            </a:r>
            <a:endParaRPr lang="" altLang="en-US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Technology </a:t>
            </a:r>
            <a:r>
              <a:rPr lang="" altLang="en-US" dirty="0" smtClean="0"/>
              <a:t>U</a:t>
            </a:r>
            <a:r>
              <a:rPr lang="en-US" dirty="0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 used </a:t>
            </a:r>
            <a:endParaRPr lang="en-US" dirty="0"/>
          </a:p>
          <a:p>
            <a:pPr lvl="1"/>
            <a:r>
              <a:rPr lang="en-US" dirty="0"/>
              <a:t>Linux.</a:t>
            </a:r>
            <a:endParaRPr lang="en-US" dirty="0"/>
          </a:p>
          <a:p>
            <a:r>
              <a:rPr lang="en-US" dirty="0"/>
              <a:t>Programming </a:t>
            </a:r>
            <a:r>
              <a:rPr lang="en-US" dirty="0" smtClean="0"/>
              <a:t>languages, scripts </a:t>
            </a:r>
            <a:r>
              <a:rPr lang="en-US" dirty="0"/>
              <a:t>used</a:t>
            </a:r>
            <a:endParaRPr lang="en-US" dirty="0"/>
          </a:p>
          <a:p>
            <a:pPr lvl="1"/>
            <a:r>
              <a:rPr lang="en-US" dirty="0"/>
              <a:t>C++, </a:t>
            </a:r>
            <a:r>
              <a:rPr lang="" altLang="en-US" dirty="0"/>
              <a:t>QML</a:t>
            </a:r>
            <a:r>
              <a:rPr lang="en-US" dirty="0"/>
              <a:t>, JavaScript.</a:t>
            </a:r>
            <a:endParaRPr lang="en-US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" altLang="en-US" sz="2000" dirty="0"/>
              <a:t>QML is a user interface markup language. (Qt Modeling Language).</a:t>
            </a:r>
            <a:endParaRPr lang="" altLang="en-US" sz="2000" dirty="0"/>
          </a:p>
          <a:p>
            <a:r>
              <a:rPr lang="" altLang="en-US" sz="2000" dirty="0"/>
              <a:t>Inline JavaScript handles Imperative aspects in QML.</a:t>
            </a:r>
            <a:endParaRPr lang="" altLang="en-US" sz="2000" dirty="0"/>
          </a:p>
          <a:p>
            <a:r>
              <a:rPr lang="" altLang="en-US" sz="2000" dirty="0"/>
              <a:t>QML and JavaScript code can be compiled to native C++ binaries with the Qt Quick compiler. This makes the application fast.</a:t>
            </a:r>
            <a:endParaRPr lang="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</a:t>
            </a:r>
            <a:r>
              <a:rPr lang="" altLang="en-US" dirty="0" smtClean="0"/>
              <a:t>D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" altLang="en-US" dirty="0" smtClean="0"/>
              <a:t>Since I mentioned before that the I wanted to implement a secure LSB technique, I accomplished that by introducing a key into the equation.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  <p:pic>
        <p:nvPicPr>
          <p:cNvPr id="6" name="Picture 5" descr="secure stego pr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3830955"/>
            <a:ext cx="798195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Work Done (Cont.)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By doing so the embedding technique follows these rules.</a:t>
            </a:r>
            <a:endParaRPr lang="" altLang="en-US"/>
          </a:p>
        </p:txBody>
      </p:sp>
      <p:pic>
        <p:nvPicPr>
          <p:cNvPr id="4" name="Picture 3" descr="bit embedding proced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765" y="2684780"/>
            <a:ext cx="4523105" cy="3441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Presentation</Application>
  <PresentationFormat>On-screen Show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Lucida Bright</vt:lpstr>
      <vt:lpstr>Pothana2000</vt:lpstr>
      <vt:lpstr>Wingdings 3</vt:lpstr>
      <vt:lpstr>Century Gothic</vt:lpstr>
      <vt:lpstr>微软雅黑</vt:lpstr>
      <vt:lpstr>Arial Unicode MS</vt:lpstr>
      <vt:lpstr>Calibri</vt:lpstr>
      <vt:lpstr>Trebuchet MS</vt:lpstr>
      <vt:lpstr>Noto Sans CJK SC</vt:lpstr>
      <vt:lpstr>Times New Roman</vt:lpstr>
      <vt:lpstr>Office Theme</vt:lpstr>
      <vt:lpstr>PowerPoint 演示文稿</vt:lpstr>
      <vt:lpstr>Outline</vt:lpstr>
      <vt:lpstr>Introduction</vt:lpstr>
      <vt:lpstr>PowerPoint 演示文稿</vt:lpstr>
      <vt:lpstr>PowerPoint 演示文稿</vt:lpstr>
      <vt:lpstr>PowerPoint 演示文稿</vt:lpstr>
      <vt:lpstr>Technology used</vt:lpstr>
      <vt:lpstr>Work done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Conclusions</vt:lpstr>
      <vt:lpstr>PowerPoint 演示文稿</vt:lpstr>
      <vt:lpstr>Demonstration</vt:lpstr>
      <vt:lpstr>PowerPoint 演示文稿</vt:lpstr>
    </vt:vector>
  </TitlesOfParts>
  <Company>ACER-FYO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Ferhun YORGANCIOĞLU</dc:creator>
  <cp:lastModifiedBy>emmanuel</cp:lastModifiedBy>
  <cp:revision>60</cp:revision>
  <dcterms:created xsi:type="dcterms:W3CDTF">2020-06-11T04:26:04Z</dcterms:created>
  <dcterms:modified xsi:type="dcterms:W3CDTF">2020-06-11T04:26:04Z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